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6" r:id="rId2"/>
    <p:sldId id="257" r:id="rId3"/>
    <p:sldId id="258" r:id="rId4"/>
    <p:sldId id="286" r:id="rId5"/>
    <p:sldId id="280" r:id="rId6"/>
    <p:sldId id="259" r:id="rId7"/>
    <p:sldId id="287" r:id="rId8"/>
    <p:sldId id="288" r:id="rId9"/>
    <p:sldId id="289" r:id="rId10"/>
    <p:sldId id="290" r:id="rId11"/>
    <p:sldId id="300" r:id="rId12"/>
    <p:sldId id="299" r:id="rId13"/>
    <p:sldId id="301" r:id="rId14"/>
    <p:sldId id="306" r:id="rId15"/>
    <p:sldId id="302" r:id="rId16"/>
    <p:sldId id="303" r:id="rId17"/>
    <p:sldId id="304" r:id="rId18"/>
    <p:sldId id="307" r:id="rId19"/>
    <p:sldId id="305" r:id="rId20"/>
    <p:sldId id="308" r:id="rId21"/>
    <p:sldId id="310" r:id="rId22"/>
    <p:sldId id="309" r:id="rId23"/>
    <p:sldId id="311" r:id="rId24"/>
    <p:sldId id="316" r:id="rId25"/>
    <p:sldId id="317" r:id="rId26"/>
    <p:sldId id="318" r:id="rId27"/>
    <p:sldId id="319" r:id="rId28"/>
    <p:sldId id="320" r:id="rId29"/>
    <p:sldId id="321" r:id="rId30"/>
    <p:sldId id="322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323" r:id="rId40"/>
    <p:sldId id="324" r:id="rId41"/>
    <p:sldId id="325" r:id="rId42"/>
    <p:sldId id="285" r:id="rId4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99"/>
    <a:srgbClr val="0033CC"/>
    <a:srgbClr val="31894F"/>
    <a:srgbClr val="009900"/>
    <a:srgbClr val="008000"/>
    <a:srgbClr val="00FF99"/>
    <a:srgbClr val="F8F8F8"/>
    <a:srgbClr val="DCDCDC"/>
    <a:srgbClr val="FF7119"/>
    <a:srgbClr val="31AD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338" autoAdjust="0"/>
  </p:normalViewPr>
  <p:slideViewPr>
    <p:cSldViewPr>
      <p:cViewPr varScale="1">
        <p:scale>
          <a:sx n="53" d="100"/>
          <a:sy n="53" d="100"/>
        </p:scale>
        <p:origin x="-96" y="-5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860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60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60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860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991259B-35A3-4738-9816-4513C3CB57D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434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6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7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8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9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10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11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12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Content Layouts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13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14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15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16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17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18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19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20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21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22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23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31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32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33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34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35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36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37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38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39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40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E1427B-3953-4999-828F-0FE9A1E178AF}" type="slidenum">
              <a:rPr lang="en-US"/>
              <a:pPr/>
              <a:t>41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Content Layouts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4.jpeg"/><Relationship Id="rId7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eg"/><Relationship Id="rId5" Type="http://schemas.openxmlformats.org/officeDocument/2006/relationships/image" Target="../media/image3.jpeg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53" name="Picture 581" descr="dot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613525"/>
            <a:ext cx="2133600" cy="16827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613525"/>
            <a:ext cx="2895600" cy="168275"/>
          </a:xfrm>
        </p:spPr>
        <p:txBody>
          <a:bodyPr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613525"/>
            <a:ext cx="2133600" cy="16827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69BB400-5F33-42C6-AC53-E07050425DB8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84" name="Oval 12"/>
          <p:cNvSpPr>
            <a:spLocks noChangeArrowheads="1"/>
          </p:cNvSpPr>
          <p:nvPr/>
        </p:nvSpPr>
        <p:spPr bwMode="gray">
          <a:xfrm>
            <a:off x="5153025" y="492125"/>
            <a:ext cx="2130425" cy="2141538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63529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093" name="Group 21"/>
          <p:cNvGrpSpPr>
            <a:grpSpLocks/>
          </p:cNvGrpSpPr>
          <p:nvPr/>
        </p:nvGrpSpPr>
        <p:grpSpPr bwMode="auto">
          <a:xfrm>
            <a:off x="4837113" y="196850"/>
            <a:ext cx="2725737" cy="2736850"/>
            <a:chOff x="3047" y="124"/>
            <a:chExt cx="1717" cy="1724"/>
          </a:xfrm>
        </p:grpSpPr>
        <p:sp>
          <p:nvSpPr>
            <p:cNvPr id="3083" name="Freeform 11"/>
            <p:cNvSpPr>
              <a:spLocks/>
            </p:cNvSpPr>
            <p:nvPr userDrawn="1"/>
          </p:nvSpPr>
          <p:spPr bwMode="gray">
            <a:xfrm>
              <a:off x="3047" y="124"/>
              <a:ext cx="1717" cy="850"/>
            </a:xfrm>
            <a:custGeom>
              <a:avLst/>
              <a:gdLst>
                <a:gd name="T0" fmla="*/ 1581 w 1717"/>
                <a:gd name="T1" fmla="*/ 850 h 850"/>
                <a:gd name="T2" fmla="*/ 1717 w 1717"/>
                <a:gd name="T3" fmla="*/ 850 h 850"/>
                <a:gd name="T4" fmla="*/ 869 w 1717"/>
                <a:gd name="T5" fmla="*/ 0 h 850"/>
                <a:gd name="T6" fmla="*/ 16 w 1717"/>
                <a:gd name="T7" fmla="*/ 850 h 850"/>
                <a:gd name="T8" fmla="*/ 150 w 1717"/>
                <a:gd name="T9" fmla="*/ 848 h 850"/>
                <a:gd name="T10" fmla="*/ 874 w 1717"/>
                <a:gd name="T11" fmla="*/ 137 h 850"/>
                <a:gd name="T12" fmla="*/ 1581 w 1717"/>
                <a:gd name="T13" fmla="*/ 850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7" h="850">
                  <a:moveTo>
                    <a:pt x="1581" y="850"/>
                  </a:moveTo>
                  <a:lnTo>
                    <a:pt x="1717" y="850"/>
                  </a:lnTo>
                  <a:cubicBezTo>
                    <a:pt x="1717" y="850"/>
                    <a:pt x="1699" y="35"/>
                    <a:pt x="869" y="0"/>
                  </a:cubicBezTo>
                  <a:cubicBezTo>
                    <a:pt x="0" y="52"/>
                    <a:pt x="16" y="850"/>
                    <a:pt x="16" y="850"/>
                  </a:cubicBezTo>
                  <a:lnTo>
                    <a:pt x="150" y="848"/>
                  </a:lnTo>
                  <a:cubicBezTo>
                    <a:pt x="150" y="848"/>
                    <a:pt x="166" y="170"/>
                    <a:pt x="874" y="137"/>
                  </a:cubicBezTo>
                  <a:cubicBezTo>
                    <a:pt x="1578" y="185"/>
                    <a:pt x="1581" y="850"/>
                    <a:pt x="1581" y="85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tint val="57647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85" name="Freeform 13"/>
            <p:cNvSpPr>
              <a:spLocks/>
            </p:cNvSpPr>
            <p:nvPr userDrawn="1"/>
          </p:nvSpPr>
          <p:spPr bwMode="gray">
            <a:xfrm flipV="1">
              <a:off x="3047" y="998"/>
              <a:ext cx="1717" cy="850"/>
            </a:xfrm>
            <a:custGeom>
              <a:avLst/>
              <a:gdLst>
                <a:gd name="T0" fmla="*/ 1581 w 1717"/>
                <a:gd name="T1" fmla="*/ 850 h 850"/>
                <a:gd name="T2" fmla="*/ 1717 w 1717"/>
                <a:gd name="T3" fmla="*/ 850 h 850"/>
                <a:gd name="T4" fmla="*/ 869 w 1717"/>
                <a:gd name="T5" fmla="*/ 0 h 850"/>
                <a:gd name="T6" fmla="*/ 16 w 1717"/>
                <a:gd name="T7" fmla="*/ 850 h 850"/>
                <a:gd name="T8" fmla="*/ 150 w 1717"/>
                <a:gd name="T9" fmla="*/ 848 h 850"/>
                <a:gd name="T10" fmla="*/ 874 w 1717"/>
                <a:gd name="T11" fmla="*/ 137 h 850"/>
                <a:gd name="T12" fmla="*/ 1581 w 1717"/>
                <a:gd name="T13" fmla="*/ 850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7" h="850">
                  <a:moveTo>
                    <a:pt x="1581" y="850"/>
                  </a:moveTo>
                  <a:lnTo>
                    <a:pt x="1717" y="850"/>
                  </a:lnTo>
                  <a:cubicBezTo>
                    <a:pt x="1717" y="850"/>
                    <a:pt x="1699" y="35"/>
                    <a:pt x="869" y="0"/>
                  </a:cubicBezTo>
                  <a:cubicBezTo>
                    <a:pt x="0" y="52"/>
                    <a:pt x="16" y="850"/>
                    <a:pt x="16" y="850"/>
                  </a:cubicBezTo>
                  <a:lnTo>
                    <a:pt x="150" y="848"/>
                  </a:lnTo>
                  <a:cubicBezTo>
                    <a:pt x="150" y="848"/>
                    <a:pt x="166" y="170"/>
                    <a:pt x="874" y="137"/>
                  </a:cubicBezTo>
                  <a:cubicBezTo>
                    <a:pt x="1578" y="185"/>
                    <a:pt x="1581" y="850"/>
                    <a:pt x="1581" y="85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094" name="Group 22"/>
          <p:cNvGrpSpPr>
            <a:grpSpLocks/>
          </p:cNvGrpSpPr>
          <p:nvPr/>
        </p:nvGrpSpPr>
        <p:grpSpPr bwMode="auto">
          <a:xfrm>
            <a:off x="1644650" y="2438400"/>
            <a:ext cx="1031875" cy="1035050"/>
            <a:chOff x="3047" y="124"/>
            <a:chExt cx="1717" cy="1724"/>
          </a:xfrm>
        </p:grpSpPr>
        <p:sp>
          <p:nvSpPr>
            <p:cNvPr id="3095" name="Freeform 23"/>
            <p:cNvSpPr>
              <a:spLocks/>
            </p:cNvSpPr>
            <p:nvPr userDrawn="1"/>
          </p:nvSpPr>
          <p:spPr bwMode="gray">
            <a:xfrm>
              <a:off x="3047" y="124"/>
              <a:ext cx="1717" cy="850"/>
            </a:xfrm>
            <a:custGeom>
              <a:avLst/>
              <a:gdLst>
                <a:gd name="T0" fmla="*/ 1581 w 1717"/>
                <a:gd name="T1" fmla="*/ 850 h 850"/>
                <a:gd name="T2" fmla="*/ 1717 w 1717"/>
                <a:gd name="T3" fmla="*/ 850 h 850"/>
                <a:gd name="T4" fmla="*/ 869 w 1717"/>
                <a:gd name="T5" fmla="*/ 0 h 850"/>
                <a:gd name="T6" fmla="*/ 16 w 1717"/>
                <a:gd name="T7" fmla="*/ 850 h 850"/>
                <a:gd name="T8" fmla="*/ 150 w 1717"/>
                <a:gd name="T9" fmla="*/ 848 h 850"/>
                <a:gd name="T10" fmla="*/ 874 w 1717"/>
                <a:gd name="T11" fmla="*/ 137 h 850"/>
                <a:gd name="T12" fmla="*/ 1581 w 1717"/>
                <a:gd name="T13" fmla="*/ 850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7" h="850">
                  <a:moveTo>
                    <a:pt x="1581" y="850"/>
                  </a:moveTo>
                  <a:lnTo>
                    <a:pt x="1717" y="850"/>
                  </a:lnTo>
                  <a:cubicBezTo>
                    <a:pt x="1717" y="850"/>
                    <a:pt x="1699" y="35"/>
                    <a:pt x="869" y="0"/>
                  </a:cubicBezTo>
                  <a:cubicBezTo>
                    <a:pt x="0" y="52"/>
                    <a:pt x="16" y="850"/>
                    <a:pt x="16" y="850"/>
                  </a:cubicBezTo>
                  <a:lnTo>
                    <a:pt x="150" y="848"/>
                  </a:lnTo>
                  <a:cubicBezTo>
                    <a:pt x="150" y="848"/>
                    <a:pt x="166" y="170"/>
                    <a:pt x="874" y="137"/>
                  </a:cubicBezTo>
                  <a:cubicBezTo>
                    <a:pt x="1578" y="185"/>
                    <a:pt x="1581" y="850"/>
                    <a:pt x="1581" y="850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96" name="Freeform 24"/>
            <p:cNvSpPr>
              <a:spLocks/>
            </p:cNvSpPr>
            <p:nvPr userDrawn="1"/>
          </p:nvSpPr>
          <p:spPr bwMode="gray">
            <a:xfrm flipV="1">
              <a:off x="3047" y="998"/>
              <a:ext cx="1717" cy="850"/>
            </a:xfrm>
            <a:custGeom>
              <a:avLst/>
              <a:gdLst>
                <a:gd name="T0" fmla="*/ 1581 w 1717"/>
                <a:gd name="T1" fmla="*/ 850 h 850"/>
                <a:gd name="T2" fmla="*/ 1717 w 1717"/>
                <a:gd name="T3" fmla="*/ 850 h 850"/>
                <a:gd name="T4" fmla="*/ 869 w 1717"/>
                <a:gd name="T5" fmla="*/ 0 h 850"/>
                <a:gd name="T6" fmla="*/ 16 w 1717"/>
                <a:gd name="T7" fmla="*/ 850 h 850"/>
                <a:gd name="T8" fmla="*/ 150 w 1717"/>
                <a:gd name="T9" fmla="*/ 848 h 850"/>
                <a:gd name="T10" fmla="*/ 874 w 1717"/>
                <a:gd name="T11" fmla="*/ 137 h 850"/>
                <a:gd name="T12" fmla="*/ 1581 w 1717"/>
                <a:gd name="T13" fmla="*/ 850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7" h="850">
                  <a:moveTo>
                    <a:pt x="1581" y="850"/>
                  </a:moveTo>
                  <a:lnTo>
                    <a:pt x="1717" y="850"/>
                  </a:lnTo>
                  <a:cubicBezTo>
                    <a:pt x="1717" y="850"/>
                    <a:pt x="1699" y="35"/>
                    <a:pt x="869" y="0"/>
                  </a:cubicBezTo>
                  <a:cubicBezTo>
                    <a:pt x="0" y="52"/>
                    <a:pt x="16" y="850"/>
                    <a:pt x="16" y="850"/>
                  </a:cubicBezTo>
                  <a:lnTo>
                    <a:pt x="150" y="848"/>
                  </a:lnTo>
                  <a:cubicBezTo>
                    <a:pt x="150" y="848"/>
                    <a:pt x="166" y="170"/>
                    <a:pt x="874" y="137"/>
                  </a:cubicBezTo>
                  <a:cubicBezTo>
                    <a:pt x="1578" y="185"/>
                    <a:pt x="1581" y="850"/>
                    <a:pt x="1581" y="85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097" name="Oval 25"/>
          <p:cNvSpPr>
            <a:spLocks noChangeArrowheads="1"/>
          </p:cNvSpPr>
          <p:nvPr/>
        </p:nvSpPr>
        <p:spPr bwMode="gray">
          <a:xfrm>
            <a:off x="1771650" y="2559050"/>
            <a:ext cx="787400" cy="787400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98" name="Oval 26"/>
          <p:cNvSpPr>
            <a:spLocks noChangeArrowheads="1"/>
          </p:cNvSpPr>
          <p:nvPr/>
        </p:nvSpPr>
        <p:spPr bwMode="gray">
          <a:xfrm>
            <a:off x="981075" y="523875"/>
            <a:ext cx="609600" cy="609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99" name="Oval 27"/>
          <p:cNvSpPr>
            <a:spLocks noChangeArrowheads="1"/>
          </p:cNvSpPr>
          <p:nvPr/>
        </p:nvSpPr>
        <p:spPr bwMode="gray">
          <a:xfrm>
            <a:off x="4146550" y="3022600"/>
            <a:ext cx="1397000" cy="1397000"/>
          </a:xfrm>
          <a:prstGeom prst="ellipse">
            <a:avLst/>
          </a:prstGeom>
          <a:gradFill rotWithShape="1">
            <a:gsLst>
              <a:gs pos="0">
                <a:schemeClr val="folHlink"/>
              </a:gs>
              <a:gs pos="50000">
                <a:schemeClr val="folHlink">
                  <a:gamma/>
                  <a:tint val="57647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00" name="Oval 28"/>
          <p:cNvSpPr>
            <a:spLocks noChangeArrowheads="1"/>
          </p:cNvSpPr>
          <p:nvPr/>
        </p:nvSpPr>
        <p:spPr bwMode="gray">
          <a:xfrm>
            <a:off x="914400" y="4162425"/>
            <a:ext cx="1143000" cy="114300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01" name="Oval 29"/>
          <p:cNvSpPr>
            <a:spLocks noChangeArrowheads="1"/>
          </p:cNvSpPr>
          <p:nvPr/>
        </p:nvSpPr>
        <p:spPr bwMode="gray">
          <a:xfrm>
            <a:off x="6172200" y="4622800"/>
            <a:ext cx="660400" cy="660400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03" name="Line 31"/>
          <p:cNvSpPr>
            <a:spLocks noChangeShapeType="1"/>
          </p:cNvSpPr>
          <p:nvPr/>
        </p:nvSpPr>
        <p:spPr bwMode="gray">
          <a:xfrm flipV="1">
            <a:off x="0" y="2946400"/>
            <a:ext cx="1733550" cy="635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04" name="Line 32"/>
          <p:cNvSpPr>
            <a:spLocks noChangeShapeType="1"/>
          </p:cNvSpPr>
          <p:nvPr/>
        </p:nvSpPr>
        <p:spPr bwMode="gray">
          <a:xfrm flipV="1">
            <a:off x="0" y="2986088"/>
            <a:ext cx="1692275" cy="3175"/>
          </a:xfrm>
          <a:prstGeom prst="line">
            <a:avLst/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105" name="Group 33"/>
          <p:cNvGrpSpPr>
            <a:grpSpLocks/>
          </p:cNvGrpSpPr>
          <p:nvPr/>
        </p:nvGrpSpPr>
        <p:grpSpPr bwMode="auto">
          <a:xfrm>
            <a:off x="714375" y="3963988"/>
            <a:ext cx="1530350" cy="1533525"/>
            <a:chOff x="3047" y="124"/>
            <a:chExt cx="1717" cy="1724"/>
          </a:xfrm>
        </p:grpSpPr>
        <p:sp>
          <p:nvSpPr>
            <p:cNvPr id="3106" name="Freeform 34"/>
            <p:cNvSpPr>
              <a:spLocks/>
            </p:cNvSpPr>
            <p:nvPr userDrawn="1"/>
          </p:nvSpPr>
          <p:spPr bwMode="gray">
            <a:xfrm>
              <a:off x="3047" y="124"/>
              <a:ext cx="1717" cy="850"/>
            </a:xfrm>
            <a:custGeom>
              <a:avLst/>
              <a:gdLst>
                <a:gd name="T0" fmla="*/ 1581 w 1717"/>
                <a:gd name="T1" fmla="*/ 850 h 850"/>
                <a:gd name="T2" fmla="*/ 1717 w 1717"/>
                <a:gd name="T3" fmla="*/ 850 h 850"/>
                <a:gd name="T4" fmla="*/ 869 w 1717"/>
                <a:gd name="T5" fmla="*/ 0 h 850"/>
                <a:gd name="T6" fmla="*/ 16 w 1717"/>
                <a:gd name="T7" fmla="*/ 850 h 850"/>
                <a:gd name="T8" fmla="*/ 150 w 1717"/>
                <a:gd name="T9" fmla="*/ 848 h 850"/>
                <a:gd name="T10" fmla="*/ 874 w 1717"/>
                <a:gd name="T11" fmla="*/ 137 h 850"/>
                <a:gd name="T12" fmla="*/ 1581 w 1717"/>
                <a:gd name="T13" fmla="*/ 850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7" h="850">
                  <a:moveTo>
                    <a:pt x="1581" y="850"/>
                  </a:moveTo>
                  <a:lnTo>
                    <a:pt x="1717" y="850"/>
                  </a:lnTo>
                  <a:cubicBezTo>
                    <a:pt x="1717" y="850"/>
                    <a:pt x="1699" y="35"/>
                    <a:pt x="869" y="0"/>
                  </a:cubicBezTo>
                  <a:cubicBezTo>
                    <a:pt x="0" y="52"/>
                    <a:pt x="16" y="850"/>
                    <a:pt x="16" y="850"/>
                  </a:cubicBezTo>
                  <a:lnTo>
                    <a:pt x="150" y="848"/>
                  </a:lnTo>
                  <a:cubicBezTo>
                    <a:pt x="150" y="848"/>
                    <a:pt x="166" y="170"/>
                    <a:pt x="874" y="137"/>
                  </a:cubicBezTo>
                  <a:cubicBezTo>
                    <a:pt x="1578" y="185"/>
                    <a:pt x="1581" y="850"/>
                    <a:pt x="1581" y="85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tint val="54510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07" name="Freeform 35"/>
            <p:cNvSpPr>
              <a:spLocks/>
            </p:cNvSpPr>
            <p:nvPr userDrawn="1"/>
          </p:nvSpPr>
          <p:spPr bwMode="gray">
            <a:xfrm flipV="1">
              <a:off x="3047" y="998"/>
              <a:ext cx="1717" cy="850"/>
            </a:xfrm>
            <a:custGeom>
              <a:avLst/>
              <a:gdLst>
                <a:gd name="T0" fmla="*/ 1581 w 1717"/>
                <a:gd name="T1" fmla="*/ 850 h 850"/>
                <a:gd name="T2" fmla="*/ 1717 w 1717"/>
                <a:gd name="T3" fmla="*/ 850 h 850"/>
                <a:gd name="T4" fmla="*/ 869 w 1717"/>
                <a:gd name="T5" fmla="*/ 0 h 850"/>
                <a:gd name="T6" fmla="*/ 16 w 1717"/>
                <a:gd name="T7" fmla="*/ 850 h 850"/>
                <a:gd name="T8" fmla="*/ 150 w 1717"/>
                <a:gd name="T9" fmla="*/ 848 h 850"/>
                <a:gd name="T10" fmla="*/ 874 w 1717"/>
                <a:gd name="T11" fmla="*/ 137 h 850"/>
                <a:gd name="T12" fmla="*/ 1581 w 1717"/>
                <a:gd name="T13" fmla="*/ 850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7" h="850">
                  <a:moveTo>
                    <a:pt x="1581" y="850"/>
                  </a:moveTo>
                  <a:lnTo>
                    <a:pt x="1717" y="850"/>
                  </a:lnTo>
                  <a:cubicBezTo>
                    <a:pt x="1717" y="850"/>
                    <a:pt x="1699" y="35"/>
                    <a:pt x="869" y="0"/>
                  </a:cubicBezTo>
                  <a:cubicBezTo>
                    <a:pt x="0" y="52"/>
                    <a:pt x="16" y="850"/>
                    <a:pt x="16" y="850"/>
                  </a:cubicBezTo>
                  <a:lnTo>
                    <a:pt x="150" y="848"/>
                  </a:lnTo>
                  <a:cubicBezTo>
                    <a:pt x="150" y="848"/>
                    <a:pt x="166" y="170"/>
                    <a:pt x="874" y="137"/>
                  </a:cubicBezTo>
                  <a:cubicBezTo>
                    <a:pt x="1578" y="185"/>
                    <a:pt x="1581" y="850"/>
                    <a:pt x="1581" y="85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110" name="Group 38"/>
          <p:cNvGrpSpPr>
            <a:grpSpLocks/>
          </p:cNvGrpSpPr>
          <p:nvPr/>
        </p:nvGrpSpPr>
        <p:grpSpPr bwMode="auto">
          <a:xfrm>
            <a:off x="3929063" y="2813050"/>
            <a:ext cx="1812925" cy="1816100"/>
            <a:chOff x="3047" y="124"/>
            <a:chExt cx="1717" cy="1724"/>
          </a:xfrm>
        </p:grpSpPr>
        <p:sp>
          <p:nvSpPr>
            <p:cNvPr id="3111" name="Freeform 39"/>
            <p:cNvSpPr>
              <a:spLocks/>
            </p:cNvSpPr>
            <p:nvPr userDrawn="1"/>
          </p:nvSpPr>
          <p:spPr bwMode="gray">
            <a:xfrm>
              <a:off x="3047" y="124"/>
              <a:ext cx="1717" cy="850"/>
            </a:xfrm>
            <a:custGeom>
              <a:avLst/>
              <a:gdLst>
                <a:gd name="T0" fmla="*/ 1581 w 1717"/>
                <a:gd name="T1" fmla="*/ 850 h 850"/>
                <a:gd name="T2" fmla="*/ 1717 w 1717"/>
                <a:gd name="T3" fmla="*/ 850 h 850"/>
                <a:gd name="T4" fmla="*/ 869 w 1717"/>
                <a:gd name="T5" fmla="*/ 0 h 850"/>
                <a:gd name="T6" fmla="*/ 16 w 1717"/>
                <a:gd name="T7" fmla="*/ 850 h 850"/>
                <a:gd name="T8" fmla="*/ 150 w 1717"/>
                <a:gd name="T9" fmla="*/ 848 h 850"/>
                <a:gd name="T10" fmla="*/ 874 w 1717"/>
                <a:gd name="T11" fmla="*/ 137 h 850"/>
                <a:gd name="T12" fmla="*/ 1581 w 1717"/>
                <a:gd name="T13" fmla="*/ 850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7" h="850">
                  <a:moveTo>
                    <a:pt x="1581" y="850"/>
                  </a:moveTo>
                  <a:lnTo>
                    <a:pt x="1717" y="850"/>
                  </a:lnTo>
                  <a:cubicBezTo>
                    <a:pt x="1717" y="850"/>
                    <a:pt x="1699" y="35"/>
                    <a:pt x="869" y="0"/>
                  </a:cubicBezTo>
                  <a:cubicBezTo>
                    <a:pt x="0" y="52"/>
                    <a:pt x="16" y="850"/>
                    <a:pt x="16" y="850"/>
                  </a:cubicBezTo>
                  <a:lnTo>
                    <a:pt x="150" y="848"/>
                  </a:lnTo>
                  <a:cubicBezTo>
                    <a:pt x="150" y="848"/>
                    <a:pt x="166" y="170"/>
                    <a:pt x="874" y="137"/>
                  </a:cubicBezTo>
                  <a:cubicBezTo>
                    <a:pt x="1578" y="185"/>
                    <a:pt x="1581" y="850"/>
                    <a:pt x="1581" y="85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tint val="60784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12" name="Freeform 40"/>
            <p:cNvSpPr>
              <a:spLocks/>
            </p:cNvSpPr>
            <p:nvPr userDrawn="1"/>
          </p:nvSpPr>
          <p:spPr bwMode="gray">
            <a:xfrm flipV="1">
              <a:off x="3047" y="998"/>
              <a:ext cx="1717" cy="850"/>
            </a:xfrm>
            <a:custGeom>
              <a:avLst/>
              <a:gdLst>
                <a:gd name="T0" fmla="*/ 1581 w 1717"/>
                <a:gd name="T1" fmla="*/ 850 h 850"/>
                <a:gd name="T2" fmla="*/ 1717 w 1717"/>
                <a:gd name="T3" fmla="*/ 850 h 850"/>
                <a:gd name="T4" fmla="*/ 869 w 1717"/>
                <a:gd name="T5" fmla="*/ 0 h 850"/>
                <a:gd name="T6" fmla="*/ 16 w 1717"/>
                <a:gd name="T7" fmla="*/ 850 h 850"/>
                <a:gd name="T8" fmla="*/ 150 w 1717"/>
                <a:gd name="T9" fmla="*/ 848 h 850"/>
                <a:gd name="T10" fmla="*/ 874 w 1717"/>
                <a:gd name="T11" fmla="*/ 137 h 850"/>
                <a:gd name="T12" fmla="*/ 1581 w 1717"/>
                <a:gd name="T13" fmla="*/ 850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7" h="850">
                  <a:moveTo>
                    <a:pt x="1581" y="850"/>
                  </a:moveTo>
                  <a:lnTo>
                    <a:pt x="1717" y="850"/>
                  </a:lnTo>
                  <a:cubicBezTo>
                    <a:pt x="1717" y="850"/>
                    <a:pt x="1699" y="35"/>
                    <a:pt x="869" y="0"/>
                  </a:cubicBezTo>
                  <a:cubicBezTo>
                    <a:pt x="0" y="52"/>
                    <a:pt x="16" y="850"/>
                    <a:pt x="16" y="850"/>
                  </a:cubicBezTo>
                  <a:lnTo>
                    <a:pt x="150" y="848"/>
                  </a:lnTo>
                  <a:cubicBezTo>
                    <a:pt x="150" y="848"/>
                    <a:pt x="166" y="170"/>
                    <a:pt x="874" y="137"/>
                  </a:cubicBezTo>
                  <a:cubicBezTo>
                    <a:pt x="1578" y="185"/>
                    <a:pt x="1581" y="850"/>
                    <a:pt x="1581" y="85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115" name="Group 43"/>
          <p:cNvGrpSpPr>
            <a:grpSpLocks/>
          </p:cNvGrpSpPr>
          <p:nvPr/>
        </p:nvGrpSpPr>
        <p:grpSpPr bwMode="auto">
          <a:xfrm>
            <a:off x="6065838" y="4518025"/>
            <a:ext cx="863600" cy="866775"/>
            <a:chOff x="3047" y="124"/>
            <a:chExt cx="1717" cy="1724"/>
          </a:xfrm>
        </p:grpSpPr>
        <p:sp>
          <p:nvSpPr>
            <p:cNvPr id="3116" name="Freeform 44"/>
            <p:cNvSpPr>
              <a:spLocks/>
            </p:cNvSpPr>
            <p:nvPr userDrawn="1"/>
          </p:nvSpPr>
          <p:spPr bwMode="gray">
            <a:xfrm>
              <a:off x="3047" y="124"/>
              <a:ext cx="1717" cy="850"/>
            </a:xfrm>
            <a:custGeom>
              <a:avLst/>
              <a:gdLst>
                <a:gd name="T0" fmla="*/ 1581 w 1717"/>
                <a:gd name="T1" fmla="*/ 850 h 850"/>
                <a:gd name="T2" fmla="*/ 1717 w 1717"/>
                <a:gd name="T3" fmla="*/ 850 h 850"/>
                <a:gd name="T4" fmla="*/ 869 w 1717"/>
                <a:gd name="T5" fmla="*/ 0 h 850"/>
                <a:gd name="T6" fmla="*/ 16 w 1717"/>
                <a:gd name="T7" fmla="*/ 850 h 850"/>
                <a:gd name="T8" fmla="*/ 150 w 1717"/>
                <a:gd name="T9" fmla="*/ 848 h 850"/>
                <a:gd name="T10" fmla="*/ 874 w 1717"/>
                <a:gd name="T11" fmla="*/ 137 h 850"/>
                <a:gd name="T12" fmla="*/ 1581 w 1717"/>
                <a:gd name="T13" fmla="*/ 850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7" h="850">
                  <a:moveTo>
                    <a:pt x="1581" y="850"/>
                  </a:moveTo>
                  <a:lnTo>
                    <a:pt x="1717" y="850"/>
                  </a:lnTo>
                  <a:cubicBezTo>
                    <a:pt x="1717" y="850"/>
                    <a:pt x="1699" y="35"/>
                    <a:pt x="869" y="0"/>
                  </a:cubicBezTo>
                  <a:cubicBezTo>
                    <a:pt x="0" y="52"/>
                    <a:pt x="16" y="850"/>
                    <a:pt x="16" y="850"/>
                  </a:cubicBezTo>
                  <a:lnTo>
                    <a:pt x="150" y="848"/>
                  </a:lnTo>
                  <a:cubicBezTo>
                    <a:pt x="150" y="848"/>
                    <a:pt x="166" y="170"/>
                    <a:pt x="874" y="137"/>
                  </a:cubicBezTo>
                  <a:cubicBezTo>
                    <a:pt x="1578" y="185"/>
                    <a:pt x="1581" y="850"/>
                    <a:pt x="1581" y="850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17" name="Freeform 45"/>
            <p:cNvSpPr>
              <a:spLocks/>
            </p:cNvSpPr>
            <p:nvPr userDrawn="1"/>
          </p:nvSpPr>
          <p:spPr bwMode="gray">
            <a:xfrm flipV="1">
              <a:off x="3047" y="998"/>
              <a:ext cx="1717" cy="850"/>
            </a:xfrm>
            <a:custGeom>
              <a:avLst/>
              <a:gdLst>
                <a:gd name="T0" fmla="*/ 1581 w 1717"/>
                <a:gd name="T1" fmla="*/ 850 h 850"/>
                <a:gd name="T2" fmla="*/ 1717 w 1717"/>
                <a:gd name="T3" fmla="*/ 850 h 850"/>
                <a:gd name="T4" fmla="*/ 869 w 1717"/>
                <a:gd name="T5" fmla="*/ 0 h 850"/>
                <a:gd name="T6" fmla="*/ 16 w 1717"/>
                <a:gd name="T7" fmla="*/ 850 h 850"/>
                <a:gd name="T8" fmla="*/ 150 w 1717"/>
                <a:gd name="T9" fmla="*/ 848 h 850"/>
                <a:gd name="T10" fmla="*/ 874 w 1717"/>
                <a:gd name="T11" fmla="*/ 137 h 850"/>
                <a:gd name="T12" fmla="*/ 1581 w 1717"/>
                <a:gd name="T13" fmla="*/ 850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7" h="850">
                  <a:moveTo>
                    <a:pt x="1581" y="850"/>
                  </a:moveTo>
                  <a:lnTo>
                    <a:pt x="1717" y="850"/>
                  </a:lnTo>
                  <a:cubicBezTo>
                    <a:pt x="1717" y="850"/>
                    <a:pt x="1699" y="35"/>
                    <a:pt x="869" y="0"/>
                  </a:cubicBezTo>
                  <a:cubicBezTo>
                    <a:pt x="0" y="52"/>
                    <a:pt x="16" y="850"/>
                    <a:pt x="16" y="850"/>
                  </a:cubicBezTo>
                  <a:lnTo>
                    <a:pt x="150" y="848"/>
                  </a:lnTo>
                  <a:cubicBezTo>
                    <a:pt x="150" y="848"/>
                    <a:pt x="166" y="170"/>
                    <a:pt x="874" y="137"/>
                  </a:cubicBezTo>
                  <a:cubicBezTo>
                    <a:pt x="1578" y="185"/>
                    <a:pt x="1581" y="850"/>
                    <a:pt x="1581" y="85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119" name="Line 47"/>
          <p:cNvSpPr>
            <a:spLocks noChangeShapeType="1"/>
          </p:cNvSpPr>
          <p:nvPr/>
        </p:nvSpPr>
        <p:spPr bwMode="gray">
          <a:xfrm flipV="1">
            <a:off x="6878638" y="4924425"/>
            <a:ext cx="2263775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20" name="Line 48"/>
          <p:cNvSpPr>
            <a:spLocks noChangeShapeType="1"/>
          </p:cNvSpPr>
          <p:nvPr/>
        </p:nvSpPr>
        <p:spPr bwMode="gray">
          <a:xfrm flipV="1">
            <a:off x="6862763" y="4960938"/>
            <a:ext cx="2282825" cy="0"/>
          </a:xfrm>
          <a:prstGeom prst="line">
            <a:avLst/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121" name="Group 49"/>
          <p:cNvGrpSpPr>
            <a:grpSpLocks/>
          </p:cNvGrpSpPr>
          <p:nvPr/>
        </p:nvGrpSpPr>
        <p:grpSpPr bwMode="auto">
          <a:xfrm>
            <a:off x="858838" y="398463"/>
            <a:ext cx="847725" cy="850900"/>
            <a:chOff x="3047" y="124"/>
            <a:chExt cx="1717" cy="1724"/>
          </a:xfrm>
        </p:grpSpPr>
        <p:sp>
          <p:nvSpPr>
            <p:cNvPr id="3122" name="Freeform 50"/>
            <p:cNvSpPr>
              <a:spLocks/>
            </p:cNvSpPr>
            <p:nvPr userDrawn="1"/>
          </p:nvSpPr>
          <p:spPr bwMode="gray">
            <a:xfrm>
              <a:off x="3047" y="124"/>
              <a:ext cx="1717" cy="850"/>
            </a:xfrm>
            <a:custGeom>
              <a:avLst/>
              <a:gdLst>
                <a:gd name="T0" fmla="*/ 1581 w 1717"/>
                <a:gd name="T1" fmla="*/ 850 h 850"/>
                <a:gd name="T2" fmla="*/ 1717 w 1717"/>
                <a:gd name="T3" fmla="*/ 850 h 850"/>
                <a:gd name="T4" fmla="*/ 869 w 1717"/>
                <a:gd name="T5" fmla="*/ 0 h 850"/>
                <a:gd name="T6" fmla="*/ 16 w 1717"/>
                <a:gd name="T7" fmla="*/ 850 h 850"/>
                <a:gd name="T8" fmla="*/ 150 w 1717"/>
                <a:gd name="T9" fmla="*/ 848 h 850"/>
                <a:gd name="T10" fmla="*/ 874 w 1717"/>
                <a:gd name="T11" fmla="*/ 137 h 850"/>
                <a:gd name="T12" fmla="*/ 1581 w 1717"/>
                <a:gd name="T13" fmla="*/ 850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7" h="850">
                  <a:moveTo>
                    <a:pt x="1581" y="850"/>
                  </a:moveTo>
                  <a:lnTo>
                    <a:pt x="1717" y="850"/>
                  </a:lnTo>
                  <a:cubicBezTo>
                    <a:pt x="1717" y="850"/>
                    <a:pt x="1699" y="35"/>
                    <a:pt x="869" y="0"/>
                  </a:cubicBezTo>
                  <a:cubicBezTo>
                    <a:pt x="0" y="52"/>
                    <a:pt x="16" y="850"/>
                    <a:pt x="16" y="850"/>
                  </a:cubicBezTo>
                  <a:lnTo>
                    <a:pt x="150" y="848"/>
                  </a:lnTo>
                  <a:cubicBezTo>
                    <a:pt x="150" y="848"/>
                    <a:pt x="166" y="170"/>
                    <a:pt x="874" y="137"/>
                  </a:cubicBezTo>
                  <a:cubicBezTo>
                    <a:pt x="1578" y="185"/>
                    <a:pt x="1581" y="850"/>
                    <a:pt x="1581" y="850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23" name="Freeform 51"/>
            <p:cNvSpPr>
              <a:spLocks/>
            </p:cNvSpPr>
            <p:nvPr userDrawn="1"/>
          </p:nvSpPr>
          <p:spPr bwMode="gray">
            <a:xfrm flipV="1">
              <a:off x="3047" y="998"/>
              <a:ext cx="1717" cy="850"/>
            </a:xfrm>
            <a:custGeom>
              <a:avLst/>
              <a:gdLst>
                <a:gd name="T0" fmla="*/ 1581 w 1717"/>
                <a:gd name="T1" fmla="*/ 850 h 850"/>
                <a:gd name="T2" fmla="*/ 1717 w 1717"/>
                <a:gd name="T3" fmla="*/ 850 h 850"/>
                <a:gd name="T4" fmla="*/ 869 w 1717"/>
                <a:gd name="T5" fmla="*/ 0 h 850"/>
                <a:gd name="T6" fmla="*/ 16 w 1717"/>
                <a:gd name="T7" fmla="*/ 850 h 850"/>
                <a:gd name="T8" fmla="*/ 150 w 1717"/>
                <a:gd name="T9" fmla="*/ 848 h 850"/>
                <a:gd name="T10" fmla="*/ 874 w 1717"/>
                <a:gd name="T11" fmla="*/ 137 h 850"/>
                <a:gd name="T12" fmla="*/ 1581 w 1717"/>
                <a:gd name="T13" fmla="*/ 850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7" h="850">
                  <a:moveTo>
                    <a:pt x="1581" y="850"/>
                  </a:moveTo>
                  <a:lnTo>
                    <a:pt x="1717" y="850"/>
                  </a:lnTo>
                  <a:cubicBezTo>
                    <a:pt x="1717" y="850"/>
                    <a:pt x="1699" y="35"/>
                    <a:pt x="869" y="0"/>
                  </a:cubicBezTo>
                  <a:cubicBezTo>
                    <a:pt x="0" y="52"/>
                    <a:pt x="16" y="850"/>
                    <a:pt x="16" y="850"/>
                  </a:cubicBezTo>
                  <a:lnTo>
                    <a:pt x="150" y="848"/>
                  </a:lnTo>
                  <a:cubicBezTo>
                    <a:pt x="150" y="848"/>
                    <a:pt x="166" y="170"/>
                    <a:pt x="874" y="137"/>
                  </a:cubicBezTo>
                  <a:cubicBezTo>
                    <a:pt x="1578" y="185"/>
                    <a:pt x="1581" y="850"/>
                    <a:pt x="1581" y="85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124" name="Line 52"/>
          <p:cNvSpPr>
            <a:spLocks noChangeShapeType="1"/>
          </p:cNvSpPr>
          <p:nvPr/>
        </p:nvSpPr>
        <p:spPr bwMode="gray">
          <a:xfrm flipV="1">
            <a:off x="0" y="804863"/>
            <a:ext cx="93345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25" name="Line 53"/>
          <p:cNvSpPr>
            <a:spLocks noChangeShapeType="1"/>
          </p:cNvSpPr>
          <p:nvPr/>
        </p:nvSpPr>
        <p:spPr bwMode="gray">
          <a:xfrm flipV="1">
            <a:off x="3175" y="838200"/>
            <a:ext cx="927100" cy="6350"/>
          </a:xfrm>
          <a:prstGeom prst="line">
            <a:avLst/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127" name="Group 55"/>
          <p:cNvGrpSpPr>
            <a:grpSpLocks/>
          </p:cNvGrpSpPr>
          <p:nvPr/>
        </p:nvGrpSpPr>
        <p:grpSpPr bwMode="auto">
          <a:xfrm>
            <a:off x="7848600" y="2057400"/>
            <a:ext cx="1279525" cy="1282700"/>
            <a:chOff x="3047" y="124"/>
            <a:chExt cx="1717" cy="1724"/>
          </a:xfrm>
        </p:grpSpPr>
        <p:sp>
          <p:nvSpPr>
            <p:cNvPr id="3128" name="Freeform 56"/>
            <p:cNvSpPr>
              <a:spLocks/>
            </p:cNvSpPr>
            <p:nvPr userDrawn="1"/>
          </p:nvSpPr>
          <p:spPr bwMode="gray">
            <a:xfrm>
              <a:off x="3047" y="124"/>
              <a:ext cx="1717" cy="850"/>
            </a:xfrm>
            <a:custGeom>
              <a:avLst/>
              <a:gdLst>
                <a:gd name="T0" fmla="*/ 1581 w 1717"/>
                <a:gd name="T1" fmla="*/ 850 h 850"/>
                <a:gd name="T2" fmla="*/ 1717 w 1717"/>
                <a:gd name="T3" fmla="*/ 850 h 850"/>
                <a:gd name="T4" fmla="*/ 869 w 1717"/>
                <a:gd name="T5" fmla="*/ 0 h 850"/>
                <a:gd name="T6" fmla="*/ 16 w 1717"/>
                <a:gd name="T7" fmla="*/ 850 h 850"/>
                <a:gd name="T8" fmla="*/ 150 w 1717"/>
                <a:gd name="T9" fmla="*/ 848 h 850"/>
                <a:gd name="T10" fmla="*/ 874 w 1717"/>
                <a:gd name="T11" fmla="*/ 137 h 850"/>
                <a:gd name="T12" fmla="*/ 1581 w 1717"/>
                <a:gd name="T13" fmla="*/ 850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7" h="850">
                  <a:moveTo>
                    <a:pt x="1581" y="850"/>
                  </a:moveTo>
                  <a:lnTo>
                    <a:pt x="1717" y="850"/>
                  </a:lnTo>
                  <a:cubicBezTo>
                    <a:pt x="1717" y="850"/>
                    <a:pt x="1699" y="35"/>
                    <a:pt x="869" y="0"/>
                  </a:cubicBezTo>
                  <a:cubicBezTo>
                    <a:pt x="0" y="52"/>
                    <a:pt x="16" y="850"/>
                    <a:pt x="16" y="850"/>
                  </a:cubicBezTo>
                  <a:lnTo>
                    <a:pt x="150" y="848"/>
                  </a:lnTo>
                  <a:cubicBezTo>
                    <a:pt x="150" y="848"/>
                    <a:pt x="166" y="170"/>
                    <a:pt x="874" y="137"/>
                  </a:cubicBezTo>
                  <a:cubicBezTo>
                    <a:pt x="1578" y="185"/>
                    <a:pt x="1581" y="850"/>
                    <a:pt x="1581" y="850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29" name="Freeform 57"/>
            <p:cNvSpPr>
              <a:spLocks/>
            </p:cNvSpPr>
            <p:nvPr userDrawn="1"/>
          </p:nvSpPr>
          <p:spPr bwMode="gray">
            <a:xfrm flipV="1">
              <a:off x="3047" y="998"/>
              <a:ext cx="1717" cy="850"/>
            </a:xfrm>
            <a:custGeom>
              <a:avLst/>
              <a:gdLst>
                <a:gd name="T0" fmla="*/ 1581 w 1717"/>
                <a:gd name="T1" fmla="*/ 850 h 850"/>
                <a:gd name="T2" fmla="*/ 1717 w 1717"/>
                <a:gd name="T3" fmla="*/ 850 h 850"/>
                <a:gd name="T4" fmla="*/ 869 w 1717"/>
                <a:gd name="T5" fmla="*/ 0 h 850"/>
                <a:gd name="T6" fmla="*/ 16 w 1717"/>
                <a:gd name="T7" fmla="*/ 850 h 850"/>
                <a:gd name="T8" fmla="*/ 150 w 1717"/>
                <a:gd name="T9" fmla="*/ 848 h 850"/>
                <a:gd name="T10" fmla="*/ 874 w 1717"/>
                <a:gd name="T11" fmla="*/ 137 h 850"/>
                <a:gd name="T12" fmla="*/ 1581 w 1717"/>
                <a:gd name="T13" fmla="*/ 850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7" h="850">
                  <a:moveTo>
                    <a:pt x="1581" y="850"/>
                  </a:moveTo>
                  <a:lnTo>
                    <a:pt x="1717" y="850"/>
                  </a:lnTo>
                  <a:cubicBezTo>
                    <a:pt x="1717" y="850"/>
                    <a:pt x="1699" y="35"/>
                    <a:pt x="869" y="0"/>
                  </a:cubicBezTo>
                  <a:cubicBezTo>
                    <a:pt x="0" y="52"/>
                    <a:pt x="16" y="850"/>
                    <a:pt x="16" y="850"/>
                  </a:cubicBezTo>
                  <a:lnTo>
                    <a:pt x="150" y="848"/>
                  </a:lnTo>
                  <a:cubicBezTo>
                    <a:pt x="150" y="848"/>
                    <a:pt x="166" y="170"/>
                    <a:pt x="874" y="137"/>
                  </a:cubicBezTo>
                  <a:cubicBezTo>
                    <a:pt x="1578" y="185"/>
                    <a:pt x="1581" y="850"/>
                    <a:pt x="1581" y="85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130" name="Oval 58"/>
          <p:cNvSpPr>
            <a:spLocks noChangeArrowheads="1"/>
          </p:cNvSpPr>
          <p:nvPr/>
        </p:nvSpPr>
        <p:spPr bwMode="gray">
          <a:xfrm>
            <a:off x="8004175" y="2206625"/>
            <a:ext cx="977900" cy="977900"/>
          </a:xfrm>
          <a:prstGeom prst="ellipse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54" name="Oval 582"/>
          <p:cNvSpPr>
            <a:spLocks noChangeArrowheads="1"/>
          </p:cNvSpPr>
          <p:nvPr/>
        </p:nvSpPr>
        <p:spPr bwMode="gray">
          <a:xfrm>
            <a:off x="5153025" y="492125"/>
            <a:ext cx="2130425" cy="2141538"/>
          </a:xfrm>
          <a:prstGeom prst="ellipse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55" name="Oval 583"/>
          <p:cNvSpPr>
            <a:spLocks noChangeArrowheads="1"/>
          </p:cNvSpPr>
          <p:nvPr/>
        </p:nvSpPr>
        <p:spPr bwMode="gray">
          <a:xfrm>
            <a:off x="4152900" y="3022600"/>
            <a:ext cx="1397000" cy="1397000"/>
          </a:xfrm>
          <a:prstGeom prst="ellipse">
            <a:avLst/>
          </a:prstGeom>
          <a:blipFill dpi="0" rotWithShape="1">
            <a:blip r:embed="rId8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658" name="Group 586"/>
          <p:cNvGrpSpPr>
            <a:grpSpLocks/>
          </p:cNvGrpSpPr>
          <p:nvPr/>
        </p:nvGrpSpPr>
        <p:grpSpPr bwMode="auto">
          <a:xfrm>
            <a:off x="2427288" y="5865813"/>
            <a:ext cx="758825" cy="762000"/>
            <a:chOff x="3047" y="124"/>
            <a:chExt cx="1717" cy="1724"/>
          </a:xfrm>
        </p:grpSpPr>
        <p:sp>
          <p:nvSpPr>
            <p:cNvPr id="3659" name="Freeform 587"/>
            <p:cNvSpPr>
              <a:spLocks/>
            </p:cNvSpPr>
            <p:nvPr userDrawn="1"/>
          </p:nvSpPr>
          <p:spPr bwMode="gray">
            <a:xfrm>
              <a:off x="3047" y="124"/>
              <a:ext cx="1717" cy="850"/>
            </a:xfrm>
            <a:custGeom>
              <a:avLst/>
              <a:gdLst>
                <a:gd name="T0" fmla="*/ 1581 w 1717"/>
                <a:gd name="T1" fmla="*/ 850 h 850"/>
                <a:gd name="T2" fmla="*/ 1717 w 1717"/>
                <a:gd name="T3" fmla="*/ 850 h 850"/>
                <a:gd name="T4" fmla="*/ 869 w 1717"/>
                <a:gd name="T5" fmla="*/ 0 h 850"/>
                <a:gd name="T6" fmla="*/ 16 w 1717"/>
                <a:gd name="T7" fmla="*/ 850 h 850"/>
                <a:gd name="T8" fmla="*/ 150 w 1717"/>
                <a:gd name="T9" fmla="*/ 848 h 850"/>
                <a:gd name="T10" fmla="*/ 874 w 1717"/>
                <a:gd name="T11" fmla="*/ 137 h 850"/>
                <a:gd name="T12" fmla="*/ 1581 w 1717"/>
                <a:gd name="T13" fmla="*/ 850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7" h="850">
                  <a:moveTo>
                    <a:pt x="1581" y="850"/>
                  </a:moveTo>
                  <a:lnTo>
                    <a:pt x="1717" y="850"/>
                  </a:lnTo>
                  <a:cubicBezTo>
                    <a:pt x="1717" y="850"/>
                    <a:pt x="1699" y="35"/>
                    <a:pt x="869" y="0"/>
                  </a:cubicBezTo>
                  <a:cubicBezTo>
                    <a:pt x="0" y="52"/>
                    <a:pt x="16" y="850"/>
                    <a:pt x="16" y="850"/>
                  </a:cubicBezTo>
                  <a:lnTo>
                    <a:pt x="150" y="848"/>
                  </a:lnTo>
                  <a:cubicBezTo>
                    <a:pt x="150" y="848"/>
                    <a:pt x="166" y="170"/>
                    <a:pt x="874" y="137"/>
                  </a:cubicBezTo>
                  <a:cubicBezTo>
                    <a:pt x="1578" y="185"/>
                    <a:pt x="1581" y="850"/>
                    <a:pt x="1581" y="850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60" name="Freeform 588"/>
            <p:cNvSpPr>
              <a:spLocks/>
            </p:cNvSpPr>
            <p:nvPr userDrawn="1"/>
          </p:nvSpPr>
          <p:spPr bwMode="gray">
            <a:xfrm flipV="1">
              <a:off x="3047" y="998"/>
              <a:ext cx="1717" cy="850"/>
            </a:xfrm>
            <a:custGeom>
              <a:avLst/>
              <a:gdLst>
                <a:gd name="T0" fmla="*/ 1581 w 1717"/>
                <a:gd name="T1" fmla="*/ 850 h 850"/>
                <a:gd name="T2" fmla="*/ 1717 w 1717"/>
                <a:gd name="T3" fmla="*/ 850 h 850"/>
                <a:gd name="T4" fmla="*/ 869 w 1717"/>
                <a:gd name="T5" fmla="*/ 0 h 850"/>
                <a:gd name="T6" fmla="*/ 16 w 1717"/>
                <a:gd name="T7" fmla="*/ 850 h 850"/>
                <a:gd name="T8" fmla="*/ 150 w 1717"/>
                <a:gd name="T9" fmla="*/ 848 h 850"/>
                <a:gd name="T10" fmla="*/ 874 w 1717"/>
                <a:gd name="T11" fmla="*/ 137 h 850"/>
                <a:gd name="T12" fmla="*/ 1581 w 1717"/>
                <a:gd name="T13" fmla="*/ 850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7" h="850">
                  <a:moveTo>
                    <a:pt x="1581" y="850"/>
                  </a:moveTo>
                  <a:lnTo>
                    <a:pt x="1717" y="850"/>
                  </a:lnTo>
                  <a:cubicBezTo>
                    <a:pt x="1717" y="850"/>
                    <a:pt x="1699" y="35"/>
                    <a:pt x="869" y="0"/>
                  </a:cubicBezTo>
                  <a:cubicBezTo>
                    <a:pt x="0" y="52"/>
                    <a:pt x="16" y="850"/>
                    <a:pt x="16" y="850"/>
                  </a:cubicBezTo>
                  <a:lnTo>
                    <a:pt x="150" y="848"/>
                  </a:lnTo>
                  <a:cubicBezTo>
                    <a:pt x="150" y="848"/>
                    <a:pt x="166" y="170"/>
                    <a:pt x="874" y="137"/>
                  </a:cubicBezTo>
                  <a:cubicBezTo>
                    <a:pt x="1578" y="185"/>
                    <a:pt x="1581" y="850"/>
                    <a:pt x="1581" y="850"/>
                  </a:cubicBezTo>
                  <a:close/>
                </a:path>
              </a:pathLst>
            </a:custGeom>
            <a:solidFill>
              <a:srgbClr val="E1E1E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661" name="Oval 589"/>
          <p:cNvSpPr>
            <a:spLocks noChangeArrowheads="1"/>
          </p:cNvSpPr>
          <p:nvPr/>
        </p:nvSpPr>
        <p:spPr bwMode="gray">
          <a:xfrm>
            <a:off x="2530475" y="5959475"/>
            <a:ext cx="565150" cy="56515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62" name="Line 590"/>
          <p:cNvSpPr>
            <a:spLocks noChangeShapeType="1"/>
          </p:cNvSpPr>
          <p:nvPr/>
        </p:nvSpPr>
        <p:spPr bwMode="gray">
          <a:xfrm flipV="1">
            <a:off x="0" y="6234113"/>
            <a:ext cx="2481263" cy="15875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63" name="Line 591"/>
          <p:cNvSpPr>
            <a:spLocks noChangeShapeType="1"/>
          </p:cNvSpPr>
          <p:nvPr/>
        </p:nvSpPr>
        <p:spPr bwMode="gray">
          <a:xfrm flipV="1">
            <a:off x="-7938" y="6262688"/>
            <a:ext cx="2493963" cy="23812"/>
          </a:xfrm>
          <a:prstGeom prst="line">
            <a:avLst/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73" name="Rectangle 601"/>
          <p:cNvSpPr>
            <a:spLocks noChangeArrowheads="1"/>
          </p:cNvSpPr>
          <p:nvPr/>
        </p:nvSpPr>
        <p:spPr bwMode="gray">
          <a:xfrm>
            <a:off x="0" y="5638800"/>
            <a:ext cx="9144000" cy="990600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74" name="Rectangle 602"/>
          <p:cNvSpPr>
            <a:spLocks noGrp="1" noChangeArrowheads="1"/>
          </p:cNvSpPr>
          <p:nvPr>
            <p:ph type="ctrTitle"/>
          </p:nvPr>
        </p:nvSpPr>
        <p:spPr>
          <a:xfrm>
            <a:off x="533400" y="5845175"/>
            <a:ext cx="8077200" cy="708025"/>
          </a:xfrm>
        </p:spPr>
        <p:txBody>
          <a:bodyPr/>
          <a:lstStyle>
            <a:lvl1pPr>
              <a:defRPr sz="40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675" name="Rectangle 603"/>
          <p:cNvSpPr>
            <a:spLocks noChangeArrowheads="1"/>
          </p:cNvSpPr>
          <p:nvPr/>
        </p:nvSpPr>
        <p:spPr bwMode="gray">
          <a:xfrm>
            <a:off x="0" y="1524000"/>
            <a:ext cx="5072063" cy="74613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54510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76" name="Rectangle 604"/>
          <p:cNvSpPr>
            <a:spLocks noChangeArrowheads="1"/>
          </p:cNvSpPr>
          <p:nvPr/>
        </p:nvSpPr>
        <p:spPr bwMode="gray">
          <a:xfrm>
            <a:off x="0" y="1587500"/>
            <a:ext cx="5072063" cy="74613"/>
          </a:xfrm>
          <a:prstGeom prst="rect">
            <a:avLst/>
          </a:prstGeom>
          <a:gradFill rotWithShape="1">
            <a:gsLst>
              <a:gs pos="0">
                <a:schemeClr val="bg2">
                  <a:gamma/>
                  <a:shade val="78824"/>
                  <a:invGamma/>
                </a:schemeClr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77" name="Rectangle 605"/>
          <p:cNvSpPr>
            <a:spLocks noChangeArrowheads="1"/>
          </p:cNvSpPr>
          <p:nvPr/>
        </p:nvSpPr>
        <p:spPr bwMode="gray">
          <a:xfrm>
            <a:off x="5600700" y="3673475"/>
            <a:ext cx="3543300" cy="74613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54510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78" name="Rectangle 606"/>
          <p:cNvSpPr>
            <a:spLocks noChangeArrowheads="1"/>
          </p:cNvSpPr>
          <p:nvPr/>
        </p:nvSpPr>
        <p:spPr bwMode="gray">
          <a:xfrm>
            <a:off x="5600700" y="3736975"/>
            <a:ext cx="3543300" cy="74613"/>
          </a:xfrm>
          <a:prstGeom prst="rect">
            <a:avLst/>
          </a:prstGeom>
          <a:gradFill rotWithShape="1">
            <a:gsLst>
              <a:gs pos="0">
                <a:schemeClr val="bg2">
                  <a:gamma/>
                  <a:shade val="78824"/>
                  <a:invGamma/>
                </a:schemeClr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638800" y="3733800"/>
            <a:ext cx="3124200" cy="304800"/>
          </a:xfrm>
        </p:spPr>
        <p:txBody>
          <a:bodyPr/>
          <a:lstStyle>
            <a:lvl1pPr marL="0" indent="0">
              <a:buFontTx/>
              <a:buNone/>
              <a:defRPr sz="1400"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679" name="Rectangle 607"/>
          <p:cNvSpPr>
            <a:spLocks noChangeArrowheads="1"/>
          </p:cNvSpPr>
          <p:nvPr/>
        </p:nvSpPr>
        <p:spPr bwMode="gray">
          <a:xfrm>
            <a:off x="0" y="4660900"/>
            <a:ext cx="847725" cy="74613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54510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0" name="Rectangle 608"/>
          <p:cNvSpPr>
            <a:spLocks noChangeArrowheads="1"/>
          </p:cNvSpPr>
          <p:nvPr/>
        </p:nvSpPr>
        <p:spPr bwMode="gray">
          <a:xfrm>
            <a:off x="0" y="4724400"/>
            <a:ext cx="842963" cy="74613"/>
          </a:xfrm>
          <a:prstGeom prst="rect">
            <a:avLst/>
          </a:prstGeom>
          <a:gradFill rotWithShape="1">
            <a:gsLst>
              <a:gs pos="0">
                <a:schemeClr val="bg2">
                  <a:gamma/>
                  <a:shade val="78824"/>
                  <a:invGamma/>
                </a:schemeClr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4BCD8E-1CB9-46FD-B1D4-E576996A6E6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821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F37EC6-24A0-4BBB-B16E-1F45D793C4F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207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95400"/>
            <a:ext cx="40386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95400"/>
            <a:ext cx="40386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26278C-3AC5-4257-836F-3EDF35B9BE6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448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E3B26B-C984-4E60-9949-D59A367FE6C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683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661193-2820-443F-BD24-3BA1DAF8F6A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079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37F03E-9B15-44F0-B57E-4137F67CF29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6360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4041AA-1289-4445-8307-2940D16C285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369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E86BD8-1CF2-4622-8966-86368984E46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2171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4A8052-6FFB-4E25-A220-494FCA2630C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931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6096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6096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9C45CC-5D47-48EE-A4F4-6A5430ACA39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997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3875" y="228600"/>
            <a:ext cx="7620000" cy="8683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295400"/>
            <a:ext cx="8229600" cy="5029200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00800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19800" y="6400800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114800" y="6448425"/>
            <a:ext cx="609600" cy="257175"/>
          </a:xfrm>
        </p:spPr>
        <p:txBody>
          <a:bodyPr/>
          <a:lstStyle>
            <a:lvl1pPr>
              <a:defRPr/>
            </a:lvl1pPr>
          </a:lstStyle>
          <a:p>
            <a:fld id="{01E576DC-19D5-4062-8E22-232F0ED1BA2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002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dot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11" name="Rectangle 87"/>
          <p:cNvSpPr>
            <a:spLocks noChangeArrowheads="1"/>
          </p:cNvSpPr>
          <p:nvPr/>
        </p:nvSpPr>
        <p:spPr bwMode="gray">
          <a:xfrm>
            <a:off x="0" y="6400800"/>
            <a:ext cx="9144000" cy="304800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295400"/>
            <a:ext cx="8229600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400800"/>
            <a:ext cx="2133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6019800" y="6400800"/>
            <a:ext cx="2895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8F8F8"/>
                </a:solidFill>
              </a:defRPr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4114800" y="6448425"/>
            <a:ext cx="60960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800F4D7-6AB8-42A7-9738-08F47811B33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37" name="Line 13"/>
          <p:cNvSpPr>
            <a:spLocks noChangeShapeType="1"/>
          </p:cNvSpPr>
          <p:nvPr/>
        </p:nvSpPr>
        <p:spPr bwMode="gray">
          <a:xfrm rot="5400000" flipV="1">
            <a:off x="8305800" y="190500"/>
            <a:ext cx="3810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8" name="Line 14"/>
          <p:cNvSpPr>
            <a:spLocks noChangeShapeType="1"/>
          </p:cNvSpPr>
          <p:nvPr/>
        </p:nvSpPr>
        <p:spPr bwMode="gray">
          <a:xfrm rot="5400000" flipV="1">
            <a:off x="8269287" y="188913"/>
            <a:ext cx="377825" cy="0"/>
          </a:xfrm>
          <a:prstGeom prst="line">
            <a:avLst/>
          </a:prstGeom>
          <a:noFill/>
          <a:ln w="38100">
            <a:solidFill>
              <a:srgbClr val="E1E1E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3" name="Oval 9"/>
          <p:cNvSpPr>
            <a:spLocks noChangeArrowheads="1"/>
          </p:cNvSpPr>
          <p:nvPr/>
        </p:nvSpPr>
        <p:spPr bwMode="gray">
          <a:xfrm>
            <a:off x="8174038" y="460375"/>
            <a:ext cx="593725" cy="593725"/>
          </a:xfrm>
          <a:prstGeom prst="ellipse">
            <a:avLst/>
          </a:prstGeom>
          <a:blipFill dpi="0" rotWithShape="1">
            <a:blip r:embed="rId15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034" name="Group 10"/>
          <p:cNvGrpSpPr>
            <a:grpSpLocks/>
          </p:cNvGrpSpPr>
          <p:nvPr/>
        </p:nvGrpSpPr>
        <p:grpSpPr bwMode="auto">
          <a:xfrm>
            <a:off x="8077200" y="371475"/>
            <a:ext cx="768350" cy="771525"/>
            <a:chOff x="3047" y="124"/>
            <a:chExt cx="1717" cy="1724"/>
          </a:xfrm>
        </p:grpSpPr>
        <p:sp>
          <p:nvSpPr>
            <p:cNvPr id="1035" name="Freeform 11"/>
            <p:cNvSpPr>
              <a:spLocks/>
            </p:cNvSpPr>
            <p:nvPr userDrawn="1"/>
          </p:nvSpPr>
          <p:spPr bwMode="gray">
            <a:xfrm>
              <a:off x="3047" y="124"/>
              <a:ext cx="1717" cy="850"/>
            </a:xfrm>
            <a:custGeom>
              <a:avLst/>
              <a:gdLst>
                <a:gd name="T0" fmla="*/ 1581 w 1717"/>
                <a:gd name="T1" fmla="*/ 850 h 850"/>
                <a:gd name="T2" fmla="*/ 1717 w 1717"/>
                <a:gd name="T3" fmla="*/ 850 h 850"/>
                <a:gd name="T4" fmla="*/ 869 w 1717"/>
                <a:gd name="T5" fmla="*/ 0 h 850"/>
                <a:gd name="T6" fmla="*/ 16 w 1717"/>
                <a:gd name="T7" fmla="*/ 850 h 850"/>
                <a:gd name="T8" fmla="*/ 150 w 1717"/>
                <a:gd name="T9" fmla="*/ 848 h 850"/>
                <a:gd name="T10" fmla="*/ 874 w 1717"/>
                <a:gd name="T11" fmla="*/ 137 h 850"/>
                <a:gd name="T12" fmla="*/ 1581 w 1717"/>
                <a:gd name="T13" fmla="*/ 850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7" h="850">
                  <a:moveTo>
                    <a:pt x="1581" y="850"/>
                  </a:moveTo>
                  <a:lnTo>
                    <a:pt x="1717" y="850"/>
                  </a:lnTo>
                  <a:cubicBezTo>
                    <a:pt x="1717" y="850"/>
                    <a:pt x="1699" y="35"/>
                    <a:pt x="869" y="0"/>
                  </a:cubicBezTo>
                  <a:cubicBezTo>
                    <a:pt x="0" y="52"/>
                    <a:pt x="16" y="850"/>
                    <a:pt x="16" y="850"/>
                  </a:cubicBezTo>
                  <a:lnTo>
                    <a:pt x="150" y="848"/>
                  </a:lnTo>
                  <a:cubicBezTo>
                    <a:pt x="150" y="848"/>
                    <a:pt x="166" y="170"/>
                    <a:pt x="874" y="137"/>
                  </a:cubicBezTo>
                  <a:cubicBezTo>
                    <a:pt x="1578" y="185"/>
                    <a:pt x="1581" y="850"/>
                    <a:pt x="1581" y="850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6" name="Freeform 12"/>
            <p:cNvSpPr>
              <a:spLocks/>
            </p:cNvSpPr>
            <p:nvPr userDrawn="1"/>
          </p:nvSpPr>
          <p:spPr bwMode="gray">
            <a:xfrm flipV="1">
              <a:off x="3047" y="998"/>
              <a:ext cx="1717" cy="850"/>
            </a:xfrm>
            <a:custGeom>
              <a:avLst/>
              <a:gdLst>
                <a:gd name="T0" fmla="*/ 1581 w 1717"/>
                <a:gd name="T1" fmla="*/ 850 h 850"/>
                <a:gd name="T2" fmla="*/ 1717 w 1717"/>
                <a:gd name="T3" fmla="*/ 850 h 850"/>
                <a:gd name="T4" fmla="*/ 869 w 1717"/>
                <a:gd name="T5" fmla="*/ 0 h 850"/>
                <a:gd name="T6" fmla="*/ 16 w 1717"/>
                <a:gd name="T7" fmla="*/ 850 h 850"/>
                <a:gd name="T8" fmla="*/ 150 w 1717"/>
                <a:gd name="T9" fmla="*/ 848 h 850"/>
                <a:gd name="T10" fmla="*/ 874 w 1717"/>
                <a:gd name="T11" fmla="*/ 137 h 850"/>
                <a:gd name="T12" fmla="*/ 1581 w 1717"/>
                <a:gd name="T13" fmla="*/ 850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7" h="850">
                  <a:moveTo>
                    <a:pt x="1581" y="850"/>
                  </a:moveTo>
                  <a:lnTo>
                    <a:pt x="1717" y="850"/>
                  </a:lnTo>
                  <a:cubicBezTo>
                    <a:pt x="1717" y="850"/>
                    <a:pt x="1699" y="35"/>
                    <a:pt x="869" y="0"/>
                  </a:cubicBezTo>
                  <a:cubicBezTo>
                    <a:pt x="0" y="52"/>
                    <a:pt x="16" y="850"/>
                    <a:pt x="16" y="850"/>
                  </a:cubicBezTo>
                  <a:lnTo>
                    <a:pt x="150" y="848"/>
                  </a:lnTo>
                  <a:cubicBezTo>
                    <a:pt x="150" y="848"/>
                    <a:pt x="166" y="170"/>
                    <a:pt x="874" y="137"/>
                  </a:cubicBezTo>
                  <a:cubicBezTo>
                    <a:pt x="1578" y="185"/>
                    <a:pt x="1581" y="850"/>
                    <a:pt x="1581" y="85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48" name="Group 24"/>
          <p:cNvGrpSpPr>
            <a:grpSpLocks/>
          </p:cNvGrpSpPr>
          <p:nvPr/>
        </p:nvGrpSpPr>
        <p:grpSpPr bwMode="auto">
          <a:xfrm rot="5400000">
            <a:off x="7343775" y="200025"/>
            <a:ext cx="796925" cy="396875"/>
            <a:chOff x="0" y="251"/>
            <a:chExt cx="1075" cy="536"/>
          </a:xfrm>
        </p:grpSpPr>
        <p:sp>
          <p:nvSpPr>
            <p:cNvPr id="1042" name="Oval 18"/>
            <p:cNvSpPr>
              <a:spLocks noChangeArrowheads="1"/>
            </p:cNvSpPr>
            <p:nvPr userDrawn="1"/>
          </p:nvSpPr>
          <p:spPr bwMode="gray">
            <a:xfrm>
              <a:off x="618" y="330"/>
              <a:ext cx="384" cy="384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043" name="Group 19"/>
            <p:cNvGrpSpPr>
              <a:grpSpLocks/>
            </p:cNvGrpSpPr>
            <p:nvPr userDrawn="1"/>
          </p:nvGrpSpPr>
          <p:grpSpPr bwMode="auto">
            <a:xfrm>
              <a:off x="541" y="251"/>
              <a:ext cx="534" cy="536"/>
              <a:chOff x="3047" y="124"/>
              <a:chExt cx="1717" cy="1724"/>
            </a:xfrm>
          </p:grpSpPr>
          <p:sp>
            <p:nvSpPr>
              <p:cNvPr id="1044" name="Freeform 20"/>
              <p:cNvSpPr>
                <a:spLocks/>
              </p:cNvSpPr>
              <p:nvPr userDrawn="1"/>
            </p:nvSpPr>
            <p:spPr bwMode="gray">
              <a:xfrm>
                <a:off x="3047" y="124"/>
                <a:ext cx="1717" cy="850"/>
              </a:xfrm>
              <a:custGeom>
                <a:avLst/>
                <a:gdLst>
                  <a:gd name="T0" fmla="*/ 1581 w 1717"/>
                  <a:gd name="T1" fmla="*/ 850 h 850"/>
                  <a:gd name="T2" fmla="*/ 1717 w 1717"/>
                  <a:gd name="T3" fmla="*/ 850 h 850"/>
                  <a:gd name="T4" fmla="*/ 869 w 1717"/>
                  <a:gd name="T5" fmla="*/ 0 h 850"/>
                  <a:gd name="T6" fmla="*/ 16 w 1717"/>
                  <a:gd name="T7" fmla="*/ 850 h 850"/>
                  <a:gd name="T8" fmla="*/ 150 w 1717"/>
                  <a:gd name="T9" fmla="*/ 848 h 850"/>
                  <a:gd name="T10" fmla="*/ 874 w 1717"/>
                  <a:gd name="T11" fmla="*/ 137 h 850"/>
                  <a:gd name="T12" fmla="*/ 1581 w 1717"/>
                  <a:gd name="T13" fmla="*/ 850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17" h="850">
                    <a:moveTo>
                      <a:pt x="1581" y="850"/>
                    </a:moveTo>
                    <a:lnTo>
                      <a:pt x="1717" y="850"/>
                    </a:lnTo>
                    <a:cubicBezTo>
                      <a:pt x="1717" y="850"/>
                      <a:pt x="1699" y="35"/>
                      <a:pt x="869" y="0"/>
                    </a:cubicBezTo>
                    <a:cubicBezTo>
                      <a:pt x="0" y="52"/>
                      <a:pt x="16" y="850"/>
                      <a:pt x="16" y="850"/>
                    </a:cubicBezTo>
                    <a:lnTo>
                      <a:pt x="150" y="848"/>
                    </a:lnTo>
                    <a:cubicBezTo>
                      <a:pt x="150" y="848"/>
                      <a:pt x="166" y="170"/>
                      <a:pt x="874" y="137"/>
                    </a:cubicBezTo>
                    <a:cubicBezTo>
                      <a:pt x="1578" y="185"/>
                      <a:pt x="1581" y="850"/>
                      <a:pt x="1581" y="850"/>
                    </a:cubicBezTo>
                    <a:close/>
                  </a:path>
                </a:pathLst>
              </a:cu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45" name="Freeform 21"/>
              <p:cNvSpPr>
                <a:spLocks/>
              </p:cNvSpPr>
              <p:nvPr userDrawn="1"/>
            </p:nvSpPr>
            <p:spPr bwMode="gray">
              <a:xfrm flipV="1">
                <a:off x="3047" y="998"/>
                <a:ext cx="1717" cy="850"/>
              </a:xfrm>
              <a:custGeom>
                <a:avLst/>
                <a:gdLst>
                  <a:gd name="T0" fmla="*/ 1581 w 1717"/>
                  <a:gd name="T1" fmla="*/ 850 h 850"/>
                  <a:gd name="T2" fmla="*/ 1717 w 1717"/>
                  <a:gd name="T3" fmla="*/ 850 h 850"/>
                  <a:gd name="T4" fmla="*/ 869 w 1717"/>
                  <a:gd name="T5" fmla="*/ 0 h 850"/>
                  <a:gd name="T6" fmla="*/ 16 w 1717"/>
                  <a:gd name="T7" fmla="*/ 850 h 850"/>
                  <a:gd name="T8" fmla="*/ 150 w 1717"/>
                  <a:gd name="T9" fmla="*/ 848 h 850"/>
                  <a:gd name="T10" fmla="*/ 874 w 1717"/>
                  <a:gd name="T11" fmla="*/ 137 h 850"/>
                  <a:gd name="T12" fmla="*/ 1581 w 1717"/>
                  <a:gd name="T13" fmla="*/ 850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17" h="850">
                    <a:moveTo>
                      <a:pt x="1581" y="850"/>
                    </a:moveTo>
                    <a:lnTo>
                      <a:pt x="1717" y="850"/>
                    </a:lnTo>
                    <a:cubicBezTo>
                      <a:pt x="1717" y="850"/>
                      <a:pt x="1699" y="35"/>
                      <a:pt x="869" y="0"/>
                    </a:cubicBezTo>
                    <a:cubicBezTo>
                      <a:pt x="0" y="52"/>
                      <a:pt x="16" y="850"/>
                      <a:pt x="16" y="850"/>
                    </a:cubicBezTo>
                    <a:lnTo>
                      <a:pt x="150" y="848"/>
                    </a:lnTo>
                    <a:cubicBezTo>
                      <a:pt x="150" y="848"/>
                      <a:pt x="166" y="170"/>
                      <a:pt x="874" y="137"/>
                    </a:cubicBezTo>
                    <a:cubicBezTo>
                      <a:pt x="1578" y="185"/>
                      <a:pt x="1581" y="850"/>
                      <a:pt x="1581" y="850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46" name="Line 22"/>
            <p:cNvSpPr>
              <a:spLocks noChangeShapeType="1"/>
            </p:cNvSpPr>
            <p:nvPr userDrawn="1"/>
          </p:nvSpPr>
          <p:spPr bwMode="gray">
            <a:xfrm flipV="1">
              <a:off x="0" y="507"/>
              <a:ext cx="588" cy="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7" name="Line 23"/>
            <p:cNvSpPr>
              <a:spLocks noChangeShapeType="1"/>
            </p:cNvSpPr>
            <p:nvPr userDrawn="1"/>
          </p:nvSpPr>
          <p:spPr bwMode="gray">
            <a:xfrm flipV="1">
              <a:off x="2" y="528"/>
              <a:ext cx="584" cy="4"/>
            </a:xfrm>
            <a:prstGeom prst="line">
              <a:avLst/>
            </a:prstGeom>
            <a:noFill/>
            <a:ln w="38100">
              <a:solidFill>
                <a:srgbClr val="E1E1E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58" name="Group 34"/>
          <p:cNvGrpSpPr>
            <a:grpSpLocks/>
          </p:cNvGrpSpPr>
          <p:nvPr/>
        </p:nvGrpSpPr>
        <p:grpSpPr bwMode="auto">
          <a:xfrm>
            <a:off x="582613" y="427038"/>
            <a:ext cx="542925" cy="546100"/>
            <a:chOff x="1604" y="2039"/>
            <a:chExt cx="534" cy="536"/>
          </a:xfrm>
        </p:grpSpPr>
        <p:sp>
          <p:nvSpPr>
            <p:cNvPr id="1059" name="Oval 35"/>
            <p:cNvSpPr>
              <a:spLocks noChangeArrowheads="1"/>
            </p:cNvSpPr>
            <p:nvPr userDrawn="1"/>
          </p:nvSpPr>
          <p:spPr bwMode="gray">
            <a:xfrm>
              <a:off x="1680" y="2112"/>
              <a:ext cx="392" cy="392"/>
            </a:xfrm>
            <a:prstGeom prst="ellipse">
              <a:avLst/>
            </a:prstGeom>
            <a:blipFill dpi="0" rotWithShape="1">
              <a:blip r:embed="rId15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060" name="Group 36"/>
            <p:cNvGrpSpPr>
              <a:grpSpLocks/>
            </p:cNvGrpSpPr>
            <p:nvPr userDrawn="1"/>
          </p:nvGrpSpPr>
          <p:grpSpPr bwMode="auto">
            <a:xfrm>
              <a:off x="1604" y="2039"/>
              <a:ext cx="534" cy="536"/>
              <a:chOff x="3047" y="124"/>
              <a:chExt cx="1717" cy="1724"/>
            </a:xfrm>
          </p:grpSpPr>
          <p:sp>
            <p:nvSpPr>
              <p:cNvPr id="1061" name="Freeform 37"/>
              <p:cNvSpPr>
                <a:spLocks/>
              </p:cNvSpPr>
              <p:nvPr userDrawn="1"/>
            </p:nvSpPr>
            <p:spPr bwMode="gray">
              <a:xfrm>
                <a:off x="3047" y="124"/>
                <a:ext cx="1717" cy="850"/>
              </a:xfrm>
              <a:custGeom>
                <a:avLst/>
                <a:gdLst>
                  <a:gd name="T0" fmla="*/ 1581 w 1717"/>
                  <a:gd name="T1" fmla="*/ 850 h 850"/>
                  <a:gd name="T2" fmla="*/ 1717 w 1717"/>
                  <a:gd name="T3" fmla="*/ 850 h 850"/>
                  <a:gd name="T4" fmla="*/ 869 w 1717"/>
                  <a:gd name="T5" fmla="*/ 0 h 850"/>
                  <a:gd name="T6" fmla="*/ 16 w 1717"/>
                  <a:gd name="T7" fmla="*/ 850 h 850"/>
                  <a:gd name="T8" fmla="*/ 150 w 1717"/>
                  <a:gd name="T9" fmla="*/ 848 h 850"/>
                  <a:gd name="T10" fmla="*/ 874 w 1717"/>
                  <a:gd name="T11" fmla="*/ 137 h 850"/>
                  <a:gd name="T12" fmla="*/ 1581 w 1717"/>
                  <a:gd name="T13" fmla="*/ 850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17" h="850">
                    <a:moveTo>
                      <a:pt x="1581" y="850"/>
                    </a:moveTo>
                    <a:lnTo>
                      <a:pt x="1717" y="850"/>
                    </a:lnTo>
                    <a:cubicBezTo>
                      <a:pt x="1717" y="850"/>
                      <a:pt x="1699" y="35"/>
                      <a:pt x="869" y="0"/>
                    </a:cubicBezTo>
                    <a:cubicBezTo>
                      <a:pt x="0" y="52"/>
                      <a:pt x="16" y="850"/>
                      <a:pt x="16" y="850"/>
                    </a:cubicBezTo>
                    <a:lnTo>
                      <a:pt x="150" y="848"/>
                    </a:lnTo>
                    <a:cubicBezTo>
                      <a:pt x="150" y="848"/>
                      <a:pt x="166" y="170"/>
                      <a:pt x="874" y="137"/>
                    </a:cubicBezTo>
                    <a:cubicBezTo>
                      <a:pt x="1578" y="185"/>
                      <a:pt x="1581" y="850"/>
                      <a:pt x="1581" y="850"/>
                    </a:cubicBezTo>
                    <a:close/>
                  </a:path>
                </a:pathLst>
              </a:cu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2" name="Freeform 38"/>
              <p:cNvSpPr>
                <a:spLocks/>
              </p:cNvSpPr>
              <p:nvPr userDrawn="1"/>
            </p:nvSpPr>
            <p:spPr bwMode="gray">
              <a:xfrm flipV="1">
                <a:off x="3047" y="998"/>
                <a:ext cx="1717" cy="850"/>
              </a:xfrm>
              <a:custGeom>
                <a:avLst/>
                <a:gdLst>
                  <a:gd name="T0" fmla="*/ 1581 w 1717"/>
                  <a:gd name="T1" fmla="*/ 850 h 850"/>
                  <a:gd name="T2" fmla="*/ 1717 w 1717"/>
                  <a:gd name="T3" fmla="*/ 850 h 850"/>
                  <a:gd name="T4" fmla="*/ 869 w 1717"/>
                  <a:gd name="T5" fmla="*/ 0 h 850"/>
                  <a:gd name="T6" fmla="*/ 16 w 1717"/>
                  <a:gd name="T7" fmla="*/ 850 h 850"/>
                  <a:gd name="T8" fmla="*/ 150 w 1717"/>
                  <a:gd name="T9" fmla="*/ 848 h 850"/>
                  <a:gd name="T10" fmla="*/ 874 w 1717"/>
                  <a:gd name="T11" fmla="*/ 137 h 850"/>
                  <a:gd name="T12" fmla="*/ 1581 w 1717"/>
                  <a:gd name="T13" fmla="*/ 850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17" h="850">
                    <a:moveTo>
                      <a:pt x="1581" y="850"/>
                    </a:moveTo>
                    <a:lnTo>
                      <a:pt x="1717" y="850"/>
                    </a:lnTo>
                    <a:cubicBezTo>
                      <a:pt x="1717" y="850"/>
                      <a:pt x="1699" y="35"/>
                      <a:pt x="869" y="0"/>
                    </a:cubicBezTo>
                    <a:cubicBezTo>
                      <a:pt x="0" y="52"/>
                      <a:pt x="16" y="850"/>
                      <a:pt x="16" y="850"/>
                    </a:cubicBezTo>
                    <a:lnTo>
                      <a:pt x="150" y="848"/>
                    </a:lnTo>
                    <a:cubicBezTo>
                      <a:pt x="150" y="848"/>
                      <a:pt x="166" y="170"/>
                      <a:pt x="874" y="137"/>
                    </a:cubicBezTo>
                    <a:cubicBezTo>
                      <a:pt x="1578" y="185"/>
                      <a:pt x="1581" y="850"/>
                      <a:pt x="1581" y="850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063" name="Line 39"/>
          <p:cNvSpPr>
            <a:spLocks noChangeShapeType="1"/>
          </p:cNvSpPr>
          <p:nvPr/>
        </p:nvSpPr>
        <p:spPr bwMode="gray">
          <a:xfrm rot="5400000">
            <a:off x="640557" y="234156"/>
            <a:ext cx="469900" cy="1587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64" name="Line 40"/>
          <p:cNvSpPr>
            <a:spLocks noChangeShapeType="1"/>
          </p:cNvSpPr>
          <p:nvPr/>
        </p:nvSpPr>
        <p:spPr bwMode="gray">
          <a:xfrm rot="16200000" flipH="1">
            <a:off x="615951" y="231775"/>
            <a:ext cx="463550" cy="3175"/>
          </a:xfrm>
          <a:prstGeom prst="line">
            <a:avLst/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070" name="Group 46"/>
          <p:cNvGrpSpPr>
            <a:grpSpLocks/>
          </p:cNvGrpSpPr>
          <p:nvPr/>
        </p:nvGrpSpPr>
        <p:grpSpPr bwMode="auto">
          <a:xfrm>
            <a:off x="76200" y="228600"/>
            <a:ext cx="415925" cy="415925"/>
            <a:chOff x="3821" y="2846"/>
            <a:chExt cx="544" cy="546"/>
          </a:xfrm>
        </p:grpSpPr>
        <p:sp>
          <p:nvSpPr>
            <p:cNvPr id="1066" name="Oval 42"/>
            <p:cNvSpPr>
              <a:spLocks noChangeArrowheads="1"/>
            </p:cNvSpPr>
            <p:nvPr userDrawn="1"/>
          </p:nvSpPr>
          <p:spPr bwMode="gray">
            <a:xfrm>
              <a:off x="3888" y="2912"/>
              <a:ext cx="416" cy="416"/>
            </a:xfrm>
            <a:prstGeom prst="ellipse">
              <a:avLst/>
            </a:prstGeom>
            <a:blipFill dpi="0" rotWithShape="1">
              <a:blip r:embed="rId16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067" name="Group 43"/>
            <p:cNvGrpSpPr>
              <a:grpSpLocks/>
            </p:cNvGrpSpPr>
            <p:nvPr userDrawn="1"/>
          </p:nvGrpSpPr>
          <p:grpSpPr bwMode="auto">
            <a:xfrm>
              <a:off x="3821" y="2846"/>
              <a:ext cx="544" cy="546"/>
              <a:chOff x="3047" y="124"/>
              <a:chExt cx="1717" cy="1724"/>
            </a:xfrm>
          </p:grpSpPr>
          <p:sp>
            <p:nvSpPr>
              <p:cNvPr id="1068" name="Freeform 44"/>
              <p:cNvSpPr>
                <a:spLocks/>
              </p:cNvSpPr>
              <p:nvPr userDrawn="1"/>
            </p:nvSpPr>
            <p:spPr bwMode="gray">
              <a:xfrm>
                <a:off x="3047" y="124"/>
                <a:ext cx="1717" cy="850"/>
              </a:xfrm>
              <a:custGeom>
                <a:avLst/>
                <a:gdLst>
                  <a:gd name="T0" fmla="*/ 1581 w 1717"/>
                  <a:gd name="T1" fmla="*/ 850 h 850"/>
                  <a:gd name="T2" fmla="*/ 1717 w 1717"/>
                  <a:gd name="T3" fmla="*/ 850 h 850"/>
                  <a:gd name="T4" fmla="*/ 869 w 1717"/>
                  <a:gd name="T5" fmla="*/ 0 h 850"/>
                  <a:gd name="T6" fmla="*/ 16 w 1717"/>
                  <a:gd name="T7" fmla="*/ 850 h 850"/>
                  <a:gd name="T8" fmla="*/ 150 w 1717"/>
                  <a:gd name="T9" fmla="*/ 848 h 850"/>
                  <a:gd name="T10" fmla="*/ 874 w 1717"/>
                  <a:gd name="T11" fmla="*/ 137 h 850"/>
                  <a:gd name="T12" fmla="*/ 1581 w 1717"/>
                  <a:gd name="T13" fmla="*/ 850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17" h="850">
                    <a:moveTo>
                      <a:pt x="1581" y="850"/>
                    </a:moveTo>
                    <a:lnTo>
                      <a:pt x="1717" y="850"/>
                    </a:lnTo>
                    <a:cubicBezTo>
                      <a:pt x="1717" y="850"/>
                      <a:pt x="1699" y="35"/>
                      <a:pt x="869" y="0"/>
                    </a:cubicBezTo>
                    <a:cubicBezTo>
                      <a:pt x="0" y="52"/>
                      <a:pt x="16" y="850"/>
                      <a:pt x="16" y="850"/>
                    </a:cubicBezTo>
                    <a:lnTo>
                      <a:pt x="150" y="848"/>
                    </a:lnTo>
                    <a:cubicBezTo>
                      <a:pt x="150" y="848"/>
                      <a:pt x="166" y="170"/>
                      <a:pt x="874" y="137"/>
                    </a:cubicBezTo>
                    <a:cubicBezTo>
                      <a:pt x="1578" y="185"/>
                      <a:pt x="1581" y="850"/>
                      <a:pt x="1581" y="850"/>
                    </a:cubicBezTo>
                    <a:close/>
                  </a:path>
                </a:pathLst>
              </a:cu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9" name="Freeform 45"/>
              <p:cNvSpPr>
                <a:spLocks/>
              </p:cNvSpPr>
              <p:nvPr userDrawn="1"/>
            </p:nvSpPr>
            <p:spPr bwMode="gray">
              <a:xfrm flipV="1">
                <a:off x="3047" y="998"/>
                <a:ext cx="1717" cy="850"/>
              </a:xfrm>
              <a:custGeom>
                <a:avLst/>
                <a:gdLst>
                  <a:gd name="T0" fmla="*/ 1581 w 1717"/>
                  <a:gd name="T1" fmla="*/ 850 h 850"/>
                  <a:gd name="T2" fmla="*/ 1717 w 1717"/>
                  <a:gd name="T3" fmla="*/ 850 h 850"/>
                  <a:gd name="T4" fmla="*/ 869 w 1717"/>
                  <a:gd name="T5" fmla="*/ 0 h 850"/>
                  <a:gd name="T6" fmla="*/ 16 w 1717"/>
                  <a:gd name="T7" fmla="*/ 850 h 850"/>
                  <a:gd name="T8" fmla="*/ 150 w 1717"/>
                  <a:gd name="T9" fmla="*/ 848 h 850"/>
                  <a:gd name="T10" fmla="*/ 874 w 1717"/>
                  <a:gd name="T11" fmla="*/ 137 h 850"/>
                  <a:gd name="T12" fmla="*/ 1581 w 1717"/>
                  <a:gd name="T13" fmla="*/ 850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17" h="850">
                    <a:moveTo>
                      <a:pt x="1581" y="850"/>
                    </a:moveTo>
                    <a:lnTo>
                      <a:pt x="1717" y="850"/>
                    </a:lnTo>
                    <a:cubicBezTo>
                      <a:pt x="1717" y="850"/>
                      <a:pt x="1699" y="35"/>
                      <a:pt x="869" y="0"/>
                    </a:cubicBezTo>
                    <a:cubicBezTo>
                      <a:pt x="0" y="52"/>
                      <a:pt x="16" y="850"/>
                      <a:pt x="16" y="850"/>
                    </a:cubicBezTo>
                    <a:lnTo>
                      <a:pt x="150" y="848"/>
                    </a:lnTo>
                    <a:cubicBezTo>
                      <a:pt x="150" y="848"/>
                      <a:pt x="166" y="170"/>
                      <a:pt x="874" y="137"/>
                    </a:cubicBezTo>
                    <a:cubicBezTo>
                      <a:pt x="1578" y="185"/>
                      <a:pt x="1581" y="850"/>
                      <a:pt x="1581" y="850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071" name="Line 47"/>
          <p:cNvSpPr>
            <a:spLocks noChangeShapeType="1"/>
          </p:cNvSpPr>
          <p:nvPr/>
        </p:nvSpPr>
        <p:spPr bwMode="gray">
          <a:xfrm rot="5400000">
            <a:off x="188118" y="115094"/>
            <a:ext cx="234951" cy="1588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72" name="Line 48"/>
          <p:cNvSpPr>
            <a:spLocks noChangeShapeType="1"/>
          </p:cNvSpPr>
          <p:nvPr/>
        </p:nvSpPr>
        <p:spPr bwMode="gray">
          <a:xfrm rot="16200000" flipH="1">
            <a:off x="160337" y="115888"/>
            <a:ext cx="231775" cy="0"/>
          </a:xfrm>
          <a:prstGeom prst="line">
            <a:avLst/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104" name="Group 80"/>
          <p:cNvGrpSpPr>
            <a:grpSpLocks/>
          </p:cNvGrpSpPr>
          <p:nvPr/>
        </p:nvGrpSpPr>
        <p:grpSpPr bwMode="auto">
          <a:xfrm>
            <a:off x="7162800" y="838200"/>
            <a:ext cx="415925" cy="415925"/>
            <a:chOff x="3821" y="2846"/>
            <a:chExt cx="544" cy="546"/>
          </a:xfrm>
        </p:grpSpPr>
        <p:sp>
          <p:nvSpPr>
            <p:cNvPr id="1105" name="Oval 81"/>
            <p:cNvSpPr>
              <a:spLocks noChangeArrowheads="1"/>
            </p:cNvSpPr>
            <p:nvPr userDrawn="1"/>
          </p:nvSpPr>
          <p:spPr bwMode="gray">
            <a:xfrm>
              <a:off x="3888" y="2912"/>
              <a:ext cx="416" cy="41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106" name="Group 82"/>
            <p:cNvGrpSpPr>
              <a:grpSpLocks/>
            </p:cNvGrpSpPr>
            <p:nvPr userDrawn="1"/>
          </p:nvGrpSpPr>
          <p:grpSpPr bwMode="auto">
            <a:xfrm>
              <a:off x="3821" y="2846"/>
              <a:ext cx="544" cy="546"/>
              <a:chOff x="3047" y="124"/>
              <a:chExt cx="1717" cy="1724"/>
            </a:xfrm>
          </p:grpSpPr>
          <p:sp>
            <p:nvSpPr>
              <p:cNvPr id="1107" name="Freeform 83"/>
              <p:cNvSpPr>
                <a:spLocks/>
              </p:cNvSpPr>
              <p:nvPr userDrawn="1"/>
            </p:nvSpPr>
            <p:spPr bwMode="gray">
              <a:xfrm>
                <a:off x="3047" y="124"/>
                <a:ext cx="1717" cy="850"/>
              </a:xfrm>
              <a:custGeom>
                <a:avLst/>
                <a:gdLst>
                  <a:gd name="T0" fmla="*/ 1581 w 1717"/>
                  <a:gd name="T1" fmla="*/ 850 h 850"/>
                  <a:gd name="T2" fmla="*/ 1717 w 1717"/>
                  <a:gd name="T3" fmla="*/ 850 h 850"/>
                  <a:gd name="T4" fmla="*/ 869 w 1717"/>
                  <a:gd name="T5" fmla="*/ 0 h 850"/>
                  <a:gd name="T6" fmla="*/ 16 w 1717"/>
                  <a:gd name="T7" fmla="*/ 850 h 850"/>
                  <a:gd name="T8" fmla="*/ 150 w 1717"/>
                  <a:gd name="T9" fmla="*/ 848 h 850"/>
                  <a:gd name="T10" fmla="*/ 874 w 1717"/>
                  <a:gd name="T11" fmla="*/ 137 h 850"/>
                  <a:gd name="T12" fmla="*/ 1581 w 1717"/>
                  <a:gd name="T13" fmla="*/ 850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17" h="850">
                    <a:moveTo>
                      <a:pt x="1581" y="850"/>
                    </a:moveTo>
                    <a:lnTo>
                      <a:pt x="1717" y="850"/>
                    </a:lnTo>
                    <a:cubicBezTo>
                      <a:pt x="1717" y="850"/>
                      <a:pt x="1699" y="35"/>
                      <a:pt x="869" y="0"/>
                    </a:cubicBezTo>
                    <a:cubicBezTo>
                      <a:pt x="0" y="52"/>
                      <a:pt x="16" y="850"/>
                      <a:pt x="16" y="850"/>
                    </a:cubicBezTo>
                    <a:lnTo>
                      <a:pt x="150" y="848"/>
                    </a:lnTo>
                    <a:cubicBezTo>
                      <a:pt x="150" y="848"/>
                      <a:pt x="166" y="170"/>
                      <a:pt x="874" y="137"/>
                    </a:cubicBezTo>
                    <a:cubicBezTo>
                      <a:pt x="1578" y="185"/>
                      <a:pt x="1581" y="850"/>
                      <a:pt x="1581" y="850"/>
                    </a:cubicBezTo>
                    <a:close/>
                  </a:path>
                </a:pathLst>
              </a:cu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08" name="Freeform 84"/>
              <p:cNvSpPr>
                <a:spLocks/>
              </p:cNvSpPr>
              <p:nvPr userDrawn="1"/>
            </p:nvSpPr>
            <p:spPr bwMode="gray">
              <a:xfrm flipV="1">
                <a:off x="3047" y="998"/>
                <a:ext cx="1717" cy="850"/>
              </a:xfrm>
              <a:custGeom>
                <a:avLst/>
                <a:gdLst>
                  <a:gd name="T0" fmla="*/ 1581 w 1717"/>
                  <a:gd name="T1" fmla="*/ 850 h 850"/>
                  <a:gd name="T2" fmla="*/ 1717 w 1717"/>
                  <a:gd name="T3" fmla="*/ 850 h 850"/>
                  <a:gd name="T4" fmla="*/ 869 w 1717"/>
                  <a:gd name="T5" fmla="*/ 0 h 850"/>
                  <a:gd name="T6" fmla="*/ 16 w 1717"/>
                  <a:gd name="T7" fmla="*/ 850 h 850"/>
                  <a:gd name="T8" fmla="*/ 150 w 1717"/>
                  <a:gd name="T9" fmla="*/ 848 h 850"/>
                  <a:gd name="T10" fmla="*/ 874 w 1717"/>
                  <a:gd name="T11" fmla="*/ 137 h 850"/>
                  <a:gd name="T12" fmla="*/ 1581 w 1717"/>
                  <a:gd name="T13" fmla="*/ 850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17" h="850">
                    <a:moveTo>
                      <a:pt x="1581" y="850"/>
                    </a:moveTo>
                    <a:lnTo>
                      <a:pt x="1717" y="850"/>
                    </a:lnTo>
                    <a:cubicBezTo>
                      <a:pt x="1717" y="850"/>
                      <a:pt x="1699" y="35"/>
                      <a:pt x="869" y="0"/>
                    </a:cubicBezTo>
                    <a:cubicBezTo>
                      <a:pt x="0" y="52"/>
                      <a:pt x="16" y="850"/>
                      <a:pt x="16" y="850"/>
                    </a:cubicBezTo>
                    <a:lnTo>
                      <a:pt x="150" y="848"/>
                    </a:lnTo>
                    <a:cubicBezTo>
                      <a:pt x="150" y="848"/>
                      <a:pt x="166" y="170"/>
                      <a:pt x="874" y="137"/>
                    </a:cubicBezTo>
                    <a:cubicBezTo>
                      <a:pt x="1578" y="185"/>
                      <a:pt x="1581" y="850"/>
                      <a:pt x="1581" y="850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109" name="Line 85"/>
          <p:cNvSpPr>
            <a:spLocks noChangeShapeType="1"/>
          </p:cNvSpPr>
          <p:nvPr/>
        </p:nvSpPr>
        <p:spPr bwMode="gray">
          <a:xfrm rot="16200000" flipH="1">
            <a:off x="6958013" y="409575"/>
            <a:ext cx="839788" cy="26987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10" name="Line 86"/>
          <p:cNvSpPr>
            <a:spLocks noChangeShapeType="1"/>
          </p:cNvSpPr>
          <p:nvPr/>
        </p:nvSpPr>
        <p:spPr bwMode="gray">
          <a:xfrm rot="16200000" flipH="1">
            <a:off x="6932612" y="411163"/>
            <a:ext cx="841375" cy="19050"/>
          </a:xfrm>
          <a:prstGeom prst="line">
            <a:avLst/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523875" y="228600"/>
            <a:ext cx="7620000" cy="868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http://tuongvuplastic.com/Hinh%20CTSP/plastic-2hdpe_main.jpg" TargetMode="Externa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http://media.vatgia.vn/thumb140/168/small_xlr1370415516.pn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http://1.bp.blogspot.com/-xKqStFO2UnQ/U0TCjZsFbNI/AAAAAAAABGA/nw18FM4NSSw/s1600/Nh%E1%BB%B1a+HIPS.jpg" TargetMode="Externa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http://caosudacchung.com/public/media/media/picture/TEFLON1.jp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http://caosukhanhdat.vn/wp-content/uploads/2013/09/Giam-chan-cao-su-nhua-Polyurethane_v3747-z3328.jpg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hoahocngaynay.com/vi/phat-trien-ben-vung/hoa-hoc-va-moi-truong.html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hoahocngaynay.com/vi/hoa-hoc-va-doi-song/hoa-hoc-va-suc-khoe.html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hoahocngaynay.com/vi/tin-tuc-hoa-hoc.html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 bwMode="white">
          <a:xfrm>
            <a:off x="609600" y="5895975"/>
            <a:ext cx="8153400" cy="708025"/>
          </a:xfrm>
        </p:spPr>
        <p:txBody>
          <a:bodyPr/>
          <a:lstStyle/>
          <a:p>
            <a:r>
              <a:rPr lang="en-US" sz="3000" dirty="0" smtClean="0"/>
              <a:t>ĐỖ THỊ PHƯƠNG KHANH</a:t>
            </a:r>
            <a:endParaRPr lang="en-US" sz="5100" dirty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white">
          <a:xfrm>
            <a:off x="838200" y="1828800"/>
            <a:ext cx="8153400" cy="28194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000" b="1" i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dirty="0" err="1">
                <a:solidFill>
                  <a:schemeClr val="tx1"/>
                </a:solidFill>
              </a:rPr>
              <a:t>Chương</a:t>
            </a:r>
            <a:r>
              <a:rPr lang="en-US" sz="3200" dirty="0">
                <a:solidFill>
                  <a:schemeClr val="tx1"/>
                </a:solidFill>
              </a:rPr>
              <a:t> VI:  VẬT LIỆU HỮU CƠ VÀ VẬT LIỆU COMPOZIT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white">
          <a:xfrm>
            <a:off x="0" y="-76200"/>
            <a:ext cx="9144000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000" b="1" i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000" dirty="0" smtClean="0">
                <a:solidFill>
                  <a:srgbClr val="31894F"/>
                </a:solidFill>
              </a:rPr>
              <a:t>TRƯỜNG CAO ĐẲNG LÝ TỰ TRỌNG TP.HCM</a:t>
            </a:r>
          </a:p>
          <a:p>
            <a:r>
              <a:rPr lang="en-US" sz="2000" dirty="0" smtClean="0">
                <a:solidFill>
                  <a:srgbClr val="31894F"/>
                </a:solidFill>
              </a:rPr>
              <a:t>KHOA CƠ KHÍ</a:t>
            </a:r>
            <a:endParaRPr lang="en-US" dirty="0">
              <a:solidFill>
                <a:srgbClr val="31894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>
          <a:xfrm>
            <a:off x="762000" y="1"/>
            <a:ext cx="7620000" cy="533400"/>
          </a:xfrm>
        </p:spPr>
        <p:txBody>
          <a:bodyPr/>
          <a:lstStyle/>
          <a:p>
            <a:r>
              <a:rPr lang="en-US" sz="3900" dirty="0"/>
              <a:t>Contents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219200" y="1066800"/>
            <a:ext cx="6705600" cy="593725"/>
            <a:chOff x="1219200" y="1066800"/>
            <a:chExt cx="6705600" cy="593725"/>
          </a:xfrm>
        </p:grpSpPr>
        <p:sp>
          <p:nvSpPr>
            <p:cNvPr id="4110" name="AutoShape 14"/>
            <p:cNvSpPr>
              <a:spLocks noChangeArrowheads="1"/>
            </p:cNvSpPr>
            <p:nvPr/>
          </p:nvSpPr>
          <p:spPr bwMode="gray">
            <a:xfrm>
              <a:off x="1219200" y="1066800"/>
              <a:ext cx="6705600" cy="593725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28575" algn="ctr">
              <a:solidFill>
                <a:srgbClr val="FCFCFC"/>
              </a:solidFill>
              <a:round/>
              <a:headEnd/>
              <a:tailEnd/>
            </a:ln>
            <a:effectLst>
              <a:outerShdw dist="35921" dir="2700000" algn="ctr" rotWithShape="0">
                <a:srgbClr val="001D3A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19" name="Text Box 23"/>
            <p:cNvSpPr txBox="1">
              <a:spLocks noChangeArrowheads="1"/>
            </p:cNvSpPr>
            <p:nvPr/>
          </p:nvSpPr>
          <p:spPr bwMode="white">
            <a:xfrm>
              <a:off x="2057400" y="1131888"/>
              <a:ext cx="502920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292929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457200" indent="-45720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914400" indent="-45720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371600" indent="-4572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828800" indent="-4572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286000" indent="-4572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7432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32004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6576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41148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000" b="1" dirty="0"/>
                <a:t>1.1. CHẤT DẺO</a:t>
              </a:r>
              <a:endParaRPr lang="en-US" sz="2000" dirty="0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219200" y="1403350"/>
            <a:ext cx="6705600" cy="952500"/>
            <a:chOff x="1219200" y="1403350"/>
            <a:chExt cx="6705600" cy="952500"/>
          </a:xfrm>
        </p:grpSpPr>
        <p:sp>
          <p:nvSpPr>
            <p:cNvPr id="4109" name="AutoShape 13"/>
            <p:cNvSpPr>
              <a:spLocks noChangeArrowheads="1"/>
            </p:cNvSpPr>
            <p:nvPr/>
          </p:nvSpPr>
          <p:spPr bwMode="gray">
            <a:xfrm>
              <a:off x="1219200" y="1762125"/>
              <a:ext cx="6705600" cy="593725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28575" algn="ctr">
              <a:solidFill>
                <a:srgbClr val="FCFCFC"/>
              </a:solidFill>
              <a:round/>
              <a:headEnd/>
              <a:tailEnd/>
            </a:ln>
            <a:effectLst>
              <a:outerShdw dist="35921" dir="2700000" algn="ctr" rotWithShape="0">
                <a:srgbClr val="001D3A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4111" name="Group 15"/>
            <p:cNvGrpSpPr>
              <a:grpSpLocks/>
            </p:cNvGrpSpPr>
            <p:nvPr/>
          </p:nvGrpSpPr>
          <p:grpSpPr bwMode="auto">
            <a:xfrm>
              <a:off x="7543800" y="1406525"/>
              <a:ext cx="187325" cy="601663"/>
              <a:chOff x="960" y="1764"/>
              <a:chExt cx="130" cy="418"/>
            </a:xfrm>
          </p:grpSpPr>
          <p:sp>
            <p:nvSpPr>
              <p:cNvPr id="4112" name="Oval 16"/>
              <p:cNvSpPr>
                <a:spLocks noChangeArrowheads="1"/>
              </p:cNvSpPr>
              <p:nvPr/>
            </p:nvSpPr>
            <p:spPr bwMode="gray">
              <a:xfrm>
                <a:off x="960" y="1764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63500" dir="3187806" algn="ctr" rotWithShape="0">
                        <a:srgbClr val="001D3A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13" name="Oval 17"/>
              <p:cNvSpPr>
                <a:spLocks noChangeArrowheads="1"/>
              </p:cNvSpPr>
              <p:nvPr/>
            </p:nvSpPr>
            <p:spPr bwMode="gray">
              <a:xfrm>
                <a:off x="964" y="2062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63500" dir="3187806" algn="ctr" rotWithShape="0">
                        <a:srgbClr val="001D3A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14" name="AutoShape 18"/>
              <p:cNvSpPr>
                <a:spLocks noChangeArrowheads="1"/>
              </p:cNvSpPr>
              <p:nvPr/>
            </p:nvSpPr>
            <p:spPr bwMode="gray">
              <a:xfrm>
                <a:off x="996" y="1836"/>
                <a:ext cx="62" cy="30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B2B2B2"/>
                  </a:gs>
                  <a:gs pos="50000">
                    <a:srgbClr val="B2B2B2">
                      <a:gamma/>
                      <a:tint val="27451"/>
                      <a:invGamma/>
                    </a:srgbClr>
                  </a:gs>
                  <a:gs pos="100000">
                    <a:srgbClr val="B2B2B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5D9DD7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63500" dir="3187806" algn="ctr" rotWithShape="0">
                        <a:srgbClr val="001D3A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4115" name="Group 19"/>
            <p:cNvGrpSpPr>
              <a:grpSpLocks/>
            </p:cNvGrpSpPr>
            <p:nvPr/>
          </p:nvGrpSpPr>
          <p:grpSpPr bwMode="auto">
            <a:xfrm>
              <a:off x="1371600" y="1403350"/>
              <a:ext cx="187325" cy="601663"/>
              <a:chOff x="960" y="1764"/>
              <a:chExt cx="130" cy="418"/>
            </a:xfrm>
          </p:grpSpPr>
          <p:sp>
            <p:nvSpPr>
              <p:cNvPr id="4116" name="Oval 20"/>
              <p:cNvSpPr>
                <a:spLocks noChangeArrowheads="1"/>
              </p:cNvSpPr>
              <p:nvPr/>
            </p:nvSpPr>
            <p:spPr bwMode="gray">
              <a:xfrm>
                <a:off x="960" y="1764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63500" dir="3187806" algn="ctr" rotWithShape="0">
                        <a:srgbClr val="001D3A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17" name="Oval 21"/>
              <p:cNvSpPr>
                <a:spLocks noChangeArrowheads="1"/>
              </p:cNvSpPr>
              <p:nvPr/>
            </p:nvSpPr>
            <p:spPr bwMode="gray">
              <a:xfrm>
                <a:off x="964" y="2062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63500" dir="3187806" algn="ctr" rotWithShape="0">
                        <a:srgbClr val="001D3A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18" name="AutoShape 22"/>
              <p:cNvSpPr>
                <a:spLocks noChangeArrowheads="1"/>
              </p:cNvSpPr>
              <p:nvPr/>
            </p:nvSpPr>
            <p:spPr bwMode="gray">
              <a:xfrm>
                <a:off x="996" y="1836"/>
                <a:ext cx="62" cy="30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B2B2B2"/>
                  </a:gs>
                  <a:gs pos="50000">
                    <a:srgbClr val="B2B2B2">
                      <a:gamma/>
                      <a:tint val="0"/>
                      <a:invGamma/>
                    </a:srgbClr>
                  </a:gs>
                  <a:gs pos="100000">
                    <a:srgbClr val="B2B2B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5D9DD7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63500" dir="3187806" algn="ctr" rotWithShape="0">
                        <a:srgbClr val="001D3A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131" name="Text Box 35"/>
            <p:cNvSpPr txBox="1">
              <a:spLocks noChangeArrowheads="1"/>
            </p:cNvSpPr>
            <p:nvPr/>
          </p:nvSpPr>
          <p:spPr bwMode="white">
            <a:xfrm>
              <a:off x="2057400" y="1835150"/>
              <a:ext cx="502920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292929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457200" indent="-45720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914400" indent="-45720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371600" indent="-4572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828800" indent="-4572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286000" indent="-4572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7432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32004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6576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41148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000" b="1" dirty="0"/>
                <a:t>1.1.1 </a:t>
              </a:r>
              <a:r>
                <a:rPr lang="en-US" sz="2000" b="1" dirty="0" err="1"/>
                <a:t>Tính</a:t>
              </a:r>
              <a:r>
                <a:rPr lang="en-US" sz="2000" b="1" dirty="0"/>
                <a:t> </a:t>
              </a:r>
              <a:r>
                <a:rPr lang="en-US" sz="2000" b="1" dirty="0" err="1"/>
                <a:t>chất</a:t>
              </a:r>
              <a:r>
                <a:rPr lang="en-US" sz="2000" b="1" dirty="0"/>
                <a:t> </a:t>
              </a:r>
              <a:r>
                <a:rPr lang="en-US" sz="2000" b="1" dirty="0" err="1"/>
                <a:t>chung</a:t>
              </a:r>
              <a:r>
                <a:rPr lang="en-US" sz="2000" b="1" dirty="0"/>
                <a:t>, </a:t>
              </a:r>
              <a:r>
                <a:rPr lang="en-US" sz="2000" b="1" dirty="0" err="1"/>
                <a:t>phân</a:t>
              </a:r>
              <a:r>
                <a:rPr lang="en-US" sz="2000" b="1" dirty="0"/>
                <a:t> </a:t>
              </a:r>
              <a:r>
                <a:rPr lang="en-US" sz="2000" b="1" dirty="0" err="1"/>
                <a:t>loại</a:t>
              </a:r>
              <a:endParaRPr lang="en-US" sz="2000" dirty="0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219200" y="2385536"/>
            <a:ext cx="6823075" cy="1062514"/>
            <a:chOff x="1219200" y="2385536"/>
            <a:chExt cx="6823075" cy="1062514"/>
          </a:xfrm>
        </p:grpSpPr>
        <p:sp>
          <p:nvSpPr>
            <p:cNvPr id="4120" name="AutoShape 24"/>
            <p:cNvSpPr>
              <a:spLocks noChangeArrowheads="1"/>
            </p:cNvSpPr>
            <p:nvPr/>
          </p:nvSpPr>
          <p:spPr bwMode="gray">
            <a:xfrm>
              <a:off x="1219200" y="2487613"/>
              <a:ext cx="6705600" cy="593725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28575" algn="ctr">
              <a:solidFill>
                <a:srgbClr val="FCFCFC"/>
              </a:solidFill>
              <a:round/>
              <a:headEnd/>
              <a:tailEnd/>
            </a:ln>
            <a:effectLst>
              <a:outerShdw dist="35921" dir="2700000" algn="ctr" rotWithShape="0">
                <a:srgbClr val="001D3A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4122" name="Group 26"/>
            <p:cNvGrpSpPr>
              <a:grpSpLocks/>
            </p:cNvGrpSpPr>
            <p:nvPr/>
          </p:nvGrpSpPr>
          <p:grpSpPr bwMode="auto">
            <a:xfrm>
              <a:off x="7543800" y="2846388"/>
              <a:ext cx="187325" cy="601662"/>
              <a:chOff x="960" y="1764"/>
              <a:chExt cx="130" cy="418"/>
            </a:xfrm>
          </p:grpSpPr>
          <p:sp>
            <p:nvSpPr>
              <p:cNvPr id="4123" name="Oval 27"/>
              <p:cNvSpPr>
                <a:spLocks noChangeArrowheads="1"/>
              </p:cNvSpPr>
              <p:nvPr/>
            </p:nvSpPr>
            <p:spPr bwMode="gray">
              <a:xfrm>
                <a:off x="960" y="1764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63500" dir="3187806" algn="ctr" rotWithShape="0">
                        <a:srgbClr val="001D3A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24" name="Oval 28"/>
              <p:cNvSpPr>
                <a:spLocks noChangeArrowheads="1"/>
              </p:cNvSpPr>
              <p:nvPr/>
            </p:nvSpPr>
            <p:spPr bwMode="gray">
              <a:xfrm>
                <a:off x="964" y="2062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63500" dir="3187806" algn="ctr" rotWithShape="0">
                        <a:srgbClr val="001D3A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25" name="AutoShape 29"/>
              <p:cNvSpPr>
                <a:spLocks noChangeArrowheads="1"/>
              </p:cNvSpPr>
              <p:nvPr/>
            </p:nvSpPr>
            <p:spPr bwMode="gray">
              <a:xfrm>
                <a:off x="996" y="1836"/>
                <a:ext cx="62" cy="30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B2B2B2"/>
                  </a:gs>
                  <a:gs pos="50000">
                    <a:srgbClr val="B2B2B2">
                      <a:gamma/>
                      <a:tint val="27451"/>
                      <a:invGamma/>
                    </a:srgbClr>
                  </a:gs>
                  <a:gs pos="100000">
                    <a:srgbClr val="B2B2B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5D9DD7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63500" dir="3187806" algn="ctr" rotWithShape="0">
                        <a:srgbClr val="001D3A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4126" name="Group 30"/>
            <p:cNvGrpSpPr>
              <a:grpSpLocks/>
            </p:cNvGrpSpPr>
            <p:nvPr/>
          </p:nvGrpSpPr>
          <p:grpSpPr bwMode="auto">
            <a:xfrm>
              <a:off x="1371600" y="2843213"/>
              <a:ext cx="187325" cy="601662"/>
              <a:chOff x="960" y="1764"/>
              <a:chExt cx="130" cy="418"/>
            </a:xfrm>
          </p:grpSpPr>
          <p:sp>
            <p:nvSpPr>
              <p:cNvPr id="4127" name="Oval 31"/>
              <p:cNvSpPr>
                <a:spLocks noChangeArrowheads="1"/>
              </p:cNvSpPr>
              <p:nvPr/>
            </p:nvSpPr>
            <p:spPr bwMode="gray">
              <a:xfrm>
                <a:off x="960" y="1764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63500" dir="3187806" algn="ctr" rotWithShape="0">
                        <a:srgbClr val="001D3A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28" name="Oval 32"/>
              <p:cNvSpPr>
                <a:spLocks noChangeArrowheads="1"/>
              </p:cNvSpPr>
              <p:nvPr/>
            </p:nvSpPr>
            <p:spPr bwMode="gray">
              <a:xfrm>
                <a:off x="964" y="2062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63500" dir="3187806" algn="ctr" rotWithShape="0">
                        <a:srgbClr val="001D3A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29" name="AutoShape 33"/>
              <p:cNvSpPr>
                <a:spLocks noChangeArrowheads="1"/>
              </p:cNvSpPr>
              <p:nvPr/>
            </p:nvSpPr>
            <p:spPr bwMode="gray">
              <a:xfrm>
                <a:off x="996" y="1836"/>
                <a:ext cx="62" cy="30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B2B2B2"/>
                  </a:gs>
                  <a:gs pos="50000">
                    <a:srgbClr val="B2B2B2">
                      <a:gamma/>
                      <a:tint val="0"/>
                      <a:invGamma/>
                    </a:srgbClr>
                  </a:gs>
                  <a:gs pos="100000">
                    <a:srgbClr val="B2B2B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5D9DD7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63500" dir="3187806" algn="ctr" rotWithShape="0">
                        <a:srgbClr val="001D3A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132" name="Text Box 36"/>
            <p:cNvSpPr txBox="1">
              <a:spLocks noChangeArrowheads="1"/>
            </p:cNvSpPr>
            <p:nvPr/>
          </p:nvSpPr>
          <p:spPr bwMode="white">
            <a:xfrm>
              <a:off x="1295400" y="2385536"/>
              <a:ext cx="6746875" cy="7078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292929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457200" indent="-45720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914400" indent="-45720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371600" indent="-4572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828800" indent="-4572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286000" indent="-4572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7432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32004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6576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41148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lvl="2"/>
              <a:r>
                <a:rPr lang="en-US" sz="2000" b="1" dirty="0" smtClean="0"/>
                <a:t>1.1.2. </a:t>
              </a:r>
              <a:r>
                <a:rPr lang="en-US" sz="2000" b="1" dirty="0" err="1" smtClean="0"/>
                <a:t>Các</a:t>
              </a:r>
              <a:r>
                <a:rPr lang="en-US" sz="2000" b="1" dirty="0" smtClean="0"/>
                <a:t> </a:t>
              </a:r>
              <a:r>
                <a:rPr lang="en-US" sz="2000" b="1" dirty="0" err="1"/>
                <a:t>chất</a:t>
              </a:r>
              <a:r>
                <a:rPr lang="en-US" sz="2000" b="1" dirty="0"/>
                <a:t> </a:t>
              </a:r>
              <a:r>
                <a:rPr lang="en-US" sz="2000" b="1" dirty="0" err="1"/>
                <a:t>dẻo</a:t>
              </a:r>
              <a:r>
                <a:rPr lang="en-US" sz="2000" b="1" dirty="0"/>
                <a:t> </a:t>
              </a:r>
              <a:r>
                <a:rPr lang="en-US" sz="2000" b="1" dirty="0" err="1"/>
                <a:t>và</a:t>
              </a:r>
              <a:r>
                <a:rPr lang="en-US" sz="2000" b="1" dirty="0"/>
                <a:t> </a:t>
              </a:r>
              <a:r>
                <a:rPr lang="en-US" sz="2000" b="1" dirty="0" err="1"/>
                <a:t>công</a:t>
              </a:r>
              <a:r>
                <a:rPr lang="en-US" sz="2000" b="1" dirty="0"/>
                <a:t> </a:t>
              </a:r>
              <a:r>
                <a:rPr lang="en-US" sz="2000" b="1" dirty="0" err="1"/>
                <a:t>dụng</a:t>
              </a:r>
              <a:r>
                <a:rPr lang="en-US" sz="2000" b="1" dirty="0"/>
                <a:t>: PE, PP, PS, PTFE, PA, PU, PAN, </a:t>
              </a:r>
              <a:r>
                <a:rPr lang="en-US" sz="2000" b="1" dirty="0" err="1"/>
                <a:t>thủy</a:t>
              </a:r>
              <a:r>
                <a:rPr lang="en-US" sz="2000" b="1" dirty="0"/>
                <a:t> </a:t>
              </a:r>
              <a:r>
                <a:rPr lang="en-US" sz="2000" b="1" dirty="0" err="1"/>
                <a:t>tinh</a:t>
              </a:r>
              <a:r>
                <a:rPr lang="en-US" sz="2000" b="1" dirty="0"/>
                <a:t> </a:t>
              </a:r>
              <a:r>
                <a:rPr lang="en-US" sz="2000" b="1" dirty="0" err="1"/>
                <a:t>hữu</a:t>
              </a:r>
              <a:r>
                <a:rPr lang="en-US" sz="2000" b="1" dirty="0"/>
                <a:t> </a:t>
              </a:r>
              <a:r>
                <a:rPr lang="en-US" sz="2000" b="1" dirty="0" err="1"/>
                <a:t>cơ</a:t>
              </a:r>
              <a:r>
                <a:rPr lang="en-US" sz="2000" b="1" dirty="0"/>
                <a:t>, PET</a:t>
              </a:r>
              <a:endParaRPr lang="en-US" sz="2000" dirty="0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219200" y="3201988"/>
            <a:ext cx="6705600" cy="593725"/>
            <a:chOff x="1219200" y="3201988"/>
            <a:chExt cx="6705600" cy="593725"/>
          </a:xfrm>
        </p:grpSpPr>
        <p:sp>
          <p:nvSpPr>
            <p:cNvPr id="4121" name="AutoShape 25"/>
            <p:cNvSpPr>
              <a:spLocks noChangeArrowheads="1"/>
            </p:cNvSpPr>
            <p:nvPr/>
          </p:nvSpPr>
          <p:spPr bwMode="gray">
            <a:xfrm>
              <a:off x="1219200" y="3201988"/>
              <a:ext cx="6705600" cy="593725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28575" algn="ctr">
              <a:solidFill>
                <a:srgbClr val="FCFCFC"/>
              </a:solidFill>
              <a:round/>
              <a:headEnd/>
              <a:tailEnd/>
            </a:ln>
            <a:effectLst>
              <a:outerShdw dist="35921" dir="2700000" algn="ctr" rotWithShape="0">
                <a:srgbClr val="001D3A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33" name="Text Box 37"/>
            <p:cNvSpPr txBox="1">
              <a:spLocks noChangeArrowheads="1"/>
            </p:cNvSpPr>
            <p:nvPr/>
          </p:nvSpPr>
          <p:spPr bwMode="white">
            <a:xfrm>
              <a:off x="2057400" y="3263900"/>
              <a:ext cx="502920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292929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457200" indent="-45720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914400" indent="-45720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371600" indent="-4572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828800" indent="-4572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286000" indent="-4572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7432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32004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6576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41148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000" b="1" dirty="0"/>
                <a:t>1.2. CAO SU</a:t>
              </a:r>
              <a:endParaRPr lang="en-US" sz="2000" dirty="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219200" y="3927475"/>
            <a:ext cx="6705600" cy="593725"/>
            <a:chOff x="1219200" y="3927475"/>
            <a:chExt cx="6705600" cy="593725"/>
          </a:xfrm>
        </p:grpSpPr>
        <p:sp>
          <p:nvSpPr>
            <p:cNvPr id="4130" name="AutoShape 34"/>
            <p:cNvSpPr>
              <a:spLocks noChangeArrowheads="1"/>
            </p:cNvSpPr>
            <p:nvPr/>
          </p:nvSpPr>
          <p:spPr bwMode="gray">
            <a:xfrm>
              <a:off x="1219200" y="3927475"/>
              <a:ext cx="6705600" cy="593725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28575" algn="ctr">
              <a:solidFill>
                <a:srgbClr val="FCFCFC"/>
              </a:solidFill>
              <a:round/>
              <a:headEnd/>
              <a:tailEnd/>
            </a:ln>
            <a:effectLst>
              <a:outerShdw dist="35921" dir="2700000" algn="ctr" rotWithShape="0">
                <a:srgbClr val="001D3A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34" name="Text Box 38"/>
            <p:cNvSpPr txBox="1">
              <a:spLocks noChangeArrowheads="1"/>
            </p:cNvSpPr>
            <p:nvPr/>
          </p:nvSpPr>
          <p:spPr bwMode="white">
            <a:xfrm>
              <a:off x="2057400" y="3989388"/>
              <a:ext cx="502920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292929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457200" indent="-45720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914400" indent="-45720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371600" indent="-4572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828800" indent="-4572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286000" indent="-4572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7432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32004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6576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41148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000" b="1" dirty="0"/>
                <a:t>1.2.1. </a:t>
              </a:r>
              <a:r>
                <a:rPr lang="en-US" sz="2000" b="1" dirty="0" err="1"/>
                <a:t>Cấu</a:t>
              </a:r>
              <a:r>
                <a:rPr lang="en-US" sz="2000" b="1" dirty="0"/>
                <a:t> </a:t>
              </a:r>
              <a:r>
                <a:rPr lang="en-US" sz="2000" b="1" dirty="0" err="1"/>
                <a:t>tạo</a:t>
              </a:r>
              <a:r>
                <a:rPr lang="en-US" sz="2000" b="1" dirty="0"/>
                <a:t> </a:t>
              </a:r>
              <a:r>
                <a:rPr lang="en-US" sz="2000" b="1" dirty="0" err="1"/>
                <a:t>và</a:t>
              </a:r>
              <a:r>
                <a:rPr lang="en-US" sz="2000" b="1" dirty="0"/>
                <a:t> </a:t>
              </a:r>
              <a:r>
                <a:rPr lang="en-US" sz="2000" b="1" dirty="0" err="1"/>
                <a:t>tính</a:t>
              </a:r>
              <a:r>
                <a:rPr lang="en-US" sz="2000" b="1" dirty="0"/>
                <a:t> </a:t>
              </a:r>
              <a:r>
                <a:rPr lang="en-US" sz="2000" b="1" dirty="0" err="1"/>
                <a:t>chất</a:t>
              </a:r>
              <a:endParaRPr lang="en-US" sz="2000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219200" y="4286250"/>
            <a:ext cx="6705600" cy="1047750"/>
            <a:chOff x="1219200" y="4286250"/>
            <a:chExt cx="6705600" cy="1047750"/>
          </a:xfrm>
        </p:grpSpPr>
        <p:sp>
          <p:nvSpPr>
            <p:cNvPr id="4135" name="AutoShape 39"/>
            <p:cNvSpPr>
              <a:spLocks noChangeArrowheads="1"/>
            </p:cNvSpPr>
            <p:nvPr/>
          </p:nvSpPr>
          <p:spPr bwMode="gray">
            <a:xfrm>
              <a:off x="1219200" y="4686300"/>
              <a:ext cx="6705600" cy="593725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28575" algn="ctr">
              <a:solidFill>
                <a:srgbClr val="FCFCFC"/>
              </a:solidFill>
              <a:round/>
              <a:headEnd/>
              <a:tailEnd/>
            </a:ln>
            <a:effectLst>
              <a:outerShdw dist="35921" dir="2700000" algn="ctr" rotWithShape="0">
                <a:srgbClr val="001D3A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36" name="Text Box 40"/>
            <p:cNvSpPr txBox="1">
              <a:spLocks noChangeArrowheads="1"/>
            </p:cNvSpPr>
            <p:nvPr/>
          </p:nvSpPr>
          <p:spPr bwMode="white">
            <a:xfrm>
              <a:off x="2057400" y="4626114"/>
              <a:ext cx="5867400" cy="7078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292929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457200" indent="-45720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914400" indent="-45720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371600" indent="-4572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828800" indent="-4572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286000" indent="-4572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7432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32004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6576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41148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000" b="1" dirty="0"/>
                <a:t>1.2.2 </a:t>
              </a:r>
              <a:r>
                <a:rPr lang="en-US" sz="2000" b="1" dirty="0" err="1"/>
                <a:t>Thành</a:t>
              </a:r>
              <a:r>
                <a:rPr lang="en-US" sz="2000" b="1" dirty="0"/>
                <a:t> </a:t>
              </a:r>
              <a:r>
                <a:rPr lang="en-US" sz="2000" b="1" dirty="0" err="1"/>
                <a:t>phần</a:t>
              </a:r>
              <a:r>
                <a:rPr lang="en-US" sz="2000" b="1" dirty="0"/>
                <a:t> </a:t>
              </a:r>
              <a:r>
                <a:rPr lang="en-US" sz="2000" b="1" dirty="0" err="1"/>
                <a:t>đơn</a:t>
              </a:r>
              <a:r>
                <a:rPr lang="en-US" sz="2000" b="1" dirty="0"/>
                <a:t> </a:t>
              </a:r>
              <a:r>
                <a:rPr lang="en-US" sz="2000" b="1" dirty="0" err="1"/>
                <a:t>pha</a:t>
              </a:r>
              <a:r>
                <a:rPr lang="en-US" sz="2000" b="1" dirty="0"/>
                <a:t> </a:t>
              </a:r>
              <a:r>
                <a:rPr lang="en-US" sz="2000" b="1" dirty="0" err="1"/>
                <a:t>chế</a:t>
              </a:r>
              <a:r>
                <a:rPr lang="en-US" sz="2000" b="1" dirty="0"/>
                <a:t> </a:t>
              </a:r>
              <a:r>
                <a:rPr lang="en-US" sz="2000" b="1" dirty="0" err="1"/>
                <a:t>và</a:t>
              </a:r>
              <a:r>
                <a:rPr lang="en-US" sz="2000" b="1" dirty="0"/>
                <a:t> </a:t>
              </a:r>
              <a:r>
                <a:rPr lang="en-US" sz="2000" b="1" dirty="0" err="1"/>
                <a:t>công</a:t>
              </a:r>
              <a:r>
                <a:rPr lang="en-US" sz="2000" b="1" dirty="0"/>
                <a:t> </a:t>
              </a:r>
              <a:r>
                <a:rPr lang="en-US" sz="2000" b="1" dirty="0" err="1"/>
                <a:t>dụng</a:t>
              </a:r>
              <a:r>
                <a:rPr lang="en-US" sz="2000" b="1" dirty="0"/>
                <a:t> </a:t>
              </a:r>
              <a:r>
                <a:rPr lang="en-US" sz="2000" b="1" dirty="0" err="1"/>
                <a:t>các</a:t>
              </a:r>
              <a:r>
                <a:rPr lang="en-US" sz="2000" b="1" dirty="0"/>
                <a:t> </a:t>
              </a:r>
              <a:r>
                <a:rPr lang="en-US" sz="2000" b="1" dirty="0" err="1"/>
                <a:t>chất</a:t>
              </a:r>
              <a:r>
                <a:rPr lang="en-US" sz="2000" b="1" dirty="0"/>
                <a:t> </a:t>
              </a:r>
              <a:r>
                <a:rPr lang="en-US" sz="2000" b="1" dirty="0" err="1"/>
                <a:t>phụ</a:t>
              </a:r>
              <a:r>
                <a:rPr lang="en-US" sz="2000" b="1" dirty="0"/>
                <a:t> </a:t>
              </a:r>
              <a:r>
                <a:rPr lang="en-US" sz="2000" b="1" dirty="0" err="1"/>
                <a:t>gia</a:t>
              </a:r>
              <a:endParaRPr lang="en-US" sz="2000" dirty="0"/>
            </a:p>
          </p:txBody>
        </p:sp>
        <p:grpSp>
          <p:nvGrpSpPr>
            <p:cNvPr id="4137" name="Group 41"/>
            <p:cNvGrpSpPr>
              <a:grpSpLocks/>
            </p:cNvGrpSpPr>
            <p:nvPr/>
          </p:nvGrpSpPr>
          <p:grpSpPr bwMode="auto">
            <a:xfrm>
              <a:off x="7543800" y="4289425"/>
              <a:ext cx="187325" cy="601663"/>
              <a:chOff x="960" y="1764"/>
              <a:chExt cx="130" cy="418"/>
            </a:xfrm>
          </p:grpSpPr>
          <p:sp>
            <p:nvSpPr>
              <p:cNvPr id="4138" name="Oval 42"/>
              <p:cNvSpPr>
                <a:spLocks noChangeArrowheads="1"/>
              </p:cNvSpPr>
              <p:nvPr/>
            </p:nvSpPr>
            <p:spPr bwMode="gray">
              <a:xfrm>
                <a:off x="960" y="1764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63500" dir="3187806" algn="ctr" rotWithShape="0">
                        <a:srgbClr val="001D3A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39" name="Oval 43"/>
              <p:cNvSpPr>
                <a:spLocks noChangeArrowheads="1"/>
              </p:cNvSpPr>
              <p:nvPr/>
            </p:nvSpPr>
            <p:spPr bwMode="gray">
              <a:xfrm>
                <a:off x="964" y="2062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63500" dir="3187806" algn="ctr" rotWithShape="0">
                        <a:srgbClr val="001D3A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40" name="AutoShape 44"/>
              <p:cNvSpPr>
                <a:spLocks noChangeArrowheads="1"/>
              </p:cNvSpPr>
              <p:nvPr/>
            </p:nvSpPr>
            <p:spPr bwMode="gray">
              <a:xfrm>
                <a:off x="996" y="1836"/>
                <a:ext cx="62" cy="30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B2B2B2"/>
                  </a:gs>
                  <a:gs pos="50000">
                    <a:srgbClr val="B2B2B2">
                      <a:gamma/>
                      <a:tint val="27451"/>
                      <a:invGamma/>
                    </a:srgbClr>
                  </a:gs>
                  <a:gs pos="100000">
                    <a:srgbClr val="B2B2B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5D9DD7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63500" dir="3187806" algn="ctr" rotWithShape="0">
                        <a:srgbClr val="001D3A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4141" name="Group 45"/>
            <p:cNvGrpSpPr>
              <a:grpSpLocks/>
            </p:cNvGrpSpPr>
            <p:nvPr/>
          </p:nvGrpSpPr>
          <p:grpSpPr bwMode="auto">
            <a:xfrm>
              <a:off x="1371600" y="4286250"/>
              <a:ext cx="187325" cy="601663"/>
              <a:chOff x="960" y="1764"/>
              <a:chExt cx="130" cy="418"/>
            </a:xfrm>
          </p:grpSpPr>
          <p:sp>
            <p:nvSpPr>
              <p:cNvPr id="4142" name="Oval 46"/>
              <p:cNvSpPr>
                <a:spLocks noChangeArrowheads="1"/>
              </p:cNvSpPr>
              <p:nvPr/>
            </p:nvSpPr>
            <p:spPr bwMode="gray">
              <a:xfrm>
                <a:off x="960" y="1764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63500" dir="3187806" algn="ctr" rotWithShape="0">
                        <a:srgbClr val="001D3A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43" name="Oval 47"/>
              <p:cNvSpPr>
                <a:spLocks noChangeArrowheads="1"/>
              </p:cNvSpPr>
              <p:nvPr/>
            </p:nvSpPr>
            <p:spPr bwMode="gray">
              <a:xfrm>
                <a:off x="964" y="2062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63500" dir="3187806" algn="ctr" rotWithShape="0">
                        <a:srgbClr val="001D3A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44" name="AutoShape 48"/>
              <p:cNvSpPr>
                <a:spLocks noChangeArrowheads="1"/>
              </p:cNvSpPr>
              <p:nvPr/>
            </p:nvSpPr>
            <p:spPr bwMode="gray">
              <a:xfrm>
                <a:off x="996" y="1836"/>
                <a:ext cx="62" cy="30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B2B2B2"/>
                  </a:gs>
                  <a:gs pos="50000">
                    <a:srgbClr val="B2B2B2">
                      <a:gamma/>
                      <a:tint val="0"/>
                      <a:invGamma/>
                    </a:srgbClr>
                  </a:gs>
                  <a:gs pos="100000">
                    <a:srgbClr val="B2B2B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5D9DD7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63500" dir="3187806" algn="ctr" rotWithShape="0">
                        <a:srgbClr val="001D3A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2" name="Rectangle 1"/>
          <p:cNvSpPr/>
          <p:nvPr/>
        </p:nvSpPr>
        <p:spPr>
          <a:xfrm>
            <a:off x="1023634" y="533400"/>
            <a:ext cx="42691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buClr>
                <a:schemeClr val="tx1"/>
              </a:buClr>
            </a:pPr>
            <a:r>
              <a:rPr lang="en-US" sz="2400" b="1" dirty="0" smtClean="0"/>
              <a:t>1. CHẤT DẺO VÀ CAO SU    	</a:t>
            </a:r>
            <a:endParaRPr lang="en-US" sz="2400" b="1" dirty="0">
              <a:solidFill>
                <a:srgbClr val="FCFCFC"/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1219200" y="5565763"/>
            <a:ext cx="6823075" cy="941388"/>
            <a:chOff x="1219200" y="5565763"/>
            <a:chExt cx="6823075" cy="941388"/>
          </a:xfrm>
        </p:grpSpPr>
        <p:sp>
          <p:nvSpPr>
            <p:cNvPr id="42" name="AutoShape 14"/>
            <p:cNvSpPr>
              <a:spLocks noChangeArrowheads="1"/>
            </p:cNvSpPr>
            <p:nvPr/>
          </p:nvSpPr>
          <p:spPr bwMode="gray">
            <a:xfrm>
              <a:off x="1219200" y="5565763"/>
              <a:ext cx="6705600" cy="593725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28575" algn="ctr">
              <a:solidFill>
                <a:srgbClr val="FCFCFC"/>
              </a:solidFill>
              <a:round/>
              <a:headEnd/>
              <a:tailEnd/>
            </a:ln>
            <a:effectLst>
              <a:outerShdw dist="35921" dir="2700000" algn="ctr" rotWithShape="0">
                <a:srgbClr val="001D3A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43" name="Group 15"/>
            <p:cNvGrpSpPr>
              <a:grpSpLocks/>
            </p:cNvGrpSpPr>
            <p:nvPr/>
          </p:nvGrpSpPr>
          <p:grpSpPr bwMode="auto">
            <a:xfrm>
              <a:off x="7543800" y="5905488"/>
              <a:ext cx="187325" cy="601663"/>
              <a:chOff x="960" y="1764"/>
              <a:chExt cx="130" cy="418"/>
            </a:xfrm>
          </p:grpSpPr>
          <p:sp>
            <p:nvSpPr>
              <p:cNvPr id="44" name="Oval 16"/>
              <p:cNvSpPr>
                <a:spLocks noChangeArrowheads="1"/>
              </p:cNvSpPr>
              <p:nvPr/>
            </p:nvSpPr>
            <p:spPr bwMode="gray">
              <a:xfrm>
                <a:off x="960" y="1764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63500" dir="3187806" algn="ctr" rotWithShape="0">
                        <a:srgbClr val="001D3A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5" name="Oval 17"/>
              <p:cNvSpPr>
                <a:spLocks noChangeArrowheads="1"/>
              </p:cNvSpPr>
              <p:nvPr/>
            </p:nvSpPr>
            <p:spPr bwMode="gray">
              <a:xfrm>
                <a:off x="964" y="2062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63500" dir="3187806" algn="ctr" rotWithShape="0">
                        <a:srgbClr val="001D3A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6" name="AutoShape 18"/>
              <p:cNvSpPr>
                <a:spLocks noChangeArrowheads="1"/>
              </p:cNvSpPr>
              <p:nvPr/>
            </p:nvSpPr>
            <p:spPr bwMode="gray">
              <a:xfrm>
                <a:off x="996" y="1836"/>
                <a:ext cx="62" cy="30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B2B2B2"/>
                  </a:gs>
                  <a:gs pos="50000">
                    <a:srgbClr val="B2B2B2">
                      <a:gamma/>
                      <a:tint val="27451"/>
                      <a:invGamma/>
                    </a:srgbClr>
                  </a:gs>
                  <a:gs pos="100000">
                    <a:srgbClr val="B2B2B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5D9DD7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63500" dir="3187806" algn="ctr" rotWithShape="0">
                        <a:srgbClr val="001D3A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47" name="Group 19"/>
            <p:cNvGrpSpPr>
              <a:grpSpLocks/>
            </p:cNvGrpSpPr>
            <p:nvPr/>
          </p:nvGrpSpPr>
          <p:grpSpPr bwMode="auto">
            <a:xfrm>
              <a:off x="1371600" y="5902313"/>
              <a:ext cx="187325" cy="601663"/>
              <a:chOff x="960" y="1764"/>
              <a:chExt cx="130" cy="418"/>
            </a:xfrm>
          </p:grpSpPr>
          <p:sp>
            <p:nvSpPr>
              <p:cNvPr id="48" name="Oval 20"/>
              <p:cNvSpPr>
                <a:spLocks noChangeArrowheads="1"/>
              </p:cNvSpPr>
              <p:nvPr/>
            </p:nvSpPr>
            <p:spPr bwMode="gray">
              <a:xfrm>
                <a:off x="960" y="1764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63500" dir="3187806" algn="ctr" rotWithShape="0">
                        <a:srgbClr val="001D3A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9" name="Oval 21"/>
              <p:cNvSpPr>
                <a:spLocks noChangeArrowheads="1"/>
              </p:cNvSpPr>
              <p:nvPr/>
            </p:nvSpPr>
            <p:spPr bwMode="gray">
              <a:xfrm>
                <a:off x="964" y="2062"/>
                <a:ext cx="126" cy="120"/>
              </a:xfrm>
              <a:prstGeom prst="ellipse">
                <a:avLst/>
              </a:prstGeom>
              <a:solidFill>
                <a:schemeClr val="bg1"/>
              </a:solidFill>
              <a:ln w="3810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63500" dir="3187806" algn="ctr" rotWithShape="0">
                        <a:srgbClr val="001D3A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0" name="AutoShape 22"/>
              <p:cNvSpPr>
                <a:spLocks noChangeArrowheads="1"/>
              </p:cNvSpPr>
              <p:nvPr/>
            </p:nvSpPr>
            <p:spPr bwMode="gray">
              <a:xfrm>
                <a:off x="996" y="1836"/>
                <a:ext cx="62" cy="30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B2B2B2"/>
                  </a:gs>
                  <a:gs pos="50000">
                    <a:srgbClr val="B2B2B2">
                      <a:gamma/>
                      <a:tint val="0"/>
                      <a:invGamma/>
                    </a:srgbClr>
                  </a:gs>
                  <a:gs pos="100000">
                    <a:srgbClr val="B2B2B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rgbClr val="5D9DD7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63500" dir="3187806" algn="ctr" rotWithShape="0">
                        <a:srgbClr val="001D3A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1" name="Text Box 23"/>
            <p:cNvSpPr txBox="1">
              <a:spLocks noChangeArrowheads="1"/>
            </p:cNvSpPr>
            <p:nvPr/>
          </p:nvSpPr>
          <p:spPr bwMode="white">
            <a:xfrm>
              <a:off x="2057401" y="5593625"/>
              <a:ext cx="5984874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292929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457200" indent="-45720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914400" indent="-45720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371600" indent="-4572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828800" indent="-4572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286000" indent="-4572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7432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32004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6576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4114800" indent="-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000" b="1" dirty="0"/>
                <a:t>1.2.3 </a:t>
              </a:r>
              <a:r>
                <a:rPr lang="en-US" sz="2000" b="1" dirty="0" err="1"/>
                <a:t>Các</a:t>
              </a:r>
              <a:r>
                <a:rPr lang="en-US" sz="2000" b="1" dirty="0"/>
                <a:t> </a:t>
              </a:r>
              <a:r>
                <a:rPr lang="en-US" sz="2000" b="1" dirty="0" err="1"/>
                <a:t>loại</a:t>
              </a:r>
              <a:r>
                <a:rPr lang="en-US" sz="2000" b="1" dirty="0"/>
                <a:t> </a:t>
              </a:r>
              <a:r>
                <a:rPr lang="en-US" sz="2000" b="1" dirty="0" err="1"/>
                <a:t>cao</a:t>
              </a:r>
              <a:r>
                <a:rPr lang="en-US" sz="2000" b="1" dirty="0"/>
                <a:t> </a:t>
              </a:r>
              <a:r>
                <a:rPr lang="en-US" sz="2000" b="1" dirty="0" err="1"/>
                <a:t>su</a:t>
              </a:r>
              <a:r>
                <a:rPr lang="en-US" sz="2000" b="1" dirty="0"/>
                <a:t> </a:t>
              </a:r>
              <a:r>
                <a:rPr lang="en-US" sz="2000" b="1" dirty="0" err="1"/>
                <a:t>thông</a:t>
              </a:r>
              <a:r>
                <a:rPr lang="en-US" sz="2000" b="1" dirty="0"/>
                <a:t> </a:t>
              </a:r>
              <a:r>
                <a:rPr lang="en-US" sz="2000" b="1" dirty="0" err="1"/>
                <a:t>dụng</a:t>
              </a:r>
              <a:r>
                <a:rPr lang="en-US" sz="2000" b="1" dirty="0"/>
                <a:t> </a:t>
              </a:r>
              <a:r>
                <a:rPr lang="en-US" sz="2000" b="1" dirty="0" err="1"/>
                <a:t>chung</a:t>
              </a:r>
              <a:endParaRPr lang="en-US" sz="20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2" name="Rectangle 4"/>
          <p:cNvSpPr>
            <a:spLocks noGrp="1" noChangeArrowheads="1"/>
          </p:cNvSpPr>
          <p:nvPr>
            <p:ph type="title"/>
          </p:nvPr>
        </p:nvSpPr>
        <p:spPr>
          <a:xfrm>
            <a:off x="2485231" y="0"/>
            <a:ext cx="3810000" cy="555812"/>
          </a:xfrm>
        </p:spPr>
        <p:txBody>
          <a:bodyPr/>
          <a:lstStyle/>
          <a:p>
            <a:r>
              <a:rPr lang="en-US" sz="3200" dirty="0"/>
              <a:t>1.1. CHẤT DẺO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762000" y="1974654"/>
            <a:ext cx="7256462" cy="2906713"/>
            <a:chOff x="1201738" y="2351087"/>
            <a:chExt cx="7256462" cy="2906713"/>
          </a:xfrm>
        </p:grpSpPr>
        <p:sp>
          <p:nvSpPr>
            <p:cNvPr id="7" name="AutoShape 26"/>
            <p:cNvSpPr>
              <a:spLocks noChangeArrowheads="1"/>
            </p:cNvSpPr>
            <p:nvPr/>
          </p:nvSpPr>
          <p:spPr bwMode="gray">
            <a:xfrm>
              <a:off x="1201738" y="2370137"/>
              <a:ext cx="7256462" cy="2887663"/>
            </a:xfrm>
            <a:prstGeom prst="roundRect">
              <a:avLst>
                <a:gd name="adj" fmla="val 17509"/>
              </a:avLst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8" name="Group 27"/>
            <p:cNvGrpSpPr>
              <a:grpSpLocks/>
            </p:cNvGrpSpPr>
            <p:nvPr/>
          </p:nvGrpSpPr>
          <p:grpSpPr bwMode="auto">
            <a:xfrm>
              <a:off x="1217612" y="2351087"/>
              <a:ext cx="7240587" cy="2906713"/>
              <a:chOff x="744" y="1407"/>
              <a:chExt cx="3988" cy="444"/>
            </a:xfrm>
          </p:grpSpPr>
          <p:sp>
            <p:nvSpPr>
              <p:cNvPr id="9" name="AutoShape 28"/>
              <p:cNvSpPr>
                <a:spLocks noChangeArrowheads="1"/>
              </p:cNvSpPr>
              <p:nvPr/>
            </p:nvSpPr>
            <p:spPr bwMode="gray"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41176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" name="AutoShape 29"/>
              <p:cNvSpPr>
                <a:spLocks noChangeArrowheads="1"/>
              </p:cNvSpPr>
              <p:nvPr/>
            </p:nvSpPr>
            <p:spPr bwMode="gray"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gamma/>
                      <a:tint val="33333"/>
                      <a:invGamma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1" name="Text Box 40"/>
            <p:cNvSpPr txBox="1">
              <a:spLocks noChangeArrowheads="1"/>
            </p:cNvSpPr>
            <p:nvPr/>
          </p:nvSpPr>
          <p:spPr bwMode="white">
            <a:xfrm>
              <a:off x="1506491" y="2370137"/>
              <a:ext cx="6951709" cy="26776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/>
              <a:r>
                <a:rPr lang="en-US" sz="2800" dirty="0" err="1"/>
                <a:t>Chất</a:t>
              </a:r>
              <a:r>
                <a:rPr lang="en-US" sz="2800" dirty="0"/>
                <a:t> </a:t>
              </a:r>
              <a:r>
                <a:rPr lang="en-US" sz="2800" dirty="0" err="1"/>
                <a:t>dẻo</a:t>
              </a:r>
              <a:r>
                <a:rPr lang="en-US" sz="2800" dirty="0"/>
                <a:t> </a:t>
              </a:r>
              <a:r>
                <a:rPr lang="en-US" sz="2800" dirty="0" err="1"/>
                <a:t>là</a:t>
              </a:r>
              <a:r>
                <a:rPr lang="en-US" sz="2800" dirty="0"/>
                <a:t> </a:t>
              </a:r>
              <a:r>
                <a:rPr lang="en-US" sz="2800" dirty="0" err="1"/>
                <a:t>vật</a:t>
              </a:r>
              <a:r>
                <a:rPr lang="en-US" sz="2800" dirty="0"/>
                <a:t> </a:t>
              </a:r>
              <a:r>
                <a:rPr lang="en-US" sz="2800" dirty="0" err="1"/>
                <a:t>liệu</a:t>
              </a:r>
              <a:r>
                <a:rPr lang="en-US" sz="2800" dirty="0"/>
                <a:t> </a:t>
              </a:r>
              <a:r>
                <a:rPr lang="en-US" sz="2800" dirty="0" err="1"/>
                <a:t>nhân</a:t>
              </a:r>
              <a:r>
                <a:rPr lang="en-US" sz="2800" dirty="0"/>
                <a:t> </a:t>
              </a:r>
              <a:r>
                <a:rPr lang="en-US" sz="2800" dirty="0" err="1"/>
                <a:t>tạo</a:t>
              </a:r>
              <a:r>
                <a:rPr lang="en-US" sz="2800" dirty="0"/>
                <a:t>, </a:t>
              </a:r>
              <a:r>
                <a:rPr lang="en-US" sz="2800" dirty="0" err="1"/>
                <a:t>nhận</a:t>
              </a:r>
              <a:r>
                <a:rPr lang="en-US" sz="2800" dirty="0"/>
                <a:t> </a:t>
              </a:r>
              <a:r>
                <a:rPr lang="en-US" sz="2800" dirty="0" err="1"/>
                <a:t>được</a:t>
              </a:r>
              <a:r>
                <a:rPr lang="en-US" sz="2800" dirty="0"/>
                <a:t> </a:t>
              </a:r>
              <a:r>
                <a:rPr lang="en-US" sz="2800" dirty="0" err="1"/>
                <a:t>trên</a:t>
              </a:r>
              <a:r>
                <a:rPr lang="en-US" sz="2800" dirty="0"/>
                <a:t> </a:t>
              </a:r>
              <a:r>
                <a:rPr lang="en-US" sz="2800" dirty="0" err="1"/>
                <a:t>cơ</a:t>
              </a:r>
              <a:r>
                <a:rPr lang="en-US" sz="2800" dirty="0"/>
                <a:t> </a:t>
              </a:r>
              <a:r>
                <a:rPr lang="en-US" sz="2800" dirty="0" err="1"/>
                <a:t>sở</a:t>
              </a:r>
              <a:r>
                <a:rPr lang="en-US" sz="2800" dirty="0"/>
                <a:t> </a:t>
              </a:r>
              <a:r>
                <a:rPr lang="en-US" sz="2800" dirty="0" err="1"/>
                <a:t>các</a:t>
              </a:r>
              <a:r>
                <a:rPr lang="en-US" sz="2800" dirty="0"/>
                <a:t> </a:t>
              </a:r>
              <a:r>
                <a:rPr lang="en-US" sz="2800" dirty="0" err="1"/>
                <a:t>polyme</a:t>
              </a:r>
              <a:r>
                <a:rPr lang="en-US" sz="2800" dirty="0"/>
                <a:t> </a:t>
              </a:r>
              <a:r>
                <a:rPr lang="en-US" sz="2800" dirty="0" err="1"/>
                <a:t>hữu</a:t>
              </a:r>
              <a:r>
                <a:rPr lang="en-US" sz="2800" dirty="0"/>
                <a:t> </a:t>
              </a:r>
              <a:r>
                <a:rPr lang="en-US" sz="2800" dirty="0" err="1"/>
                <a:t>cơ</a:t>
              </a:r>
              <a:r>
                <a:rPr lang="en-US" sz="2800" dirty="0"/>
                <a:t>. </a:t>
              </a:r>
              <a:r>
                <a:rPr lang="en-US" sz="2800" dirty="0" err="1"/>
                <a:t>Chất</a:t>
              </a:r>
              <a:r>
                <a:rPr lang="en-US" sz="2800" dirty="0"/>
                <a:t> </a:t>
              </a:r>
              <a:r>
                <a:rPr lang="en-US" sz="2800" dirty="0" err="1"/>
                <a:t>dẻo</a:t>
              </a:r>
              <a:r>
                <a:rPr lang="en-US" sz="2800" dirty="0"/>
                <a:t> </a:t>
              </a:r>
              <a:r>
                <a:rPr lang="en-US" sz="2800" dirty="0" err="1"/>
                <a:t>khi</a:t>
              </a:r>
              <a:r>
                <a:rPr lang="en-US" sz="2800" dirty="0"/>
                <a:t> </a:t>
              </a:r>
              <a:r>
                <a:rPr lang="en-US" sz="2800" dirty="0" err="1"/>
                <a:t>nung</a:t>
              </a:r>
              <a:r>
                <a:rPr lang="en-US" sz="2800" dirty="0"/>
                <a:t> </a:t>
              </a:r>
              <a:r>
                <a:rPr lang="en-US" sz="2800" dirty="0" err="1"/>
                <a:t>nóng</a:t>
              </a:r>
              <a:r>
                <a:rPr lang="en-US" sz="2800" dirty="0"/>
                <a:t> </a:t>
              </a:r>
              <a:r>
                <a:rPr lang="en-US" sz="2800" dirty="0" err="1"/>
                <a:t>thì</a:t>
              </a:r>
              <a:r>
                <a:rPr lang="en-US" sz="2800" dirty="0"/>
                <a:t> </a:t>
              </a:r>
              <a:r>
                <a:rPr lang="en-US" sz="2800" dirty="0" err="1"/>
                <a:t>mềm</a:t>
              </a:r>
              <a:r>
                <a:rPr lang="en-US" sz="2800" dirty="0"/>
                <a:t> </a:t>
              </a:r>
              <a:r>
                <a:rPr lang="en-US" sz="2800" dirty="0" err="1"/>
                <a:t>ra</a:t>
              </a:r>
              <a:r>
                <a:rPr lang="en-US" sz="2800" dirty="0"/>
                <a:t>, </a:t>
              </a:r>
              <a:r>
                <a:rPr lang="en-US" sz="2800" dirty="0" err="1"/>
                <a:t>rất</a:t>
              </a:r>
              <a:r>
                <a:rPr lang="en-US" sz="2800" dirty="0"/>
                <a:t> </a:t>
              </a:r>
              <a:r>
                <a:rPr lang="en-US" sz="2800" dirty="0" err="1"/>
                <a:t>dẻo</a:t>
              </a:r>
              <a:r>
                <a:rPr lang="en-US" sz="2800" dirty="0"/>
                <a:t>, </a:t>
              </a:r>
              <a:r>
                <a:rPr lang="en-US" sz="2800" dirty="0" err="1"/>
                <a:t>khi</a:t>
              </a:r>
              <a:r>
                <a:rPr lang="en-US" sz="2800" dirty="0"/>
                <a:t> </a:t>
              </a:r>
              <a:r>
                <a:rPr lang="en-US" sz="2800" dirty="0" err="1"/>
                <a:t>có</a:t>
              </a:r>
              <a:r>
                <a:rPr lang="en-US" sz="2800" dirty="0"/>
                <a:t> </a:t>
              </a:r>
              <a:r>
                <a:rPr lang="en-US" sz="2800" dirty="0" err="1"/>
                <a:t>lực</a:t>
              </a:r>
              <a:r>
                <a:rPr lang="en-US" sz="2800" dirty="0"/>
                <a:t> </a:t>
              </a:r>
              <a:r>
                <a:rPr lang="en-US" sz="2800" dirty="0" err="1"/>
                <a:t>ép</a:t>
              </a:r>
              <a:r>
                <a:rPr lang="en-US" sz="2800" dirty="0"/>
                <a:t> </a:t>
              </a:r>
              <a:r>
                <a:rPr lang="en-US" sz="2800" dirty="0" err="1"/>
                <a:t>chúng</a:t>
              </a:r>
              <a:r>
                <a:rPr lang="en-US" sz="2800" dirty="0"/>
                <a:t> </a:t>
              </a:r>
              <a:r>
                <a:rPr lang="en-US" sz="2800" dirty="0" err="1"/>
                <a:t>dễ</a:t>
              </a:r>
              <a:r>
                <a:rPr lang="en-US" sz="2800" dirty="0"/>
                <a:t> </a:t>
              </a:r>
              <a:r>
                <a:rPr lang="en-US" sz="2800" dirty="0" err="1"/>
                <a:t>dàng</a:t>
              </a:r>
              <a:r>
                <a:rPr lang="en-US" sz="2800" dirty="0"/>
                <a:t> </a:t>
              </a:r>
              <a:r>
                <a:rPr lang="en-US" sz="2800" dirty="0" err="1"/>
                <a:t>tạo</a:t>
              </a:r>
              <a:r>
                <a:rPr lang="en-US" sz="2800" dirty="0"/>
                <a:t> </a:t>
              </a:r>
              <a:r>
                <a:rPr lang="en-US" sz="2800" dirty="0" err="1"/>
                <a:t>thành</a:t>
              </a:r>
              <a:r>
                <a:rPr lang="en-US" sz="2800" dirty="0"/>
                <a:t> </a:t>
              </a:r>
              <a:r>
                <a:rPr lang="en-US" sz="2800" dirty="0" err="1"/>
                <a:t>những</a:t>
              </a:r>
              <a:r>
                <a:rPr lang="en-US" sz="2800" dirty="0"/>
                <a:t> </a:t>
              </a:r>
              <a:r>
                <a:rPr lang="en-US" sz="2800" dirty="0" err="1"/>
                <a:t>sản</a:t>
              </a:r>
              <a:r>
                <a:rPr lang="en-US" sz="2800" dirty="0"/>
                <a:t> </a:t>
              </a:r>
              <a:r>
                <a:rPr lang="en-US" sz="2800" dirty="0" err="1"/>
                <a:t>phẩm</a:t>
              </a:r>
              <a:r>
                <a:rPr lang="en-US" sz="2800" dirty="0"/>
                <a:t> </a:t>
              </a:r>
              <a:r>
                <a:rPr lang="en-US" sz="2800" dirty="0" err="1"/>
                <a:t>có</a:t>
              </a:r>
              <a:r>
                <a:rPr lang="en-US" sz="2800" dirty="0"/>
                <a:t> </a:t>
              </a:r>
              <a:r>
                <a:rPr lang="en-US" sz="2800" dirty="0" err="1"/>
                <a:t>hình</a:t>
              </a:r>
              <a:r>
                <a:rPr lang="en-US" sz="2800" dirty="0"/>
                <a:t> </a:t>
              </a:r>
              <a:r>
                <a:rPr lang="en-US" sz="2800" dirty="0" err="1"/>
                <a:t>dáng</a:t>
              </a:r>
              <a:r>
                <a:rPr lang="en-US" sz="2800" dirty="0"/>
                <a:t> </a:t>
              </a:r>
              <a:r>
                <a:rPr lang="en-US" sz="2800" dirty="0" err="1"/>
                <a:t>nhất</a:t>
              </a:r>
              <a:r>
                <a:rPr lang="en-US" sz="2800" dirty="0"/>
                <a:t> </a:t>
              </a:r>
              <a:r>
                <a:rPr lang="en-US" sz="2800" dirty="0" err="1"/>
                <a:t>định</a:t>
              </a:r>
              <a:r>
                <a:rPr lang="en-US" sz="2800" dirty="0"/>
                <a:t> </a:t>
              </a:r>
              <a:r>
                <a:rPr lang="en-US" sz="2800" dirty="0" err="1"/>
                <a:t>và</a:t>
              </a:r>
              <a:r>
                <a:rPr lang="en-US" sz="2800" dirty="0"/>
                <a:t> </a:t>
              </a:r>
              <a:r>
                <a:rPr lang="en-US" sz="2800" dirty="0" err="1"/>
                <a:t>được</a:t>
              </a:r>
              <a:r>
                <a:rPr lang="en-US" sz="2800" dirty="0"/>
                <a:t> </a:t>
              </a:r>
              <a:r>
                <a:rPr lang="en-US" sz="2800" dirty="0" err="1"/>
                <a:t>giữ</a:t>
              </a:r>
              <a:r>
                <a:rPr lang="en-US" sz="2800" dirty="0"/>
                <a:t> </a:t>
              </a:r>
              <a:r>
                <a:rPr lang="en-US" sz="2800" dirty="0" err="1"/>
                <a:t>nguyên</a:t>
              </a:r>
              <a:r>
                <a:rPr lang="en-US" sz="2800" dirty="0"/>
                <a:t> </a:t>
              </a:r>
              <a:r>
                <a:rPr lang="en-US" sz="2800" dirty="0" err="1"/>
                <a:t>dạng</a:t>
              </a:r>
              <a:r>
                <a:rPr lang="en-US" sz="2800" dirty="0"/>
                <a:t> </a:t>
              </a:r>
              <a:r>
                <a:rPr lang="en-US" sz="2800" dirty="0" err="1"/>
                <a:t>cho</a:t>
              </a:r>
              <a:r>
                <a:rPr lang="en-US" sz="2800" dirty="0"/>
                <a:t> </a:t>
              </a:r>
              <a:r>
                <a:rPr lang="en-US" sz="2800" dirty="0" err="1"/>
                <a:t>đến</a:t>
              </a:r>
              <a:r>
                <a:rPr lang="en-US" sz="2800" dirty="0"/>
                <a:t> </a:t>
              </a:r>
              <a:r>
                <a:rPr lang="en-US" sz="2800" dirty="0" err="1"/>
                <a:t>khi</a:t>
              </a:r>
              <a:r>
                <a:rPr lang="en-US" sz="2800" dirty="0"/>
                <a:t> </a:t>
              </a:r>
              <a:r>
                <a:rPr lang="en-US" sz="2800" dirty="0" err="1"/>
                <a:t>nguội</a:t>
              </a:r>
              <a:r>
                <a:rPr lang="en-US" sz="2800" dirty="0"/>
                <a:t> </a:t>
              </a:r>
              <a:r>
                <a:rPr lang="en-US" sz="2800" dirty="0" err="1"/>
                <a:t>hẳn</a:t>
              </a:r>
              <a:r>
                <a:rPr lang="en-US" sz="2800" dirty="0"/>
                <a:t>.</a:t>
              </a:r>
            </a:p>
          </p:txBody>
        </p:sp>
      </p:grpSp>
      <p:sp>
        <p:nvSpPr>
          <p:cNvPr id="12" name="Rectangle 4"/>
          <p:cNvSpPr txBox="1">
            <a:spLocks noChangeArrowheads="1"/>
          </p:cNvSpPr>
          <p:nvPr/>
        </p:nvSpPr>
        <p:spPr bwMode="gray">
          <a:xfrm>
            <a:off x="-35859" y="941294"/>
            <a:ext cx="4038600" cy="555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KHÁI NIỆM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3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2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2" name="Rectangle 4"/>
          <p:cNvSpPr>
            <a:spLocks noGrp="1" noChangeArrowheads="1"/>
          </p:cNvSpPr>
          <p:nvPr>
            <p:ph type="title"/>
          </p:nvPr>
        </p:nvSpPr>
        <p:spPr>
          <a:xfrm>
            <a:off x="1447800" y="-4482"/>
            <a:ext cx="6172200" cy="555812"/>
          </a:xfrm>
        </p:spPr>
        <p:txBody>
          <a:bodyPr/>
          <a:lstStyle/>
          <a:p>
            <a:r>
              <a:rPr lang="en-US" sz="3200" dirty="0"/>
              <a:t>1.1. CHẤT DẺO</a:t>
            </a:r>
          </a:p>
        </p:txBody>
      </p:sp>
      <p:sp>
        <p:nvSpPr>
          <p:cNvPr id="12" name="Rectangle 4"/>
          <p:cNvSpPr txBox="1">
            <a:spLocks noChangeArrowheads="1"/>
          </p:cNvSpPr>
          <p:nvPr/>
        </p:nvSpPr>
        <p:spPr bwMode="gray">
          <a:xfrm>
            <a:off x="1143000" y="663388"/>
            <a:ext cx="4038600" cy="555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dirty="0" smtClean="0"/>
              <a:t>TÍNH CHẤT CHUNG</a:t>
            </a:r>
            <a:endParaRPr lang="en-US" sz="3200" dirty="0"/>
          </a:p>
        </p:txBody>
      </p:sp>
      <p:grpSp>
        <p:nvGrpSpPr>
          <p:cNvPr id="2" name="Group 1"/>
          <p:cNvGrpSpPr/>
          <p:nvPr/>
        </p:nvGrpSpPr>
        <p:grpSpPr>
          <a:xfrm>
            <a:off x="63500" y="1447800"/>
            <a:ext cx="9004300" cy="4250812"/>
            <a:chOff x="139700" y="1845188"/>
            <a:chExt cx="9004300" cy="4250812"/>
          </a:xfrm>
        </p:grpSpPr>
        <p:sp>
          <p:nvSpPr>
            <p:cNvPr id="13" name="AutoShape 3"/>
            <p:cNvSpPr>
              <a:spLocks noChangeArrowheads="1"/>
            </p:cNvSpPr>
            <p:nvPr/>
          </p:nvSpPr>
          <p:spPr bwMode="gray">
            <a:xfrm>
              <a:off x="139700" y="1845188"/>
              <a:ext cx="9004300" cy="4250812"/>
            </a:xfrm>
            <a:prstGeom prst="roundRect">
              <a:avLst>
                <a:gd name="adj" fmla="val 16625"/>
              </a:avLst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AutoShape 4"/>
            <p:cNvSpPr>
              <a:spLocks noChangeArrowheads="1"/>
            </p:cNvSpPr>
            <p:nvPr/>
          </p:nvSpPr>
          <p:spPr bwMode="gray">
            <a:xfrm>
              <a:off x="152400" y="2737363"/>
              <a:ext cx="8991600" cy="3358637"/>
            </a:xfrm>
            <a:prstGeom prst="roundRect">
              <a:avLst>
                <a:gd name="adj" fmla="val 15835"/>
              </a:avLst>
            </a:prstGeom>
            <a:gradFill rotWithShape="1">
              <a:gsLst>
                <a:gs pos="0">
                  <a:schemeClr val="accent2">
                    <a:alpha val="0"/>
                  </a:schemeClr>
                </a:gs>
                <a:gs pos="100000">
                  <a:schemeClr val="accent2">
                    <a:gamma/>
                    <a:tint val="41176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AutoShape 5"/>
            <p:cNvSpPr>
              <a:spLocks noChangeArrowheads="1"/>
            </p:cNvSpPr>
            <p:nvPr/>
          </p:nvSpPr>
          <p:spPr bwMode="gray">
            <a:xfrm>
              <a:off x="152400" y="1856300"/>
              <a:ext cx="8991600" cy="111550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2">
                    <a:gamma/>
                    <a:tint val="33333"/>
                    <a:invGamma/>
                  </a:schemeClr>
                </a:gs>
                <a:gs pos="100000">
                  <a:schemeClr val="accent2"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" name="Text Box 38"/>
            <p:cNvSpPr txBox="1">
              <a:spLocks noChangeArrowheads="1"/>
            </p:cNvSpPr>
            <p:nvPr/>
          </p:nvSpPr>
          <p:spPr bwMode="white">
            <a:xfrm>
              <a:off x="398929" y="1905000"/>
              <a:ext cx="8610599" cy="41549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dirty="0" smtClean="0"/>
                <a:t>- </a:t>
              </a:r>
              <a:r>
                <a:rPr lang="en-US" sz="2400" dirty="0" err="1" smtClean="0"/>
                <a:t>Có</a:t>
              </a:r>
              <a:r>
                <a:rPr lang="en-US" sz="2400" dirty="0" smtClean="0"/>
                <a:t> </a:t>
              </a:r>
              <a:r>
                <a:rPr lang="en-US" sz="2400" dirty="0" err="1"/>
                <a:t>tính</a:t>
              </a:r>
              <a:r>
                <a:rPr lang="en-US" sz="2400" dirty="0"/>
                <a:t> </a:t>
              </a:r>
              <a:r>
                <a:rPr lang="en-US" sz="2400" dirty="0" err="1"/>
                <a:t>dẫn</a:t>
              </a:r>
              <a:r>
                <a:rPr lang="en-US" sz="2400" dirty="0"/>
                <a:t> </a:t>
              </a:r>
              <a:r>
                <a:rPr lang="en-US" sz="2400" dirty="0" err="1"/>
                <a:t>nhiệt</a:t>
              </a:r>
              <a:r>
                <a:rPr lang="en-US" sz="2400" dirty="0"/>
                <a:t> </a:t>
              </a:r>
              <a:r>
                <a:rPr lang="en-US" sz="2400" dirty="0" err="1"/>
                <a:t>thấp</a:t>
              </a:r>
              <a:r>
                <a:rPr lang="en-US" sz="2400" dirty="0"/>
                <a:t>. </a:t>
              </a:r>
              <a:r>
                <a:rPr lang="en-US" sz="2400" dirty="0" err="1"/>
                <a:t>Có</a:t>
              </a:r>
              <a:r>
                <a:rPr lang="en-US" sz="2400" dirty="0"/>
                <a:t> </a:t>
              </a:r>
              <a:r>
                <a:rPr lang="en-US" sz="2400" dirty="0" err="1"/>
                <a:t>hệ</a:t>
              </a:r>
              <a:r>
                <a:rPr lang="en-US" sz="2400" dirty="0"/>
                <a:t> </a:t>
              </a:r>
              <a:r>
                <a:rPr lang="en-US" sz="2400" dirty="0" err="1"/>
                <a:t>số</a:t>
              </a:r>
              <a:r>
                <a:rPr lang="en-US" sz="2400" dirty="0"/>
                <a:t> </a:t>
              </a:r>
              <a:r>
                <a:rPr lang="en-US" sz="2400" dirty="0" err="1"/>
                <a:t>dãn</a:t>
              </a:r>
              <a:r>
                <a:rPr lang="en-US" sz="2400" dirty="0"/>
                <a:t> </a:t>
              </a:r>
              <a:r>
                <a:rPr lang="en-US" sz="2400" dirty="0" err="1"/>
                <a:t>nở</a:t>
              </a:r>
              <a:r>
                <a:rPr lang="en-US" sz="2400" dirty="0"/>
                <a:t> </a:t>
              </a:r>
              <a:r>
                <a:rPr lang="en-US" sz="2400" dirty="0" err="1"/>
                <a:t>nhiệt</a:t>
              </a:r>
              <a:r>
                <a:rPr lang="en-US" sz="2400" dirty="0"/>
                <a:t> </a:t>
              </a:r>
              <a:r>
                <a:rPr lang="en-US" sz="2400" dirty="0" err="1"/>
                <a:t>nhỏ</a:t>
              </a:r>
              <a:r>
                <a:rPr lang="en-US" sz="2400" dirty="0"/>
                <a:t>.</a:t>
              </a:r>
            </a:p>
            <a:p>
              <a:r>
                <a:rPr lang="en-US" sz="2400" dirty="0" smtClean="0"/>
                <a:t>- </a:t>
              </a:r>
              <a:r>
                <a:rPr lang="en-US" sz="2400" dirty="0" err="1" smtClean="0"/>
                <a:t>Trong</a:t>
              </a:r>
              <a:r>
                <a:rPr lang="en-US" sz="2400" dirty="0" smtClean="0"/>
                <a:t> </a:t>
              </a:r>
              <a:r>
                <a:rPr lang="en-US" sz="2400" dirty="0" err="1"/>
                <a:t>suốt</a:t>
              </a:r>
              <a:r>
                <a:rPr lang="en-US" sz="2400" dirty="0"/>
                <a:t> </a:t>
              </a:r>
              <a:r>
                <a:rPr lang="en-US" sz="2400" dirty="0" err="1"/>
                <a:t>về</a:t>
              </a:r>
              <a:r>
                <a:rPr lang="en-US" sz="2400" dirty="0"/>
                <a:t> </a:t>
              </a:r>
              <a:r>
                <a:rPr lang="en-US" sz="2400" dirty="0" err="1"/>
                <a:t>quang</a:t>
              </a:r>
              <a:r>
                <a:rPr lang="en-US" sz="2400" dirty="0"/>
                <a:t> </a:t>
              </a:r>
              <a:r>
                <a:rPr lang="en-US" sz="2400" dirty="0" err="1"/>
                <a:t>học</a:t>
              </a:r>
              <a:r>
                <a:rPr lang="en-US" sz="2400" dirty="0"/>
                <a:t>.</a:t>
              </a:r>
            </a:p>
            <a:p>
              <a:r>
                <a:rPr lang="en-US" sz="2400" dirty="0" smtClean="0"/>
                <a:t>- </a:t>
              </a:r>
              <a:r>
                <a:rPr lang="en-US" sz="2400" dirty="0" err="1" smtClean="0"/>
                <a:t>Không</a:t>
              </a:r>
              <a:r>
                <a:rPr lang="en-US" sz="2400" dirty="0" smtClean="0"/>
                <a:t> </a:t>
              </a:r>
              <a:r>
                <a:rPr lang="en-US" sz="2400" dirty="0" err="1"/>
                <a:t>bị</a:t>
              </a:r>
              <a:r>
                <a:rPr lang="en-US" sz="2400" dirty="0"/>
                <a:t> </a:t>
              </a:r>
              <a:r>
                <a:rPr lang="en-US" sz="2400" dirty="0" err="1"/>
                <a:t>ăn</a:t>
              </a:r>
              <a:r>
                <a:rPr lang="en-US" sz="2400" dirty="0"/>
                <a:t> </a:t>
              </a:r>
              <a:r>
                <a:rPr lang="en-US" sz="2400" dirty="0" err="1"/>
                <a:t>mòn</a:t>
              </a:r>
              <a:r>
                <a:rPr lang="en-US" sz="2400" dirty="0"/>
                <a:t> </a:t>
              </a:r>
              <a:r>
                <a:rPr lang="en-US" sz="2400" dirty="0" err="1"/>
                <a:t>và</a:t>
              </a:r>
              <a:r>
                <a:rPr lang="en-US" sz="2400" dirty="0"/>
                <a:t> </a:t>
              </a:r>
              <a:r>
                <a:rPr lang="en-US" sz="2400" dirty="0" err="1"/>
                <a:t>có</a:t>
              </a:r>
              <a:r>
                <a:rPr lang="en-US" sz="2400" dirty="0"/>
                <a:t> </a:t>
              </a:r>
              <a:r>
                <a:rPr lang="en-US" sz="2400" dirty="0" err="1"/>
                <a:t>tính</a:t>
              </a:r>
              <a:r>
                <a:rPr lang="en-US" sz="2400" dirty="0"/>
                <a:t> </a:t>
              </a:r>
              <a:r>
                <a:rPr lang="en-US" sz="2400" dirty="0" err="1"/>
                <a:t>ổn</a:t>
              </a:r>
              <a:r>
                <a:rPr lang="en-US" sz="2400" dirty="0"/>
                <a:t> </a:t>
              </a:r>
              <a:r>
                <a:rPr lang="en-US" sz="2400" dirty="0" err="1"/>
                <a:t>định</a:t>
              </a:r>
              <a:r>
                <a:rPr lang="en-US" sz="2400" dirty="0"/>
                <a:t> </a:t>
              </a:r>
              <a:r>
                <a:rPr lang="en-US" sz="2400" dirty="0" err="1"/>
                <a:t>hóa</a:t>
              </a:r>
              <a:r>
                <a:rPr lang="en-US" sz="2400" dirty="0"/>
                <a:t> </a:t>
              </a:r>
              <a:r>
                <a:rPr lang="en-US" sz="2400" dirty="0" err="1"/>
                <a:t>học</a:t>
              </a:r>
              <a:r>
                <a:rPr lang="en-US" sz="2400" dirty="0"/>
                <a:t> </a:t>
              </a:r>
              <a:r>
                <a:rPr lang="en-US" sz="2400" dirty="0" err="1"/>
                <a:t>cao</a:t>
              </a:r>
              <a:r>
                <a:rPr lang="en-US" sz="2400" dirty="0"/>
                <a:t>.</a:t>
              </a:r>
            </a:p>
            <a:p>
              <a:r>
                <a:rPr lang="en-US" sz="2400" dirty="0" smtClean="0"/>
                <a:t>- </a:t>
              </a:r>
              <a:r>
                <a:rPr lang="en-US" sz="2400" dirty="0" err="1" smtClean="0"/>
                <a:t>Tính</a:t>
              </a:r>
              <a:r>
                <a:rPr lang="en-US" sz="2400" dirty="0" smtClean="0"/>
                <a:t> </a:t>
              </a:r>
              <a:r>
                <a:rPr lang="en-US" sz="2400" dirty="0"/>
                <a:t>ma </a:t>
              </a:r>
              <a:r>
                <a:rPr lang="en-US" sz="2400" dirty="0" err="1"/>
                <a:t>sát</a:t>
              </a:r>
              <a:r>
                <a:rPr lang="en-US" sz="2400" dirty="0"/>
                <a:t> </a:t>
              </a:r>
              <a:r>
                <a:rPr lang="en-US" sz="2400" dirty="0" err="1"/>
                <a:t>và</a:t>
              </a:r>
              <a:r>
                <a:rPr lang="en-US" sz="2400" dirty="0"/>
                <a:t> </a:t>
              </a:r>
              <a:r>
                <a:rPr lang="en-US" sz="2400" dirty="0" err="1"/>
                <a:t>chống</a:t>
              </a:r>
              <a:r>
                <a:rPr lang="en-US" sz="2400" dirty="0"/>
                <a:t> ma </a:t>
              </a:r>
              <a:r>
                <a:rPr lang="en-US" sz="2400" dirty="0" err="1"/>
                <a:t>sát</a:t>
              </a:r>
              <a:r>
                <a:rPr lang="en-US" sz="2400" dirty="0"/>
                <a:t> </a:t>
              </a:r>
              <a:r>
                <a:rPr lang="en-US" sz="2400" dirty="0" err="1"/>
                <a:t>đều</a:t>
              </a:r>
              <a:r>
                <a:rPr lang="en-US" sz="2400" dirty="0"/>
                <a:t> </a:t>
              </a:r>
              <a:r>
                <a:rPr lang="en-US" sz="2400" dirty="0" err="1"/>
                <a:t>tốt</a:t>
              </a:r>
              <a:r>
                <a:rPr lang="en-US" sz="2400" dirty="0"/>
                <a:t>. </a:t>
              </a:r>
              <a:r>
                <a:rPr lang="en-US" sz="2400" dirty="0" err="1"/>
                <a:t>Độ</a:t>
              </a:r>
              <a:r>
                <a:rPr lang="en-US" sz="2400" dirty="0"/>
                <a:t> </a:t>
              </a:r>
              <a:r>
                <a:rPr lang="en-US" sz="2400" dirty="0" err="1"/>
                <a:t>bền</a:t>
              </a:r>
              <a:r>
                <a:rPr lang="en-US" sz="2400" dirty="0"/>
                <a:t> </a:t>
              </a:r>
              <a:r>
                <a:rPr lang="en-US" sz="2400" dirty="0" err="1"/>
                <a:t>cơ</a:t>
              </a:r>
              <a:r>
                <a:rPr lang="en-US" sz="2400" dirty="0"/>
                <a:t> </a:t>
              </a:r>
              <a:r>
                <a:rPr lang="en-US" sz="2400" dirty="0" err="1"/>
                <a:t>học</a:t>
              </a:r>
              <a:r>
                <a:rPr lang="en-US" sz="2400" dirty="0"/>
                <a:t> </a:t>
              </a:r>
              <a:r>
                <a:rPr lang="en-US" sz="2400" dirty="0" err="1"/>
                <a:t>của</a:t>
              </a:r>
              <a:r>
                <a:rPr lang="en-US" sz="2400" dirty="0"/>
                <a:t> </a:t>
              </a:r>
              <a:r>
                <a:rPr lang="en-US" sz="2400" dirty="0" err="1"/>
                <a:t>một</a:t>
              </a:r>
              <a:r>
                <a:rPr lang="en-US" sz="2400" dirty="0"/>
                <a:t> </a:t>
              </a:r>
              <a:r>
                <a:rPr lang="en-US" sz="2400" dirty="0" err="1"/>
                <a:t>số</a:t>
              </a:r>
              <a:r>
                <a:rPr lang="en-US" sz="2400" dirty="0"/>
                <a:t> </a:t>
              </a:r>
              <a:r>
                <a:rPr lang="en-US" sz="2400" dirty="0" err="1"/>
                <a:t>loại</a:t>
              </a:r>
              <a:r>
                <a:rPr lang="en-US" sz="2400" dirty="0"/>
                <a:t> </a:t>
              </a:r>
              <a:r>
                <a:rPr lang="en-US" sz="2400" dirty="0" err="1"/>
                <a:t>chất</a:t>
              </a:r>
              <a:r>
                <a:rPr lang="en-US" sz="2400" dirty="0"/>
                <a:t> </a:t>
              </a:r>
              <a:r>
                <a:rPr lang="en-US" sz="2400" dirty="0" err="1"/>
                <a:t>dẻo</a:t>
              </a:r>
              <a:r>
                <a:rPr lang="en-US" sz="2400" dirty="0"/>
                <a:t> </a:t>
              </a:r>
              <a:r>
                <a:rPr lang="en-US" sz="2400" dirty="0" err="1"/>
                <a:t>tương</a:t>
              </a:r>
              <a:r>
                <a:rPr lang="en-US" sz="2400" dirty="0"/>
                <a:t> </a:t>
              </a:r>
              <a:r>
                <a:rPr lang="en-US" sz="2400" dirty="0" err="1"/>
                <a:t>đương</a:t>
              </a:r>
              <a:r>
                <a:rPr lang="en-US" sz="2400" dirty="0"/>
                <a:t> </a:t>
              </a:r>
              <a:r>
                <a:rPr lang="en-US" sz="2400" dirty="0" err="1"/>
                <a:t>với</a:t>
              </a:r>
              <a:r>
                <a:rPr lang="en-US" sz="2400" dirty="0"/>
                <a:t> </a:t>
              </a:r>
              <a:r>
                <a:rPr lang="en-US" sz="2400" dirty="0" err="1"/>
                <a:t>thép</a:t>
              </a:r>
              <a:r>
                <a:rPr lang="en-US" sz="2400" dirty="0"/>
                <a:t> (</a:t>
              </a:r>
              <a:r>
                <a:rPr lang="en-US" sz="2400" dirty="0">
                  <a:sym typeface="Symbol"/>
                </a:rPr>
                <a:t></a:t>
              </a:r>
              <a:r>
                <a:rPr lang="en-US" sz="2400" baseline="-25000" dirty="0"/>
                <a:t>b</a:t>
              </a:r>
              <a:r>
                <a:rPr lang="en-US" sz="2400" dirty="0"/>
                <a:t> = 3 ÷100 KG/mm</a:t>
              </a:r>
              <a:r>
                <a:rPr lang="en-US" sz="2400" baseline="30000" dirty="0"/>
                <a:t>2</a:t>
              </a:r>
              <a:r>
                <a:rPr lang="en-US" sz="2400" dirty="0"/>
                <a:t> </a:t>
              </a:r>
              <a:r>
                <a:rPr lang="en-US" sz="2400" dirty="0" err="1"/>
                <a:t>hoặc</a:t>
              </a:r>
              <a:r>
                <a:rPr lang="en-US" sz="2400" dirty="0"/>
                <a:t> </a:t>
              </a:r>
              <a:r>
                <a:rPr lang="en-US" sz="2400" dirty="0" err="1"/>
                <a:t>cao</a:t>
              </a:r>
              <a:r>
                <a:rPr lang="en-US" sz="2400" dirty="0"/>
                <a:t> </a:t>
              </a:r>
              <a:r>
                <a:rPr lang="en-US" sz="2400" dirty="0" err="1"/>
                <a:t>hơn</a:t>
              </a:r>
              <a:r>
                <a:rPr lang="en-US" sz="2400" dirty="0"/>
                <a:t>).</a:t>
              </a:r>
            </a:p>
            <a:p>
              <a:r>
                <a:rPr lang="en-US" sz="2400" dirty="0" smtClean="0"/>
                <a:t>- </a:t>
              </a:r>
              <a:r>
                <a:rPr lang="en-US" sz="2400" dirty="0" err="1" smtClean="0"/>
                <a:t>Có</a:t>
              </a:r>
              <a:r>
                <a:rPr lang="en-US" sz="2400" dirty="0" smtClean="0"/>
                <a:t> </a:t>
              </a:r>
              <a:r>
                <a:rPr lang="en-US" sz="2400" dirty="0" err="1"/>
                <a:t>tính</a:t>
              </a:r>
              <a:r>
                <a:rPr lang="en-US" sz="2400" dirty="0"/>
                <a:t> </a:t>
              </a:r>
              <a:r>
                <a:rPr lang="en-US" sz="2400" dirty="0" err="1"/>
                <a:t>công</a:t>
              </a:r>
              <a:r>
                <a:rPr lang="en-US" sz="2400" dirty="0"/>
                <a:t> </a:t>
              </a:r>
              <a:r>
                <a:rPr lang="en-US" sz="2400" dirty="0" err="1"/>
                <a:t>nghệ</a:t>
              </a:r>
              <a:r>
                <a:rPr lang="en-US" sz="2400" dirty="0"/>
                <a:t> </a:t>
              </a:r>
              <a:r>
                <a:rPr lang="en-US" sz="2400" dirty="0" err="1"/>
                <a:t>tốt</a:t>
              </a:r>
              <a:r>
                <a:rPr lang="en-US" sz="2400" dirty="0"/>
                <a:t> (</a:t>
              </a:r>
              <a:r>
                <a:rPr lang="en-US" sz="2400" dirty="0" err="1"/>
                <a:t>dễ</a:t>
              </a:r>
              <a:r>
                <a:rPr lang="en-US" sz="2400" dirty="0"/>
                <a:t> </a:t>
              </a:r>
              <a:r>
                <a:rPr lang="en-US" sz="2400" dirty="0" err="1"/>
                <a:t>tạo</a:t>
              </a:r>
              <a:r>
                <a:rPr lang="en-US" sz="2400" dirty="0"/>
                <a:t> </a:t>
              </a:r>
              <a:r>
                <a:rPr lang="en-US" sz="2400" dirty="0" err="1"/>
                <a:t>hình</a:t>
              </a:r>
              <a:r>
                <a:rPr lang="en-US" sz="2400" dirty="0"/>
                <a:t>, </a:t>
              </a:r>
              <a:r>
                <a:rPr lang="en-US" sz="2400" dirty="0" err="1"/>
                <a:t>ép</a:t>
              </a:r>
              <a:r>
                <a:rPr lang="en-US" sz="2400" dirty="0"/>
                <a:t>, </a:t>
              </a:r>
              <a:r>
                <a:rPr lang="en-US" sz="2400" dirty="0" err="1"/>
                <a:t>dán</a:t>
              </a:r>
              <a:r>
                <a:rPr lang="en-US" sz="2400" dirty="0"/>
                <a:t>, </a:t>
              </a:r>
              <a:r>
                <a:rPr lang="en-US" sz="2400" dirty="0" err="1"/>
                <a:t>hàn</a:t>
              </a:r>
              <a:r>
                <a:rPr lang="en-US" sz="2400" dirty="0"/>
                <a:t>, </a:t>
              </a:r>
              <a:r>
                <a:rPr lang="en-US" sz="2400" dirty="0" err="1"/>
                <a:t>gia</a:t>
              </a:r>
              <a:r>
                <a:rPr lang="en-US" sz="2400" dirty="0"/>
                <a:t> </a:t>
              </a:r>
              <a:r>
                <a:rPr lang="en-US" sz="2400" dirty="0" err="1"/>
                <a:t>công</a:t>
              </a:r>
              <a:r>
                <a:rPr lang="en-US" sz="2400" dirty="0"/>
                <a:t> </a:t>
              </a:r>
              <a:r>
                <a:rPr lang="en-US" sz="2400" dirty="0" err="1"/>
                <a:t>cắt</a:t>
              </a:r>
              <a:r>
                <a:rPr lang="en-US" sz="2400" dirty="0"/>
                <a:t> </a:t>
              </a:r>
              <a:r>
                <a:rPr lang="en-US" sz="2400" dirty="0" err="1"/>
                <a:t>gọt</a:t>
              </a:r>
              <a:r>
                <a:rPr lang="en-US" sz="2400" dirty="0"/>
                <a:t>).</a:t>
              </a:r>
            </a:p>
            <a:p>
              <a:r>
                <a:rPr lang="en-US" sz="2400" dirty="0" smtClean="0"/>
                <a:t>- </a:t>
              </a:r>
              <a:r>
                <a:rPr lang="en-US" sz="2400" dirty="0" err="1" smtClean="0"/>
                <a:t>Nhược</a:t>
              </a:r>
              <a:r>
                <a:rPr lang="en-US" sz="2400" dirty="0" smtClean="0"/>
                <a:t> </a:t>
              </a:r>
              <a:r>
                <a:rPr lang="en-US" sz="2400" dirty="0" err="1"/>
                <a:t>điểm</a:t>
              </a:r>
              <a:r>
                <a:rPr lang="en-US" sz="2400" dirty="0"/>
                <a:t> </a:t>
              </a:r>
              <a:r>
                <a:rPr lang="en-US" sz="2400" dirty="0" err="1"/>
                <a:t>chủ</a:t>
              </a:r>
              <a:r>
                <a:rPr lang="en-US" sz="2400" dirty="0"/>
                <a:t> </a:t>
              </a:r>
              <a:r>
                <a:rPr lang="en-US" sz="2400" dirty="0" err="1"/>
                <a:t>yếu</a:t>
              </a:r>
              <a:r>
                <a:rPr lang="en-US" sz="2400" dirty="0"/>
                <a:t> </a:t>
              </a:r>
              <a:r>
                <a:rPr lang="en-US" sz="2400" dirty="0" err="1"/>
                <a:t>của</a:t>
              </a:r>
              <a:r>
                <a:rPr lang="en-US" sz="2400" dirty="0"/>
                <a:t> </a:t>
              </a:r>
              <a:r>
                <a:rPr lang="en-US" sz="2400" dirty="0" err="1"/>
                <a:t>chất</a:t>
              </a:r>
              <a:r>
                <a:rPr lang="en-US" sz="2400" dirty="0"/>
                <a:t> </a:t>
              </a:r>
              <a:r>
                <a:rPr lang="en-US" sz="2400" dirty="0" err="1"/>
                <a:t>dẻo</a:t>
              </a:r>
              <a:r>
                <a:rPr lang="en-US" sz="2400" dirty="0"/>
                <a:t> </a:t>
              </a:r>
              <a:r>
                <a:rPr lang="en-US" sz="2400" dirty="0" err="1"/>
                <a:t>là</a:t>
              </a:r>
              <a:r>
                <a:rPr lang="en-US" sz="2400" dirty="0"/>
                <a:t> </a:t>
              </a:r>
              <a:r>
                <a:rPr lang="en-US" sz="2400" dirty="0" err="1"/>
                <a:t>tính</a:t>
              </a:r>
              <a:r>
                <a:rPr lang="en-US" sz="2400" dirty="0"/>
                <a:t> </a:t>
              </a:r>
              <a:r>
                <a:rPr lang="en-US" sz="2400" dirty="0" err="1"/>
                <a:t>ổn</a:t>
              </a:r>
              <a:r>
                <a:rPr lang="en-US" sz="2400" dirty="0"/>
                <a:t> </a:t>
              </a:r>
              <a:r>
                <a:rPr lang="en-US" sz="2400" dirty="0" err="1"/>
                <a:t>định</a:t>
              </a:r>
              <a:r>
                <a:rPr lang="en-US" sz="2400" dirty="0"/>
                <a:t> </a:t>
              </a:r>
              <a:r>
                <a:rPr lang="en-US" sz="2400" dirty="0" err="1"/>
                <a:t>nhiệt</a:t>
              </a:r>
              <a:r>
                <a:rPr lang="en-US" sz="2400" dirty="0"/>
                <a:t> </a:t>
              </a:r>
              <a:r>
                <a:rPr lang="en-US" sz="2400" dirty="0" err="1"/>
                <a:t>không</a:t>
              </a:r>
              <a:r>
                <a:rPr lang="en-US" sz="2400" dirty="0"/>
                <a:t> </a:t>
              </a:r>
              <a:r>
                <a:rPr lang="en-US" sz="2400" dirty="0" err="1"/>
                <a:t>cao</a:t>
              </a:r>
              <a:r>
                <a:rPr lang="en-US" sz="2400" dirty="0"/>
                <a:t>, </a:t>
              </a:r>
              <a:r>
                <a:rPr lang="en-US" sz="2400" dirty="0" err="1"/>
                <a:t>mođun</a:t>
              </a:r>
              <a:r>
                <a:rPr lang="en-US" sz="2400" dirty="0"/>
                <a:t> </a:t>
              </a:r>
              <a:r>
                <a:rPr lang="en-US" sz="2400" dirty="0" err="1"/>
                <a:t>đàn</a:t>
              </a:r>
              <a:r>
                <a:rPr lang="en-US" sz="2400" dirty="0"/>
                <a:t> </a:t>
              </a:r>
              <a:r>
                <a:rPr lang="en-US" sz="2400" dirty="0" err="1"/>
                <a:t>hồi</a:t>
              </a:r>
              <a:r>
                <a:rPr lang="en-US" sz="2400" dirty="0"/>
                <a:t> </a:t>
              </a:r>
              <a:r>
                <a:rPr lang="en-US" sz="2400" dirty="0" err="1"/>
                <a:t>thấp</a:t>
              </a:r>
              <a:r>
                <a:rPr lang="en-US" sz="2400" dirty="0"/>
                <a:t>, </a:t>
              </a:r>
              <a:r>
                <a:rPr lang="en-US" sz="2400" dirty="0" err="1"/>
                <a:t>độ</a:t>
              </a:r>
              <a:r>
                <a:rPr lang="en-US" sz="2400" dirty="0"/>
                <a:t> </a:t>
              </a:r>
              <a:r>
                <a:rPr lang="en-US" sz="2400" dirty="0" err="1"/>
                <a:t>dai</a:t>
              </a:r>
              <a:r>
                <a:rPr lang="en-US" sz="2400" dirty="0"/>
                <a:t> </a:t>
              </a:r>
              <a:r>
                <a:rPr lang="en-US" sz="2400" dirty="0" err="1"/>
                <a:t>va</a:t>
              </a:r>
              <a:r>
                <a:rPr lang="en-US" sz="2400" dirty="0"/>
                <a:t> </a:t>
              </a:r>
              <a:r>
                <a:rPr lang="en-US" sz="2400" dirty="0" err="1"/>
                <a:t>đập</a:t>
              </a:r>
              <a:r>
                <a:rPr lang="en-US" sz="2400" dirty="0"/>
                <a:t> </a:t>
              </a:r>
              <a:r>
                <a:rPr lang="en-US" sz="2400" dirty="0" err="1"/>
                <a:t>thấp</a:t>
              </a:r>
              <a:r>
                <a:rPr lang="en-US" sz="2400" dirty="0"/>
                <a:t> </a:t>
              </a:r>
              <a:r>
                <a:rPr lang="en-US" sz="2400" dirty="0" err="1"/>
                <a:t>hơn</a:t>
              </a:r>
              <a:r>
                <a:rPr lang="en-US" sz="2400" dirty="0"/>
                <a:t> </a:t>
              </a:r>
              <a:r>
                <a:rPr lang="en-US" sz="2400" dirty="0" err="1"/>
                <a:t>kim</a:t>
              </a:r>
              <a:r>
                <a:rPr lang="en-US" sz="2400" dirty="0"/>
                <a:t> </a:t>
              </a:r>
              <a:r>
                <a:rPr lang="en-US" sz="2400" dirty="0" err="1"/>
                <a:t>loại</a:t>
              </a:r>
              <a:r>
                <a:rPr lang="en-US" sz="2400" dirty="0"/>
                <a:t> </a:t>
              </a:r>
              <a:r>
                <a:rPr lang="en-US" sz="2400" dirty="0" err="1"/>
                <a:t>và</a:t>
              </a:r>
              <a:r>
                <a:rPr lang="en-US" sz="2400" dirty="0"/>
                <a:t> </a:t>
              </a:r>
              <a:r>
                <a:rPr lang="en-US" sz="2400" dirty="0" err="1"/>
                <a:t>hợp</a:t>
              </a:r>
              <a:r>
                <a:rPr lang="en-US" sz="2400" dirty="0"/>
                <a:t> </a:t>
              </a:r>
              <a:r>
                <a:rPr lang="en-US" sz="2400" dirty="0" err="1"/>
                <a:t>kim</a:t>
              </a:r>
              <a:r>
                <a:rPr lang="en-US" sz="2400" dirty="0"/>
                <a:t>, </a:t>
              </a:r>
              <a:r>
                <a:rPr lang="en-US" sz="2400" dirty="0" err="1"/>
                <a:t>dễ</a:t>
              </a:r>
              <a:r>
                <a:rPr lang="en-US" sz="2400" dirty="0"/>
                <a:t> </a:t>
              </a:r>
              <a:r>
                <a:rPr lang="en-US" sz="2400" dirty="0" err="1"/>
                <a:t>bị</a:t>
              </a:r>
              <a:r>
                <a:rPr lang="en-US" sz="2400" dirty="0"/>
                <a:t> </a:t>
              </a:r>
              <a:r>
                <a:rPr lang="en-US" sz="2400" dirty="0" err="1"/>
                <a:t>lão</a:t>
              </a:r>
              <a:r>
                <a:rPr lang="en-US" sz="2400" dirty="0"/>
                <a:t> </a:t>
              </a:r>
              <a:r>
                <a:rPr lang="en-US" sz="2400" dirty="0" err="1"/>
                <a:t>hóa</a:t>
              </a:r>
              <a:endParaRPr lang="en-US" sz="2400" b="1" dirty="0">
                <a:solidFill>
                  <a:srgbClr val="FE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62750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81000" y="1992312"/>
            <a:ext cx="4062485" cy="2960688"/>
            <a:chOff x="381000" y="1992312"/>
            <a:chExt cx="4062485" cy="2960688"/>
          </a:xfrm>
        </p:grpSpPr>
        <p:sp>
          <p:nvSpPr>
            <p:cNvPr id="108550" name="Rectangle 6"/>
            <p:cNvSpPr>
              <a:spLocks noChangeArrowheads="1"/>
            </p:cNvSpPr>
            <p:nvPr/>
          </p:nvSpPr>
          <p:spPr bwMode="gray">
            <a:xfrm>
              <a:off x="381000" y="1992312"/>
              <a:ext cx="4008438" cy="29606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08554" name="Text Box 10"/>
            <p:cNvSpPr txBox="1">
              <a:spLocks noChangeArrowheads="1"/>
            </p:cNvSpPr>
            <p:nvPr/>
          </p:nvSpPr>
          <p:spPr bwMode="gray">
            <a:xfrm>
              <a:off x="381000" y="2057400"/>
              <a:ext cx="4062485" cy="28623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2000" dirty="0" err="1">
                  <a:solidFill>
                    <a:schemeClr val="bg1"/>
                  </a:solidFill>
                </a:rPr>
                <a:t>Chất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dẻo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nhiệt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dẻo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có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thể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tái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sinh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được</a:t>
              </a:r>
              <a:r>
                <a:rPr lang="en-US" sz="2000" dirty="0">
                  <a:solidFill>
                    <a:schemeClr val="bg1"/>
                  </a:solidFill>
                </a:rPr>
                <a:t>. </a:t>
              </a:r>
              <a:r>
                <a:rPr lang="en-US" sz="2000" dirty="0" err="1">
                  <a:solidFill>
                    <a:schemeClr val="bg1"/>
                  </a:solidFill>
                </a:rPr>
                <a:t>Khi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tạo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hình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có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độ</a:t>
              </a:r>
              <a:r>
                <a:rPr lang="en-US" sz="2000" dirty="0">
                  <a:solidFill>
                    <a:schemeClr val="bg1"/>
                  </a:solidFill>
                </a:rPr>
                <a:t> co </a:t>
              </a:r>
              <a:r>
                <a:rPr lang="en-US" sz="2000" dirty="0" err="1">
                  <a:solidFill>
                    <a:schemeClr val="bg1"/>
                  </a:solidFill>
                </a:rPr>
                <a:t>nhỏ</a:t>
              </a:r>
              <a:r>
                <a:rPr lang="en-US" sz="2000" dirty="0">
                  <a:solidFill>
                    <a:schemeClr val="bg1"/>
                  </a:solidFill>
                </a:rPr>
                <a:t> (1÷3%), </a:t>
              </a:r>
              <a:r>
                <a:rPr lang="en-US" sz="2000" dirty="0" err="1">
                  <a:solidFill>
                    <a:schemeClr val="bg1"/>
                  </a:solidFill>
                </a:rPr>
                <a:t>tính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đàn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hồi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cao</a:t>
              </a:r>
              <a:r>
                <a:rPr lang="en-US" sz="2000" dirty="0">
                  <a:solidFill>
                    <a:schemeClr val="bg1"/>
                  </a:solidFill>
                </a:rPr>
                <a:t>, </a:t>
              </a:r>
              <a:r>
                <a:rPr lang="en-US" sz="2000" dirty="0" err="1">
                  <a:solidFill>
                    <a:schemeClr val="bg1"/>
                  </a:solidFill>
                </a:rPr>
                <a:t>ít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dòn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và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có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khả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năng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hóa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bền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định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hướng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được</a:t>
              </a:r>
              <a:r>
                <a:rPr lang="en-US" sz="2000" dirty="0">
                  <a:solidFill>
                    <a:schemeClr val="bg1"/>
                  </a:solidFill>
                </a:rPr>
                <a:t>. </a:t>
              </a:r>
              <a:r>
                <a:rPr lang="en-US" sz="2000" dirty="0" err="1">
                  <a:solidFill>
                    <a:schemeClr val="bg1"/>
                  </a:solidFill>
                </a:rPr>
                <a:t>Thông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thường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chất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dẻo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nhiệt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dẻo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không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dùng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chất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độn</a:t>
              </a:r>
              <a:r>
                <a:rPr lang="en-US" sz="2000" dirty="0">
                  <a:solidFill>
                    <a:schemeClr val="bg1"/>
                  </a:solidFill>
                </a:rPr>
                <a:t>. </a:t>
              </a:r>
              <a:r>
                <a:rPr lang="en-US" sz="2000" dirty="0" err="1">
                  <a:solidFill>
                    <a:schemeClr val="bg1"/>
                  </a:solidFill>
                </a:rPr>
                <a:t>Gần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đây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người</a:t>
              </a:r>
              <a:r>
                <a:rPr lang="en-US" sz="2000" dirty="0">
                  <a:solidFill>
                    <a:schemeClr val="bg1"/>
                  </a:solidFill>
                </a:rPr>
                <a:t> ta </a:t>
              </a:r>
              <a:r>
                <a:rPr lang="en-US" sz="2000" dirty="0" err="1">
                  <a:solidFill>
                    <a:schemeClr val="bg1"/>
                  </a:solidFill>
                </a:rPr>
                <a:t>cho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thêm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chất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độn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vào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chất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dẻo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dưới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dạng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vật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liệu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compozit</a:t>
              </a:r>
              <a:endParaRPr lang="en-US" sz="2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67250" y="1993899"/>
            <a:ext cx="4248150" cy="2959101"/>
            <a:chOff x="4667250" y="1993899"/>
            <a:chExt cx="4248150" cy="2959101"/>
          </a:xfrm>
        </p:grpSpPr>
        <p:sp>
          <p:nvSpPr>
            <p:cNvPr id="108552" name="Rectangle 8"/>
            <p:cNvSpPr>
              <a:spLocks noChangeArrowheads="1"/>
            </p:cNvSpPr>
            <p:nvPr/>
          </p:nvSpPr>
          <p:spPr bwMode="gray">
            <a:xfrm>
              <a:off x="4667250" y="1993899"/>
              <a:ext cx="4248150" cy="2959101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ffectLst/>
            <a:scene3d>
              <a:camera prst="legacyPerspectiveTopLef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08557" name="Text Box 13"/>
            <p:cNvSpPr txBox="1">
              <a:spLocks noChangeArrowheads="1"/>
            </p:cNvSpPr>
            <p:nvPr/>
          </p:nvSpPr>
          <p:spPr bwMode="gray">
            <a:xfrm>
              <a:off x="4810992" y="2057400"/>
              <a:ext cx="4104407" cy="2893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 eaLnBrk="0" hangingPunct="0">
                <a:lnSpc>
                  <a:spcPct val="130000"/>
                </a:lnSpc>
                <a:buFontTx/>
                <a:buChar char="-"/>
              </a:pPr>
              <a:r>
                <a:rPr lang="en-US" sz="2000" dirty="0" err="1">
                  <a:solidFill>
                    <a:schemeClr val="bg1"/>
                  </a:solidFill>
                </a:rPr>
                <a:t>Chất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dẻo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nhiệt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rắn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nhờ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có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chất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đông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cứng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chuyển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chất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dẻo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từ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trạng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thái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chất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liên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kết</a:t>
              </a:r>
              <a:r>
                <a:rPr lang="en-US" sz="2000" dirty="0">
                  <a:solidFill>
                    <a:schemeClr val="bg1"/>
                  </a:solidFill>
                </a:rPr>
                <a:t> sang </a:t>
              </a:r>
              <a:r>
                <a:rPr lang="en-US" sz="2000" dirty="0" err="1">
                  <a:solidFill>
                    <a:schemeClr val="bg1"/>
                  </a:solidFill>
                </a:rPr>
                <a:t>trạng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thái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chất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ổn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định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nhiệt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có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tổ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chức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mạch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không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gian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bền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nhưng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dòn</a:t>
              </a:r>
              <a:r>
                <a:rPr lang="en-US" sz="2000" dirty="0">
                  <a:solidFill>
                    <a:schemeClr val="bg1"/>
                  </a:solidFill>
                </a:rPr>
                <a:t>. </a:t>
              </a:r>
              <a:r>
                <a:rPr lang="en-US" sz="2000" dirty="0" err="1">
                  <a:solidFill>
                    <a:schemeClr val="bg1"/>
                  </a:solidFill>
                </a:rPr>
                <a:t>Độ</a:t>
              </a:r>
              <a:r>
                <a:rPr lang="en-US" sz="2000" dirty="0">
                  <a:solidFill>
                    <a:schemeClr val="bg1"/>
                  </a:solidFill>
                </a:rPr>
                <a:t> co </a:t>
              </a:r>
              <a:r>
                <a:rPr lang="en-US" sz="2000" dirty="0" err="1">
                  <a:solidFill>
                    <a:schemeClr val="bg1"/>
                  </a:solidFill>
                </a:rPr>
                <a:t>lớn</a:t>
              </a:r>
              <a:r>
                <a:rPr lang="en-US" sz="2000" dirty="0">
                  <a:solidFill>
                    <a:schemeClr val="bg1"/>
                  </a:solidFill>
                </a:rPr>
                <a:t> (</a:t>
              </a:r>
              <a:r>
                <a:rPr lang="en-US" sz="2000" dirty="0" err="1">
                  <a:solidFill>
                    <a:schemeClr val="bg1"/>
                  </a:solidFill>
                </a:rPr>
                <a:t>đến</a:t>
              </a:r>
              <a:r>
                <a:rPr lang="en-US" sz="2000" dirty="0">
                  <a:solidFill>
                    <a:schemeClr val="bg1"/>
                  </a:solidFill>
                </a:rPr>
                <a:t> 10÷15%). </a:t>
              </a:r>
              <a:r>
                <a:rPr lang="en-US" sz="2000" dirty="0" err="1">
                  <a:solidFill>
                    <a:schemeClr val="bg1"/>
                  </a:solidFill>
                </a:rPr>
                <a:t>Loại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này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thường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phải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dùng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chất</a:t>
              </a:r>
              <a:r>
                <a:rPr lang="en-US" sz="2000" dirty="0">
                  <a:solidFill>
                    <a:schemeClr val="bg1"/>
                  </a:solidFill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</a:rPr>
                <a:t>độn</a:t>
              </a:r>
              <a:endParaRPr lang="en-US" sz="2000" dirty="0">
                <a:solidFill>
                  <a:schemeClr val="bg1"/>
                </a:solidFill>
              </a:endParaRPr>
            </a:p>
          </p:txBody>
        </p:sp>
      </p:grpSp>
      <p:sp>
        <p:nvSpPr>
          <p:cNvPr id="108575" name="Text Box 31"/>
          <p:cNvSpPr txBox="1">
            <a:spLocks noChangeArrowheads="1"/>
          </p:cNvSpPr>
          <p:nvPr/>
        </p:nvSpPr>
        <p:spPr bwMode="black">
          <a:xfrm>
            <a:off x="827087" y="5348287"/>
            <a:ext cx="750093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000" dirty="0"/>
              <a:t>Theo </a:t>
            </a:r>
            <a:r>
              <a:rPr lang="en-US" sz="2000" dirty="0" err="1"/>
              <a:t>công</a:t>
            </a:r>
            <a:r>
              <a:rPr lang="en-US" sz="2000" dirty="0"/>
              <a:t> </a:t>
            </a:r>
            <a:r>
              <a:rPr lang="en-US" sz="2000" dirty="0" err="1"/>
              <a:t>dụng</a:t>
            </a:r>
            <a:r>
              <a:rPr lang="en-US" sz="2000" dirty="0"/>
              <a:t>: </a:t>
            </a:r>
            <a:r>
              <a:rPr lang="en-US" sz="2000" dirty="0" err="1"/>
              <a:t>chất</a:t>
            </a:r>
            <a:r>
              <a:rPr lang="en-US" sz="2000" dirty="0"/>
              <a:t> </a:t>
            </a:r>
            <a:r>
              <a:rPr lang="en-US" sz="2000" dirty="0" err="1"/>
              <a:t>dẻo</a:t>
            </a:r>
            <a:r>
              <a:rPr lang="en-US" sz="2000" dirty="0"/>
              <a:t> </a:t>
            </a:r>
            <a:r>
              <a:rPr lang="en-US" sz="2000" dirty="0" err="1"/>
              <a:t>chịu</a:t>
            </a:r>
            <a:r>
              <a:rPr lang="en-US" sz="2000" dirty="0"/>
              <a:t> </a:t>
            </a:r>
            <a:r>
              <a:rPr lang="en-US" sz="2000" dirty="0" err="1"/>
              <a:t>lực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chất</a:t>
            </a:r>
            <a:r>
              <a:rPr lang="en-US" sz="2000" dirty="0"/>
              <a:t> </a:t>
            </a:r>
            <a:r>
              <a:rPr lang="en-US" sz="2000" dirty="0" err="1"/>
              <a:t>dẻo</a:t>
            </a:r>
            <a:r>
              <a:rPr lang="en-US" sz="2000" dirty="0"/>
              <a:t> </a:t>
            </a:r>
            <a:r>
              <a:rPr lang="en-US" sz="2000" dirty="0" err="1"/>
              <a:t>không</a:t>
            </a:r>
            <a:r>
              <a:rPr lang="en-US" sz="2000" dirty="0"/>
              <a:t> </a:t>
            </a:r>
            <a:r>
              <a:rPr lang="en-US" sz="2000" dirty="0" err="1"/>
              <a:t>chịu</a:t>
            </a:r>
            <a:r>
              <a:rPr lang="en-US" sz="2000" dirty="0"/>
              <a:t> </a:t>
            </a:r>
            <a:r>
              <a:rPr lang="en-US" sz="2000" dirty="0" err="1"/>
              <a:t>lực</a:t>
            </a:r>
            <a:r>
              <a:rPr lang="en-US" sz="2000" dirty="0"/>
              <a:t>.	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709988" y="1098550"/>
            <a:ext cx="1660525" cy="1612900"/>
            <a:chOff x="3709988" y="1098550"/>
            <a:chExt cx="1660525" cy="1612900"/>
          </a:xfrm>
        </p:grpSpPr>
        <p:grpSp>
          <p:nvGrpSpPr>
            <p:cNvPr id="108576" name="Group 32"/>
            <p:cNvGrpSpPr>
              <a:grpSpLocks/>
            </p:cNvGrpSpPr>
            <p:nvPr/>
          </p:nvGrpSpPr>
          <p:grpSpPr bwMode="auto">
            <a:xfrm>
              <a:off x="3709988" y="1098550"/>
              <a:ext cx="1660525" cy="1612900"/>
              <a:chOff x="2457" y="2000"/>
              <a:chExt cx="901" cy="888"/>
            </a:xfrm>
          </p:grpSpPr>
          <p:pic>
            <p:nvPicPr>
              <p:cNvPr id="108577" name="Picture 33" descr="circuler_1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2457" y="2000"/>
                <a:ext cx="901" cy="88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08578" name="Oval 34"/>
              <p:cNvSpPr>
                <a:spLocks noChangeArrowheads="1"/>
              </p:cNvSpPr>
              <p:nvPr/>
            </p:nvSpPr>
            <p:spPr bwMode="gray">
              <a:xfrm>
                <a:off x="2457" y="2000"/>
                <a:ext cx="895" cy="888"/>
              </a:xfrm>
              <a:prstGeom prst="ellipse">
                <a:avLst/>
              </a:prstGeom>
              <a:gradFill rotWithShape="1">
                <a:gsLst>
                  <a:gs pos="0">
                    <a:srgbClr val="FFFF99">
                      <a:gamma/>
                      <a:shade val="26275"/>
                      <a:invGamma/>
                      <a:alpha val="89999"/>
                    </a:srgbClr>
                  </a:gs>
                  <a:gs pos="50000">
                    <a:srgbClr val="FFFF99">
                      <a:alpha val="45000"/>
                    </a:srgbClr>
                  </a:gs>
                  <a:gs pos="100000">
                    <a:srgbClr val="FFFF99">
                      <a:gamma/>
                      <a:shade val="26275"/>
                      <a:invGamma/>
                      <a:alpha val="89999"/>
                    </a:srgbClr>
                  </a:gs>
                </a:gsLst>
                <a:lin ang="5400000" scaled="1"/>
              </a:gradFill>
              <a:ln w="57150" algn="ctr">
                <a:solidFill>
                  <a:srgbClr val="F8F8F8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8579" name="Freeform 35"/>
              <p:cNvSpPr>
                <a:spLocks/>
              </p:cNvSpPr>
              <p:nvPr/>
            </p:nvSpPr>
            <p:spPr bwMode="gray">
              <a:xfrm>
                <a:off x="2550" y="2018"/>
                <a:ext cx="703" cy="308"/>
              </a:xfrm>
              <a:custGeom>
                <a:avLst/>
                <a:gdLst>
                  <a:gd name="T0" fmla="*/ 1301 w 1321"/>
                  <a:gd name="T1" fmla="*/ 401 h 712"/>
                  <a:gd name="T2" fmla="*/ 1317 w 1321"/>
                  <a:gd name="T3" fmla="*/ 442 h 712"/>
                  <a:gd name="T4" fmla="*/ 1321 w 1321"/>
                  <a:gd name="T5" fmla="*/ 481 h 712"/>
                  <a:gd name="T6" fmla="*/ 1315 w 1321"/>
                  <a:gd name="T7" fmla="*/ 516 h 712"/>
                  <a:gd name="T8" fmla="*/ 1298 w 1321"/>
                  <a:gd name="T9" fmla="*/ 550 h 712"/>
                  <a:gd name="T10" fmla="*/ 1272 w 1321"/>
                  <a:gd name="T11" fmla="*/ 579 h 712"/>
                  <a:gd name="T12" fmla="*/ 1239 w 1321"/>
                  <a:gd name="T13" fmla="*/ 604 h 712"/>
                  <a:gd name="T14" fmla="*/ 1196 w 1321"/>
                  <a:gd name="T15" fmla="*/ 628 h 712"/>
                  <a:gd name="T16" fmla="*/ 1147 w 1321"/>
                  <a:gd name="T17" fmla="*/ 649 h 712"/>
                  <a:gd name="T18" fmla="*/ 1092 w 1321"/>
                  <a:gd name="T19" fmla="*/ 667 h 712"/>
                  <a:gd name="T20" fmla="*/ 1031 w 1321"/>
                  <a:gd name="T21" fmla="*/ 683 h 712"/>
                  <a:gd name="T22" fmla="*/ 967 w 1321"/>
                  <a:gd name="T23" fmla="*/ 694 h 712"/>
                  <a:gd name="T24" fmla="*/ 896 w 1321"/>
                  <a:gd name="T25" fmla="*/ 704 h 712"/>
                  <a:gd name="T26" fmla="*/ 824 w 1321"/>
                  <a:gd name="T27" fmla="*/ 710 h 712"/>
                  <a:gd name="T28" fmla="*/ 795 w 1321"/>
                  <a:gd name="T29" fmla="*/ 712 h 712"/>
                  <a:gd name="T30" fmla="*/ 476 w 1321"/>
                  <a:gd name="T31" fmla="*/ 712 h 712"/>
                  <a:gd name="T32" fmla="*/ 472 w 1321"/>
                  <a:gd name="T33" fmla="*/ 712 h 712"/>
                  <a:gd name="T34" fmla="*/ 409 w 1321"/>
                  <a:gd name="T35" fmla="*/ 708 h 712"/>
                  <a:gd name="T36" fmla="*/ 348 w 1321"/>
                  <a:gd name="T37" fmla="*/ 704 h 712"/>
                  <a:gd name="T38" fmla="*/ 290 w 1321"/>
                  <a:gd name="T39" fmla="*/ 696 h 712"/>
                  <a:gd name="T40" fmla="*/ 235 w 1321"/>
                  <a:gd name="T41" fmla="*/ 689 h 712"/>
                  <a:gd name="T42" fmla="*/ 186 w 1321"/>
                  <a:gd name="T43" fmla="*/ 677 h 712"/>
                  <a:gd name="T44" fmla="*/ 141 w 1321"/>
                  <a:gd name="T45" fmla="*/ 663 h 712"/>
                  <a:gd name="T46" fmla="*/ 102 w 1321"/>
                  <a:gd name="T47" fmla="*/ 648 h 712"/>
                  <a:gd name="T48" fmla="*/ 67 w 1321"/>
                  <a:gd name="T49" fmla="*/ 630 h 712"/>
                  <a:gd name="T50" fmla="*/ 39 w 1321"/>
                  <a:gd name="T51" fmla="*/ 608 h 712"/>
                  <a:gd name="T52" fmla="*/ 18 w 1321"/>
                  <a:gd name="T53" fmla="*/ 583 h 712"/>
                  <a:gd name="T54" fmla="*/ 6 w 1321"/>
                  <a:gd name="T55" fmla="*/ 554 h 712"/>
                  <a:gd name="T56" fmla="*/ 0 w 1321"/>
                  <a:gd name="T57" fmla="*/ 524 h 712"/>
                  <a:gd name="T58" fmla="*/ 0 w 1321"/>
                  <a:gd name="T59" fmla="*/ 520 h 712"/>
                  <a:gd name="T60" fmla="*/ 4 w 1321"/>
                  <a:gd name="T61" fmla="*/ 487 h 712"/>
                  <a:gd name="T62" fmla="*/ 16 w 1321"/>
                  <a:gd name="T63" fmla="*/ 446 h 712"/>
                  <a:gd name="T64" fmla="*/ 51 w 1321"/>
                  <a:gd name="T65" fmla="*/ 370 h 712"/>
                  <a:gd name="T66" fmla="*/ 94 w 1321"/>
                  <a:gd name="T67" fmla="*/ 299 h 712"/>
                  <a:gd name="T68" fmla="*/ 147 w 1321"/>
                  <a:gd name="T69" fmla="*/ 235 h 712"/>
                  <a:gd name="T70" fmla="*/ 204 w 1321"/>
                  <a:gd name="T71" fmla="*/ 176 h 712"/>
                  <a:gd name="T72" fmla="*/ 270 w 1321"/>
                  <a:gd name="T73" fmla="*/ 125 h 712"/>
                  <a:gd name="T74" fmla="*/ 341 w 1321"/>
                  <a:gd name="T75" fmla="*/ 82 h 712"/>
                  <a:gd name="T76" fmla="*/ 415 w 1321"/>
                  <a:gd name="T77" fmla="*/ 47 h 712"/>
                  <a:gd name="T78" fmla="*/ 497 w 1321"/>
                  <a:gd name="T79" fmla="*/ 21 h 712"/>
                  <a:gd name="T80" fmla="*/ 581 w 1321"/>
                  <a:gd name="T81" fmla="*/ 6 h 712"/>
                  <a:gd name="T82" fmla="*/ 667 w 1321"/>
                  <a:gd name="T83" fmla="*/ 0 h 712"/>
                  <a:gd name="T84" fmla="*/ 667 w 1321"/>
                  <a:gd name="T85" fmla="*/ 0 h 712"/>
                  <a:gd name="T86" fmla="*/ 759 w 1321"/>
                  <a:gd name="T87" fmla="*/ 6 h 712"/>
                  <a:gd name="T88" fmla="*/ 847 w 1321"/>
                  <a:gd name="T89" fmla="*/ 23 h 712"/>
                  <a:gd name="T90" fmla="*/ 932 w 1321"/>
                  <a:gd name="T91" fmla="*/ 53 h 712"/>
                  <a:gd name="T92" fmla="*/ 1010 w 1321"/>
                  <a:gd name="T93" fmla="*/ 90 h 712"/>
                  <a:gd name="T94" fmla="*/ 1082 w 1321"/>
                  <a:gd name="T95" fmla="*/ 137 h 712"/>
                  <a:gd name="T96" fmla="*/ 1149 w 1321"/>
                  <a:gd name="T97" fmla="*/ 194 h 712"/>
                  <a:gd name="T98" fmla="*/ 1208 w 1321"/>
                  <a:gd name="T99" fmla="*/ 256 h 712"/>
                  <a:gd name="T100" fmla="*/ 1258 w 1321"/>
                  <a:gd name="T101" fmla="*/ 325 h 712"/>
                  <a:gd name="T102" fmla="*/ 1301 w 1321"/>
                  <a:gd name="T103" fmla="*/ 401 h 712"/>
                  <a:gd name="T104" fmla="*/ 1301 w 1321"/>
                  <a:gd name="T105" fmla="*/ 401 h 7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E2E1B7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BBF6EE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08580" name="Group 36"/>
              <p:cNvGrpSpPr>
                <a:grpSpLocks/>
              </p:cNvGrpSpPr>
              <p:nvPr/>
            </p:nvGrpSpPr>
            <p:grpSpPr bwMode="auto">
              <a:xfrm rot="-1297425" flipH="1" flipV="1">
                <a:off x="2525" y="2693"/>
                <a:ext cx="781" cy="188"/>
                <a:chOff x="2532" y="1051"/>
                <a:chExt cx="893" cy="246"/>
              </a:xfrm>
            </p:grpSpPr>
            <p:grpSp>
              <p:nvGrpSpPr>
                <p:cNvPr id="108581" name="Group 37"/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08582" name="AutoShape 38"/>
                  <p:cNvSpPr>
                    <a:spLocks noChangeArrowheads="1"/>
                  </p:cNvSpPr>
                  <p:nvPr/>
                </p:nvSpPr>
                <p:spPr bwMode="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08583" name="AutoShape 39"/>
                  <p:cNvSpPr>
                    <a:spLocks noChangeArrowheads="1"/>
                  </p:cNvSpPr>
                  <p:nvPr/>
                </p:nvSpPr>
                <p:spPr bwMode="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08584" name="AutoShape 40"/>
                  <p:cNvSpPr>
                    <a:spLocks noChangeArrowheads="1"/>
                  </p:cNvSpPr>
                  <p:nvPr/>
                </p:nvSpPr>
                <p:spPr bwMode="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08585" name="AutoShape 41"/>
                  <p:cNvSpPr>
                    <a:spLocks noChangeArrowheads="1"/>
                  </p:cNvSpPr>
                  <p:nvPr/>
                </p:nvSpPr>
                <p:spPr bwMode="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108586" name="Group 42"/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08587" name="AutoShape 43"/>
                  <p:cNvSpPr>
                    <a:spLocks noChangeArrowheads="1"/>
                  </p:cNvSpPr>
                  <p:nvPr/>
                </p:nvSpPr>
                <p:spPr bwMode="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08588" name="AutoShape 44"/>
                  <p:cNvSpPr>
                    <a:spLocks noChangeArrowheads="1"/>
                  </p:cNvSpPr>
                  <p:nvPr/>
                </p:nvSpPr>
                <p:spPr bwMode="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08589" name="AutoShape 45"/>
                  <p:cNvSpPr>
                    <a:spLocks noChangeArrowheads="1"/>
                  </p:cNvSpPr>
                  <p:nvPr/>
                </p:nvSpPr>
                <p:spPr bwMode="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08590" name="AutoShape 46"/>
                  <p:cNvSpPr>
                    <a:spLocks noChangeArrowheads="1"/>
                  </p:cNvSpPr>
                  <p:nvPr/>
                </p:nvSpPr>
                <p:spPr bwMode="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8F8F8">
                      <a:alpha val="3999"/>
                    </a:srgbClr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</p:grpSp>
        </p:grpSp>
        <p:sp>
          <p:nvSpPr>
            <p:cNvPr id="108591" name="Text Box 47"/>
            <p:cNvSpPr txBox="1">
              <a:spLocks noChangeArrowheads="1"/>
            </p:cNvSpPr>
            <p:nvPr/>
          </p:nvSpPr>
          <p:spPr bwMode="gray">
            <a:xfrm>
              <a:off x="3889375" y="1219200"/>
              <a:ext cx="1289050" cy="13234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 b="1" dirty="0" smtClean="0">
                  <a:solidFill>
                    <a:srgbClr val="080808"/>
                  </a:solidFill>
                </a:rPr>
                <a:t>Theo </a:t>
              </a:r>
              <a:r>
                <a:rPr lang="en-US" sz="2000" b="1" dirty="0" err="1" smtClean="0">
                  <a:solidFill>
                    <a:srgbClr val="080808"/>
                  </a:solidFill>
                </a:rPr>
                <a:t>đặc</a:t>
              </a:r>
              <a:r>
                <a:rPr lang="en-US" sz="2000" b="1" dirty="0" smtClean="0">
                  <a:solidFill>
                    <a:srgbClr val="080808"/>
                  </a:solidFill>
                </a:rPr>
                <a:t> </a:t>
              </a:r>
              <a:r>
                <a:rPr lang="en-US" sz="2000" b="1" dirty="0" err="1" smtClean="0">
                  <a:solidFill>
                    <a:srgbClr val="080808"/>
                  </a:solidFill>
                </a:rPr>
                <a:t>tính</a:t>
              </a:r>
              <a:r>
                <a:rPr lang="en-US" sz="2000" b="1" dirty="0" smtClean="0">
                  <a:solidFill>
                    <a:srgbClr val="080808"/>
                  </a:solidFill>
                </a:rPr>
                <a:t> </a:t>
              </a:r>
              <a:r>
                <a:rPr lang="en-US" sz="2000" b="1" dirty="0" err="1" smtClean="0">
                  <a:solidFill>
                    <a:srgbClr val="080808"/>
                  </a:solidFill>
                </a:rPr>
                <a:t>của</a:t>
              </a:r>
              <a:r>
                <a:rPr lang="en-US" sz="2000" b="1" dirty="0" smtClean="0">
                  <a:solidFill>
                    <a:srgbClr val="080808"/>
                  </a:solidFill>
                </a:rPr>
                <a:t> </a:t>
              </a:r>
              <a:r>
                <a:rPr lang="en-US" sz="2000" b="1" dirty="0" err="1" smtClean="0">
                  <a:solidFill>
                    <a:srgbClr val="080808"/>
                  </a:solidFill>
                </a:rPr>
                <a:t>chất</a:t>
              </a:r>
              <a:r>
                <a:rPr lang="en-US" sz="2000" b="1" dirty="0" smtClean="0">
                  <a:solidFill>
                    <a:srgbClr val="080808"/>
                  </a:solidFill>
                </a:rPr>
                <a:t> </a:t>
              </a:r>
              <a:r>
                <a:rPr lang="en-US" sz="2000" b="1" dirty="0" err="1" smtClean="0">
                  <a:solidFill>
                    <a:srgbClr val="080808"/>
                  </a:solidFill>
                </a:rPr>
                <a:t>liên</a:t>
              </a:r>
              <a:r>
                <a:rPr lang="en-US" sz="2000" b="1" dirty="0" smtClean="0">
                  <a:solidFill>
                    <a:srgbClr val="080808"/>
                  </a:solidFill>
                </a:rPr>
                <a:t> </a:t>
              </a:r>
              <a:r>
                <a:rPr lang="en-US" sz="2000" b="1" dirty="0" err="1" smtClean="0">
                  <a:solidFill>
                    <a:srgbClr val="080808"/>
                  </a:solidFill>
                </a:rPr>
                <a:t>kết</a:t>
              </a:r>
              <a:endParaRPr lang="en-US" sz="2000" b="1" dirty="0">
                <a:solidFill>
                  <a:srgbClr val="080808"/>
                </a:solidFill>
              </a:endParaRPr>
            </a:p>
          </p:txBody>
        </p:sp>
      </p:grpSp>
      <p:sp>
        <p:nvSpPr>
          <p:cNvPr id="108592" name="Rectangle 48"/>
          <p:cNvSpPr>
            <a:spLocks noGrp="1" noChangeArrowheads="1"/>
          </p:cNvSpPr>
          <p:nvPr>
            <p:ph type="title"/>
          </p:nvPr>
        </p:nvSpPr>
        <p:spPr>
          <a:xfrm>
            <a:off x="1942220" y="0"/>
            <a:ext cx="5002530" cy="868363"/>
          </a:xfrm>
        </p:spPr>
        <p:txBody>
          <a:bodyPr/>
          <a:lstStyle/>
          <a:p>
            <a:r>
              <a:rPr lang="en-US" sz="3200" dirty="0" smtClean="0"/>
              <a:t>1.1.1.2 PHÂN LOẠI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8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"/>
                                        <p:tgtEl>
                                          <p:spTgt spid="1085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108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108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8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8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75" grpId="0"/>
      <p:bldP spid="10859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-30163"/>
            <a:ext cx="7543800" cy="868363"/>
          </a:xfrm>
        </p:spPr>
        <p:txBody>
          <a:bodyPr/>
          <a:lstStyle/>
          <a:p>
            <a:r>
              <a:rPr lang="en-US" sz="2400" dirty="0" smtClean="0"/>
              <a:t>1.1.2 -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dẻo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: PE, PP, PS, PTFE, PA, PU, PAN, </a:t>
            </a:r>
            <a:r>
              <a:rPr lang="en-US" sz="2400" dirty="0" err="1"/>
              <a:t>thủy</a:t>
            </a:r>
            <a:r>
              <a:rPr lang="en-US" sz="2400" dirty="0"/>
              <a:t> </a:t>
            </a:r>
            <a:r>
              <a:rPr lang="en-US" sz="2400" dirty="0" err="1"/>
              <a:t>tinh</a:t>
            </a:r>
            <a:r>
              <a:rPr lang="en-US" sz="2400" dirty="0"/>
              <a:t> </a:t>
            </a:r>
            <a:r>
              <a:rPr lang="en-US" sz="2400" dirty="0" err="1"/>
              <a:t>hữu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, PET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52400" y="1030975"/>
            <a:ext cx="8610600" cy="2593084"/>
            <a:chOff x="152400" y="1030975"/>
            <a:chExt cx="8610600" cy="2593084"/>
          </a:xfrm>
        </p:grpSpPr>
        <p:sp>
          <p:nvSpPr>
            <p:cNvPr id="44" name="Rounded Rectangle 43"/>
            <p:cNvSpPr/>
            <p:nvPr/>
          </p:nvSpPr>
          <p:spPr bwMode="gray">
            <a:xfrm>
              <a:off x="152400" y="1030975"/>
              <a:ext cx="8610600" cy="2593084"/>
            </a:xfrm>
            <a:prstGeom prst="roundRect">
              <a:avLst/>
            </a:prstGeom>
            <a:gradFill flip="none" rotWithShape="1">
              <a:gsLst>
                <a:gs pos="0">
                  <a:srgbClr val="FCB608">
                    <a:lumMod val="20000"/>
                    <a:lumOff val="80000"/>
                  </a:srgbClr>
                </a:gs>
                <a:gs pos="100000">
                  <a:srgbClr val="FFFFFF"/>
                </a:gs>
              </a:gsLst>
              <a:lin ang="16200000" scaled="1"/>
              <a:tileRect/>
            </a:gradFill>
            <a:ln>
              <a:solidFill>
                <a:srgbClr val="FCB608"/>
              </a:solidFill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vi-VN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 </a:t>
              </a:r>
              <a:endPara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" name="Rectangle 2"/>
            <p:cNvSpPr/>
            <p:nvPr/>
          </p:nvSpPr>
          <p:spPr>
            <a:xfrm>
              <a:off x="381000" y="1168346"/>
              <a:ext cx="8001000" cy="23083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 smtClean="0"/>
                <a:t>- </a:t>
              </a:r>
              <a:r>
                <a:rPr lang="en-US" sz="2400" dirty="0" err="1" smtClean="0"/>
                <a:t>Polyetylen</a:t>
              </a:r>
              <a:r>
                <a:rPr lang="en-US" sz="2400" dirty="0" smtClean="0"/>
                <a:t> </a:t>
              </a:r>
              <a:r>
                <a:rPr lang="en-US" sz="2400" dirty="0" err="1"/>
                <a:t>là</a:t>
              </a:r>
              <a:r>
                <a:rPr lang="en-US" sz="2400" dirty="0"/>
                <a:t> </a:t>
              </a:r>
              <a:r>
                <a:rPr lang="en-US" sz="2400" dirty="0" err="1"/>
                <a:t>chất</a:t>
              </a:r>
              <a:r>
                <a:rPr lang="en-US" sz="2400" dirty="0"/>
                <a:t> </a:t>
              </a:r>
              <a:r>
                <a:rPr lang="en-US" sz="2400" dirty="0" err="1"/>
                <a:t>dẻo</a:t>
              </a:r>
              <a:r>
                <a:rPr lang="en-US" sz="2400" dirty="0"/>
                <a:t> </a:t>
              </a:r>
              <a:r>
                <a:rPr lang="en-US" sz="2400" dirty="0" err="1"/>
                <a:t>không</a:t>
              </a:r>
              <a:r>
                <a:rPr lang="en-US" sz="2400" dirty="0"/>
                <a:t> </a:t>
              </a:r>
              <a:r>
                <a:rPr lang="en-US" sz="2400" dirty="0" err="1"/>
                <a:t>màu</a:t>
              </a:r>
              <a:r>
                <a:rPr lang="en-US" sz="2400" dirty="0"/>
                <a:t>, </a:t>
              </a:r>
              <a:r>
                <a:rPr lang="en-US" sz="2400" dirty="0" err="1"/>
                <a:t>không</a:t>
              </a:r>
              <a:r>
                <a:rPr lang="en-US" sz="2400" dirty="0"/>
                <a:t> </a:t>
              </a:r>
              <a:r>
                <a:rPr lang="en-US" sz="2400" dirty="0" err="1"/>
                <a:t>mùi</a:t>
              </a:r>
              <a:r>
                <a:rPr lang="en-US" sz="2400" dirty="0"/>
                <a:t>, </a:t>
              </a:r>
              <a:r>
                <a:rPr lang="en-US" sz="2400" dirty="0" err="1"/>
                <a:t>không</a:t>
              </a:r>
              <a:r>
                <a:rPr lang="en-US" sz="2400" dirty="0"/>
                <a:t> </a:t>
              </a:r>
              <a:r>
                <a:rPr lang="en-US" sz="2400" dirty="0" err="1"/>
                <a:t>vị</a:t>
              </a:r>
              <a:r>
                <a:rPr lang="en-US" sz="2400" dirty="0"/>
                <a:t>, </a:t>
              </a:r>
              <a:r>
                <a:rPr lang="en-US" sz="2400" dirty="0" err="1"/>
                <a:t>độ</a:t>
              </a:r>
              <a:r>
                <a:rPr lang="en-US" sz="2400" dirty="0"/>
                <a:t> </a:t>
              </a:r>
              <a:r>
                <a:rPr lang="en-US" sz="2400" dirty="0" err="1"/>
                <a:t>cứng</a:t>
              </a:r>
              <a:r>
                <a:rPr lang="en-US" sz="2400" dirty="0"/>
                <a:t> </a:t>
              </a:r>
              <a:r>
                <a:rPr lang="en-US" sz="2400" dirty="0" err="1"/>
                <a:t>không</a:t>
              </a:r>
              <a:r>
                <a:rPr lang="en-US" sz="2400" dirty="0"/>
                <a:t> </a:t>
              </a:r>
              <a:r>
                <a:rPr lang="en-US" sz="2400" dirty="0" err="1"/>
                <a:t>cao</a:t>
              </a:r>
              <a:r>
                <a:rPr lang="en-US" sz="2400" dirty="0"/>
                <a:t>. PE </a:t>
              </a:r>
              <a:r>
                <a:rPr lang="en-US" sz="2400" dirty="0" err="1"/>
                <a:t>là</a:t>
              </a:r>
              <a:r>
                <a:rPr lang="en-US" sz="2400" dirty="0"/>
                <a:t> </a:t>
              </a:r>
              <a:r>
                <a:rPr lang="en-US" sz="2400" dirty="0" err="1"/>
                <a:t>polyme</a:t>
              </a:r>
              <a:r>
                <a:rPr lang="en-US" sz="2400" dirty="0"/>
                <a:t> </a:t>
              </a:r>
              <a:r>
                <a:rPr lang="en-US" sz="2400" dirty="0" err="1"/>
                <a:t>tinh</a:t>
              </a:r>
              <a:r>
                <a:rPr lang="en-US" sz="2400" dirty="0"/>
                <a:t> </a:t>
              </a:r>
              <a:r>
                <a:rPr lang="en-US" sz="2400" dirty="0" err="1"/>
                <a:t>thể</a:t>
              </a:r>
              <a:r>
                <a:rPr lang="en-US" sz="2400" dirty="0"/>
                <a:t>, </a:t>
              </a:r>
              <a:r>
                <a:rPr lang="en-US" sz="2400" dirty="0" err="1"/>
                <a:t>loại</a:t>
              </a:r>
              <a:r>
                <a:rPr lang="en-US" sz="2400" dirty="0"/>
                <a:t> PE </a:t>
              </a:r>
              <a:r>
                <a:rPr lang="en-US" sz="2400" dirty="0" err="1"/>
                <a:t>mật</a:t>
              </a:r>
              <a:r>
                <a:rPr lang="en-US" sz="2400" dirty="0"/>
                <a:t> </a:t>
              </a:r>
              <a:r>
                <a:rPr lang="en-US" sz="2400" dirty="0" err="1"/>
                <a:t>độ</a:t>
              </a:r>
              <a:r>
                <a:rPr lang="en-US" sz="2400" dirty="0"/>
                <a:t> </a:t>
              </a:r>
              <a:r>
                <a:rPr lang="en-US" sz="2400" dirty="0" err="1"/>
                <a:t>thấp</a:t>
              </a:r>
              <a:r>
                <a:rPr lang="en-US" sz="2400" dirty="0"/>
                <a:t> (PE-LD) </a:t>
              </a:r>
              <a:r>
                <a:rPr lang="en-US" sz="2400" dirty="0" err="1"/>
                <a:t>chứa</a:t>
              </a:r>
              <a:r>
                <a:rPr lang="en-US" sz="2400" dirty="0"/>
                <a:t> 55÷65% </a:t>
              </a:r>
              <a:r>
                <a:rPr lang="en-US" sz="2400" dirty="0" err="1"/>
                <a:t>pha</a:t>
              </a:r>
              <a:r>
                <a:rPr lang="en-US" sz="2400" dirty="0"/>
                <a:t> </a:t>
              </a:r>
              <a:r>
                <a:rPr lang="en-US" sz="2400" dirty="0" err="1"/>
                <a:t>tinh</a:t>
              </a:r>
              <a:r>
                <a:rPr lang="en-US" sz="2400" dirty="0"/>
                <a:t> </a:t>
              </a:r>
              <a:r>
                <a:rPr lang="en-US" sz="2400" dirty="0" err="1"/>
                <a:t>thể</a:t>
              </a:r>
              <a:r>
                <a:rPr lang="en-US" sz="2400" dirty="0"/>
                <a:t>, </a:t>
              </a:r>
              <a:r>
                <a:rPr lang="en-US" sz="2400" dirty="0" err="1"/>
                <a:t>còn</a:t>
              </a:r>
              <a:r>
                <a:rPr lang="en-US" sz="2400" dirty="0"/>
                <a:t> </a:t>
              </a:r>
              <a:r>
                <a:rPr lang="en-US" sz="2400" dirty="0" err="1"/>
                <a:t>loại</a:t>
              </a:r>
              <a:r>
                <a:rPr lang="en-US" sz="2400" dirty="0"/>
                <a:t> </a:t>
              </a:r>
              <a:r>
                <a:rPr lang="en-US" sz="2400" dirty="0" err="1"/>
                <a:t>mật</a:t>
              </a:r>
              <a:r>
                <a:rPr lang="en-US" sz="2400" dirty="0"/>
                <a:t> </a:t>
              </a:r>
              <a:r>
                <a:rPr lang="en-US" sz="2400" dirty="0" err="1"/>
                <a:t>độ</a:t>
              </a:r>
              <a:r>
                <a:rPr lang="en-US" sz="2400" dirty="0"/>
                <a:t> </a:t>
              </a:r>
              <a:r>
                <a:rPr lang="en-US" sz="2400" dirty="0" err="1"/>
                <a:t>cao</a:t>
              </a:r>
              <a:r>
                <a:rPr lang="en-US" sz="2400" dirty="0"/>
                <a:t> (PE-HD) </a:t>
              </a:r>
              <a:r>
                <a:rPr lang="en-US" sz="2400" dirty="0" err="1"/>
                <a:t>chứa</a:t>
              </a:r>
              <a:r>
                <a:rPr lang="en-US" sz="2400" dirty="0"/>
                <a:t> 74÷90% </a:t>
              </a:r>
              <a:r>
                <a:rPr lang="en-US" sz="2400" dirty="0" err="1"/>
                <a:t>pha</a:t>
              </a:r>
              <a:r>
                <a:rPr lang="en-US" sz="2400" dirty="0"/>
                <a:t> </a:t>
              </a:r>
              <a:r>
                <a:rPr lang="en-US" sz="2400" dirty="0" err="1"/>
                <a:t>tinh</a:t>
              </a:r>
              <a:r>
                <a:rPr lang="en-US" sz="2400" dirty="0"/>
                <a:t> </a:t>
              </a:r>
              <a:r>
                <a:rPr lang="en-US" sz="2400" dirty="0" err="1"/>
                <a:t>thể</a:t>
              </a:r>
              <a:r>
                <a:rPr lang="en-US" sz="2400" dirty="0"/>
                <a:t>.</a:t>
              </a:r>
            </a:p>
            <a:p>
              <a:r>
                <a:rPr lang="en-US" sz="2400" dirty="0" smtClean="0"/>
                <a:t>- Ở </a:t>
              </a:r>
              <a:r>
                <a:rPr lang="en-US" sz="2400" dirty="0" err="1"/>
                <a:t>nhiệt</a:t>
              </a:r>
              <a:r>
                <a:rPr lang="en-US" sz="2400" dirty="0"/>
                <a:t> </a:t>
              </a:r>
              <a:r>
                <a:rPr lang="en-US" sz="2400" dirty="0" err="1"/>
                <a:t>độ</a:t>
              </a:r>
              <a:r>
                <a:rPr lang="en-US" sz="2400" dirty="0"/>
                <a:t> </a:t>
              </a:r>
              <a:r>
                <a:rPr lang="en-US" sz="2400" dirty="0" err="1"/>
                <a:t>thường</a:t>
              </a:r>
              <a:r>
                <a:rPr lang="en-US" sz="2400" dirty="0"/>
                <a:t> PE </a:t>
              </a:r>
              <a:r>
                <a:rPr lang="en-US" sz="2400" dirty="0" err="1"/>
                <a:t>bền</a:t>
              </a:r>
              <a:r>
                <a:rPr lang="en-US" sz="2400" dirty="0"/>
                <a:t> </a:t>
              </a:r>
              <a:r>
                <a:rPr lang="en-US" sz="2400" dirty="0" err="1"/>
                <a:t>trong</a:t>
              </a:r>
              <a:r>
                <a:rPr lang="en-US" sz="2400" dirty="0"/>
                <a:t> </a:t>
              </a:r>
              <a:r>
                <a:rPr lang="en-US" sz="2400" dirty="0" err="1"/>
                <a:t>axit</a:t>
              </a:r>
              <a:r>
                <a:rPr lang="en-US" sz="2400" dirty="0"/>
                <a:t> </a:t>
              </a:r>
              <a:r>
                <a:rPr lang="en-US" sz="2400" dirty="0" err="1"/>
                <a:t>sunfuric</a:t>
              </a:r>
              <a:r>
                <a:rPr lang="en-US" sz="2400" dirty="0"/>
                <a:t>, </a:t>
              </a:r>
              <a:r>
                <a:rPr lang="en-US" sz="2400" dirty="0" err="1"/>
                <a:t>axit</a:t>
              </a:r>
              <a:r>
                <a:rPr lang="en-US" sz="2400" dirty="0"/>
                <a:t> nitric </a:t>
              </a:r>
              <a:r>
                <a:rPr lang="en-US" sz="2400" dirty="0" err="1"/>
                <a:t>loãng</a:t>
              </a:r>
              <a:r>
                <a:rPr lang="en-US" sz="2400" dirty="0"/>
                <a:t> </a:t>
              </a:r>
              <a:r>
                <a:rPr lang="en-US" sz="2400" dirty="0" err="1"/>
                <a:t>và</a:t>
              </a:r>
              <a:r>
                <a:rPr lang="en-US" sz="2400" dirty="0"/>
                <a:t> </a:t>
              </a:r>
              <a:r>
                <a:rPr lang="en-US" sz="2400" dirty="0" err="1"/>
                <a:t>các</a:t>
              </a:r>
              <a:r>
                <a:rPr lang="en-US" sz="2400" dirty="0"/>
                <a:t> </a:t>
              </a:r>
              <a:r>
                <a:rPr lang="en-US" sz="2400" dirty="0" err="1"/>
                <a:t>axit</a:t>
              </a:r>
              <a:r>
                <a:rPr lang="en-US" sz="2400" dirty="0"/>
                <a:t> </a:t>
              </a:r>
              <a:r>
                <a:rPr lang="en-US" sz="2400" dirty="0" err="1"/>
                <a:t>HCl</a:t>
              </a:r>
              <a:r>
                <a:rPr lang="en-US" sz="2400" dirty="0"/>
                <a:t>, H</a:t>
              </a:r>
              <a:r>
                <a:rPr lang="en-US" sz="2400" baseline="-25000" dirty="0"/>
                <a:t>3</a:t>
              </a:r>
              <a:r>
                <a:rPr lang="en-US" sz="2400" dirty="0"/>
                <a:t>PO</a:t>
              </a:r>
              <a:r>
                <a:rPr lang="en-US" sz="2400" baseline="-25000" dirty="0"/>
                <a:t>4</a:t>
              </a:r>
              <a:r>
                <a:rPr lang="en-US" sz="2400" dirty="0"/>
                <a:t> </a:t>
              </a:r>
              <a:r>
                <a:rPr lang="en-US" sz="2400" dirty="0" err="1"/>
                <a:t>đậm</a:t>
              </a:r>
              <a:r>
                <a:rPr lang="en-US" sz="2400" dirty="0"/>
                <a:t> </a:t>
              </a:r>
              <a:r>
                <a:rPr lang="en-US" sz="2400" dirty="0" err="1"/>
                <a:t>đặc</a:t>
              </a:r>
              <a:endParaRPr lang="en-US" sz="2400" dirty="0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0" y="3810000"/>
            <a:ext cx="5105400" cy="2395741"/>
            <a:chOff x="0" y="3810000"/>
            <a:chExt cx="5105400" cy="2395741"/>
          </a:xfrm>
        </p:grpSpPr>
        <p:grpSp>
          <p:nvGrpSpPr>
            <p:cNvPr id="47" name="Group 46"/>
            <p:cNvGrpSpPr/>
            <p:nvPr/>
          </p:nvGrpSpPr>
          <p:grpSpPr>
            <a:xfrm>
              <a:off x="0" y="3810000"/>
              <a:ext cx="5105400" cy="2395741"/>
              <a:chOff x="1143000" y="2370572"/>
              <a:chExt cx="8610600" cy="1896628"/>
            </a:xfrm>
          </p:grpSpPr>
          <p:sp>
            <p:nvSpPr>
              <p:cNvPr id="48" name="AutoShape 43"/>
              <p:cNvSpPr>
                <a:spLocks noChangeArrowheads="1"/>
              </p:cNvSpPr>
              <p:nvPr/>
            </p:nvSpPr>
            <p:spPr bwMode="gray">
              <a:xfrm>
                <a:off x="1143000" y="2370572"/>
                <a:ext cx="8610600" cy="1896628"/>
              </a:xfrm>
              <a:prstGeom prst="roundRect">
                <a:avLst>
                  <a:gd name="adj" fmla="val 34819"/>
                </a:avLst>
              </a:prstGeom>
              <a:solidFill>
                <a:srgbClr val="FFFFFF"/>
              </a:solidFill>
              <a:ln w="28575">
                <a:solidFill>
                  <a:srgbClr val="7EC65A"/>
                </a:solidFill>
                <a:round/>
                <a:headEnd/>
                <a:tailEnd/>
              </a:ln>
              <a:effectLst>
                <a:outerShdw dist="35921" dir="2700000" algn="ctr" rotWithShape="0">
                  <a:srgbClr val="C0C0C0"/>
                </a:outerShdw>
              </a:effec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pic>
            <p:nvPicPr>
              <p:cNvPr id="55" name="Picture 60" descr="drop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7091363" y="3004503"/>
                <a:ext cx="135577" cy="133681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4" name="Rectangle 3"/>
            <p:cNvSpPr/>
            <p:nvPr/>
          </p:nvSpPr>
          <p:spPr>
            <a:xfrm>
              <a:off x="228600" y="3810000"/>
              <a:ext cx="4872318" cy="23083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 err="1"/>
                <a:t>Công</a:t>
              </a:r>
              <a:r>
                <a:rPr lang="en-US" sz="2400" dirty="0"/>
                <a:t> </a:t>
              </a:r>
              <a:r>
                <a:rPr lang="en-US" sz="2400" dirty="0" err="1"/>
                <a:t>dụng</a:t>
              </a:r>
              <a:r>
                <a:rPr lang="en-US" sz="2400" dirty="0"/>
                <a:t>: </a:t>
              </a:r>
              <a:r>
                <a:rPr lang="en-US" sz="2400" dirty="0" err="1"/>
                <a:t>Chế</a:t>
              </a:r>
              <a:r>
                <a:rPr lang="en-US" sz="2400" dirty="0"/>
                <a:t> </a:t>
              </a:r>
              <a:r>
                <a:rPr lang="en-US" sz="2400" dirty="0" err="1"/>
                <a:t>tạo</a:t>
              </a:r>
              <a:r>
                <a:rPr lang="en-US" sz="2400" dirty="0"/>
                <a:t> PE </a:t>
              </a:r>
              <a:r>
                <a:rPr lang="en-US" sz="2400" dirty="0" err="1"/>
                <a:t>màng</a:t>
              </a:r>
              <a:r>
                <a:rPr lang="en-US" sz="2400" dirty="0"/>
                <a:t> </a:t>
              </a:r>
              <a:r>
                <a:rPr lang="en-US" sz="2400" dirty="0" err="1"/>
                <a:t>và</a:t>
              </a:r>
              <a:r>
                <a:rPr lang="en-US" sz="2400" dirty="0"/>
                <a:t> </a:t>
              </a:r>
              <a:r>
                <a:rPr lang="en-US" sz="2400" dirty="0" err="1"/>
                <a:t>tấm</a:t>
              </a:r>
              <a:r>
                <a:rPr lang="en-US" sz="2400" dirty="0"/>
                <a:t> </a:t>
              </a:r>
              <a:r>
                <a:rPr lang="en-US" sz="2400" dirty="0" err="1"/>
                <a:t>bằng</a:t>
              </a:r>
              <a:r>
                <a:rPr lang="en-US" sz="2400" dirty="0"/>
                <a:t> </a:t>
              </a:r>
              <a:r>
                <a:rPr lang="en-US" sz="2400" dirty="0" err="1"/>
                <a:t>cách</a:t>
              </a:r>
              <a:r>
                <a:rPr lang="en-US" sz="2400" dirty="0"/>
                <a:t> </a:t>
              </a:r>
              <a:r>
                <a:rPr lang="en-US" sz="2400" dirty="0" err="1"/>
                <a:t>đùn</a:t>
              </a:r>
              <a:r>
                <a:rPr lang="en-US" sz="2400" dirty="0"/>
                <a:t> </a:t>
              </a:r>
              <a:r>
                <a:rPr lang="en-US" sz="2400" dirty="0" err="1"/>
                <a:t>polyme</a:t>
              </a:r>
              <a:r>
                <a:rPr lang="en-US" sz="2400" dirty="0"/>
                <a:t> </a:t>
              </a:r>
              <a:r>
                <a:rPr lang="en-US" sz="2400" dirty="0" err="1"/>
                <a:t>tỷ</a:t>
              </a:r>
              <a:r>
                <a:rPr lang="en-US" sz="2400" dirty="0"/>
                <a:t> </a:t>
              </a:r>
              <a:r>
                <a:rPr lang="en-US" sz="2400" dirty="0" err="1"/>
                <a:t>trọng</a:t>
              </a:r>
              <a:r>
                <a:rPr lang="en-US" sz="2400" dirty="0"/>
                <a:t> </a:t>
              </a:r>
              <a:r>
                <a:rPr lang="en-US" sz="2400" dirty="0" err="1"/>
                <a:t>thấp</a:t>
              </a:r>
              <a:r>
                <a:rPr lang="en-US" sz="2400" dirty="0"/>
                <a:t>, </a:t>
              </a:r>
              <a:r>
                <a:rPr lang="en-US" sz="2400" dirty="0" err="1"/>
                <a:t>nóng</a:t>
              </a:r>
              <a:r>
                <a:rPr lang="en-US" sz="2400" dirty="0"/>
                <a:t> </a:t>
              </a:r>
              <a:r>
                <a:rPr lang="en-US" sz="2400" dirty="0" err="1"/>
                <a:t>chảy</a:t>
              </a:r>
              <a:r>
                <a:rPr lang="en-US" sz="2400" dirty="0"/>
                <a:t> </a:t>
              </a:r>
              <a:r>
                <a:rPr lang="en-US" sz="2400" dirty="0" err="1"/>
                <a:t>trên</a:t>
              </a:r>
              <a:r>
                <a:rPr lang="en-US" sz="2400" dirty="0"/>
                <a:t> 160</a:t>
              </a:r>
              <a:r>
                <a:rPr lang="en-US" sz="2400" baseline="30000" dirty="0"/>
                <a:t>o</a:t>
              </a:r>
              <a:r>
                <a:rPr lang="en-US" sz="2400" dirty="0"/>
                <a:t>C qua </a:t>
              </a:r>
              <a:r>
                <a:rPr lang="en-US" sz="2400" dirty="0" err="1"/>
                <a:t>khe</a:t>
              </a:r>
              <a:r>
                <a:rPr lang="en-US" sz="2400" dirty="0"/>
                <a:t> </a:t>
              </a:r>
              <a:r>
                <a:rPr lang="en-US" sz="2400" dirty="0" err="1"/>
                <a:t>vòng</a:t>
              </a:r>
              <a:r>
                <a:rPr lang="en-US" sz="2400" dirty="0"/>
                <a:t> </a:t>
              </a:r>
              <a:r>
                <a:rPr lang="en-US" sz="2400" dirty="0" err="1"/>
                <a:t>hoặc</a:t>
              </a:r>
              <a:r>
                <a:rPr lang="en-US" sz="2400" dirty="0"/>
                <a:t> </a:t>
              </a:r>
              <a:r>
                <a:rPr lang="en-US" sz="2400" dirty="0" err="1"/>
                <a:t>phẳng</a:t>
              </a:r>
              <a:r>
                <a:rPr lang="en-US" sz="2400" dirty="0"/>
                <a:t>. </a:t>
              </a:r>
              <a:r>
                <a:rPr lang="en-US" sz="2400" dirty="0" err="1"/>
                <a:t>Màng</a:t>
              </a:r>
              <a:r>
                <a:rPr lang="en-US" sz="2400" dirty="0"/>
                <a:t> PE </a:t>
              </a:r>
              <a:r>
                <a:rPr lang="en-US" sz="2400" dirty="0" err="1"/>
                <a:t>dùng</a:t>
              </a:r>
              <a:r>
                <a:rPr lang="en-US" sz="2400" dirty="0"/>
                <a:t> </a:t>
              </a:r>
              <a:r>
                <a:rPr lang="en-US" sz="2400" dirty="0" err="1"/>
                <a:t>làm</a:t>
              </a:r>
              <a:r>
                <a:rPr lang="en-US" sz="2400" dirty="0"/>
                <a:t> </a:t>
              </a:r>
              <a:r>
                <a:rPr lang="en-US" sz="2400" dirty="0" err="1"/>
                <a:t>túi</a:t>
              </a:r>
              <a:r>
                <a:rPr lang="en-US" sz="2400" dirty="0"/>
                <a:t> </a:t>
              </a:r>
              <a:r>
                <a:rPr lang="en-US" sz="2400" dirty="0" err="1"/>
                <a:t>bao</a:t>
              </a:r>
              <a:r>
                <a:rPr lang="en-US" sz="2400" dirty="0"/>
                <a:t> </a:t>
              </a:r>
              <a:r>
                <a:rPr lang="en-US" sz="2400" dirty="0" err="1"/>
                <a:t>gói</a:t>
              </a:r>
              <a:r>
                <a:rPr lang="en-US" sz="2400" dirty="0"/>
                <a:t>, </a:t>
              </a:r>
              <a:r>
                <a:rPr lang="en-US" sz="2400" dirty="0" err="1"/>
                <a:t>áo</a:t>
              </a:r>
              <a:r>
                <a:rPr lang="en-US" sz="2400" dirty="0"/>
                <a:t> </a:t>
              </a:r>
              <a:r>
                <a:rPr lang="en-US" sz="2400" dirty="0" err="1"/>
                <a:t>đi</a:t>
              </a:r>
              <a:r>
                <a:rPr lang="en-US" sz="2400" dirty="0"/>
                <a:t> </a:t>
              </a:r>
              <a:r>
                <a:rPr lang="en-US" sz="2400" dirty="0" err="1"/>
                <a:t>mưa</a:t>
              </a:r>
              <a:r>
                <a:rPr lang="en-US" sz="2400" dirty="0"/>
                <a:t>, </a:t>
              </a:r>
              <a:r>
                <a:rPr lang="en-US" sz="2400" dirty="0" err="1"/>
                <a:t>khăn</a:t>
              </a:r>
              <a:r>
                <a:rPr lang="en-US" sz="2400" dirty="0"/>
                <a:t> </a:t>
              </a:r>
              <a:r>
                <a:rPr lang="en-US" sz="2400" dirty="0" err="1"/>
                <a:t>trải</a:t>
              </a:r>
              <a:r>
                <a:rPr lang="en-US" sz="2400" dirty="0"/>
                <a:t> </a:t>
              </a:r>
              <a:r>
                <a:rPr lang="en-US" sz="2400" dirty="0" err="1"/>
                <a:t>bàn</a:t>
              </a:r>
              <a:r>
                <a:rPr lang="en-US" sz="2400" dirty="0"/>
                <a:t> </a:t>
              </a:r>
              <a:r>
                <a:rPr lang="en-US" sz="2400" dirty="0" err="1"/>
                <a:t>v.v</a:t>
              </a:r>
              <a:endParaRPr lang="en-US" sz="2400" dirty="0"/>
            </a:p>
          </p:txBody>
        </p:sp>
      </p:grpSp>
      <p:grpSp>
        <p:nvGrpSpPr>
          <p:cNvPr id="57" name="Group 56"/>
          <p:cNvGrpSpPr>
            <a:grpSpLocks/>
          </p:cNvGrpSpPr>
          <p:nvPr/>
        </p:nvGrpSpPr>
        <p:grpSpPr bwMode="auto">
          <a:xfrm>
            <a:off x="5100918" y="3657600"/>
            <a:ext cx="3893222" cy="2862320"/>
            <a:chOff x="2480" y="1515"/>
            <a:chExt cx="5764" cy="3908"/>
          </a:xfrm>
        </p:grpSpPr>
        <p:sp>
          <p:nvSpPr>
            <p:cNvPr id="58" name="Text Box 41"/>
            <p:cNvSpPr txBox="1">
              <a:spLocks noChangeArrowheads="1"/>
            </p:cNvSpPr>
            <p:nvPr/>
          </p:nvSpPr>
          <p:spPr bwMode="auto">
            <a:xfrm>
              <a:off x="2480" y="4849"/>
              <a:ext cx="5764" cy="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 b="1" i="1">
                  <a:effectLst/>
                  <a:latin typeface="Times New Roman"/>
                  <a:ea typeface="Times New Roman"/>
                </a:rPr>
                <a:t>Hình</a:t>
              </a:r>
              <a:r>
                <a:rPr lang="en-US" sz="1200" i="1">
                  <a:effectLst/>
                  <a:latin typeface="Times New Roman"/>
                  <a:ea typeface="Times New Roman"/>
                </a:rPr>
                <a:t> </a:t>
              </a:r>
              <a:r>
                <a:rPr lang="en-US" sz="1200" b="1" i="1">
                  <a:effectLst/>
                  <a:latin typeface="Times New Roman"/>
                  <a:ea typeface="Times New Roman"/>
                </a:rPr>
                <a:t>20.1</a:t>
              </a:r>
              <a:r>
                <a:rPr lang="en-US" sz="1200" i="1">
                  <a:effectLst/>
                  <a:latin typeface="Times New Roman"/>
                  <a:ea typeface="Times New Roman"/>
                </a:rPr>
                <a:t>  Một số sản phẩm từ nhựa PE</a:t>
              </a:r>
              <a:endParaRPr lang="en-US" sz="1200">
                <a:effectLst/>
                <a:latin typeface="Times New Roman"/>
                <a:ea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en-US" sz="1200">
                  <a:effectLst/>
                  <a:latin typeface="Times New Roman"/>
                  <a:ea typeface="Times New Roman"/>
                </a:rPr>
                <a:t> </a:t>
              </a:r>
            </a:p>
          </p:txBody>
        </p:sp>
        <p:pic>
          <p:nvPicPr>
            <p:cNvPr id="59" name="Picture 58" descr="http://tuongvuplastic.com/Hinh%20CTSP/plastic-2hdpe_main.jpg"/>
            <p:cNvPicPr>
              <a:picLocks noChangeAspect="1" noChangeArrowheads="1"/>
            </p:cNvPicPr>
            <p:nvPr/>
          </p:nvPicPr>
          <p:blipFill>
            <a:blip r:embed="rId4" r:link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0" y="1515"/>
              <a:ext cx="5764" cy="33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5" name="Rounded Rectangle 44"/>
          <p:cNvSpPr/>
          <p:nvPr/>
        </p:nvSpPr>
        <p:spPr bwMode="gray">
          <a:xfrm>
            <a:off x="1248295" y="838200"/>
            <a:ext cx="3679075" cy="362216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CB608">
                  <a:shade val="51000"/>
                  <a:satMod val="130000"/>
                </a:srgbClr>
              </a:gs>
              <a:gs pos="80000">
                <a:srgbClr val="FCB608">
                  <a:shade val="93000"/>
                  <a:satMod val="130000"/>
                </a:srgbClr>
              </a:gs>
              <a:gs pos="100000">
                <a:srgbClr val="FCB608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FCB608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</a:rPr>
              <a:t>1.1.2.1 </a:t>
            </a:r>
            <a:r>
              <a:rPr kumimoji="0" lang="en-US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</a:rPr>
              <a:t>polyetylen</a:t>
            </a: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</a:rPr>
              <a:t> (PE)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4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4" grpId="0"/>
      <p:bldP spid="4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758825" y="76200"/>
            <a:ext cx="6175375" cy="868363"/>
          </a:xfrm>
        </p:spPr>
        <p:txBody>
          <a:bodyPr/>
          <a:lstStyle/>
          <a:p>
            <a:r>
              <a:rPr lang="en-US" sz="2400" dirty="0" smtClean="0"/>
              <a:t>1.1.2 -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dẻo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: PE, PP, PS, PTFE, PA, PU, PAN, </a:t>
            </a:r>
            <a:r>
              <a:rPr lang="en-US" sz="2400" dirty="0" err="1"/>
              <a:t>thủy</a:t>
            </a:r>
            <a:r>
              <a:rPr lang="en-US" sz="2400" dirty="0"/>
              <a:t> </a:t>
            </a:r>
            <a:r>
              <a:rPr lang="en-US" sz="2400" dirty="0" err="1"/>
              <a:t>tinh</a:t>
            </a:r>
            <a:r>
              <a:rPr lang="en-US" sz="2400" dirty="0"/>
              <a:t> </a:t>
            </a:r>
            <a:r>
              <a:rPr lang="en-US" sz="2400" dirty="0" err="1"/>
              <a:t>hữu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, PET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44169" y="762000"/>
            <a:ext cx="3244569" cy="607780"/>
            <a:chOff x="3040056" y="3538716"/>
            <a:chExt cx="3244569" cy="607780"/>
          </a:xfrm>
        </p:grpSpPr>
        <p:sp>
          <p:nvSpPr>
            <p:cNvPr id="18" name="TG_AutoShape 108"/>
            <p:cNvSpPr>
              <a:spLocks noChangeArrowheads="1"/>
            </p:cNvSpPr>
            <p:nvPr/>
          </p:nvSpPr>
          <p:spPr bwMode="gray">
            <a:xfrm>
              <a:off x="3040056" y="3767315"/>
              <a:ext cx="3244569" cy="37918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D16161">
                    <a:shade val="51000"/>
                    <a:satMod val="130000"/>
                  </a:srgbClr>
                </a:gs>
                <a:gs pos="80000">
                  <a:srgbClr val="D16161">
                    <a:shade val="93000"/>
                    <a:satMod val="130000"/>
                  </a:srgbClr>
                </a:gs>
                <a:gs pos="100000">
                  <a:srgbClr val="D16161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  </a:t>
              </a:r>
              <a:r>
                <a:rPr lang="en-US" sz="2400" b="1" kern="0" noProof="0" dirty="0" smtClean="0">
                  <a:solidFill>
                    <a:srgbClr val="FFFFFF"/>
                  </a:solidFill>
                  <a:latin typeface="Arial"/>
                </a:rPr>
                <a:t>P</a:t>
              </a:r>
              <a:r>
                <a:rPr lang="en-US" sz="2400" b="1" kern="0" dirty="0" err="1" smtClean="0">
                  <a:solidFill>
                    <a:srgbClr val="FFFFFF"/>
                  </a:solidFill>
                  <a:latin typeface="Arial"/>
                </a:rPr>
                <a:t>olyproylen</a:t>
              </a:r>
              <a:r>
                <a:rPr lang="en-US" sz="2400" b="1" kern="0" dirty="0" smtClean="0">
                  <a:solidFill>
                    <a:srgbClr val="FFFFFF"/>
                  </a:solidFill>
                  <a:latin typeface="Arial"/>
                </a:rPr>
                <a:t> (PP)</a:t>
              </a: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" name="Oval 18"/>
            <p:cNvSpPr/>
            <p:nvPr/>
          </p:nvSpPr>
          <p:spPr bwMode="gray">
            <a:xfrm>
              <a:off x="3084513" y="3538716"/>
              <a:ext cx="457200" cy="457200"/>
            </a:xfrm>
            <a:prstGeom prst="ellipse">
              <a:avLst/>
            </a:prstGeom>
            <a:gradFill flip="none" rotWithShape="1">
              <a:gsLst>
                <a:gs pos="0">
                  <a:srgbClr val="D16161"/>
                </a:gs>
                <a:gs pos="46000">
                  <a:srgbClr val="D16161">
                    <a:lumMod val="75000"/>
                  </a:srgbClr>
                </a:gs>
                <a:gs pos="90000">
                  <a:srgbClr val="D16161">
                    <a:lumMod val="60000"/>
                    <a:lumOff val="40000"/>
                  </a:srgbClr>
                </a:gs>
                <a:gs pos="66000">
                  <a:srgbClr val="D16161">
                    <a:lumMod val="75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ln w="19050">
              <a:noFill/>
            </a:ln>
            <a:effectLst>
              <a:outerShdw blurRad="50800" dist="165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18000000"/>
              </a:lightRig>
            </a:scene3d>
            <a:sp3d>
              <a:bevelT w="165100" h="1651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b="1" kern="0" dirty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"/>
                </a:rPr>
                <a:t>2</a:t>
              </a:r>
              <a:endParaRPr kumimoji="0" lang="en-US" sz="18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-32508" y="2484976"/>
            <a:ext cx="8915113" cy="1020224"/>
            <a:chOff x="-32508" y="1628914"/>
            <a:chExt cx="8915113" cy="1020224"/>
          </a:xfrm>
        </p:grpSpPr>
        <p:grpSp>
          <p:nvGrpSpPr>
            <p:cNvPr id="22" name="Group 47"/>
            <p:cNvGrpSpPr/>
            <p:nvPr/>
          </p:nvGrpSpPr>
          <p:grpSpPr>
            <a:xfrm>
              <a:off x="-32508" y="1628914"/>
              <a:ext cx="8915113" cy="1020224"/>
              <a:chOff x="2619375" y="2082799"/>
              <a:chExt cx="5677165" cy="733286"/>
            </a:xfrm>
          </p:grpSpPr>
          <p:sp>
            <p:nvSpPr>
              <p:cNvPr id="24" name="AutoShape 2"/>
              <p:cNvSpPr>
                <a:spLocks noChangeArrowheads="1"/>
              </p:cNvSpPr>
              <p:nvPr/>
            </p:nvSpPr>
            <p:spPr bwMode="gray">
              <a:xfrm>
                <a:off x="2657474" y="2120518"/>
                <a:ext cx="5639065" cy="69556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62B5C6">
                      <a:gamma/>
                      <a:tint val="0"/>
                      <a:invGamma/>
                      <a:alpha val="0"/>
                    </a:srgbClr>
                  </a:gs>
                  <a:gs pos="100000">
                    <a:srgbClr val="62B5C6">
                      <a:lumMod val="60000"/>
                      <a:lumOff val="40000"/>
                    </a:srgb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" name="AutoShape 6"/>
              <p:cNvSpPr>
                <a:spLocks noChangeArrowheads="1"/>
              </p:cNvSpPr>
              <p:nvPr/>
            </p:nvSpPr>
            <p:spPr bwMode="gray">
              <a:xfrm>
                <a:off x="2619375" y="2082799"/>
                <a:ext cx="5677165" cy="733286"/>
              </a:xfrm>
              <a:prstGeom prst="roundRect">
                <a:avLst>
                  <a:gd name="adj" fmla="val 50000"/>
                </a:avLst>
              </a:prstGeom>
              <a:noFill/>
              <a:ln w="9525">
                <a:solidFill>
                  <a:srgbClr val="62B5C6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2743200" y="2358886"/>
                <a:ext cx="182880" cy="185928"/>
              </a:xfrm>
              <a:prstGeom prst="ellipse">
                <a:avLst/>
              </a:prstGeom>
              <a:gradFill rotWithShape="1">
                <a:gsLst>
                  <a:gs pos="0">
                    <a:srgbClr val="62B5C6">
                      <a:shade val="51000"/>
                      <a:satMod val="130000"/>
                    </a:srgbClr>
                  </a:gs>
                  <a:gs pos="80000">
                    <a:srgbClr val="62B5C6">
                      <a:shade val="93000"/>
                      <a:satMod val="130000"/>
                    </a:srgbClr>
                  </a:gs>
                  <a:gs pos="100000">
                    <a:srgbClr val="62B5C6">
                      <a:shade val="94000"/>
                      <a:satMod val="135000"/>
                    </a:srgb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/>
              </a:scene3d>
              <a:sp3d prstMaterial="softEdge">
                <a:bevelT w="88900" h="889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5" name="Rectangle 4"/>
            <p:cNvSpPr/>
            <p:nvPr/>
          </p:nvSpPr>
          <p:spPr>
            <a:xfrm>
              <a:off x="547010" y="1811322"/>
              <a:ext cx="8063589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100" dirty="0" err="1"/>
                <a:t>Polypropylen</a:t>
              </a:r>
              <a:r>
                <a:rPr lang="en-US" sz="2100" dirty="0"/>
                <a:t> </a:t>
              </a:r>
              <a:r>
                <a:rPr lang="en-US" sz="2100" dirty="0" err="1"/>
                <a:t>là</a:t>
              </a:r>
              <a:r>
                <a:rPr lang="en-US" sz="2100" dirty="0"/>
                <a:t> </a:t>
              </a:r>
              <a:r>
                <a:rPr lang="en-US" sz="2100" dirty="0" err="1"/>
                <a:t>chất</a:t>
              </a:r>
              <a:r>
                <a:rPr lang="en-US" sz="2100" dirty="0"/>
                <a:t> </a:t>
              </a:r>
              <a:r>
                <a:rPr lang="en-US" sz="2100" dirty="0" err="1"/>
                <a:t>dẻo</a:t>
              </a:r>
              <a:r>
                <a:rPr lang="en-US" sz="2100" dirty="0"/>
                <a:t> </a:t>
              </a:r>
              <a:r>
                <a:rPr lang="en-US" sz="2100" dirty="0" err="1"/>
                <a:t>trong</a:t>
              </a:r>
              <a:r>
                <a:rPr lang="en-US" sz="2100" dirty="0"/>
                <a:t> </a:t>
              </a:r>
              <a:r>
                <a:rPr lang="en-US" sz="2100" dirty="0" err="1"/>
                <a:t>suốt</a:t>
              </a:r>
              <a:r>
                <a:rPr lang="en-US" sz="2100" dirty="0"/>
                <a:t>, </a:t>
              </a:r>
              <a:r>
                <a:rPr lang="en-US" sz="2100" dirty="0" err="1"/>
                <a:t>không</a:t>
              </a:r>
              <a:r>
                <a:rPr lang="en-US" sz="2100" dirty="0"/>
                <a:t> </a:t>
              </a:r>
              <a:r>
                <a:rPr lang="en-US" sz="2100" dirty="0" err="1"/>
                <a:t>màu</a:t>
              </a:r>
              <a:r>
                <a:rPr lang="en-US" sz="2100" dirty="0"/>
                <a:t>, </a:t>
              </a:r>
              <a:r>
                <a:rPr lang="en-US" sz="2100" dirty="0" err="1"/>
                <a:t>không</a:t>
              </a:r>
              <a:r>
                <a:rPr lang="en-US" sz="2100" dirty="0"/>
                <a:t> </a:t>
              </a:r>
              <a:r>
                <a:rPr lang="en-US" sz="2100" dirty="0" err="1"/>
                <a:t>mùi</a:t>
              </a:r>
              <a:r>
                <a:rPr lang="en-US" sz="2100" dirty="0"/>
                <a:t>, </a:t>
              </a:r>
              <a:r>
                <a:rPr lang="en-US" sz="2100" dirty="0" err="1"/>
                <a:t>không</a:t>
              </a:r>
              <a:r>
                <a:rPr lang="en-US" sz="2100" dirty="0"/>
                <a:t> </a:t>
              </a:r>
              <a:r>
                <a:rPr lang="en-US" sz="2100" dirty="0" err="1"/>
                <a:t>vị</a:t>
              </a:r>
              <a:r>
                <a:rPr lang="en-US" sz="2100" dirty="0"/>
                <a:t>. </a:t>
              </a:r>
              <a:r>
                <a:rPr lang="en-US" sz="2100" dirty="0" err="1"/>
                <a:t>Là</a:t>
              </a:r>
              <a:r>
                <a:rPr lang="en-US" sz="2100" dirty="0"/>
                <a:t> </a:t>
              </a:r>
              <a:r>
                <a:rPr lang="en-US" sz="2100" dirty="0" err="1"/>
                <a:t>chất</a:t>
              </a:r>
              <a:r>
                <a:rPr lang="en-US" sz="2100" dirty="0"/>
                <a:t> </a:t>
              </a:r>
              <a:r>
                <a:rPr lang="en-US" sz="2100" dirty="0" err="1"/>
                <a:t>dẻo</a:t>
              </a:r>
              <a:r>
                <a:rPr lang="en-US" sz="2100" dirty="0"/>
                <a:t> </a:t>
              </a:r>
              <a:r>
                <a:rPr lang="en-US" sz="2100" dirty="0" err="1"/>
                <a:t>kết</a:t>
              </a:r>
              <a:r>
                <a:rPr lang="en-US" sz="2100" dirty="0"/>
                <a:t> </a:t>
              </a:r>
              <a:r>
                <a:rPr lang="en-US" sz="2100" dirty="0" err="1"/>
                <a:t>tinh</a:t>
              </a:r>
              <a:r>
                <a:rPr lang="en-US" sz="2100" dirty="0"/>
                <a:t> </a:t>
              </a:r>
              <a:r>
                <a:rPr lang="en-US" sz="2100" dirty="0" err="1"/>
                <a:t>với</a:t>
              </a:r>
              <a:r>
                <a:rPr lang="en-US" sz="2100" dirty="0"/>
                <a:t> </a:t>
              </a:r>
              <a:r>
                <a:rPr lang="en-US" sz="2100" dirty="0" err="1"/>
                <a:t>mức</a:t>
              </a:r>
              <a:r>
                <a:rPr lang="en-US" sz="2100" dirty="0"/>
                <a:t> </a:t>
              </a:r>
              <a:r>
                <a:rPr lang="en-US" sz="2100" dirty="0" err="1"/>
                <a:t>độ</a:t>
              </a:r>
              <a:r>
                <a:rPr lang="en-US" sz="2100" dirty="0"/>
                <a:t> </a:t>
              </a:r>
              <a:r>
                <a:rPr lang="en-US" sz="2100" dirty="0" err="1"/>
                <a:t>tinh</a:t>
              </a:r>
              <a:r>
                <a:rPr lang="en-US" sz="2100" dirty="0"/>
                <a:t> </a:t>
              </a:r>
              <a:r>
                <a:rPr lang="en-US" sz="2100" dirty="0" err="1"/>
                <a:t>thể</a:t>
              </a:r>
              <a:r>
                <a:rPr lang="en-US" sz="2100" dirty="0"/>
                <a:t> </a:t>
              </a:r>
              <a:r>
                <a:rPr lang="en-US" sz="2100" dirty="0" err="1"/>
                <a:t>hóa</a:t>
              </a:r>
              <a:r>
                <a:rPr lang="en-US" sz="2100" dirty="0"/>
                <a:t> 56÷63%.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88" y="3568005"/>
            <a:ext cx="8915112" cy="1384995"/>
            <a:chOff x="288" y="3248561"/>
            <a:chExt cx="8915112" cy="1384995"/>
          </a:xfrm>
        </p:grpSpPr>
        <p:grpSp>
          <p:nvGrpSpPr>
            <p:cNvPr id="27" name="Group 26"/>
            <p:cNvGrpSpPr/>
            <p:nvPr/>
          </p:nvGrpSpPr>
          <p:grpSpPr>
            <a:xfrm>
              <a:off x="288" y="3276601"/>
              <a:ext cx="8915112" cy="1247238"/>
              <a:chOff x="1066800" y="2971800"/>
              <a:chExt cx="6553200" cy="896452"/>
            </a:xfrm>
          </p:grpSpPr>
          <p:grpSp>
            <p:nvGrpSpPr>
              <p:cNvPr id="28" name="Group 46"/>
              <p:cNvGrpSpPr/>
              <p:nvPr/>
            </p:nvGrpSpPr>
            <p:grpSpPr>
              <a:xfrm>
                <a:off x="1066800" y="2971800"/>
                <a:ext cx="6553200" cy="896452"/>
                <a:chOff x="2619375" y="3032125"/>
                <a:chExt cx="6553200" cy="896452"/>
              </a:xfrm>
            </p:grpSpPr>
            <p:sp>
              <p:nvSpPr>
                <p:cNvPr id="30" name="AutoShape 12"/>
                <p:cNvSpPr>
                  <a:spLocks noChangeArrowheads="1"/>
                </p:cNvSpPr>
                <p:nvPr/>
              </p:nvSpPr>
              <p:spPr bwMode="gray">
                <a:xfrm>
                  <a:off x="2657475" y="3069844"/>
                  <a:ext cx="6515099" cy="858733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B4C965">
                        <a:gamma/>
                        <a:tint val="0"/>
                        <a:invGamma/>
                        <a:alpha val="0"/>
                      </a:srgbClr>
                    </a:gs>
                    <a:gs pos="100000">
                      <a:srgbClr val="FCB608">
                        <a:lumMod val="60000"/>
                        <a:lumOff val="40000"/>
                      </a:srgbClr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1" name="AutoShape 16"/>
                <p:cNvSpPr>
                  <a:spLocks noChangeArrowheads="1"/>
                </p:cNvSpPr>
                <p:nvPr/>
              </p:nvSpPr>
              <p:spPr bwMode="gray">
                <a:xfrm>
                  <a:off x="2619375" y="3032125"/>
                  <a:ext cx="6553200" cy="896452"/>
                </a:xfrm>
                <a:prstGeom prst="roundRect">
                  <a:avLst>
                    <a:gd name="adj" fmla="val 50000"/>
                  </a:avLst>
                </a:prstGeom>
                <a:noFill/>
                <a:ln w="9525">
                  <a:solidFill>
                    <a:srgbClr val="FCB608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2" name="Oval 31"/>
                <p:cNvSpPr/>
                <p:nvPr/>
              </p:nvSpPr>
              <p:spPr>
                <a:xfrm>
                  <a:off x="2743200" y="3163824"/>
                  <a:ext cx="182880" cy="18592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CB608">
                        <a:lumMod val="75000"/>
                      </a:srgbClr>
                    </a:gs>
                    <a:gs pos="80000">
                      <a:srgbClr val="FCB608"/>
                    </a:gs>
                    <a:gs pos="100000">
                      <a:srgbClr val="FCB608"/>
                    </a:gs>
                  </a:gsLst>
                  <a:lin ang="16200000" scaled="0"/>
                </a:gradFill>
                <a:ln>
                  <a:noFill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/>
                </a:scene3d>
                <a:sp3d prstMaterial="softEdge">
                  <a:bevelT w="88900" h="88900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29" name="Text Box 45"/>
              <p:cNvSpPr txBox="1">
                <a:spLocks noChangeArrowheads="1"/>
              </p:cNvSpPr>
              <p:nvPr/>
            </p:nvSpPr>
            <p:spPr bwMode="gray">
              <a:xfrm>
                <a:off x="1614488" y="2997200"/>
                <a:ext cx="5395912" cy="2875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2F4D71">
                    <a:alpha val="50000"/>
                  </a:srgbClr>
                </a:prstShdw>
              </a:effectLst>
            </p:spPr>
            <p:txBody>
              <a:bodyPr wrap="squar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cs typeface="Arial" charset="0"/>
                </a:endParaRPr>
              </a:p>
            </p:txBody>
          </p:sp>
        </p:grpSp>
        <p:sp>
          <p:nvSpPr>
            <p:cNvPr id="6" name="Rectangle 5"/>
            <p:cNvSpPr/>
            <p:nvPr/>
          </p:nvSpPr>
          <p:spPr>
            <a:xfrm>
              <a:off x="427405" y="3248561"/>
              <a:ext cx="8335595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100" dirty="0" err="1"/>
                <a:t>Đặc</a:t>
              </a:r>
              <a:r>
                <a:rPr lang="en-US" sz="2100" dirty="0"/>
                <a:t> </a:t>
              </a:r>
              <a:r>
                <a:rPr lang="en-US" sz="2100" dirty="0" err="1"/>
                <a:t>tính</a:t>
              </a:r>
              <a:r>
                <a:rPr lang="en-US" sz="2100" dirty="0"/>
                <a:t>: </a:t>
              </a:r>
              <a:r>
                <a:rPr lang="en-US" sz="2100" dirty="0" err="1"/>
                <a:t>Tính</a:t>
              </a:r>
              <a:r>
                <a:rPr lang="en-US" sz="2100" dirty="0"/>
                <a:t> </a:t>
              </a:r>
              <a:r>
                <a:rPr lang="en-US" sz="2100" dirty="0" err="1"/>
                <a:t>bền</a:t>
              </a:r>
              <a:r>
                <a:rPr lang="en-US" sz="2100" dirty="0"/>
                <a:t> </a:t>
              </a:r>
              <a:r>
                <a:rPr lang="en-US" sz="2100" dirty="0" err="1"/>
                <a:t>cơ</a:t>
              </a:r>
              <a:r>
                <a:rPr lang="en-US" sz="2100" dirty="0"/>
                <a:t> </a:t>
              </a:r>
              <a:r>
                <a:rPr lang="en-US" sz="2100" dirty="0" err="1"/>
                <a:t>học</a:t>
              </a:r>
              <a:r>
                <a:rPr lang="en-US" sz="2100" dirty="0"/>
                <a:t> </a:t>
              </a:r>
              <a:r>
                <a:rPr lang="en-US" sz="2100" dirty="0" err="1"/>
                <a:t>cao</a:t>
              </a:r>
              <a:r>
                <a:rPr lang="en-US" sz="2100" dirty="0"/>
                <a:t> (</a:t>
              </a:r>
              <a:r>
                <a:rPr lang="en-US" sz="2100" dirty="0" err="1"/>
                <a:t>bền</a:t>
              </a:r>
              <a:r>
                <a:rPr lang="en-US" sz="2100" dirty="0"/>
                <a:t> </a:t>
              </a:r>
              <a:r>
                <a:rPr lang="en-US" sz="2100" dirty="0" err="1"/>
                <a:t>xé</a:t>
              </a:r>
              <a:r>
                <a:rPr lang="en-US" sz="2100" dirty="0"/>
                <a:t> </a:t>
              </a:r>
              <a:r>
                <a:rPr lang="en-US" sz="2100" dirty="0" err="1"/>
                <a:t>và</a:t>
              </a:r>
              <a:r>
                <a:rPr lang="en-US" sz="2100" dirty="0"/>
                <a:t> </a:t>
              </a:r>
              <a:r>
                <a:rPr lang="en-US" sz="2100" dirty="0" err="1"/>
                <a:t>bền</a:t>
              </a:r>
              <a:r>
                <a:rPr lang="en-US" sz="2100" dirty="0"/>
                <a:t> </a:t>
              </a:r>
              <a:r>
                <a:rPr lang="en-US" sz="2100" dirty="0" err="1"/>
                <a:t>kéo</a:t>
              </a:r>
              <a:r>
                <a:rPr lang="en-US" sz="2100" dirty="0"/>
                <a:t> </a:t>
              </a:r>
              <a:r>
                <a:rPr lang="en-US" sz="2100" dirty="0" err="1"/>
                <a:t>đứt</a:t>
              </a:r>
              <a:r>
                <a:rPr lang="en-US" sz="2100" dirty="0"/>
                <a:t>), </a:t>
              </a:r>
              <a:r>
                <a:rPr lang="en-US" sz="2100" dirty="0" err="1"/>
                <a:t>khá</a:t>
              </a:r>
              <a:r>
                <a:rPr lang="en-US" sz="2100" dirty="0"/>
                <a:t> </a:t>
              </a:r>
              <a:r>
                <a:rPr lang="en-US" sz="2100" dirty="0" err="1"/>
                <a:t>cứng</a:t>
              </a:r>
              <a:r>
                <a:rPr lang="en-US" sz="2100" dirty="0"/>
                <a:t> </a:t>
              </a:r>
              <a:r>
                <a:rPr lang="en-US" sz="2100" dirty="0" err="1"/>
                <a:t>vững</a:t>
              </a:r>
              <a:r>
                <a:rPr lang="en-US" sz="2100" dirty="0"/>
                <a:t>, </a:t>
              </a:r>
              <a:r>
                <a:rPr lang="en-US" sz="2100" dirty="0" err="1"/>
                <a:t>không</a:t>
              </a:r>
              <a:r>
                <a:rPr lang="en-US" sz="2100" dirty="0"/>
                <a:t> </a:t>
              </a:r>
              <a:r>
                <a:rPr lang="en-US" sz="2100" dirty="0" err="1"/>
                <a:t>mềm</a:t>
              </a:r>
              <a:r>
                <a:rPr lang="en-US" sz="2100" dirty="0"/>
                <a:t> </a:t>
              </a:r>
              <a:r>
                <a:rPr lang="en-US" sz="2100" dirty="0" err="1"/>
                <a:t>dẻo</a:t>
              </a:r>
              <a:r>
                <a:rPr lang="en-US" sz="2100" dirty="0"/>
                <a:t> </a:t>
              </a:r>
              <a:r>
                <a:rPr lang="en-US" sz="2100" dirty="0" err="1"/>
                <a:t>như</a:t>
              </a:r>
              <a:r>
                <a:rPr lang="en-US" sz="2100" dirty="0"/>
                <a:t> PE, </a:t>
              </a:r>
              <a:r>
                <a:rPr lang="en-US" sz="2100" dirty="0" err="1"/>
                <a:t>không</a:t>
              </a:r>
              <a:r>
                <a:rPr lang="en-US" sz="2100" dirty="0"/>
                <a:t> </a:t>
              </a:r>
              <a:r>
                <a:rPr lang="en-US" sz="2100" dirty="0" err="1"/>
                <a:t>bị</a:t>
              </a:r>
              <a:r>
                <a:rPr lang="en-US" sz="2100" dirty="0"/>
                <a:t> </a:t>
              </a:r>
              <a:r>
                <a:rPr lang="en-US" sz="2100" dirty="0" err="1"/>
                <a:t>kéo</a:t>
              </a:r>
              <a:r>
                <a:rPr lang="en-US" sz="2100" dirty="0"/>
                <a:t> </a:t>
              </a:r>
              <a:r>
                <a:rPr lang="en-US" sz="2100" dirty="0" err="1"/>
                <a:t>giãn</a:t>
              </a:r>
              <a:r>
                <a:rPr lang="en-US" sz="2100" dirty="0"/>
                <a:t> </a:t>
              </a:r>
              <a:r>
                <a:rPr lang="en-US" sz="2100" dirty="0" err="1"/>
                <a:t>dài</a:t>
              </a:r>
              <a:r>
                <a:rPr lang="en-US" sz="2100" dirty="0"/>
                <a:t> do </a:t>
              </a:r>
              <a:r>
                <a:rPr lang="en-US" sz="2100" dirty="0" err="1"/>
                <a:t>đó</a:t>
              </a:r>
              <a:r>
                <a:rPr lang="en-US" sz="2100" dirty="0"/>
                <a:t> </a:t>
              </a:r>
              <a:r>
                <a:rPr lang="en-US" sz="2100" dirty="0" err="1"/>
                <a:t>được</a:t>
              </a:r>
              <a:r>
                <a:rPr lang="en-US" sz="2100" dirty="0"/>
                <a:t> </a:t>
              </a:r>
              <a:r>
                <a:rPr lang="en-US" sz="2100" dirty="0" err="1"/>
                <a:t>chế</a:t>
              </a:r>
              <a:r>
                <a:rPr lang="en-US" sz="2100" dirty="0"/>
                <a:t> </a:t>
              </a:r>
              <a:r>
                <a:rPr lang="en-US" sz="2100" dirty="0" err="1"/>
                <a:t>tạo</a:t>
              </a:r>
              <a:r>
                <a:rPr lang="en-US" sz="2100" dirty="0"/>
                <a:t> </a:t>
              </a:r>
              <a:r>
                <a:rPr lang="en-US" sz="2100" dirty="0" err="1"/>
                <a:t>thành</a:t>
              </a:r>
              <a:r>
                <a:rPr lang="en-US" sz="2100" dirty="0"/>
                <a:t> </a:t>
              </a:r>
              <a:r>
                <a:rPr lang="en-US" sz="2100" dirty="0" err="1"/>
                <a:t>sợi</a:t>
              </a:r>
              <a:r>
                <a:rPr lang="en-US" sz="2100" dirty="0"/>
                <a:t>. </a:t>
              </a:r>
              <a:r>
                <a:rPr lang="en-US" sz="2100" dirty="0" err="1"/>
                <a:t>Đặc</a:t>
              </a:r>
              <a:r>
                <a:rPr lang="en-US" sz="2100" dirty="0"/>
                <a:t> </a:t>
              </a:r>
              <a:r>
                <a:rPr lang="en-US" sz="2100" dirty="0" err="1"/>
                <a:t>biệt</a:t>
              </a:r>
              <a:r>
                <a:rPr lang="en-US" sz="2100" dirty="0"/>
                <a:t> </a:t>
              </a:r>
              <a:r>
                <a:rPr lang="en-US" sz="2100" dirty="0" err="1"/>
                <a:t>khả</a:t>
              </a:r>
              <a:r>
                <a:rPr lang="en-US" sz="2100" dirty="0"/>
                <a:t> </a:t>
              </a:r>
              <a:r>
                <a:rPr lang="en-US" sz="2100" dirty="0" err="1"/>
                <a:t>năng</a:t>
              </a:r>
              <a:r>
                <a:rPr lang="en-US" sz="2100" dirty="0"/>
                <a:t> </a:t>
              </a:r>
              <a:r>
                <a:rPr lang="en-US" sz="2100" dirty="0" err="1"/>
                <a:t>bị</a:t>
              </a:r>
              <a:r>
                <a:rPr lang="en-US" sz="2100" dirty="0"/>
                <a:t> </a:t>
              </a:r>
              <a:r>
                <a:rPr lang="en-US" sz="2100" dirty="0" err="1"/>
                <a:t>xé</a:t>
              </a:r>
              <a:r>
                <a:rPr lang="en-US" sz="2100" dirty="0"/>
                <a:t> </a:t>
              </a:r>
              <a:r>
                <a:rPr lang="en-US" sz="2100" dirty="0" err="1"/>
                <a:t>rách</a:t>
              </a:r>
              <a:r>
                <a:rPr lang="en-US" sz="2100" dirty="0"/>
                <a:t> </a:t>
              </a:r>
              <a:r>
                <a:rPr lang="en-US" sz="2100" dirty="0" err="1"/>
                <a:t>dễ</a:t>
              </a:r>
              <a:r>
                <a:rPr lang="en-US" sz="2100" dirty="0"/>
                <a:t> </a:t>
              </a:r>
              <a:r>
                <a:rPr lang="en-US" sz="2100" dirty="0" err="1"/>
                <a:t>dàng</a:t>
              </a:r>
              <a:r>
                <a:rPr lang="en-US" sz="2100" dirty="0"/>
                <a:t> </a:t>
              </a:r>
              <a:r>
                <a:rPr lang="en-US" sz="2100" dirty="0" err="1"/>
                <a:t>khi</a:t>
              </a:r>
              <a:r>
                <a:rPr lang="en-US" sz="2100" dirty="0"/>
                <a:t> </a:t>
              </a:r>
              <a:r>
                <a:rPr lang="en-US" sz="2100" dirty="0" err="1"/>
                <a:t>có</a:t>
              </a:r>
              <a:r>
                <a:rPr lang="en-US" sz="2100" dirty="0"/>
                <a:t> </a:t>
              </a:r>
              <a:r>
                <a:rPr lang="en-US" sz="2100" dirty="0" err="1"/>
                <a:t>một</a:t>
              </a:r>
              <a:r>
                <a:rPr lang="en-US" sz="2100" dirty="0"/>
                <a:t> </a:t>
              </a:r>
              <a:r>
                <a:rPr lang="en-US" sz="2100" dirty="0" err="1"/>
                <a:t>vết</a:t>
              </a:r>
              <a:r>
                <a:rPr lang="en-US" sz="2100" dirty="0"/>
                <a:t> </a:t>
              </a:r>
              <a:r>
                <a:rPr lang="en-US" sz="2100" dirty="0" err="1"/>
                <a:t>cắt</a:t>
              </a:r>
              <a:r>
                <a:rPr lang="en-US" sz="2100" dirty="0"/>
                <a:t> </a:t>
              </a:r>
              <a:r>
                <a:rPr lang="en-US" sz="2100" dirty="0" err="1"/>
                <a:t>hoặc</a:t>
              </a:r>
              <a:r>
                <a:rPr lang="en-US" sz="2100" dirty="0"/>
                <a:t> </a:t>
              </a:r>
              <a:r>
                <a:rPr lang="en-US" sz="2100" dirty="0" err="1"/>
                <a:t>một</a:t>
              </a:r>
              <a:r>
                <a:rPr lang="en-US" sz="2100" dirty="0"/>
                <a:t> </a:t>
              </a:r>
              <a:r>
                <a:rPr lang="en-US" sz="2100" dirty="0" err="1"/>
                <a:t>vết</a:t>
              </a:r>
              <a:r>
                <a:rPr lang="en-US" sz="2100" dirty="0"/>
                <a:t> </a:t>
              </a:r>
              <a:r>
                <a:rPr lang="en-US" sz="2100" dirty="0" err="1"/>
                <a:t>thủng</a:t>
              </a:r>
              <a:r>
                <a:rPr lang="en-US" sz="2100" dirty="0"/>
                <a:t> </a:t>
              </a:r>
              <a:r>
                <a:rPr lang="en-US" sz="2100" dirty="0" err="1"/>
                <a:t>nhỏ</a:t>
              </a:r>
              <a:r>
                <a:rPr lang="en-US" sz="2100" dirty="0"/>
                <a:t>.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88" y="5029200"/>
            <a:ext cx="8915112" cy="1399640"/>
            <a:chOff x="288" y="4800600"/>
            <a:chExt cx="8915112" cy="1399640"/>
          </a:xfrm>
        </p:grpSpPr>
        <p:grpSp>
          <p:nvGrpSpPr>
            <p:cNvPr id="33" name="Group 32"/>
            <p:cNvGrpSpPr/>
            <p:nvPr/>
          </p:nvGrpSpPr>
          <p:grpSpPr>
            <a:xfrm>
              <a:off x="288" y="4800600"/>
              <a:ext cx="8915112" cy="1399640"/>
              <a:chOff x="1066800" y="3776662"/>
              <a:chExt cx="6553200" cy="1005991"/>
            </a:xfrm>
          </p:grpSpPr>
          <p:grpSp>
            <p:nvGrpSpPr>
              <p:cNvPr id="34" name="Group 48"/>
              <p:cNvGrpSpPr/>
              <p:nvPr/>
            </p:nvGrpSpPr>
            <p:grpSpPr>
              <a:xfrm>
                <a:off x="1066800" y="3776662"/>
                <a:ext cx="6553200" cy="1005991"/>
                <a:chOff x="2619375" y="3862387"/>
                <a:chExt cx="6553200" cy="1005991"/>
              </a:xfrm>
            </p:grpSpPr>
            <p:sp>
              <p:nvSpPr>
                <p:cNvPr id="36" name="AutoShape 22"/>
                <p:cNvSpPr>
                  <a:spLocks noChangeArrowheads="1"/>
                </p:cNvSpPr>
                <p:nvPr/>
              </p:nvSpPr>
              <p:spPr bwMode="gray">
                <a:xfrm>
                  <a:off x="2657475" y="3862387"/>
                  <a:ext cx="6515098" cy="1005989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70A8CA">
                        <a:gamma/>
                        <a:tint val="0"/>
                        <a:invGamma/>
                        <a:alpha val="0"/>
                      </a:srgbClr>
                    </a:gs>
                    <a:gs pos="100000">
                      <a:srgbClr val="CB9C57">
                        <a:lumMod val="60000"/>
                        <a:lumOff val="40000"/>
                      </a:srgbClr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7" name="AutoShape 26"/>
                <p:cNvSpPr>
                  <a:spLocks noChangeArrowheads="1"/>
                </p:cNvSpPr>
                <p:nvPr/>
              </p:nvSpPr>
              <p:spPr bwMode="gray">
                <a:xfrm>
                  <a:off x="2619375" y="3862388"/>
                  <a:ext cx="6553200" cy="1005990"/>
                </a:xfrm>
                <a:prstGeom prst="roundRect">
                  <a:avLst>
                    <a:gd name="adj" fmla="val 50000"/>
                  </a:avLst>
                </a:prstGeom>
                <a:noFill/>
                <a:ln w="9525">
                  <a:solidFill>
                    <a:srgbClr val="CB9C57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8" name="Oval 37"/>
                <p:cNvSpPr/>
                <p:nvPr/>
              </p:nvSpPr>
              <p:spPr>
                <a:xfrm>
                  <a:off x="2743200" y="4114800"/>
                  <a:ext cx="182880" cy="18592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CB9C57">
                        <a:lumMod val="75000"/>
                      </a:srgbClr>
                    </a:gs>
                    <a:gs pos="80000">
                      <a:srgbClr val="CB9C57"/>
                    </a:gs>
                    <a:gs pos="100000">
                      <a:srgbClr val="CB9C57"/>
                    </a:gs>
                  </a:gsLst>
                  <a:lin ang="16200000" scaled="0"/>
                </a:gradFill>
                <a:ln>
                  <a:noFill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/>
                </a:scene3d>
                <a:sp3d prstMaterial="softEdge">
                  <a:bevelT w="88900" h="88900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35" name="Text Box 45"/>
              <p:cNvSpPr txBox="1">
                <a:spLocks noChangeArrowheads="1"/>
              </p:cNvSpPr>
              <p:nvPr/>
            </p:nvSpPr>
            <p:spPr bwMode="gray">
              <a:xfrm>
                <a:off x="1462088" y="3911600"/>
                <a:ext cx="5091112" cy="2875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2F4D71">
                    <a:alpha val="50000"/>
                  </a:srgbClr>
                </a:prstShdw>
              </a:effectLst>
            </p:spPr>
            <p:txBody>
              <a:bodyPr wrap="squar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cs typeface="Arial" charset="0"/>
                </a:endParaRPr>
              </a:p>
            </p:txBody>
          </p:sp>
        </p:grpSp>
        <p:sp>
          <p:nvSpPr>
            <p:cNvPr id="7" name="Rectangle 6"/>
            <p:cNvSpPr/>
            <p:nvPr/>
          </p:nvSpPr>
          <p:spPr>
            <a:xfrm>
              <a:off x="457488" y="4800600"/>
              <a:ext cx="8345463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sz="2100" dirty="0" err="1"/>
                <a:t>Trong</a:t>
              </a:r>
              <a:r>
                <a:rPr lang="en-US" sz="2100" dirty="0"/>
                <a:t> </a:t>
              </a:r>
              <a:r>
                <a:rPr lang="en-US" sz="2100" dirty="0" err="1"/>
                <a:t>suốt</a:t>
              </a:r>
              <a:r>
                <a:rPr lang="en-US" sz="2100" dirty="0"/>
                <a:t>, </a:t>
              </a:r>
              <a:r>
                <a:rPr lang="en-US" sz="2100" dirty="0" err="1"/>
                <a:t>độ</a:t>
              </a:r>
              <a:r>
                <a:rPr lang="en-US" sz="2100" dirty="0"/>
                <a:t> </a:t>
              </a:r>
              <a:r>
                <a:rPr lang="en-US" sz="2100" dirty="0" err="1"/>
                <a:t>bóng</a:t>
              </a:r>
              <a:r>
                <a:rPr lang="en-US" sz="2100" dirty="0"/>
                <a:t> </a:t>
              </a:r>
              <a:r>
                <a:rPr lang="en-US" sz="2100" dirty="0" err="1"/>
                <a:t>bề</a:t>
              </a:r>
              <a:r>
                <a:rPr lang="en-US" sz="2100" dirty="0"/>
                <a:t> </a:t>
              </a:r>
              <a:r>
                <a:rPr lang="en-US" sz="2100" dirty="0" err="1"/>
                <a:t>mặt</a:t>
              </a:r>
              <a:r>
                <a:rPr lang="en-US" sz="2100" dirty="0"/>
                <a:t> </a:t>
              </a:r>
              <a:r>
                <a:rPr lang="en-US" sz="2100" dirty="0" err="1"/>
                <a:t>cao</a:t>
              </a:r>
              <a:r>
                <a:rPr lang="en-US" sz="2100" dirty="0"/>
                <a:t> </a:t>
              </a:r>
              <a:r>
                <a:rPr lang="en-US" sz="2100" dirty="0" err="1"/>
                <a:t>cho</a:t>
              </a:r>
              <a:r>
                <a:rPr lang="en-US" sz="2100" dirty="0"/>
                <a:t> </a:t>
              </a:r>
              <a:r>
                <a:rPr lang="en-US" sz="2100" dirty="0" err="1"/>
                <a:t>khả</a:t>
              </a:r>
              <a:r>
                <a:rPr lang="en-US" sz="2100" dirty="0"/>
                <a:t> </a:t>
              </a:r>
              <a:r>
                <a:rPr lang="en-US" sz="2100" dirty="0" err="1"/>
                <a:t>năng</a:t>
              </a:r>
              <a:r>
                <a:rPr lang="en-US" sz="2100" dirty="0"/>
                <a:t> in </a:t>
              </a:r>
              <a:r>
                <a:rPr lang="en-US" sz="2100" dirty="0" err="1"/>
                <a:t>ấn</a:t>
              </a:r>
              <a:r>
                <a:rPr lang="en-US" sz="2100" dirty="0"/>
                <a:t> </a:t>
              </a:r>
              <a:r>
                <a:rPr lang="en-US" sz="2100" dirty="0" err="1"/>
                <a:t>cao</a:t>
              </a:r>
              <a:r>
                <a:rPr lang="en-US" sz="2100" dirty="0"/>
                <a:t>, </a:t>
              </a:r>
              <a:r>
                <a:rPr lang="en-US" sz="2100" dirty="0" err="1"/>
                <a:t>nét</a:t>
              </a:r>
              <a:r>
                <a:rPr lang="en-US" sz="2100" dirty="0"/>
                <a:t> in </a:t>
              </a:r>
              <a:r>
                <a:rPr lang="en-US" sz="2100" dirty="0" err="1"/>
                <a:t>rõ</a:t>
              </a:r>
              <a:r>
                <a:rPr lang="en-US" sz="2100" dirty="0"/>
                <a:t>.</a:t>
              </a:r>
            </a:p>
            <a:p>
              <a:pPr algn="just"/>
              <a:r>
                <a:rPr lang="en-US" sz="2100" dirty="0"/>
                <a:t> PP </a:t>
              </a:r>
              <a:r>
                <a:rPr lang="en-US" sz="2100" dirty="0" err="1"/>
                <a:t>không</a:t>
              </a:r>
              <a:r>
                <a:rPr lang="en-US" sz="2100" dirty="0"/>
                <a:t> </a:t>
              </a:r>
              <a:r>
                <a:rPr lang="en-US" sz="2100" dirty="0" err="1"/>
                <a:t>màu</a:t>
              </a:r>
              <a:r>
                <a:rPr lang="en-US" sz="2100" dirty="0"/>
                <a:t> </a:t>
              </a:r>
              <a:r>
                <a:rPr lang="en-US" sz="2100" dirty="0" err="1"/>
                <a:t>không</a:t>
              </a:r>
              <a:r>
                <a:rPr lang="en-US" sz="2100" dirty="0"/>
                <a:t> </a:t>
              </a:r>
              <a:r>
                <a:rPr lang="en-US" sz="2100" dirty="0" err="1"/>
                <a:t>mùi,không</a:t>
              </a:r>
              <a:r>
                <a:rPr lang="en-US" sz="2100" dirty="0"/>
                <a:t> </a:t>
              </a:r>
              <a:r>
                <a:rPr lang="en-US" sz="2100" dirty="0" err="1"/>
                <a:t>vị</a:t>
              </a:r>
              <a:r>
                <a:rPr lang="en-US" sz="2100" dirty="0"/>
                <a:t>, </a:t>
              </a:r>
              <a:r>
                <a:rPr lang="en-US" sz="2100" dirty="0" err="1"/>
                <a:t>không</a:t>
              </a:r>
              <a:r>
                <a:rPr lang="en-US" sz="2100" dirty="0"/>
                <a:t> </a:t>
              </a:r>
              <a:r>
                <a:rPr lang="en-US" sz="2100" dirty="0" err="1"/>
                <a:t>độc</a:t>
              </a:r>
              <a:r>
                <a:rPr lang="en-US" sz="2100" dirty="0"/>
                <a:t>. PP </a:t>
              </a:r>
              <a:r>
                <a:rPr lang="en-US" sz="2100" dirty="0" err="1"/>
                <a:t>cháy</a:t>
              </a:r>
              <a:r>
                <a:rPr lang="en-US" sz="2100" dirty="0"/>
                <a:t> </a:t>
              </a:r>
              <a:r>
                <a:rPr lang="en-US" sz="2100" dirty="0" err="1"/>
                <a:t>sáng</a:t>
              </a:r>
              <a:r>
                <a:rPr lang="en-US" sz="2100" dirty="0"/>
                <a:t> </a:t>
              </a:r>
              <a:r>
                <a:rPr lang="en-US" sz="2100" dirty="0" err="1"/>
                <a:t>với</a:t>
              </a:r>
              <a:r>
                <a:rPr lang="en-US" sz="2100" dirty="0"/>
                <a:t> </a:t>
              </a:r>
              <a:r>
                <a:rPr lang="en-US" sz="2100" dirty="0" err="1"/>
                <a:t>ngọn</a:t>
              </a:r>
              <a:r>
                <a:rPr lang="en-US" sz="2100" dirty="0"/>
                <a:t> </a:t>
              </a:r>
              <a:r>
                <a:rPr lang="en-US" sz="2100" dirty="0" err="1"/>
                <a:t>lửa</a:t>
              </a:r>
              <a:r>
                <a:rPr lang="en-US" sz="2100" dirty="0"/>
                <a:t> </a:t>
              </a:r>
              <a:r>
                <a:rPr lang="en-US" sz="2100" dirty="0" err="1"/>
                <a:t>màu</a:t>
              </a:r>
              <a:r>
                <a:rPr lang="en-US" sz="2100" dirty="0"/>
                <a:t> </a:t>
              </a:r>
              <a:r>
                <a:rPr lang="en-US" sz="2100" dirty="0" err="1"/>
                <a:t>xanh</a:t>
              </a:r>
              <a:r>
                <a:rPr lang="en-US" sz="2100" dirty="0"/>
                <a:t> </a:t>
              </a:r>
              <a:r>
                <a:rPr lang="en-US" sz="2100" dirty="0" err="1"/>
                <a:t>nhạt</a:t>
              </a:r>
              <a:r>
                <a:rPr lang="en-US" sz="2100" dirty="0"/>
                <a:t>, </a:t>
              </a:r>
              <a:r>
                <a:rPr lang="en-US" sz="2100" dirty="0" err="1"/>
                <a:t>có</a:t>
              </a:r>
              <a:r>
                <a:rPr lang="en-US" sz="2100" dirty="0"/>
                <a:t> </a:t>
              </a:r>
              <a:r>
                <a:rPr lang="en-US" sz="2100" dirty="0" err="1"/>
                <a:t>dòng</a:t>
              </a:r>
              <a:r>
                <a:rPr lang="en-US" sz="2100" dirty="0"/>
                <a:t> </a:t>
              </a:r>
              <a:r>
                <a:rPr lang="en-US" sz="2100" dirty="0" err="1"/>
                <a:t>chảy</a:t>
              </a:r>
              <a:r>
                <a:rPr lang="en-US" sz="2100" dirty="0"/>
                <a:t> </a:t>
              </a:r>
              <a:r>
                <a:rPr lang="en-US" sz="2100" dirty="0" err="1"/>
                <a:t>dẻo</a:t>
              </a:r>
              <a:r>
                <a:rPr lang="en-US" sz="2100" dirty="0"/>
                <a:t>, </a:t>
              </a:r>
              <a:r>
                <a:rPr lang="en-US" sz="2100" dirty="0" err="1"/>
                <a:t>có</a:t>
              </a:r>
              <a:r>
                <a:rPr lang="en-US" sz="2100" dirty="0"/>
                <a:t> </a:t>
              </a:r>
              <a:r>
                <a:rPr lang="en-US" sz="2100" dirty="0" err="1"/>
                <a:t>mùi</a:t>
              </a:r>
              <a:r>
                <a:rPr lang="en-US" sz="2100" dirty="0"/>
                <a:t> </a:t>
              </a:r>
              <a:r>
                <a:rPr lang="en-US" sz="2100" dirty="0" err="1"/>
                <a:t>cháy</a:t>
              </a:r>
              <a:r>
                <a:rPr lang="en-US" sz="2100" dirty="0"/>
                <a:t> </a:t>
              </a:r>
              <a:r>
                <a:rPr lang="en-US" sz="2100" dirty="0" err="1"/>
                <a:t>gần</a:t>
              </a:r>
              <a:r>
                <a:rPr lang="en-US" sz="2100" dirty="0"/>
                <a:t> </a:t>
              </a:r>
              <a:r>
                <a:rPr lang="en-US" sz="2100" dirty="0" err="1"/>
                <a:t>giống</a:t>
              </a:r>
              <a:r>
                <a:rPr lang="en-US" sz="2100" dirty="0"/>
                <a:t> </a:t>
              </a:r>
              <a:r>
                <a:rPr lang="en-US" sz="2100" dirty="0" err="1"/>
                <a:t>mùi</a:t>
              </a:r>
              <a:r>
                <a:rPr lang="en-US" sz="2100" dirty="0"/>
                <a:t> </a:t>
              </a:r>
              <a:r>
                <a:rPr lang="en-US" sz="2100" dirty="0" err="1"/>
                <a:t>cao</a:t>
              </a:r>
              <a:r>
                <a:rPr lang="en-US" sz="2100" dirty="0"/>
                <a:t> </a:t>
              </a:r>
              <a:r>
                <a:rPr lang="en-US" sz="2100" dirty="0" err="1"/>
                <a:t>su</a:t>
              </a:r>
              <a:endParaRPr lang="en-US" sz="2100" dirty="0"/>
            </a:p>
          </p:txBody>
        </p:sp>
      </p:grpSp>
      <p:grpSp>
        <p:nvGrpSpPr>
          <p:cNvPr id="39" name="Group 38"/>
          <p:cNvGrpSpPr>
            <a:grpSpLocks/>
          </p:cNvGrpSpPr>
          <p:nvPr/>
        </p:nvGrpSpPr>
        <p:grpSpPr bwMode="auto">
          <a:xfrm>
            <a:off x="6708775" y="-85165"/>
            <a:ext cx="2484755" cy="2768927"/>
            <a:chOff x="1754" y="1134"/>
            <a:chExt cx="3913" cy="4435"/>
          </a:xfrm>
        </p:grpSpPr>
        <p:sp>
          <p:nvSpPr>
            <p:cNvPr id="40" name="Text Box 3"/>
            <p:cNvSpPr txBox="1">
              <a:spLocks noChangeArrowheads="1"/>
            </p:cNvSpPr>
            <p:nvPr/>
          </p:nvSpPr>
          <p:spPr bwMode="auto">
            <a:xfrm>
              <a:off x="1754" y="4999"/>
              <a:ext cx="3913" cy="5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 b="1" i="1">
                  <a:effectLst/>
                  <a:latin typeface="Times New Roman"/>
                  <a:ea typeface="Times New Roman"/>
                </a:rPr>
                <a:t>Hình</a:t>
              </a:r>
              <a:r>
                <a:rPr lang="en-US" sz="1200" i="1">
                  <a:effectLst/>
                  <a:latin typeface="Times New Roman"/>
                  <a:ea typeface="Times New Roman"/>
                </a:rPr>
                <a:t> </a:t>
              </a:r>
              <a:r>
                <a:rPr lang="en-US" sz="1200" b="1" i="1">
                  <a:effectLst/>
                  <a:latin typeface="Times New Roman"/>
                  <a:ea typeface="Times New Roman"/>
                </a:rPr>
                <a:t>20.2</a:t>
              </a:r>
              <a:r>
                <a:rPr lang="en-US" sz="1200" i="1">
                  <a:effectLst/>
                  <a:latin typeface="Times New Roman"/>
                  <a:ea typeface="Times New Roman"/>
                </a:rPr>
                <a:t> Hạt nhựa PP</a:t>
              </a:r>
              <a:endParaRPr lang="en-US" sz="1200">
                <a:effectLst/>
                <a:latin typeface="Times New Roman"/>
                <a:ea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en-US" sz="1200">
                  <a:effectLst/>
                  <a:latin typeface="Times New Roman"/>
                  <a:ea typeface="Times New Roman"/>
                </a:rPr>
                <a:t> </a:t>
              </a:r>
            </a:p>
          </p:txBody>
        </p:sp>
        <p:pic>
          <p:nvPicPr>
            <p:cNvPr id="41" name="Picture 40" descr="Hạt nhựa PP Tráng PP-PD701"/>
            <p:cNvPicPr>
              <a:picLocks noChangeAspect="1" noChangeArrowheads="1"/>
            </p:cNvPicPr>
            <p:nvPr/>
          </p:nvPicPr>
          <p:blipFill>
            <a:blip r:embed="rId3" r:link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2" y="1134"/>
              <a:ext cx="3736" cy="3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334056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-30163"/>
            <a:ext cx="7620000" cy="868363"/>
          </a:xfrm>
        </p:spPr>
        <p:txBody>
          <a:bodyPr/>
          <a:lstStyle/>
          <a:p>
            <a:r>
              <a:rPr lang="en-US" sz="2400" dirty="0" smtClean="0"/>
              <a:t>1.1.2 -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dẻo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: PE, PP, PS, PTFE, PA, PU, PAN, </a:t>
            </a:r>
            <a:r>
              <a:rPr lang="en-US" sz="2400" dirty="0" err="1"/>
              <a:t>thủy</a:t>
            </a:r>
            <a:r>
              <a:rPr lang="en-US" sz="2400" dirty="0"/>
              <a:t> </a:t>
            </a:r>
            <a:r>
              <a:rPr lang="en-US" sz="2400" dirty="0" err="1"/>
              <a:t>tinh</a:t>
            </a:r>
            <a:r>
              <a:rPr lang="en-US" sz="2400" dirty="0"/>
              <a:t> </a:t>
            </a:r>
            <a:r>
              <a:rPr lang="en-US" sz="2400" dirty="0" err="1"/>
              <a:t>hữu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, PET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44169" y="762000"/>
            <a:ext cx="3244569" cy="607780"/>
            <a:chOff x="3040056" y="3538716"/>
            <a:chExt cx="3244569" cy="607780"/>
          </a:xfrm>
        </p:grpSpPr>
        <p:sp>
          <p:nvSpPr>
            <p:cNvPr id="18" name="TG_AutoShape 108"/>
            <p:cNvSpPr>
              <a:spLocks noChangeArrowheads="1"/>
            </p:cNvSpPr>
            <p:nvPr/>
          </p:nvSpPr>
          <p:spPr bwMode="gray">
            <a:xfrm>
              <a:off x="3040056" y="3767315"/>
              <a:ext cx="3244569" cy="37918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D16161">
                    <a:shade val="51000"/>
                    <a:satMod val="130000"/>
                  </a:srgbClr>
                </a:gs>
                <a:gs pos="80000">
                  <a:srgbClr val="D16161">
                    <a:shade val="93000"/>
                    <a:satMod val="130000"/>
                  </a:srgbClr>
                </a:gs>
                <a:gs pos="100000">
                  <a:srgbClr val="D16161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  </a:t>
              </a:r>
              <a:r>
                <a:rPr lang="en-US" sz="2400" b="1" kern="0" noProof="0" dirty="0" smtClean="0">
                  <a:solidFill>
                    <a:srgbClr val="FFFFFF"/>
                  </a:solidFill>
                  <a:latin typeface="Arial"/>
                </a:rPr>
                <a:t>P</a:t>
              </a:r>
              <a:r>
                <a:rPr lang="en-US" sz="2400" b="1" kern="0" dirty="0" err="1" smtClean="0">
                  <a:solidFill>
                    <a:srgbClr val="FFFFFF"/>
                  </a:solidFill>
                  <a:latin typeface="Arial"/>
                </a:rPr>
                <a:t>olyproylen</a:t>
              </a:r>
              <a:r>
                <a:rPr lang="en-US" sz="2400" b="1" kern="0" dirty="0" smtClean="0">
                  <a:solidFill>
                    <a:srgbClr val="FFFFFF"/>
                  </a:solidFill>
                  <a:latin typeface="Arial"/>
                </a:rPr>
                <a:t> (PP)</a:t>
              </a: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" name="Oval 18"/>
            <p:cNvSpPr/>
            <p:nvPr/>
          </p:nvSpPr>
          <p:spPr bwMode="gray">
            <a:xfrm>
              <a:off x="3084513" y="3538716"/>
              <a:ext cx="457200" cy="457200"/>
            </a:xfrm>
            <a:prstGeom prst="ellipse">
              <a:avLst/>
            </a:prstGeom>
            <a:gradFill flip="none" rotWithShape="1">
              <a:gsLst>
                <a:gs pos="0">
                  <a:srgbClr val="D16161"/>
                </a:gs>
                <a:gs pos="46000">
                  <a:srgbClr val="D16161">
                    <a:lumMod val="75000"/>
                  </a:srgbClr>
                </a:gs>
                <a:gs pos="90000">
                  <a:srgbClr val="D16161">
                    <a:lumMod val="60000"/>
                    <a:lumOff val="40000"/>
                  </a:srgbClr>
                </a:gs>
                <a:gs pos="66000">
                  <a:srgbClr val="D16161">
                    <a:lumMod val="75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ln w="19050">
              <a:noFill/>
            </a:ln>
            <a:effectLst>
              <a:outerShdw blurRad="50800" dist="165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18000000"/>
              </a:lightRig>
            </a:scene3d>
            <a:sp3d>
              <a:bevelT w="165100" h="1651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b="1" kern="0" dirty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"/>
                </a:rPr>
                <a:t>2</a:t>
              </a:r>
              <a:endParaRPr kumimoji="0" lang="en-US" sz="18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-32508" y="1735484"/>
            <a:ext cx="8915113" cy="1998316"/>
            <a:chOff x="-32508" y="1735484"/>
            <a:chExt cx="8915113" cy="1998316"/>
          </a:xfrm>
        </p:grpSpPr>
        <p:grpSp>
          <p:nvGrpSpPr>
            <p:cNvPr id="22" name="Group 47"/>
            <p:cNvGrpSpPr/>
            <p:nvPr/>
          </p:nvGrpSpPr>
          <p:grpSpPr>
            <a:xfrm>
              <a:off x="-32508" y="1735484"/>
              <a:ext cx="8915113" cy="1828801"/>
              <a:chOff x="2619375" y="2062161"/>
              <a:chExt cx="5677165" cy="995464"/>
            </a:xfrm>
          </p:grpSpPr>
          <p:sp>
            <p:nvSpPr>
              <p:cNvPr id="24" name="AutoShape 2"/>
              <p:cNvSpPr>
                <a:spLocks noChangeArrowheads="1"/>
              </p:cNvSpPr>
              <p:nvPr/>
            </p:nvSpPr>
            <p:spPr bwMode="gray">
              <a:xfrm>
                <a:off x="2657474" y="2062161"/>
                <a:ext cx="5639065" cy="995463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62B5C6">
                      <a:gamma/>
                      <a:tint val="0"/>
                      <a:invGamma/>
                      <a:alpha val="0"/>
                    </a:srgbClr>
                  </a:gs>
                  <a:gs pos="100000">
                    <a:srgbClr val="62B5C6">
                      <a:lumMod val="60000"/>
                      <a:lumOff val="40000"/>
                    </a:srgb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5" name="AutoShape 6"/>
              <p:cNvSpPr>
                <a:spLocks noChangeArrowheads="1"/>
              </p:cNvSpPr>
              <p:nvPr/>
            </p:nvSpPr>
            <p:spPr bwMode="gray">
              <a:xfrm>
                <a:off x="2619375" y="2082798"/>
                <a:ext cx="5677165" cy="974827"/>
              </a:xfrm>
              <a:prstGeom prst="roundRect">
                <a:avLst>
                  <a:gd name="adj" fmla="val 50000"/>
                </a:avLst>
              </a:prstGeom>
              <a:noFill/>
              <a:ln w="9525">
                <a:solidFill>
                  <a:srgbClr val="62B5C6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2743200" y="2358886"/>
                <a:ext cx="182880" cy="185928"/>
              </a:xfrm>
              <a:prstGeom prst="ellipse">
                <a:avLst/>
              </a:prstGeom>
              <a:gradFill rotWithShape="1">
                <a:gsLst>
                  <a:gs pos="0">
                    <a:srgbClr val="62B5C6">
                      <a:shade val="51000"/>
                      <a:satMod val="130000"/>
                    </a:srgbClr>
                  </a:gs>
                  <a:gs pos="80000">
                    <a:srgbClr val="62B5C6">
                      <a:shade val="93000"/>
                      <a:satMod val="130000"/>
                    </a:srgbClr>
                  </a:gs>
                  <a:gs pos="100000">
                    <a:srgbClr val="62B5C6">
                      <a:shade val="94000"/>
                      <a:satMod val="135000"/>
                    </a:srgb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/>
              </a:scene3d>
              <a:sp3d prstMaterial="softEdge">
                <a:bevelT w="88900" h="889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2" name="Rectangle 1"/>
            <p:cNvSpPr/>
            <p:nvPr/>
          </p:nvSpPr>
          <p:spPr>
            <a:xfrm>
              <a:off x="516744" y="1964085"/>
              <a:ext cx="8246255" cy="17697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200" dirty="0" err="1"/>
                <a:t>Chịu</a:t>
              </a:r>
              <a:r>
                <a:rPr lang="en-US" sz="2200" dirty="0"/>
                <a:t> </a:t>
              </a:r>
              <a:r>
                <a:rPr lang="en-US" sz="2200" dirty="0" err="1"/>
                <a:t>được</a:t>
              </a:r>
              <a:r>
                <a:rPr lang="en-US" sz="2200" dirty="0"/>
                <a:t> </a:t>
              </a:r>
              <a:r>
                <a:rPr lang="en-US" sz="2200" dirty="0" err="1"/>
                <a:t>nhiệt</a:t>
              </a:r>
              <a:r>
                <a:rPr lang="en-US" sz="2200" dirty="0"/>
                <a:t> </a:t>
              </a:r>
              <a:r>
                <a:rPr lang="en-US" sz="2200" dirty="0" err="1"/>
                <a:t>độ</a:t>
              </a:r>
              <a:r>
                <a:rPr lang="en-US" sz="2200" dirty="0"/>
                <a:t> </a:t>
              </a:r>
              <a:r>
                <a:rPr lang="en-US" sz="2200" dirty="0" err="1"/>
                <a:t>cao</a:t>
              </a:r>
              <a:r>
                <a:rPr lang="en-US" sz="2200" dirty="0"/>
                <a:t> </a:t>
              </a:r>
              <a:r>
                <a:rPr lang="en-US" sz="2200" dirty="0" err="1"/>
                <a:t>hơn</a:t>
              </a:r>
              <a:r>
                <a:rPr lang="en-US" sz="2200" dirty="0"/>
                <a:t> 100</a:t>
              </a:r>
              <a:r>
                <a:rPr lang="en-US" sz="2200" baseline="30000" dirty="0"/>
                <a:t>o</a:t>
              </a:r>
              <a:r>
                <a:rPr lang="en-US" sz="2200" dirty="0"/>
                <a:t>C. </a:t>
              </a:r>
              <a:r>
                <a:rPr lang="en-US" sz="2200" dirty="0" err="1"/>
                <a:t>Tuy</a:t>
              </a:r>
              <a:r>
                <a:rPr lang="en-US" sz="2200" dirty="0"/>
                <a:t> </a:t>
              </a:r>
              <a:r>
                <a:rPr lang="en-US" sz="2200" dirty="0" err="1"/>
                <a:t>nhiên</a:t>
              </a:r>
              <a:r>
                <a:rPr lang="en-US" sz="2200" dirty="0"/>
                <a:t> </a:t>
              </a:r>
              <a:r>
                <a:rPr lang="en-US" sz="2200" dirty="0" err="1"/>
                <a:t>nhiệt</a:t>
              </a:r>
              <a:r>
                <a:rPr lang="en-US" sz="2200" dirty="0"/>
                <a:t> </a:t>
              </a:r>
              <a:r>
                <a:rPr lang="en-US" sz="2200" dirty="0" err="1"/>
                <a:t>độ</a:t>
              </a:r>
              <a:r>
                <a:rPr lang="en-US" sz="2200" dirty="0"/>
                <a:t> </a:t>
              </a:r>
              <a:r>
                <a:rPr lang="en-US" sz="2200" dirty="0" err="1"/>
                <a:t>hàn</a:t>
              </a:r>
              <a:r>
                <a:rPr lang="en-US" sz="2200" dirty="0"/>
                <a:t> </a:t>
              </a:r>
              <a:r>
                <a:rPr lang="en-US" sz="2200" dirty="0" err="1"/>
                <a:t>dán</a:t>
              </a:r>
              <a:r>
                <a:rPr lang="en-US" sz="2200" dirty="0"/>
                <a:t> </a:t>
              </a:r>
              <a:r>
                <a:rPr lang="en-US" sz="2200" dirty="0" err="1"/>
                <a:t>mí</a:t>
              </a:r>
              <a:r>
                <a:rPr lang="en-US" sz="2200" dirty="0"/>
                <a:t> (</a:t>
              </a:r>
              <a:r>
                <a:rPr lang="en-US" sz="2200" dirty="0" err="1"/>
                <a:t>thân</a:t>
              </a:r>
              <a:r>
                <a:rPr lang="en-US" sz="2200" dirty="0"/>
                <a:t>) </a:t>
              </a:r>
              <a:r>
                <a:rPr lang="en-US" sz="2200" dirty="0" err="1"/>
                <a:t>bao</a:t>
              </a:r>
              <a:r>
                <a:rPr lang="en-US" sz="2200" dirty="0"/>
                <a:t> </a:t>
              </a:r>
              <a:r>
                <a:rPr lang="en-US" sz="2200" dirty="0" err="1"/>
                <a:t>bì</a:t>
              </a:r>
              <a:r>
                <a:rPr lang="en-US" sz="2200" dirty="0"/>
                <a:t> PP (140</a:t>
              </a:r>
              <a:r>
                <a:rPr lang="en-US" sz="2200" baseline="30000" dirty="0"/>
                <a:t>o</a:t>
              </a:r>
              <a:r>
                <a:rPr lang="en-US" sz="2200" dirty="0"/>
                <a:t>C), </a:t>
              </a:r>
              <a:r>
                <a:rPr lang="en-US" sz="2200" dirty="0" err="1"/>
                <a:t>cao</a:t>
              </a:r>
              <a:r>
                <a:rPr lang="en-US" sz="2200" dirty="0"/>
                <a:t> so </a:t>
              </a:r>
              <a:r>
                <a:rPr lang="en-US" sz="2200" dirty="0" err="1"/>
                <a:t>với</a:t>
              </a:r>
              <a:r>
                <a:rPr lang="en-US" sz="2200" dirty="0"/>
                <a:t> PE - </a:t>
              </a:r>
              <a:r>
                <a:rPr lang="en-US" sz="2200" dirty="0" err="1"/>
                <a:t>có</a:t>
              </a:r>
              <a:r>
                <a:rPr lang="en-US" sz="2200" dirty="0"/>
                <a:t> </a:t>
              </a:r>
              <a:r>
                <a:rPr lang="en-US" sz="2200" dirty="0" err="1"/>
                <a:t>thể</a:t>
              </a:r>
              <a:r>
                <a:rPr lang="en-US" sz="2200" dirty="0"/>
                <a:t> </a:t>
              </a:r>
              <a:r>
                <a:rPr lang="en-US" sz="2200" dirty="0" err="1"/>
                <a:t>gây</a:t>
              </a:r>
              <a:r>
                <a:rPr lang="en-US" sz="2200" dirty="0"/>
                <a:t> </a:t>
              </a:r>
              <a:r>
                <a:rPr lang="en-US" sz="2200" dirty="0" err="1"/>
                <a:t>chảy</a:t>
              </a:r>
              <a:r>
                <a:rPr lang="en-US" sz="2200" dirty="0"/>
                <a:t> </a:t>
              </a:r>
              <a:r>
                <a:rPr lang="en-US" sz="2200" dirty="0" err="1"/>
                <a:t>hư</a:t>
              </a:r>
              <a:r>
                <a:rPr lang="en-US" sz="2200" dirty="0"/>
                <a:t> </a:t>
              </a:r>
              <a:r>
                <a:rPr lang="en-US" sz="2200" dirty="0" err="1"/>
                <a:t>hỏng</a:t>
              </a:r>
              <a:r>
                <a:rPr lang="en-US" sz="2200" dirty="0"/>
                <a:t> </a:t>
              </a:r>
              <a:r>
                <a:rPr lang="en-US" sz="2200" dirty="0" err="1"/>
                <a:t>màng</a:t>
              </a:r>
              <a:r>
                <a:rPr lang="en-US" sz="2200" dirty="0"/>
                <a:t> </a:t>
              </a:r>
              <a:r>
                <a:rPr lang="en-US" sz="2200" dirty="0" err="1"/>
                <a:t>ghép</a:t>
              </a:r>
              <a:r>
                <a:rPr lang="en-US" sz="2200" dirty="0"/>
                <a:t> </a:t>
              </a:r>
              <a:r>
                <a:rPr lang="en-US" sz="2200" dirty="0" err="1"/>
                <a:t>cấu</a:t>
              </a:r>
              <a:r>
                <a:rPr lang="en-US" sz="2200" dirty="0"/>
                <a:t> </a:t>
              </a:r>
              <a:r>
                <a:rPr lang="en-US" sz="2200" dirty="0" err="1"/>
                <a:t>trúc</a:t>
              </a:r>
              <a:r>
                <a:rPr lang="en-US" sz="2200" dirty="0"/>
                <a:t> </a:t>
              </a:r>
              <a:r>
                <a:rPr lang="en-US" sz="2200" dirty="0" err="1"/>
                <a:t>bên</a:t>
              </a:r>
              <a:r>
                <a:rPr lang="en-US" sz="2200" dirty="0"/>
                <a:t> </a:t>
              </a:r>
              <a:r>
                <a:rPr lang="en-US" sz="2200" dirty="0" err="1"/>
                <a:t>ngoài</a:t>
              </a:r>
              <a:r>
                <a:rPr lang="en-US" sz="2200" dirty="0"/>
                <a:t>, </a:t>
              </a:r>
              <a:r>
                <a:rPr lang="en-US" sz="2200" dirty="0" err="1"/>
                <a:t>nên</a:t>
              </a:r>
              <a:r>
                <a:rPr lang="en-US" sz="2200" dirty="0"/>
                <a:t> </a:t>
              </a:r>
              <a:r>
                <a:rPr lang="en-US" sz="2200" dirty="0" err="1"/>
                <a:t>thường</a:t>
              </a:r>
              <a:r>
                <a:rPr lang="en-US" sz="2200" dirty="0"/>
                <a:t> </a:t>
              </a:r>
              <a:r>
                <a:rPr lang="en-US" sz="2200" dirty="0" err="1"/>
                <a:t>ít</a:t>
              </a:r>
              <a:r>
                <a:rPr lang="en-US" sz="2200" dirty="0"/>
                <a:t> </a:t>
              </a:r>
              <a:r>
                <a:rPr lang="en-US" sz="2200" dirty="0" err="1"/>
                <a:t>dùng</a:t>
              </a:r>
              <a:r>
                <a:rPr lang="en-US" sz="2200" dirty="0"/>
                <a:t> PP </a:t>
              </a:r>
              <a:r>
                <a:rPr lang="en-US" sz="2200" dirty="0" err="1"/>
                <a:t>làm</a:t>
              </a:r>
              <a:r>
                <a:rPr lang="en-US" sz="2200" dirty="0"/>
                <a:t> </a:t>
              </a:r>
              <a:r>
                <a:rPr lang="en-US" sz="2200" dirty="0" err="1"/>
                <a:t>lớp</a:t>
              </a:r>
              <a:r>
                <a:rPr lang="en-US" sz="2200" dirty="0"/>
                <a:t> </a:t>
              </a:r>
              <a:r>
                <a:rPr lang="en-US" sz="2200" dirty="0" err="1"/>
                <a:t>trong</a:t>
              </a:r>
              <a:r>
                <a:rPr lang="en-US" sz="2200" dirty="0"/>
                <a:t> </a:t>
              </a:r>
              <a:r>
                <a:rPr lang="en-US" sz="2200" dirty="0" err="1" smtClean="0"/>
                <a:t>cùng</a:t>
              </a:r>
              <a:r>
                <a:rPr lang="en-US" sz="2200" dirty="0" smtClean="0"/>
                <a:t>. </a:t>
              </a:r>
            </a:p>
            <a:p>
              <a:endParaRPr lang="en-US" sz="2100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6286" y="4191000"/>
            <a:ext cx="8931275" cy="1219200"/>
            <a:chOff x="36286" y="4191000"/>
            <a:chExt cx="8931275" cy="12192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286" y="4191000"/>
              <a:ext cx="8931275" cy="1219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484382" y="4419600"/>
              <a:ext cx="809385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US" sz="2400" dirty="0" err="1">
                  <a:solidFill>
                    <a:srgbClr val="003300"/>
                  </a:solidFill>
                </a:rPr>
                <a:t>Có</a:t>
              </a:r>
              <a:r>
                <a:rPr lang="en-US" sz="2400" dirty="0">
                  <a:solidFill>
                    <a:srgbClr val="003300"/>
                  </a:solidFill>
                </a:rPr>
                <a:t> </a:t>
              </a:r>
              <a:r>
                <a:rPr lang="en-US" sz="2400" dirty="0" err="1">
                  <a:solidFill>
                    <a:srgbClr val="003300"/>
                  </a:solidFill>
                </a:rPr>
                <a:t>tính</a:t>
              </a:r>
              <a:r>
                <a:rPr lang="en-US" sz="2400" dirty="0">
                  <a:solidFill>
                    <a:srgbClr val="003300"/>
                  </a:solidFill>
                </a:rPr>
                <a:t> </a:t>
              </a:r>
              <a:r>
                <a:rPr lang="en-US" sz="2400" dirty="0" err="1">
                  <a:solidFill>
                    <a:srgbClr val="003300"/>
                  </a:solidFill>
                </a:rPr>
                <a:t>chất</a:t>
              </a:r>
              <a:r>
                <a:rPr lang="en-US" sz="2400" dirty="0">
                  <a:solidFill>
                    <a:srgbClr val="003300"/>
                  </a:solidFill>
                </a:rPr>
                <a:t> </a:t>
              </a:r>
              <a:r>
                <a:rPr lang="en-US" sz="2400" dirty="0" err="1">
                  <a:solidFill>
                    <a:srgbClr val="003300"/>
                  </a:solidFill>
                </a:rPr>
                <a:t>chống</a:t>
              </a:r>
              <a:r>
                <a:rPr lang="en-US" sz="2400" dirty="0">
                  <a:solidFill>
                    <a:srgbClr val="003300"/>
                  </a:solidFill>
                </a:rPr>
                <a:t> </a:t>
              </a:r>
              <a:r>
                <a:rPr lang="en-US" sz="2400" dirty="0" err="1">
                  <a:solidFill>
                    <a:srgbClr val="003300"/>
                  </a:solidFill>
                </a:rPr>
                <a:t>thấm</a:t>
              </a:r>
              <a:r>
                <a:rPr lang="en-US" sz="2400" dirty="0">
                  <a:solidFill>
                    <a:srgbClr val="003300"/>
                  </a:solidFill>
                </a:rPr>
                <a:t> O</a:t>
              </a:r>
              <a:r>
                <a:rPr lang="en-US" sz="2400" baseline="-25000" dirty="0">
                  <a:solidFill>
                    <a:srgbClr val="003300"/>
                  </a:solidFill>
                </a:rPr>
                <a:t>2</a:t>
              </a:r>
              <a:r>
                <a:rPr lang="en-US" sz="2400" dirty="0">
                  <a:solidFill>
                    <a:srgbClr val="003300"/>
                  </a:solidFill>
                </a:rPr>
                <a:t>, </a:t>
              </a:r>
              <a:r>
                <a:rPr lang="en-US" sz="2400" dirty="0" err="1">
                  <a:solidFill>
                    <a:srgbClr val="003300"/>
                  </a:solidFill>
                </a:rPr>
                <a:t>hơi</a:t>
              </a:r>
              <a:r>
                <a:rPr lang="en-US" sz="2400" dirty="0">
                  <a:solidFill>
                    <a:srgbClr val="003300"/>
                  </a:solidFill>
                </a:rPr>
                <a:t> </a:t>
              </a:r>
              <a:r>
                <a:rPr lang="en-US" sz="2400" dirty="0" err="1">
                  <a:solidFill>
                    <a:srgbClr val="003300"/>
                  </a:solidFill>
                </a:rPr>
                <a:t>nước</a:t>
              </a:r>
              <a:r>
                <a:rPr lang="en-US" sz="2400" dirty="0">
                  <a:solidFill>
                    <a:srgbClr val="003300"/>
                  </a:solidFill>
                </a:rPr>
                <a:t>, </a:t>
              </a:r>
              <a:r>
                <a:rPr lang="en-US" sz="2400" dirty="0" err="1">
                  <a:solidFill>
                    <a:srgbClr val="003300"/>
                  </a:solidFill>
                </a:rPr>
                <a:t>dầu</a:t>
              </a:r>
              <a:r>
                <a:rPr lang="en-US" sz="2400" dirty="0">
                  <a:solidFill>
                    <a:srgbClr val="003300"/>
                  </a:solidFill>
                </a:rPr>
                <a:t> </a:t>
              </a:r>
              <a:r>
                <a:rPr lang="en-US" sz="2400" dirty="0" err="1">
                  <a:solidFill>
                    <a:srgbClr val="003300"/>
                  </a:solidFill>
                </a:rPr>
                <a:t>mỡ</a:t>
              </a:r>
              <a:r>
                <a:rPr lang="en-US" sz="2400" dirty="0">
                  <a:solidFill>
                    <a:srgbClr val="003300"/>
                  </a:solidFill>
                </a:rPr>
                <a:t> </a:t>
              </a:r>
              <a:r>
                <a:rPr lang="en-US" sz="2400" dirty="0" err="1">
                  <a:solidFill>
                    <a:srgbClr val="003300"/>
                  </a:solidFill>
                </a:rPr>
                <a:t>và</a:t>
              </a:r>
              <a:r>
                <a:rPr lang="en-US" sz="2400" dirty="0">
                  <a:solidFill>
                    <a:srgbClr val="003300"/>
                  </a:solidFill>
                </a:rPr>
                <a:t> </a:t>
              </a:r>
              <a:r>
                <a:rPr lang="en-US" sz="2400" dirty="0" err="1">
                  <a:solidFill>
                    <a:srgbClr val="003300"/>
                  </a:solidFill>
                </a:rPr>
                <a:t>các</a:t>
              </a:r>
              <a:r>
                <a:rPr lang="en-US" sz="2400" dirty="0">
                  <a:solidFill>
                    <a:srgbClr val="003300"/>
                  </a:solidFill>
                </a:rPr>
                <a:t> </a:t>
              </a:r>
              <a:r>
                <a:rPr lang="en-US" sz="2400" dirty="0" err="1">
                  <a:solidFill>
                    <a:srgbClr val="003300"/>
                  </a:solidFill>
                </a:rPr>
                <a:t>khí</a:t>
              </a:r>
              <a:r>
                <a:rPr lang="en-US" sz="2400" dirty="0">
                  <a:solidFill>
                    <a:srgbClr val="003300"/>
                  </a:solidFill>
                </a:rPr>
                <a:t> </a:t>
              </a:r>
              <a:r>
                <a:rPr lang="en-US" sz="2400" dirty="0" err="1">
                  <a:solidFill>
                    <a:srgbClr val="003300"/>
                  </a:solidFill>
                </a:rPr>
                <a:t>khác</a:t>
              </a:r>
              <a:r>
                <a:rPr lang="en-US" sz="2400" dirty="0">
                  <a:solidFill>
                    <a:srgbClr val="003300"/>
                  </a:solidFill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063443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-30163"/>
            <a:ext cx="7620000" cy="868363"/>
          </a:xfrm>
        </p:spPr>
        <p:txBody>
          <a:bodyPr/>
          <a:lstStyle/>
          <a:p>
            <a:r>
              <a:rPr lang="en-US" sz="2400" dirty="0" smtClean="0"/>
              <a:t>1.1.2 -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dẻo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: PE, PP, PS, PTFE, PA, PU, PAN, </a:t>
            </a:r>
            <a:r>
              <a:rPr lang="en-US" sz="2400" dirty="0" err="1"/>
              <a:t>thủy</a:t>
            </a:r>
            <a:r>
              <a:rPr lang="en-US" sz="2400" dirty="0"/>
              <a:t> </a:t>
            </a:r>
            <a:r>
              <a:rPr lang="en-US" sz="2400" dirty="0" err="1"/>
              <a:t>tinh</a:t>
            </a:r>
            <a:r>
              <a:rPr lang="en-US" sz="2400" dirty="0"/>
              <a:t> </a:t>
            </a:r>
            <a:r>
              <a:rPr lang="en-US" sz="2400" dirty="0" err="1"/>
              <a:t>hữu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, PET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44169" y="762000"/>
            <a:ext cx="3244569" cy="607780"/>
            <a:chOff x="3040056" y="3538716"/>
            <a:chExt cx="3244569" cy="607780"/>
          </a:xfrm>
        </p:grpSpPr>
        <p:sp>
          <p:nvSpPr>
            <p:cNvPr id="18" name="TG_AutoShape 108"/>
            <p:cNvSpPr>
              <a:spLocks noChangeArrowheads="1"/>
            </p:cNvSpPr>
            <p:nvPr/>
          </p:nvSpPr>
          <p:spPr bwMode="gray">
            <a:xfrm>
              <a:off x="3040056" y="3767315"/>
              <a:ext cx="3244569" cy="37918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D16161">
                    <a:shade val="51000"/>
                    <a:satMod val="130000"/>
                  </a:srgbClr>
                </a:gs>
                <a:gs pos="80000">
                  <a:srgbClr val="D16161">
                    <a:shade val="93000"/>
                    <a:satMod val="130000"/>
                  </a:srgbClr>
                </a:gs>
                <a:gs pos="100000">
                  <a:srgbClr val="D16161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  </a:t>
              </a:r>
              <a:r>
                <a:rPr lang="en-US" sz="2400" b="1" kern="0" noProof="0" dirty="0" smtClean="0">
                  <a:solidFill>
                    <a:srgbClr val="FFFFFF"/>
                  </a:solidFill>
                  <a:latin typeface="Arial"/>
                </a:rPr>
                <a:t>P</a:t>
              </a:r>
              <a:r>
                <a:rPr lang="en-US" sz="2400" b="1" kern="0" dirty="0" err="1" smtClean="0">
                  <a:solidFill>
                    <a:srgbClr val="FFFFFF"/>
                  </a:solidFill>
                  <a:latin typeface="Arial"/>
                </a:rPr>
                <a:t>olyproylen</a:t>
              </a:r>
              <a:r>
                <a:rPr lang="en-US" sz="2400" b="1" kern="0" dirty="0" smtClean="0">
                  <a:solidFill>
                    <a:srgbClr val="FFFFFF"/>
                  </a:solidFill>
                  <a:latin typeface="Arial"/>
                </a:rPr>
                <a:t> (PP)</a:t>
              </a: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" name="Oval 18"/>
            <p:cNvSpPr/>
            <p:nvPr/>
          </p:nvSpPr>
          <p:spPr bwMode="gray">
            <a:xfrm>
              <a:off x="3084513" y="3538716"/>
              <a:ext cx="457200" cy="457200"/>
            </a:xfrm>
            <a:prstGeom prst="ellipse">
              <a:avLst/>
            </a:prstGeom>
            <a:gradFill flip="none" rotWithShape="1">
              <a:gsLst>
                <a:gs pos="0">
                  <a:srgbClr val="D16161"/>
                </a:gs>
                <a:gs pos="46000">
                  <a:srgbClr val="D16161">
                    <a:lumMod val="75000"/>
                  </a:srgbClr>
                </a:gs>
                <a:gs pos="90000">
                  <a:srgbClr val="D16161">
                    <a:lumMod val="60000"/>
                    <a:lumOff val="40000"/>
                  </a:srgbClr>
                </a:gs>
                <a:gs pos="66000">
                  <a:srgbClr val="D16161">
                    <a:lumMod val="75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ln w="19050">
              <a:noFill/>
            </a:ln>
            <a:effectLst>
              <a:outerShdw blurRad="50800" dist="165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18000000"/>
              </a:lightRig>
            </a:scene3d>
            <a:sp3d>
              <a:bevelT w="165100" h="1651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b="1" kern="0" dirty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"/>
                </a:rPr>
                <a:t>2</a:t>
              </a:r>
              <a:endParaRPr kumimoji="0" lang="en-US" sz="18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7200" y="1735755"/>
            <a:ext cx="8094729" cy="3445845"/>
            <a:chOff x="457200" y="1735755"/>
            <a:chExt cx="8094729" cy="3445845"/>
          </a:xfrm>
        </p:grpSpPr>
        <p:grpSp>
          <p:nvGrpSpPr>
            <p:cNvPr id="15" name="Group 14"/>
            <p:cNvGrpSpPr/>
            <p:nvPr/>
          </p:nvGrpSpPr>
          <p:grpSpPr>
            <a:xfrm>
              <a:off x="457200" y="1735755"/>
              <a:ext cx="8094729" cy="3445845"/>
              <a:chOff x="838200" y="1143000"/>
              <a:chExt cx="8094729" cy="4008697"/>
            </a:xfrm>
          </p:grpSpPr>
          <p:sp>
            <p:nvSpPr>
              <p:cNvPr id="16" name="Round Diagonal Corner Rectangle 15"/>
              <p:cNvSpPr/>
              <p:nvPr/>
            </p:nvSpPr>
            <p:spPr bwMode="gray">
              <a:xfrm>
                <a:off x="1066800" y="1143000"/>
                <a:ext cx="4800600" cy="566928"/>
              </a:xfrm>
              <a:prstGeom prst="round2DiagRect">
                <a:avLst>
                  <a:gd name="adj1" fmla="val 42473"/>
                  <a:gd name="adj2" fmla="val 0"/>
                </a:avLst>
              </a:prstGeom>
              <a:gradFill>
                <a:gsLst>
                  <a:gs pos="0">
                    <a:srgbClr val="FCB608">
                      <a:lumMod val="75000"/>
                    </a:srgbClr>
                  </a:gs>
                  <a:gs pos="92000">
                    <a:srgbClr val="FCB608"/>
                  </a:gs>
                  <a:gs pos="100000">
                    <a:srgbClr val="FCB608">
                      <a:lumMod val="50000"/>
                    </a:srgbClr>
                  </a:gs>
                </a:gsLst>
                <a:lin ang="10800000" scaled="1"/>
              </a:gradFill>
              <a:ln w="25400" cap="flat" cmpd="sng" algn="ctr">
                <a:solidFill>
                  <a:srgbClr val="FCB608">
                    <a:lumMod val="75000"/>
                  </a:srgbClr>
                </a:solidFill>
                <a:prstDash val="solid"/>
              </a:ln>
              <a:effectLst>
                <a:outerShdw blurRad="139700" dist="177800" dir="8400000" algn="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contrasting" dir="t">
                  <a:rot lat="0" lon="0" rev="4200000"/>
                </a:lightRig>
              </a:scene3d>
              <a:sp3d prstMaterial="metal">
                <a:bevelT w="88900" h="889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 bwMode="gray">
              <a:xfrm>
                <a:off x="838200" y="1361735"/>
                <a:ext cx="155448" cy="155448"/>
              </a:xfrm>
              <a:prstGeom prst="ellipse">
                <a:avLst/>
              </a:prstGeom>
              <a:gradFill flip="none" rotWithShape="1">
                <a:gsLst>
                  <a:gs pos="0">
                    <a:srgbClr val="FCB608">
                      <a:lumMod val="75000"/>
                    </a:srgbClr>
                  </a:gs>
                  <a:gs pos="42000">
                    <a:srgbClr val="FCB608">
                      <a:lumMod val="60000"/>
                      <a:lumOff val="40000"/>
                    </a:srgbClr>
                  </a:gs>
                  <a:gs pos="100000">
                    <a:srgbClr val="FCB608"/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>
                  <a:rot lat="0" lon="0" rev="0"/>
                </a:camera>
                <a:lightRig rig="flat" dir="t">
                  <a:rot lat="0" lon="0" rev="5400000"/>
                </a:lightRig>
              </a:scene3d>
              <a:sp3d>
                <a:bevelT w="101600" h="635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1" name="Rounded Rectangle 20"/>
              <p:cNvSpPr/>
              <p:nvPr/>
            </p:nvSpPr>
            <p:spPr bwMode="gray">
              <a:xfrm>
                <a:off x="1371600" y="1357120"/>
                <a:ext cx="7561329" cy="3794577"/>
              </a:xfrm>
              <a:prstGeom prst="roundRect">
                <a:avLst>
                  <a:gd name="adj" fmla="val 7018"/>
                </a:avLst>
              </a:prstGeom>
              <a:gradFill>
                <a:gsLst>
                  <a:gs pos="0">
                    <a:srgbClr val="FFFFFF"/>
                  </a:gs>
                  <a:gs pos="46000">
                    <a:srgbClr val="FCB608">
                      <a:lumMod val="40000"/>
                      <a:lumOff val="60000"/>
                    </a:srgbClr>
                  </a:gs>
                  <a:gs pos="100000">
                    <a:srgbClr val="FFFFFF"/>
                  </a:gs>
                </a:gsLst>
                <a:lin ang="16200000" scaled="1"/>
              </a:gradFill>
              <a:ln w="12700" cap="flat" cmpd="sng" algn="ctr">
                <a:solidFill>
                  <a:srgbClr val="FCB608">
                    <a:lumMod val="75000"/>
                  </a:srgbClr>
                </a:solidFill>
                <a:prstDash val="solid"/>
              </a:ln>
              <a:effectLst>
                <a:outerShdw blurRad="50800" dist="101600" dir="7980000" algn="tr" rotWithShape="0">
                  <a:prstClr val="black">
                    <a:alpha val="1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3" name="Rectangle 52"/>
              <p:cNvSpPr>
                <a:spLocks noChangeArrowheads="1"/>
              </p:cNvSpPr>
              <p:nvPr/>
            </p:nvSpPr>
            <p:spPr bwMode="gray">
              <a:xfrm>
                <a:off x="1371600" y="1583353"/>
                <a:ext cx="7561329" cy="501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marL="0" marR="0" lvl="0" indent="0" algn="just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rPr>
                  <a:t>        </a:t>
                </a:r>
                <a:endParaRPr kumimoji="0" lang="en-US" sz="2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1142999" y="2057400"/>
              <a:ext cx="7256529" cy="30008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sz="2100" dirty="0" err="1"/>
                <a:t>Chịu</a:t>
              </a:r>
              <a:r>
                <a:rPr lang="en-US" sz="2100" dirty="0"/>
                <a:t> </a:t>
              </a:r>
              <a:r>
                <a:rPr lang="en-US" sz="2100" dirty="0" err="1"/>
                <a:t>được</a:t>
              </a:r>
              <a:r>
                <a:rPr lang="en-US" sz="2100" dirty="0"/>
                <a:t> </a:t>
              </a:r>
              <a:r>
                <a:rPr lang="en-US" sz="2100" dirty="0" err="1"/>
                <a:t>nhiệt</a:t>
              </a:r>
              <a:r>
                <a:rPr lang="en-US" sz="2100" dirty="0"/>
                <a:t> </a:t>
              </a:r>
              <a:r>
                <a:rPr lang="en-US" sz="2100" dirty="0" err="1"/>
                <a:t>độ</a:t>
              </a:r>
              <a:r>
                <a:rPr lang="en-US" sz="2100" dirty="0"/>
                <a:t> </a:t>
              </a:r>
              <a:r>
                <a:rPr lang="en-US" sz="2100" dirty="0" err="1"/>
                <a:t>cao</a:t>
              </a:r>
              <a:r>
                <a:rPr lang="en-US" sz="2100" dirty="0"/>
                <a:t> </a:t>
              </a:r>
              <a:r>
                <a:rPr lang="en-US" sz="2100" dirty="0" err="1"/>
                <a:t>hơn</a:t>
              </a:r>
              <a:r>
                <a:rPr lang="en-US" sz="2100" dirty="0"/>
                <a:t> 100</a:t>
              </a:r>
              <a:r>
                <a:rPr lang="en-US" sz="2100" baseline="30000" dirty="0"/>
                <a:t>o</a:t>
              </a:r>
              <a:r>
                <a:rPr lang="en-US" sz="2100" dirty="0"/>
                <a:t>C. </a:t>
              </a:r>
              <a:r>
                <a:rPr lang="en-US" sz="2100" dirty="0" err="1"/>
                <a:t>Tuy</a:t>
              </a:r>
              <a:r>
                <a:rPr lang="en-US" sz="2100" dirty="0"/>
                <a:t> </a:t>
              </a:r>
              <a:r>
                <a:rPr lang="en-US" sz="2100" dirty="0" err="1"/>
                <a:t>nhiên</a:t>
              </a:r>
              <a:r>
                <a:rPr lang="en-US" sz="2100" dirty="0"/>
                <a:t> </a:t>
              </a:r>
              <a:r>
                <a:rPr lang="en-US" sz="2100" dirty="0" err="1"/>
                <a:t>nhiệt</a:t>
              </a:r>
              <a:r>
                <a:rPr lang="en-US" sz="2100" dirty="0"/>
                <a:t> </a:t>
              </a:r>
              <a:r>
                <a:rPr lang="en-US" sz="2100" dirty="0" err="1"/>
                <a:t>độ</a:t>
              </a:r>
              <a:r>
                <a:rPr lang="en-US" sz="2100" dirty="0"/>
                <a:t> </a:t>
              </a:r>
              <a:r>
                <a:rPr lang="en-US" sz="2100" dirty="0" err="1"/>
                <a:t>hàn</a:t>
              </a:r>
              <a:r>
                <a:rPr lang="en-US" sz="2100" dirty="0"/>
                <a:t> </a:t>
              </a:r>
              <a:r>
                <a:rPr lang="en-US" sz="2100" dirty="0" err="1"/>
                <a:t>dán</a:t>
              </a:r>
              <a:r>
                <a:rPr lang="en-US" sz="2100" dirty="0"/>
                <a:t> </a:t>
              </a:r>
              <a:r>
                <a:rPr lang="en-US" sz="2100" dirty="0" err="1"/>
                <a:t>mí</a:t>
              </a:r>
              <a:r>
                <a:rPr lang="en-US" sz="2100" dirty="0"/>
                <a:t> (</a:t>
              </a:r>
              <a:r>
                <a:rPr lang="en-US" sz="2100" dirty="0" err="1"/>
                <a:t>thân</a:t>
              </a:r>
              <a:r>
                <a:rPr lang="en-US" sz="2100" dirty="0"/>
                <a:t>) </a:t>
              </a:r>
              <a:r>
                <a:rPr lang="en-US" sz="2100" dirty="0" err="1"/>
                <a:t>bao</a:t>
              </a:r>
              <a:r>
                <a:rPr lang="en-US" sz="2100" dirty="0"/>
                <a:t> </a:t>
              </a:r>
              <a:r>
                <a:rPr lang="en-US" sz="2100" dirty="0" err="1"/>
                <a:t>bì</a:t>
              </a:r>
              <a:r>
                <a:rPr lang="en-US" sz="2100" dirty="0"/>
                <a:t> PP (140</a:t>
              </a:r>
              <a:r>
                <a:rPr lang="en-US" sz="2100" baseline="30000" dirty="0"/>
                <a:t>o</a:t>
              </a:r>
              <a:r>
                <a:rPr lang="en-US" sz="2100" dirty="0"/>
                <a:t>C), </a:t>
              </a:r>
              <a:r>
                <a:rPr lang="en-US" sz="2100" dirty="0" err="1"/>
                <a:t>cao</a:t>
              </a:r>
              <a:r>
                <a:rPr lang="en-US" sz="2100" dirty="0"/>
                <a:t> so </a:t>
              </a:r>
              <a:r>
                <a:rPr lang="en-US" sz="2100" dirty="0" err="1"/>
                <a:t>với</a:t>
              </a:r>
              <a:r>
                <a:rPr lang="en-US" sz="2100" dirty="0"/>
                <a:t> PE - </a:t>
              </a:r>
              <a:r>
                <a:rPr lang="en-US" sz="2100" dirty="0" err="1"/>
                <a:t>có</a:t>
              </a:r>
              <a:r>
                <a:rPr lang="en-US" sz="2100" dirty="0"/>
                <a:t> </a:t>
              </a:r>
              <a:r>
                <a:rPr lang="en-US" sz="2100" dirty="0" err="1"/>
                <a:t>thể</a:t>
              </a:r>
              <a:r>
                <a:rPr lang="en-US" sz="2100" dirty="0"/>
                <a:t> </a:t>
              </a:r>
              <a:r>
                <a:rPr lang="en-US" sz="2100" dirty="0" err="1"/>
                <a:t>gây</a:t>
              </a:r>
              <a:r>
                <a:rPr lang="en-US" sz="2100" dirty="0"/>
                <a:t> </a:t>
              </a:r>
              <a:r>
                <a:rPr lang="en-US" sz="2100" dirty="0" err="1"/>
                <a:t>chảy</a:t>
              </a:r>
              <a:r>
                <a:rPr lang="en-US" sz="2100" dirty="0"/>
                <a:t> </a:t>
              </a:r>
              <a:r>
                <a:rPr lang="en-US" sz="2100" dirty="0" err="1"/>
                <a:t>hư</a:t>
              </a:r>
              <a:r>
                <a:rPr lang="en-US" sz="2100" dirty="0"/>
                <a:t> </a:t>
              </a:r>
              <a:r>
                <a:rPr lang="en-US" sz="2100" dirty="0" err="1"/>
                <a:t>hỏng</a:t>
              </a:r>
              <a:r>
                <a:rPr lang="en-US" sz="2100" dirty="0"/>
                <a:t> </a:t>
              </a:r>
              <a:r>
                <a:rPr lang="en-US" sz="2100" dirty="0" err="1"/>
                <a:t>màng</a:t>
              </a:r>
              <a:r>
                <a:rPr lang="en-US" sz="2100" dirty="0"/>
                <a:t> </a:t>
              </a:r>
              <a:r>
                <a:rPr lang="en-US" sz="2100" dirty="0" err="1"/>
                <a:t>ghép</a:t>
              </a:r>
              <a:r>
                <a:rPr lang="en-US" sz="2100" dirty="0"/>
                <a:t> </a:t>
              </a:r>
              <a:r>
                <a:rPr lang="en-US" sz="2100" dirty="0" err="1"/>
                <a:t>cấu</a:t>
              </a:r>
              <a:r>
                <a:rPr lang="en-US" sz="2100" dirty="0"/>
                <a:t> </a:t>
              </a:r>
              <a:r>
                <a:rPr lang="en-US" sz="2100" dirty="0" err="1"/>
                <a:t>trúc</a:t>
              </a:r>
              <a:r>
                <a:rPr lang="en-US" sz="2100" dirty="0"/>
                <a:t> </a:t>
              </a:r>
              <a:r>
                <a:rPr lang="en-US" sz="2100" dirty="0" err="1"/>
                <a:t>bên</a:t>
              </a:r>
              <a:r>
                <a:rPr lang="en-US" sz="2100" dirty="0"/>
                <a:t> </a:t>
              </a:r>
              <a:r>
                <a:rPr lang="en-US" sz="2100" dirty="0" err="1"/>
                <a:t>ngoài</a:t>
              </a:r>
              <a:r>
                <a:rPr lang="en-US" sz="2100" dirty="0"/>
                <a:t>, </a:t>
              </a:r>
              <a:r>
                <a:rPr lang="en-US" sz="2100" dirty="0" err="1"/>
                <a:t>nên</a:t>
              </a:r>
              <a:r>
                <a:rPr lang="en-US" sz="2100" dirty="0"/>
                <a:t> </a:t>
              </a:r>
              <a:r>
                <a:rPr lang="en-US" sz="2100" dirty="0" err="1"/>
                <a:t>thường</a:t>
              </a:r>
              <a:r>
                <a:rPr lang="en-US" sz="2100" dirty="0"/>
                <a:t> </a:t>
              </a:r>
              <a:r>
                <a:rPr lang="en-US" sz="2100" dirty="0" err="1"/>
                <a:t>ít</a:t>
              </a:r>
              <a:r>
                <a:rPr lang="en-US" sz="2100" dirty="0"/>
                <a:t> </a:t>
              </a:r>
              <a:r>
                <a:rPr lang="en-US" sz="2100" dirty="0" err="1"/>
                <a:t>dùng</a:t>
              </a:r>
              <a:r>
                <a:rPr lang="en-US" sz="2100" dirty="0"/>
                <a:t> PP </a:t>
              </a:r>
              <a:r>
                <a:rPr lang="en-US" sz="2100" dirty="0" err="1"/>
                <a:t>làm</a:t>
              </a:r>
              <a:r>
                <a:rPr lang="en-US" sz="2100" dirty="0"/>
                <a:t> </a:t>
              </a:r>
              <a:r>
                <a:rPr lang="en-US" sz="2100" dirty="0" err="1"/>
                <a:t>lớp</a:t>
              </a:r>
              <a:r>
                <a:rPr lang="en-US" sz="2100" dirty="0"/>
                <a:t> </a:t>
              </a:r>
              <a:r>
                <a:rPr lang="en-US" sz="2100" dirty="0" err="1"/>
                <a:t>trong</a:t>
              </a:r>
              <a:r>
                <a:rPr lang="en-US" sz="2100" dirty="0"/>
                <a:t> </a:t>
              </a:r>
              <a:r>
                <a:rPr lang="en-US" sz="2100" dirty="0" err="1"/>
                <a:t>cùng</a:t>
              </a:r>
              <a:r>
                <a:rPr lang="en-US" sz="2100" dirty="0"/>
                <a:t>.</a:t>
              </a:r>
            </a:p>
            <a:p>
              <a:pPr algn="just"/>
              <a:r>
                <a:rPr lang="en-US" sz="2100" dirty="0" err="1"/>
                <a:t>Có</a:t>
              </a:r>
              <a:r>
                <a:rPr lang="en-US" sz="2100" dirty="0"/>
                <a:t> </a:t>
              </a:r>
              <a:r>
                <a:rPr lang="en-US" sz="2100" dirty="0" err="1"/>
                <a:t>tính</a:t>
              </a:r>
              <a:r>
                <a:rPr lang="en-US" sz="2100" dirty="0"/>
                <a:t> </a:t>
              </a:r>
              <a:r>
                <a:rPr lang="en-US" sz="2100" dirty="0" err="1"/>
                <a:t>chất</a:t>
              </a:r>
              <a:r>
                <a:rPr lang="en-US" sz="2100" dirty="0"/>
                <a:t> </a:t>
              </a:r>
              <a:r>
                <a:rPr lang="en-US" sz="2100" dirty="0" err="1"/>
                <a:t>chống</a:t>
              </a:r>
              <a:r>
                <a:rPr lang="en-US" sz="2100" dirty="0"/>
                <a:t> </a:t>
              </a:r>
              <a:r>
                <a:rPr lang="en-US" sz="2100" dirty="0" err="1"/>
                <a:t>thấm</a:t>
              </a:r>
              <a:r>
                <a:rPr lang="en-US" sz="2100" dirty="0"/>
                <a:t> O</a:t>
              </a:r>
              <a:r>
                <a:rPr lang="en-US" sz="2100" baseline="-25000" dirty="0"/>
                <a:t>2</a:t>
              </a:r>
              <a:r>
                <a:rPr lang="en-US" sz="2100" dirty="0"/>
                <a:t>, </a:t>
              </a:r>
              <a:r>
                <a:rPr lang="en-US" sz="2100" dirty="0" err="1"/>
                <a:t>hơi</a:t>
              </a:r>
              <a:r>
                <a:rPr lang="en-US" sz="2100" dirty="0"/>
                <a:t> </a:t>
              </a:r>
              <a:r>
                <a:rPr lang="en-US" sz="2100" dirty="0" err="1"/>
                <a:t>nước</a:t>
              </a:r>
              <a:r>
                <a:rPr lang="en-US" sz="2100" dirty="0"/>
                <a:t>, </a:t>
              </a:r>
              <a:r>
                <a:rPr lang="en-US" sz="2100" dirty="0" err="1"/>
                <a:t>dầu</a:t>
              </a:r>
              <a:r>
                <a:rPr lang="en-US" sz="2100" dirty="0"/>
                <a:t> </a:t>
              </a:r>
              <a:r>
                <a:rPr lang="en-US" sz="2100" dirty="0" err="1"/>
                <a:t>mỡ</a:t>
              </a:r>
              <a:r>
                <a:rPr lang="en-US" sz="2100" dirty="0"/>
                <a:t> </a:t>
              </a:r>
              <a:r>
                <a:rPr lang="en-US" sz="2100" dirty="0" err="1"/>
                <a:t>và</a:t>
              </a:r>
              <a:r>
                <a:rPr lang="en-US" sz="2100" dirty="0"/>
                <a:t> </a:t>
              </a:r>
              <a:r>
                <a:rPr lang="en-US" sz="2100" dirty="0" err="1"/>
                <a:t>các</a:t>
              </a:r>
              <a:r>
                <a:rPr lang="en-US" sz="2100" dirty="0"/>
                <a:t> </a:t>
              </a:r>
              <a:r>
                <a:rPr lang="en-US" sz="2100" dirty="0" err="1"/>
                <a:t>khí</a:t>
              </a:r>
              <a:r>
                <a:rPr lang="en-US" sz="2100" dirty="0"/>
                <a:t> </a:t>
              </a:r>
              <a:r>
                <a:rPr lang="en-US" sz="2100" dirty="0" err="1"/>
                <a:t>khác</a:t>
              </a:r>
              <a:r>
                <a:rPr lang="en-US" sz="2100" dirty="0"/>
                <a:t>.</a:t>
              </a:r>
            </a:p>
            <a:p>
              <a:pPr algn="just"/>
              <a:r>
                <a:rPr lang="en-US" sz="2100" dirty="0" err="1"/>
                <a:t>Công</a:t>
              </a:r>
              <a:r>
                <a:rPr lang="en-US" sz="2100" dirty="0"/>
                <a:t> </a:t>
              </a:r>
              <a:r>
                <a:rPr lang="en-US" sz="2100" dirty="0" err="1"/>
                <a:t>dụng</a:t>
              </a:r>
              <a:r>
                <a:rPr lang="en-US" sz="2100" dirty="0"/>
                <a:t>: </a:t>
              </a:r>
              <a:r>
                <a:rPr lang="en-US" sz="2100" dirty="0" err="1"/>
                <a:t>Dùng</a:t>
              </a:r>
              <a:r>
                <a:rPr lang="en-US" sz="2100" dirty="0"/>
                <a:t> </a:t>
              </a:r>
              <a:r>
                <a:rPr lang="en-US" sz="2100" dirty="0" err="1"/>
                <a:t>làm</a:t>
              </a:r>
              <a:r>
                <a:rPr lang="en-US" sz="2100" dirty="0"/>
                <a:t> </a:t>
              </a:r>
              <a:r>
                <a:rPr lang="en-US" sz="2100" dirty="0" err="1"/>
                <a:t>bao</a:t>
              </a:r>
              <a:r>
                <a:rPr lang="en-US" sz="2100" dirty="0"/>
                <a:t> </a:t>
              </a:r>
              <a:r>
                <a:rPr lang="en-US" sz="2100" dirty="0" err="1"/>
                <a:t>bì</a:t>
              </a:r>
              <a:r>
                <a:rPr lang="en-US" sz="2100" dirty="0"/>
                <a:t> </a:t>
              </a:r>
              <a:r>
                <a:rPr lang="en-US" sz="2100" dirty="0" err="1"/>
                <a:t>một</a:t>
              </a:r>
              <a:r>
                <a:rPr lang="en-US" sz="2100" dirty="0"/>
                <a:t> </a:t>
              </a:r>
              <a:r>
                <a:rPr lang="en-US" sz="2100" dirty="0" err="1"/>
                <a:t>lớp</a:t>
              </a:r>
              <a:r>
                <a:rPr lang="en-US" sz="2100" dirty="0"/>
                <a:t> </a:t>
              </a:r>
              <a:r>
                <a:rPr lang="en-US" sz="2100" dirty="0" err="1"/>
                <a:t>chứa</a:t>
              </a:r>
              <a:r>
                <a:rPr lang="en-US" sz="2100" dirty="0"/>
                <a:t> </a:t>
              </a:r>
              <a:r>
                <a:rPr lang="en-US" sz="2100" dirty="0" err="1"/>
                <a:t>đựng</a:t>
              </a:r>
              <a:r>
                <a:rPr lang="en-US" sz="2100" dirty="0"/>
                <a:t> </a:t>
              </a:r>
              <a:r>
                <a:rPr lang="en-US" sz="2100" dirty="0" err="1"/>
                <a:t>bảo</a:t>
              </a:r>
              <a:r>
                <a:rPr lang="en-US" sz="2100" dirty="0"/>
                <a:t> </a:t>
              </a:r>
              <a:r>
                <a:rPr lang="en-US" sz="2100" dirty="0" err="1"/>
                <a:t>quản</a:t>
              </a:r>
              <a:r>
                <a:rPr lang="en-US" sz="2100" dirty="0"/>
                <a:t> </a:t>
              </a:r>
              <a:r>
                <a:rPr lang="en-US" sz="2100" dirty="0" err="1"/>
                <a:t>thực</a:t>
              </a:r>
              <a:r>
                <a:rPr lang="en-US" sz="2100" dirty="0"/>
                <a:t> </a:t>
              </a:r>
              <a:r>
                <a:rPr lang="en-US" sz="2100" dirty="0" err="1"/>
                <a:t>phẩm</a:t>
              </a:r>
              <a:r>
                <a:rPr lang="en-US" sz="2100" dirty="0"/>
                <a:t>, </a:t>
              </a:r>
              <a:r>
                <a:rPr lang="en-US" sz="2100" dirty="0" err="1"/>
                <a:t>không</a:t>
              </a:r>
              <a:r>
                <a:rPr lang="en-US" sz="2100" dirty="0"/>
                <a:t> </a:t>
              </a:r>
              <a:r>
                <a:rPr lang="en-US" sz="2100" dirty="0" err="1"/>
                <a:t>yêu</a:t>
              </a:r>
              <a:r>
                <a:rPr lang="en-US" sz="2100" dirty="0"/>
                <a:t> </a:t>
              </a:r>
              <a:r>
                <a:rPr lang="en-US" sz="2100" dirty="0" err="1"/>
                <a:t>cầu</a:t>
              </a:r>
              <a:r>
                <a:rPr lang="en-US" sz="2100" dirty="0"/>
                <a:t> </a:t>
              </a:r>
              <a:r>
                <a:rPr lang="en-US" sz="2100" dirty="0" err="1"/>
                <a:t>chống</a:t>
              </a:r>
              <a:r>
                <a:rPr lang="en-US" sz="2100" dirty="0"/>
                <a:t> oxy </a:t>
              </a:r>
              <a:r>
                <a:rPr lang="en-US" sz="2100" dirty="0" err="1"/>
                <a:t>hóa</a:t>
              </a:r>
              <a:r>
                <a:rPr lang="en-US" sz="2100" dirty="0"/>
                <a:t> </a:t>
              </a:r>
              <a:r>
                <a:rPr lang="en-US" sz="2100" dirty="0" err="1"/>
                <a:t>một</a:t>
              </a:r>
              <a:r>
                <a:rPr lang="en-US" sz="2100" dirty="0"/>
                <a:t> </a:t>
              </a:r>
              <a:r>
                <a:rPr lang="en-US" sz="2100" dirty="0" err="1"/>
                <a:t>cách</a:t>
              </a:r>
              <a:r>
                <a:rPr lang="en-US" sz="2100" dirty="0"/>
                <a:t> </a:t>
              </a:r>
              <a:r>
                <a:rPr lang="en-US" sz="2100" dirty="0" err="1"/>
                <a:t>nghiêm</a:t>
              </a:r>
              <a:r>
                <a:rPr lang="en-US" sz="2100" dirty="0"/>
                <a:t> </a:t>
              </a:r>
              <a:r>
                <a:rPr lang="en-US" sz="2100" dirty="0" err="1"/>
                <a:t>nhặt</a:t>
              </a:r>
              <a:r>
                <a:rPr lang="en-US" sz="2100" dirty="0"/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843607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-30163"/>
            <a:ext cx="7620000" cy="868363"/>
          </a:xfrm>
        </p:spPr>
        <p:txBody>
          <a:bodyPr/>
          <a:lstStyle/>
          <a:p>
            <a:r>
              <a:rPr lang="en-US" sz="2400" dirty="0" smtClean="0"/>
              <a:t>1.1.2 -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dẻo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: PE, PP, PS, PTFE, PA, PU, PAN, </a:t>
            </a:r>
            <a:r>
              <a:rPr lang="en-US" sz="2400" dirty="0" err="1"/>
              <a:t>thủy</a:t>
            </a:r>
            <a:r>
              <a:rPr lang="en-US" sz="2400" dirty="0"/>
              <a:t> </a:t>
            </a:r>
            <a:r>
              <a:rPr lang="en-US" sz="2400" dirty="0" err="1"/>
              <a:t>tinh</a:t>
            </a:r>
            <a:r>
              <a:rPr lang="en-US" sz="2400" dirty="0"/>
              <a:t> </a:t>
            </a:r>
            <a:r>
              <a:rPr lang="en-US" sz="2400" dirty="0" err="1"/>
              <a:t>hữu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, PET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18245" y="1065890"/>
            <a:ext cx="3244569" cy="607780"/>
            <a:chOff x="3040056" y="3538716"/>
            <a:chExt cx="3244569" cy="607780"/>
          </a:xfrm>
        </p:grpSpPr>
        <p:sp>
          <p:nvSpPr>
            <p:cNvPr id="18" name="TG_AutoShape 108"/>
            <p:cNvSpPr>
              <a:spLocks noChangeArrowheads="1"/>
            </p:cNvSpPr>
            <p:nvPr/>
          </p:nvSpPr>
          <p:spPr bwMode="gray">
            <a:xfrm>
              <a:off x="3040056" y="3767315"/>
              <a:ext cx="3244569" cy="37918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D16161">
                    <a:shade val="51000"/>
                    <a:satMod val="130000"/>
                  </a:srgbClr>
                </a:gs>
                <a:gs pos="80000">
                  <a:srgbClr val="D16161">
                    <a:shade val="93000"/>
                    <a:satMod val="130000"/>
                  </a:srgbClr>
                </a:gs>
                <a:gs pos="100000">
                  <a:srgbClr val="D16161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  </a:t>
              </a:r>
              <a:r>
                <a:rPr lang="en-US" sz="2400" b="1" kern="0" noProof="0" dirty="0" smtClean="0">
                  <a:solidFill>
                    <a:srgbClr val="FFFFFF"/>
                  </a:solidFill>
                  <a:latin typeface="Arial"/>
                </a:rPr>
                <a:t>P</a:t>
              </a:r>
              <a:r>
                <a:rPr lang="en-US" sz="2400" b="1" kern="0" dirty="0" err="1" smtClean="0">
                  <a:solidFill>
                    <a:srgbClr val="FFFFFF"/>
                  </a:solidFill>
                  <a:latin typeface="Arial"/>
                </a:rPr>
                <a:t>olyproylen</a:t>
              </a:r>
              <a:r>
                <a:rPr lang="en-US" sz="2400" b="1" kern="0" dirty="0" smtClean="0">
                  <a:solidFill>
                    <a:srgbClr val="FFFFFF"/>
                  </a:solidFill>
                  <a:latin typeface="Arial"/>
                </a:rPr>
                <a:t> (PP)</a:t>
              </a:r>
              <a:endPara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9" name="Oval 18"/>
            <p:cNvSpPr/>
            <p:nvPr/>
          </p:nvSpPr>
          <p:spPr bwMode="gray">
            <a:xfrm>
              <a:off x="3084513" y="3538716"/>
              <a:ext cx="457200" cy="457200"/>
            </a:xfrm>
            <a:prstGeom prst="ellipse">
              <a:avLst/>
            </a:prstGeom>
            <a:gradFill flip="none" rotWithShape="1">
              <a:gsLst>
                <a:gs pos="0">
                  <a:srgbClr val="D16161"/>
                </a:gs>
                <a:gs pos="46000">
                  <a:srgbClr val="D16161">
                    <a:lumMod val="75000"/>
                  </a:srgbClr>
                </a:gs>
                <a:gs pos="90000">
                  <a:srgbClr val="D16161">
                    <a:lumMod val="60000"/>
                    <a:lumOff val="40000"/>
                  </a:srgbClr>
                </a:gs>
                <a:gs pos="66000">
                  <a:srgbClr val="D16161">
                    <a:lumMod val="75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ln w="19050">
              <a:noFill/>
            </a:ln>
            <a:effectLst>
              <a:outerShdw blurRad="50800" dist="165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18000000"/>
              </a:lightRig>
            </a:scene3d>
            <a:sp3d>
              <a:bevelT w="165100" h="1651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b="1" kern="0" dirty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"/>
                </a:rPr>
                <a:t>2</a:t>
              </a:r>
              <a:endParaRPr kumimoji="0" lang="en-US" sz="18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97703" y="2193919"/>
            <a:ext cx="8610311" cy="3411604"/>
            <a:chOff x="197703" y="2193919"/>
            <a:chExt cx="8610311" cy="3411604"/>
          </a:xfrm>
        </p:grpSpPr>
        <p:grpSp>
          <p:nvGrpSpPr>
            <p:cNvPr id="12" name="Group 11"/>
            <p:cNvGrpSpPr/>
            <p:nvPr/>
          </p:nvGrpSpPr>
          <p:grpSpPr>
            <a:xfrm>
              <a:off x="197703" y="2193919"/>
              <a:ext cx="8610311" cy="3411604"/>
              <a:chOff x="228888" y="2169274"/>
              <a:chExt cx="8610311" cy="3012326"/>
            </a:xfrm>
          </p:grpSpPr>
          <p:grpSp>
            <p:nvGrpSpPr>
              <p:cNvPr id="13" name="Group 12"/>
              <p:cNvGrpSpPr/>
              <p:nvPr/>
            </p:nvGrpSpPr>
            <p:grpSpPr>
              <a:xfrm>
                <a:off x="1638691" y="2169274"/>
                <a:ext cx="4000500" cy="619560"/>
                <a:chOff x="38100" y="1752600"/>
                <a:chExt cx="5143500" cy="619560"/>
              </a:xfrm>
            </p:grpSpPr>
            <p:sp>
              <p:nvSpPr>
                <p:cNvPr id="24" name="Round Diagonal Corner Rectangle 23"/>
                <p:cNvSpPr/>
                <p:nvPr/>
              </p:nvSpPr>
              <p:spPr bwMode="gray">
                <a:xfrm>
                  <a:off x="38100" y="1840906"/>
                  <a:ext cx="5143500" cy="531254"/>
                </a:xfrm>
                <a:prstGeom prst="round2DiagRect">
                  <a:avLst>
                    <a:gd name="adj1" fmla="val 42473"/>
                    <a:gd name="adj2" fmla="val 0"/>
                  </a:avLst>
                </a:prstGeom>
                <a:gradFill>
                  <a:gsLst>
                    <a:gs pos="0">
                      <a:srgbClr val="62B5C6">
                        <a:lumMod val="75000"/>
                      </a:srgbClr>
                    </a:gs>
                    <a:gs pos="92000">
                      <a:srgbClr val="62B5C6"/>
                    </a:gs>
                    <a:gs pos="100000">
                      <a:srgbClr val="62B5C6">
                        <a:lumMod val="50000"/>
                      </a:srgbClr>
                    </a:gs>
                  </a:gsLst>
                  <a:lin ang="10800000" scaled="1"/>
                </a:gradFill>
                <a:ln w="25400" cap="flat" cmpd="sng" algn="ctr">
                  <a:solidFill>
                    <a:srgbClr val="62B5C6">
                      <a:shade val="50000"/>
                    </a:srgbClr>
                  </a:solidFill>
                  <a:prstDash val="solid"/>
                </a:ln>
                <a:effectLst>
                  <a:outerShdw blurRad="139700" dist="177800" dir="8400000" algn="tr" rotWithShape="0">
                    <a:prstClr val="black">
                      <a:alpha val="20000"/>
                    </a:prstClr>
                  </a:outerShdw>
                </a:effectLst>
                <a:scene3d>
                  <a:camera prst="orthographicFront"/>
                  <a:lightRig rig="contrasting" dir="t">
                    <a:rot lat="0" lon="0" rev="4200000"/>
                  </a:lightRig>
                </a:scene3d>
                <a:sp3d prstMaterial="metal">
                  <a:bevelT w="88900" h="88900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25" name="Oval 24"/>
                <p:cNvSpPr/>
                <p:nvPr/>
              </p:nvSpPr>
              <p:spPr bwMode="gray">
                <a:xfrm>
                  <a:off x="222452" y="1752600"/>
                  <a:ext cx="155448" cy="15544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62B5C6">
                        <a:shade val="51000"/>
                        <a:satMod val="130000"/>
                      </a:srgbClr>
                    </a:gs>
                    <a:gs pos="42000">
                      <a:srgbClr val="62B5C6">
                        <a:lumMod val="60000"/>
                        <a:lumOff val="40000"/>
                      </a:srgbClr>
                    </a:gs>
                    <a:gs pos="100000">
                      <a:srgbClr val="62B5C6">
                        <a:shade val="94000"/>
                        <a:satMod val="13500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scene3d>
                  <a:camera prst="orthographicFront">
                    <a:rot lat="0" lon="0" rev="0"/>
                  </a:camera>
                  <a:lightRig rig="flat" dir="t">
                    <a:rot lat="0" lon="0" rev="5400000"/>
                  </a:lightRig>
                </a:scene3d>
                <a:sp3d>
                  <a:bevelT w="101600" h="63500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4" name="Rounded Rectangle 13"/>
              <p:cNvSpPr/>
              <p:nvPr/>
            </p:nvSpPr>
            <p:spPr bwMode="gray">
              <a:xfrm>
                <a:off x="228888" y="2478926"/>
                <a:ext cx="8610311" cy="2702674"/>
              </a:xfrm>
              <a:prstGeom prst="roundRect">
                <a:avLst/>
              </a:prstGeom>
              <a:gradFill>
                <a:gsLst>
                  <a:gs pos="0">
                    <a:srgbClr val="FFFFFF"/>
                  </a:gs>
                  <a:gs pos="46000">
                    <a:srgbClr val="62B5C6">
                      <a:lumMod val="40000"/>
                      <a:lumOff val="60000"/>
                    </a:srgbClr>
                  </a:gs>
                  <a:gs pos="100000">
                    <a:srgbClr val="FFFFFF"/>
                  </a:gs>
                </a:gsLst>
                <a:lin ang="16200000" scaled="1"/>
              </a:gradFill>
              <a:ln w="12700" cap="flat" cmpd="sng" algn="ctr">
                <a:solidFill>
                  <a:srgbClr val="62B5C6">
                    <a:shade val="50000"/>
                  </a:srgbClr>
                </a:solidFill>
                <a:prstDash val="solid"/>
              </a:ln>
              <a:effectLst>
                <a:outerShdw blurRad="50800" dist="101600" dir="7980000" algn="tr" rotWithShape="0">
                  <a:prstClr val="black">
                    <a:alpha val="1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just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1842528" y="2706231"/>
                <a:ext cx="5320663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just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" name="Rectangle 1"/>
            <p:cNvSpPr/>
            <p:nvPr/>
          </p:nvSpPr>
          <p:spPr>
            <a:xfrm>
              <a:off x="419387" y="2667000"/>
              <a:ext cx="8229312" cy="28623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 err="1"/>
                <a:t>Tạo</a:t>
              </a:r>
              <a:r>
                <a:rPr lang="en-US" sz="2000" dirty="0"/>
                <a:t> </a:t>
              </a:r>
              <a:r>
                <a:rPr lang="en-US" sz="2000" dirty="0" err="1"/>
                <a:t>thành</a:t>
              </a:r>
              <a:r>
                <a:rPr lang="en-US" sz="2000" dirty="0"/>
                <a:t> </a:t>
              </a:r>
              <a:r>
                <a:rPr lang="en-US" sz="2000" dirty="0" err="1"/>
                <a:t>sợi</a:t>
              </a:r>
              <a:r>
                <a:rPr lang="en-US" sz="2000" dirty="0"/>
                <a:t>, </a:t>
              </a:r>
              <a:r>
                <a:rPr lang="en-US" sz="2000" dirty="0" err="1"/>
                <a:t>dệt</a:t>
              </a:r>
              <a:r>
                <a:rPr lang="en-US" sz="2000" dirty="0"/>
                <a:t> </a:t>
              </a:r>
              <a:r>
                <a:rPr lang="en-US" sz="2000" dirty="0" err="1"/>
                <a:t>thành</a:t>
              </a:r>
              <a:r>
                <a:rPr lang="en-US" sz="2000" dirty="0"/>
                <a:t> </a:t>
              </a:r>
              <a:r>
                <a:rPr lang="en-US" sz="2000" dirty="0" err="1"/>
                <a:t>bao</a:t>
              </a:r>
              <a:r>
                <a:rPr lang="en-US" sz="2000" dirty="0"/>
                <a:t> </a:t>
              </a:r>
              <a:r>
                <a:rPr lang="en-US" sz="2000" dirty="0" err="1"/>
                <a:t>bì</a:t>
              </a:r>
              <a:r>
                <a:rPr lang="en-US" sz="2000" dirty="0"/>
                <a:t> </a:t>
              </a:r>
              <a:r>
                <a:rPr lang="en-US" sz="2000" dirty="0" err="1"/>
                <a:t>đựng</a:t>
              </a:r>
              <a:r>
                <a:rPr lang="en-US" sz="2000" dirty="0"/>
                <a:t> </a:t>
              </a:r>
              <a:r>
                <a:rPr lang="en-US" sz="2000" dirty="0" err="1"/>
                <a:t>lương</a:t>
              </a:r>
              <a:r>
                <a:rPr lang="en-US" sz="2000" dirty="0"/>
                <a:t> </a:t>
              </a:r>
              <a:r>
                <a:rPr lang="en-US" sz="2000" dirty="0" err="1"/>
                <a:t>thực</a:t>
              </a:r>
              <a:r>
                <a:rPr lang="en-US" sz="2000" dirty="0"/>
                <a:t>, </a:t>
              </a:r>
              <a:r>
                <a:rPr lang="en-US" sz="2000" dirty="0" err="1"/>
                <a:t>ngũ</a:t>
              </a:r>
              <a:r>
                <a:rPr lang="en-US" sz="2000" dirty="0"/>
                <a:t> </a:t>
              </a:r>
              <a:r>
                <a:rPr lang="en-US" sz="2000" dirty="0" err="1"/>
                <a:t>cốc</a:t>
              </a:r>
              <a:r>
                <a:rPr lang="en-US" sz="2000" dirty="0"/>
                <a:t> </a:t>
              </a:r>
              <a:r>
                <a:rPr lang="en-US" sz="2000" dirty="0" err="1"/>
                <a:t>có</a:t>
              </a:r>
              <a:r>
                <a:rPr lang="en-US" sz="2000" dirty="0"/>
                <a:t> </a:t>
              </a:r>
              <a:r>
                <a:rPr lang="en-US" sz="2000" dirty="0" err="1"/>
                <a:t>số</a:t>
              </a:r>
              <a:r>
                <a:rPr lang="en-US" sz="2000" dirty="0"/>
                <a:t> </a:t>
              </a:r>
              <a:r>
                <a:rPr lang="en-US" sz="2000" dirty="0" err="1"/>
                <a:t>lượng</a:t>
              </a:r>
              <a:r>
                <a:rPr lang="en-US" sz="2000" dirty="0"/>
                <a:t> </a:t>
              </a:r>
              <a:r>
                <a:rPr lang="en-US" sz="2000" dirty="0" err="1"/>
                <a:t>lớn</a:t>
              </a:r>
              <a:r>
                <a:rPr lang="en-US" sz="2000" dirty="0"/>
                <a:t>.</a:t>
              </a:r>
            </a:p>
            <a:p>
              <a:r>
                <a:rPr lang="en-US" sz="2000" dirty="0"/>
                <a:t>PP </a:t>
              </a:r>
              <a:r>
                <a:rPr lang="en-US" sz="2000" dirty="0" err="1"/>
                <a:t>cũng</a:t>
              </a:r>
              <a:r>
                <a:rPr lang="en-US" sz="2000" dirty="0"/>
                <a:t> </a:t>
              </a:r>
              <a:r>
                <a:rPr lang="en-US" sz="2000" dirty="0" err="1"/>
                <a:t>được</a:t>
              </a:r>
              <a:r>
                <a:rPr lang="en-US" sz="2000" dirty="0"/>
                <a:t> </a:t>
              </a:r>
              <a:r>
                <a:rPr lang="en-US" sz="2000" dirty="0" err="1"/>
                <a:t>sản</a:t>
              </a:r>
              <a:r>
                <a:rPr lang="en-US" sz="2000" dirty="0"/>
                <a:t> </a:t>
              </a:r>
              <a:r>
                <a:rPr lang="en-US" sz="2000" dirty="0" err="1"/>
                <a:t>xuất</a:t>
              </a:r>
              <a:r>
                <a:rPr lang="en-US" sz="2000" dirty="0"/>
                <a:t> </a:t>
              </a:r>
              <a:r>
                <a:rPr lang="en-US" sz="2000" dirty="0" err="1"/>
                <a:t>dạng</a:t>
              </a:r>
              <a:r>
                <a:rPr lang="en-US" sz="2000" dirty="0"/>
                <a:t> </a:t>
              </a:r>
              <a:r>
                <a:rPr lang="en-US" sz="2000" dirty="0" err="1"/>
                <a:t>màng</a:t>
              </a:r>
              <a:r>
                <a:rPr lang="en-US" sz="2000" dirty="0"/>
                <a:t> </a:t>
              </a:r>
              <a:r>
                <a:rPr lang="en-US" sz="2000" dirty="0" err="1"/>
                <a:t>phủ</a:t>
              </a:r>
              <a:r>
                <a:rPr lang="en-US" sz="2000" dirty="0"/>
                <a:t> </a:t>
              </a:r>
              <a:r>
                <a:rPr lang="en-US" sz="2000" dirty="0" err="1"/>
                <a:t>ngoài</a:t>
              </a:r>
              <a:r>
                <a:rPr lang="en-US" sz="2000" dirty="0"/>
                <a:t> </a:t>
              </a:r>
              <a:r>
                <a:rPr lang="en-US" sz="2000" dirty="0" err="1"/>
                <a:t>đối</a:t>
              </a:r>
              <a:r>
                <a:rPr lang="en-US" sz="2000" dirty="0"/>
                <a:t> </a:t>
              </a:r>
              <a:r>
                <a:rPr lang="en-US" sz="2000" dirty="0" err="1"/>
                <a:t>với</a:t>
              </a:r>
              <a:r>
                <a:rPr lang="en-US" sz="2000" dirty="0"/>
                <a:t> </a:t>
              </a:r>
              <a:r>
                <a:rPr lang="en-US" sz="2000" dirty="0" err="1"/>
                <a:t>màng</a:t>
              </a:r>
              <a:r>
                <a:rPr lang="en-US" sz="2000" dirty="0"/>
                <a:t> </a:t>
              </a:r>
              <a:r>
                <a:rPr lang="en-US" sz="2000" dirty="0" err="1"/>
                <a:t>nhiều</a:t>
              </a:r>
              <a:r>
                <a:rPr lang="en-US" sz="2000" dirty="0"/>
                <a:t> </a:t>
              </a:r>
              <a:r>
                <a:rPr lang="en-US" sz="2000" dirty="0" err="1"/>
                <a:t>lớp</a:t>
              </a:r>
              <a:r>
                <a:rPr lang="en-US" sz="2000" dirty="0"/>
                <a:t> </a:t>
              </a:r>
              <a:r>
                <a:rPr lang="en-US" sz="2000" dirty="0" err="1"/>
                <a:t>để</a:t>
              </a:r>
              <a:r>
                <a:rPr lang="en-US" sz="2000" dirty="0"/>
                <a:t> </a:t>
              </a:r>
              <a:r>
                <a:rPr lang="en-US" sz="2000" dirty="0" err="1"/>
                <a:t>tăng</a:t>
              </a:r>
              <a:r>
                <a:rPr lang="en-US" sz="2000" dirty="0"/>
                <a:t> </a:t>
              </a:r>
              <a:r>
                <a:rPr lang="en-US" sz="2000" dirty="0" err="1"/>
                <a:t>tính</a:t>
              </a:r>
              <a:r>
                <a:rPr lang="en-US" sz="2000" dirty="0"/>
                <a:t> </a:t>
              </a:r>
              <a:r>
                <a:rPr lang="en-US" sz="2000" dirty="0" err="1"/>
                <a:t>chống</a:t>
              </a:r>
              <a:r>
                <a:rPr lang="en-US" sz="2000" dirty="0"/>
                <a:t> </a:t>
              </a:r>
              <a:r>
                <a:rPr lang="en-US" sz="2000" dirty="0" err="1"/>
                <a:t>thấm</a:t>
              </a:r>
              <a:r>
                <a:rPr lang="en-US" sz="2000" dirty="0"/>
                <a:t> </a:t>
              </a:r>
              <a:r>
                <a:rPr lang="en-US" sz="2000" dirty="0" err="1"/>
                <a:t>khí</a:t>
              </a:r>
              <a:r>
                <a:rPr lang="en-US" sz="2000" dirty="0"/>
                <a:t>, </a:t>
              </a:r>
              <a:r>
                <a:rPr lang="en-US" sz="2000" dirty="0" err="1"/>
                <a:t>hơi</a:t>
              </a:r>
              <a:r>
                <a:rPr lang="en-US" sz="2000" dirty="0"/>
                <a:t> </a:t>
              </a:r>
              <a:r>
                <a:rPr lang="en-US" sz="2000" dirty="0" err="1"/>
                <a:t>nước</a:t>
              </a:r>
              <a:r>
                <a:rPr lang="en-US" sz="2000" dirty="0"/>
                <a:t>, </a:t>
              </a:r>
              <a:r>
                <a:rPr lang="en-US" sz="2000" dirty="0" err="1"/>
                <a:t>tạo</a:t>
              </a:r>
              <a:r>
                <a:rPr lang="en-US" sz="2000" dirty="0"/>
                <a:t> </a:t>
              </a:r>
              <a:r>
                <a:rPr lang="en-US" sz="2000" dirty="0" err="1"/>
                <a:t>khả</a:t>
              </a:r>
              <a:r>
                <a:rPr lang="en-US" sz="2000" dirty="0"/>
                <a:t> </a:t>
              </a:r>
              <a:r>
                <a:rPr lang="en-US" sz="2000" dirty="0" err="1"/>
                <a:t>năng</a:t>
              </a:r>
              <a:r>
                <a:rPr lang="en-US" sz="2000" dirty="0"/>
                <a:t> in </a:t>
              </a:r>
              <a:r>
                <a:rPr lang="en-US" sz="2000" dirty="0" err="1"/>
                <a:t>ấn</a:t>
              </a:r>
              <a:r>
                <a:rPr lang="en-US" sz="2000" dirty="0"/>
                <a:t> </a:t>
              </a:r>
              <a:r>
                <a:rPr lang="en-US" sz="2000" dirty="0" err="1"/>
                <a:t>cao</a:t>
              </a:r>
              <a:r>
                <a:rPr lang="en-US" sz="2000" dirty="0"/>
                <a:t>, </a:t>
              </a:r>
              <a:r>
                <a:rPr lang="en-US" sz="2000" dirty="0" err="1"/>
                <a:t>và</a:t>
              </a:r>
              <a:r>
                <a:rPr lang="en-US" sz="2000" dirty="0"/>
                <a:t> </a:t>
              </a:r>
              <a:r>
                <a:rPr lang="en-US" sz="2000" dirty="0" err="1"/>
                <a:t>dễ</a:t>
              </a:r>
              <a:r>
                <a:rPr lang="en-US" sz="2000" dirty="0"/>
                <a:t> </a:t>
              </a:r>
              <a:r>
                <a:rPr lang="en-US" sz="2000" dirty="0" err="1"/>
                <a:t>xé</a:t>
              </a:r>
              <a:r>
                <a:rPr lang="en-US" sz="2000" dirty="0"/>
                <a:t> </a:t>
              </a:r>
              <a:r>
                <a:rPr lang="en-US" sz="2000" dirty="0" err="1"/>
                <a:t>rách</a:t>
              </a:r>
              <a:r>
                <a:rPr lang="en-US" sz="2000" dirty="0"/>
                <a:t> </a:t>
              </a:r>
              <a:r>
                <a:rPr lang="en-US" sz="2000" dirty="0" err="1"/>
                <a:t>để</a:t>
              </a:r>
              <a:r>
                <a:rPr lang="en-US" sz="2000" dirty="0"/>
                <a:t> </a:t>
              </a:r>
              <a:r>
                <a:rPr lang="en-US" sz="2000" dirty="0" err="1"/>
                <a:t>mở</a:t>
              </a:r>
              <a:r>
                <a:rPr lang="en-US" sz="2000" dirty="0"/>
                <a:t> </a:t>
              </a:r>
              <a:r>
                <a:rPr lang="en-US" sz="2000" dirty="0" err="1"/>
                <a:t>bao</a:t>
              </a:r>
              <a:r>
                <a:rPr lang="en-US" sz="2000" dirty="0"/>
                <a:t> </a:t>
              </a:r>
              <a:r>
                <a:rPr lang="en-US" sz="2000" dirty="0" err="1"/>
                <a:t>bì</a:t>
              </a:r>
              <a:r>
                <a:rPr lang="en-US" sz="2000" dirty="0"/>
                <a:t> (do </a:t>
              </a:r>
              <a:r>
                <a:rPr lang="en-US" sz="2000" dirty="0" err="1"/>
                <a:t>có</a:t>
              </a:r>
              <a:r>
                <a:rPr lang="en-US" sz="2000" dirty="0"/>
                <a:t> </a:t>
              </a:r>
              <a:r>
                <a:rPr lang="en-US" sz="2000" dirty="0" err="1"/>
                <a:t>tạo</a:t>
              </a:r>
              <a:r>
                <a:rPr lang="en-US" sz="2000" dirty="0"/>
                <a:t> </a:t>
              </a:r>
              <a:r>
                <a:rPr lang="en-US" sz="2000" dirty="0" err="1"/>
                <a:t>sẵn</a:t>
              </a:r>
              <a:r>
                <a:rPr lang="en-US" sz="2000" dirty="0"/>
                <a:t> </a:t>
              </a:r>
              <a:r>
                <a:rPr lang="en-US" sz="2000" dirty="0" err="1"/>
                <a:t>một</a:t>
              </a:r>
              <a:r>
                <a:rPr lang="en-US" sz="2000" dirty="0"/>
                <a:t> </a:t>
              </a:r>
              <a:r>
                <a:rPr lang="en-US" sz="2000" dirty="0" err="1"/>
                <a:t>vết</a:t>
              </a:r>
              <a:r>
                <a:rPr lang="en-US" sz="2000" dirty="0"/>
                <a:t> </a:t>
              </a:r>
              <a:r>
                <a:rPr lang="en-US" sz="2000" dirty="0" err="1"/>
                <a:t>đứt</a:t>
              </a:r>
              <a:r>
                <a:rPr lang="en-US" sz="2000" dirty="0"/>
                <a:t>) </a:t>
              </a:r>
              <a:r>
                <a:rPr lang="en-US" sz="2000" dirty="0" err="1"/>
                <a:t>và</a:t>
              </a:r>
              <a:r>
                <a:rPr lang="en-US" sz="2000" dirty="0"/>
                <a:t> </a:t>
              </a:r>
              <a:r>
                <a:rPr lang="en-US" sz="2000" dirty="0" err="1"/>
                <a:t>tạo</a:t>
              </a:r>
              <a:r>
                <a:rPr lang="en-US" sz="2000" dirty="0"/>
                <a:t> </a:t>
              </a:r>
              <a:r>
                <a:rPr lang="en-US" sz="2000" dirty="0" err="1"/>
                <a:t>độ</a:t>
              </a:r>
              <a:r>
                <a:rPr lang="en-US" sz="2000" dirty="0"/>
                <a:t> </a:t>
              </a:r>
              <a:r>
                <a:rPr lang="en-US" sz="2000" dirty="0" err="1"/>
                <a:t>bóng</a:t>
              </a:r>
              <a:r>
                <a:rPr lang="en-US" sz="2000" dirty="0"/>
                <a:t> </a:t>
              </a:r>
              <a:r>
                <a:rPr lang="en-US" sz="2000" dirty="0" err="1"/>
                <a:t>cao</a:t>
              </a:r>
              <a:r>
                <a:rPr lang="en-US" sz="2000" dirty="0"/>
                <a:t> </a:t>
              </a:r>
              <a:r>
                <a:rPr lang="en-US" sz="2000" dirty="0" err="1"/>
                <a:t>cho</a:t>
              </a:r>
              <a:r>
                <a:rPr lang="en-US" sz="2000" dirty="0"/>
                <a:t> </a:t>
              </a:r>
              <a:r>
                <a:rPr lang="en-US" sz="2000" dirty="0" err="1"/>
                <a:t>bao</a:t>
              </a:r>
              <a:r>
                <a:rPr lang="en-US" sz="2000" dirty="0"/>
                <a:t> </a:t>
              </a:r>
              <a:r>
                <a:rPr lang="en-US" sz="2000" dirty="0" err="1"/>
                <a:t>bì</a:t>
              </a:r>
              <a:r>
                <a:rPr lang="en-US" sz="2000" dirty="0"/>
                <a:t>.</a:t>
              </a:r>
            </a:p>
            <a:p>
              <a:r>
                <a:rPr lang="en-US" sz="2000" dirty="0" err="1"/>
                <a:t>Dùng</a:t>
              </a:r>
              <a:r>
                <a:rPr lang="en-US" sz="2000" dirty="0"/>
                <a:t> </a:t>
              </a:r>
              <a:r>
                <a:rPr lang="en-US" sz="2000" dirty="0" err="1"/>
                <a:t>làm</a:t>
              </a:r>
              <a:r>
                <a:rPr lang="en-US" sz="2000" dirty="0"/>
                <a:t> chai </a:t>
              </a:r>
              <a:r>
                <a:rPr lang="en-US" sz="2000" dirty="0" err="1"/>
                <a:t>đựng</a:t>
              </a:r>
              <a:r>
                <a:rPr lang="en-US" sz="2000" dirty="0"/>
                <a:t> </a:t>
              </a:r>
              <a:r>
                <a:rPr lang="en-US" sz="2000" dirty="0" err="1"/>
                <a:t>nước</a:t>
              </a:r>
              <a:r>
                <a:rPr lang="en-US" sz="2000" dirty="0"/>
                <a:t>, </a:t>
              </a:r>
              <a:r>
                <a:rPr lang="en-US" sz="2000" dirty="0" err="1"/>
                <a:t>bình</a:t>
              </a:r>
              <a:r>
                <a:rPr lang="en-US" sz="2000" dirty="0"/>
                <a:t> </a:t>
              </a:r>
              <a:r>
                <a:rPr lang="en-US" sz="2000" dirty="0" err="1"/>
                <a:t>sữa</a:t>
              </a:r>
              <a:r>
                <a:rPr lang="en-US" sz="2000" dirty="0"/>
                <a:t> </a:t>
              </a:r>
              <a:r>
                <a:rPr lang="en-US" sz="2000" dirty="0" err="1"/>
                <a:t>cho</a:t>
              </a:r>
              <a:r>
                <a:rPr lang="en-US" sz="2000" dirty="0"/>
                <a:t> </a:t>
              </a:r>
              <a:r>
                <a:rPr lang="en-US" sz="2000" dirty="0" err="1"/>
                <a:t>bé</a:t>
              </a:r>
              <a:r>
                <a:rPr lang="en-US" sz="2000" dirty="0"/>
                <a:t>, </a:t>
              </a:r>
              <a:r>
                <a:rPr lang="en-US" sz="2000" dirty="0" err="1"/>
                <a:t>hộp</a:t>
              </a:r>
              <a:r>
                <a:rPr lang="en-US" sz="2000" dirty="0"/>
                <a:t> </a:t>
              </a:r>
              <a:r>
                <a:rPr lang="en-US" sz="2000" dirty="0" err="1"/>
                <a:t>bảo</a:t>
              </a:r>
              <a:r>
                <a:rPr lang="en-US" sz="2000" dirty="0"/>
                <a:t> </a:t>
              </a:r>
              <a:r>
                <a:rPr lang="en-US" sz="2000" dirty="0" err="1"/>
                <a:t>quản</a:t>
              </a:r>
              <a:r>
                <a:rPr lang="en-US" sz="2000" dirty="0"/>
                <a:t> </a:t>
              </a:r>
              <a:r>
                <a:rPr lang="en-US" sz="2000" dirty="0" err="1"/>
                <a:t>thực</a:t>
              </a:r>
              <a:r>
                <a:rPr lang="en-US" sz="2000" dirty="0"/>
                <a:t> </a:t>
              </a:r>
              <a:r>
                <a:rPr lang="en-US" sz="2000" dirty="0" err="1"/>
                <a:t>phẩm</a:t>
              </a:r>
              <a:r>
                <a:rPr lang="en-US" sz="2000" dirty="0"/>
                <a:t>.</a:t>
              </a:r>
            </a:p>
            <a:p>
              <a:r>
                <a:rPr lang="en-US" sz="2000" dirty="0" err="1"/>
                <a:t>Một</a:t>
              </a:r>
              <a:r>
                <a:rPr lang="en-US" sz="2000" dirty="0"/>
                <a:t> </a:t>
              </a:r>
              <a:r>
                <a:rPr lang="en-US" sz="2000" dirty="0" err="1"/>
                <a:t>số</a:t>
              </a:r>
              <a:r>
                <a:rPr lang="en-US" sz="2000" dirty="0"/>
                <a:t> </a:t>
              </a:r>
              <a:r>
                <a:rPr lang="en-US" sz="2000" dirty="0" err="1"/>
                <a:t>sản</a:t>
              </a:r>
              <a:r>
                <a:rPr lang="en-US" sz="2000" dirty="0"/>
                <a:t> </a:t>
              </a:r>
              <a:r>
                <a:rPr lang="en-US" sz="2000" dirty="0" err="1"/>
                <a:t>phẩm</a:t>
              </a:r>
              <a:r>
                <a:rPr lang="en-US" sz="2000" dirty="0"/>
                <a:t> </a:t>
              </a:r>
              <a:r>
                <a:rPr lang="en-US" sz="2000" dirty="0" err="1"/>
                <a:t>làm</a:t>
              </a:r>
              <a:r>
                <a:rPr lang="en-US" sz="2000" dirty="0"/>
                <a:t> </a:t>
              </a:r>
              <a:r>
                <a:rPr lang="en-US" sz="2000" dirty="0" err="1"/>
                <a:t>từ</a:t>
              </a:r>
              <a:r>
                <a:rPr lang="en-US" sz="2000" dirty="0"/>
                <a:t> </a:t>
              </a:r>
              <a:r>
                <a:rPr lang="en-US" sz="2000" dirty="0" err="1"/>
                <a:t>nhựa</a:t>
              </a:r>
              <a:r>
                <a:rPr lang="en-US" sz="2000" dirty="0"/>
                <a:t> PP </a:t>
              </a:r>
              <a:r>
                <a:rPr lang="en-US" sz="2000" dirty="0" err="1"/>
                <a:t>có</a:t>
              </a:r>
              <a:r>
                <a:rPr lang="en-US" sz="2000" dirty="0"/>
                <a:t> </a:t>
              </a:r>
              <a:r>
                <a:rPr lang="en-US" sz="2000" dirty="0" err="1"/>
                <a:t>khả</a:t>
              </a:r>
              <a:r>
                <a:rPr lang="en-US" sz="2000" dirty="0"/>
                <a:t> </a:t>
              </a:r>
              <a:r>
                <a:rPr lang="en-US" sz="2000" dirty="0" err="1"/>
                <a:t>năng</a:t>
              </a:r>
              <a:r>
                <a:rPr lang="en-US" sz="2000" dirty="0"/>
                <a:t> </a:t>
              </a:r>
              <a:r>
                <a:rPr lang="en-US" sz="2000" dirty="0" err="1"/>
                <a:t>chịu</a:t>
              </a:r>
              <a:r>
                <a:rPr lang="en-US" sz="2000" dirty="0"/>
                <a:t> </a:t>
              </a:r>
              <a:r>
                <a:rPr lang="en-US" sz="2000" dirty="0" err="1"/>
                <a:t>nhiệt</a:t>
              </a:r>
              <a:r>
                <a:rPr lang="en-US" sz="2000" dirty="0"/>
                <a:t> </a:t>
              </a:r>
              <a:r>
                <a:rPr lang="en-US" sz="2000" dirty="0" err="1"/>
                <a:t>tốt</a:t>
              </a:r>
              <a:r>
                <a:rPr lang="en-US" sz="2000" dirty="0"/>
                <a:t> </a:t>
              </a:r>
              <a:r>
                <a:rPr lang="en-US" sz="2000" dirty="0" err="1"/>
                <a:t>dùng</a:t>
              </a:r>
              <a:r>
                <a:rPr lang="en-US" sz="2000" dirty="0"/>
                <a:t> </a:t>
              </a:r>
              <a:r>
                <a:rPr lang="en-US" sz="2000" dirty="0" err="1"/>
                <a:t>được</a:t>
              </a:r>
              <a:r>
                <a:rPr lang="en-US" sz="2000" dirty="0"/>
                <a:t> </a:t>
              </a:r>
              <a:r>
                <a:rPr lang="en-US" sz="2000" dirty="0" err="1"/>
                <a:t>trong</a:t>
              </a:r>
              <a:r>
                <a:rPr lang="en-US" sz="2000" dirty="0"/>
                <a:t> </a:t>
              </a:r>
              <a:r>
                <a:rPr lang="en-US" sz="2000" dirty="0" err="1"/>
                <a:t>lò</a:t>
              </a:r>
              <a:r>
                <a:rPr lang="en-US" sz="2000" dirty="0"/>
                <a:t> vi </a:t>
              </a:r>
              <a:r>
                <a:rPr lang="en-US" sz="2000" dirty="0" err="1"/>
                <a:t>sóng</a:t>
              </a:r>
              <a:endParaRPr lang="en-US" sz="2000" dirty="0"/>
            </a:p>
          </p:txBody>
        </p:sp>
      </p:grpSp>
    </p:spTree>
    <p:extLst>
      <p:ext uri="{BB962C8B-B14F-4D97-AF65-F5344CB8AC3E}">
        <p14:creationId xmlns:p14="http://schemas.microsoft.com/office/powerpoint/2010/main" val="23793270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-30163"/>
            <a:ext cx="7620000" cy="868363"/>
          </a:xfrm>
        </p:spPr>
        <p:txBody>
          <a:bodyPr/>
          <a:lstStyle/>
          <a:p>
            <a:r>
              <a:rPr lang="en-US" sz="2400" dirty="0" smtClean="0"/>
              <a:t>1.1.2 -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dẻo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: PE, PP, PS, PTFE, PA, PU, PAN, </a:t>
            </a:r>
            <a:r>
              <a:rPr lang="en-US" sz="2400" dirty="0" err="1"/>
              <a:t>thủy</a:t>
            </a:r>
            <a:r>
              <a:rPr lang="en-US" sz="2400" dirty="0"/>
              <a:t> </a:t>
            </a:r>
            <a:r>
              <a:rPr lang="en-US" sz="2400" dirty="0" err="1"/>
              <a:t>tinh</a:t>
            </a:r>
            <a:r>
              <a:rPr lang="en-US" sz="2400" dirty="0"/>
              <a:t> </a:t>
            </a:r>
            <a:r>
              <a:rPr lang="en-US" sz="2400" dirty="0" err="1"/>
              <a:t>hữu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, PET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-18245" y="1065890"/>
            <a:ext cx="4209245" cy="614975"/>
            <a:chOff x="-18245" y="1065890"/>
            <a:chExt cx="4209245" cy="614975"/>
          </a:xfrm>
        </p:grpSpPr>
        <p:grpSp>
          <p:nvGrpSpPr>
            <p:cNvPr id="17" name="Group 16"/>
            <p:cNvGrpSpPr/>
            <p:nvPr/>
          </p:nvGrpSpPr>
          <p:grpSpPr>
            <a:xfrm>
              <a:off x="-18245" y="1065890"/>
              <a:ext cx="4209245" cy="607780"/>
              <a:chOff x="3040056" y="3538716"/>
              <a:chExt cx="4209245" cy="607780"/>
            </a:xfrm>
          </p:grpSpPr>
          <p:sp>
            <p:nvSpPr>
              <p:cNvPr id="18" name="TG_AutoShape 108"/>
              <p:cNvSpPr>
                <a:spLocks noChangeArrowheads="1"/>
              </p:cNvSpPr>
              <p:nvPr/>
            </p:nvSpPr>
            <p:spPr bwMode="gray">
              <a:xfrm>
                <a:off x="3040056" y="3767315"/>
                <a:ext cx="4209245" cy="37918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D16161">
                      <a:shade val="51000"/>
                      <a:satMod val="130000"/>
                    </a:srgbClr>
                  </a:gs>
                  <a:gs pos="80000">
                    <a:srgbClr val="D16161">
                      <a:shade val="93000"/>
                      <a:satMod val="130000"/>
                    </a:srgbClr>
                  </a:gs>
                  <a:gs pos="100000">
                    <a:srgbClr val="D16161">
                      <a:shade val="94000"/>
                      <a:satMod val="135000"/>
                    </a:srgb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txBody>
              <a:bodyPr rtlCol="0" anchor="ctr"/>
              <a:lstStyle/>
              <a:p>
                <a:pPr marL="0" marR="0" lvl="0" indent="0" algn="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  </a:t>
                </a:r>
                <a:endPara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sp>
            <p:nvSpPr>
              <p:cNvPr id="19" name="Oval 18"/>
              <p:cNvSpPr/>
              <p:nvPr/>
            </p:nvSpPr>
            <p:spPr bwMode="gray">
              <a:xfrm>
                <a:off x="3084513" y="3538716"/>
                <a:ext cx="457200" cy="457200"/>
              </a:xfrm>
              <a:prstGeom prst="ellipse">
                <a:avLst/>
              </a:prstGeom>
              <a:gradFill flip="none" rotWithShape="1">
                <a:gsLst>
                  <a:gs pos="0">
                    <a:srgbClr val="D16161"/>
                  </a:gs>
                  <a:gs pos="46000">
                    <a:srgbClr val="D16161">
                      <a:lumMod val="75000"/>
                    </a:srgbClr>
                  </a:gs>
                  <a:gs pos="90000">
                    <a:srgbClr val="D16161">
                      <a:lumMod val="60000"/>
                      <a:lumOff val="40000"/>
                    </a:srgbClr>
                  </a:gs>
                  <a:gs pos="66000">
                    <a:srgbClr val="D16161">
                      <a:lumMod val="75000"/>
                    </a:srgb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9050">
                <a:noFill/>
              </a:ln>
              <a:effectLst>
                <a:outerShdw blurRad="50800" dist="165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18000000"/>
                </a:lightRig>
              </a:scene3d>
              <a:sp3d>
                <a:bevelT w="165100" h="1651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b="1" kern="0" dirty="0">
                    <a:ln w="18415" cmpd="sng">
                      <a:noFill/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Arial"/>
                  </a:rPr>
                  <a:t>2</a:t>
                </a:r>
                <a:endParaRPr kumimoji="0" lang="en-US" sz="1800" b="1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481492" y="1219200"/>
              <a:ext cx="34852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1.1.2.3 </a:t>
              </a:r>
              <a:r>
                <a:rPr lang="en-US" sz="2400" b="1" dirty="0" err="1">
                  <a:solidFill>
                    <a:schemeClr val="bg1"/>
                  </a:solidFill>
                </a:rPr>
                <a:t>Polystyren</a:t>
              </a:r>
              <a:r>
                <a:rPr lang="en-US" sz="2400" b="1" dirty="0">
                  <a:solidFill>
                    <a:schemeClr val="bg1"/>
                  </a:solidFill>
                </a:rPr>
                <a:t> (PS)</a:t>
              </a:r>
              <a:endParaRPr lang="en-US" sz="2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97703" y="2193919"/>
            <a:ext cx="8610311" cy="2612525"/>
            <a:chOff x="197703" y="2193919"/>
            <a:chExt cx="8610311" cy="2612525"/>
          </a:xfrm>
        </p:grpSpPr>
        <p:grpSp>
          <p:nvGrpSpPr>
            <p:cNvPr id="12" name="Group 11"/>
            <p:cNvGrpSpPr/>
            <p:nvPr/>
          </p:nvGrpSpPr>
          <p:grpSpPr>
            <a:xfrm>
              <a:off x="197703" y="2193919"/>
              <a:ext cx="8610311" cy="2612525"/>
              <a:chOff x="228888" y="2169274"/>
              <a:chExt cx="8610311" cy="2306767"/>
            </a:xfrm>
          </p:grpSpPr>
          <p:sp>
            <p:nvSpPr>
              <p:cNvPr id="14" name="Rounded Rectangle 13"/>
              <p:cNvSpPr/>
              <p:nvPr/>
            </p:nvSpPr>
            <p:spPr bwMode="gray">
              <a:xfrm>
                <a:off x="228888" y="2478926"/>
                <a:ext cx="8610311" cy="1997115"/>
              </a:xfrm>
              <a:prstGeom prst="roundRect">
                <a:avLst/>
              </a:prstGeom>
              <a:gradFill>
                <a:gsLst>
                  <a:gs pos="0">
                    <a:srgbClr val="FFFFFF"/>
                  </a:gs>
                  <a:gs pos="46000">
                    <a:srgbClr val="62B5C6">
                      <a:lumMod val="40000"/>
                      <a:lumOff val="60000"/>
                    </a:srgbClr>
                  </a:gs>
                  <a:gs pos="100000">
                    <a:srgbClr val="FFFFFF"/>
                  </a:gs>
                </a:gsLst>
                <a:lin ang="16200000" scaled="1"/>
              </a:gradFill>
              <a:ln w="12700" cap="flat" cmpd="sng" algn="ctr">
                <a:solidFill>
                  <a:srgbClr val="62B5C6">
                    <a:shade val="50000"/>
                  </a:srgbClr>
                </a:solidFill>
                <a:prstDash val="solid"/>
              </a:ln>
              <a:effectLst>
                <a:outerShdw blurRad="50800" dist="101600" dir="7980000" algn="tr" rotWithShape="0">
                  <a:prstClr val="black">
                    <a:alpha val="1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just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grpSp>
            <p:nvGrpSpPr>
              <p:cNvPr id="13" name="Group 12"/>
              <p:cNvGrpSpPr/>
              <p:nvPr/>
            </p:nvGrpSpPr>
            <p:grpSpPr>
              <a:xfrm>
                <a:off x="1638691" y="2169274"/>
                <a:ext cx="4000500" cy="619560"/>
                <a:chOff x="38100" y="1752600"/>
                <a:chExt cx="5143500" cy="619560"/>
              </a:xfrm>
            </p:grpSpPr>
            <p:sp>
              <p:nvSpPr>
                <p:cNvPr id="24" name="Round Diagonal Corner Rectangle 23"/>
                <p:cNvSpPr/>
                <p:nvPr/>
              </p:nvSpPr>
              <p:spPr bwMode="gray">
                <a:xfrm>
                  <a:off x="38100" y="1840906"/>
                  <a:ext cx="5143500" cy="531254"/>
                </a:xfrm>
                <a:prstGeom prst="round2DiagRect">
                  <a:avLst>
                    <a:gd name="adj1" fmla="val 42473"/>
                    <a:gd name="adj2" fmla="val 0"/>
                  </a:avLst>
                </a:prstGeom>
                <a:gradFill>
                  <a:gsLst>
                    <a:gs pos="0">
                      <a:srgbClr val="62B5C6">
                        <a:lumMod val="75000"/>
                      </a:srgbClr>
                    </a:gs>
                    <a:gs pos="92000">
                      <a:srgbClr val="62B5C6"/>
                    </a:gs>
                    <a:gs pos="100000">
                      <a:srgbClr val="62B5C6">
                        <a:lumMod val="50000"/>
                      </a:srgbClr>
                    </a:gs>
                  </a:gsLst>
                  <a:lin ang="10800000" scaled="1"/>
                </a:gradFill>
                <a:ln w="25400" cap="flat" cmpd="sng" algn="ctr">
                  <a:solidFill>
                    <a:srgbClr val="62B5C6">
                      <a:shade val="50000"/>
                    </a:srgbClr>
                  </a:solidFill>
                  <a:prstDash val="solid"/>
                </a:ln>
                <a:effectLst>
                  <a:outerShdw blurRad="139700" dist="177800" dir="8400000" algn="tr" rotWithShape="0">
                    <a:prstClr val="black">
                      <a:alpha val="20000"/>
                    </a:prstClr>
                  </a:outerShdw>
                </a:effectLst>
                <a:scene3d>
                  <a:camera prst="orthographicFront"/>
                  <a:lightRig rig="contrasting" dir="t">
                    <a:rot lat="0" lon="0" rev="4200000"/>
                  </a:lightRig>
                </a:scene3d>
                <a:sp3d prstMaterial="metal">
                  <a:bevelT w="88900" h="88900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25" name="Oval 24"/>
                <p:cNvSpPr/>
                <p:nvPr/>
              </p:nvSpPr>
              <p:spPr bwMode="gray">
                <a:xfrm>
                  <a:off x="222452" y="1752600"/>
                  <a:ext cx="155448" cy="15544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62B5C6">
                        <a:shade val="51000"/>
                        <a:satMod val="130000"/>
                      </a:srgbClr>
                    </a:gs>
                    <a:gs pos="42000">
                      <a:srgbClr val="62B5C6">
                        <a:lumMod val="60000"/>
                        <a:lumOff val="40000"/>
                      </a:srgbClr>
                    </a:gs>
                    <a:gs pos="100000">
                      <a:srgbClr val="62B5C6">
                        <a:shade val="94000"/>
                        <a:satMod val="13500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scene3d>
                  <a:camera prst="orthographicFront">
                    <a:rot lat="0" lon="0" rev="0"/>
                  </a:camera>
                  <a:lightRig rig="flat" dir="t">
                    <a:rot lat="0" lon="0" rev="5400000"/>
                  </a:lightRig>
                </a:scene3d>
                <a:sp3d>
                  <a:bevelT w="101600" h="63500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22" name="Rectangle 21"/>
              <p:cNvSpPr/>
              <p:nvPr/>
            </p:nvSpPr>
            <p:spPr>
              <a:xfrm>
                <a:off x="1842528" y="2706231"/>
                <a:ext cx="5320663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just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5" name="Rectangle 4"/>
            <p:cNvSpPr/>
            <p:nvPr/>
          </p:nvSpPr>
          <p:spPr>
            <a:xfrm>
              <a:off x="2086377" y="2397755"/>
              <a:ext cx="265970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</a:rPr>
                <a:t>1.1.2.3 </a:t>
              </a:r>
              <a:r>
                <a:rPr lang="en-US" b="1" dirty="0" err="1">
                  <a:solidFill>
                    <a:schemeClr val="bg1"/>
                  </a:solidFill>
                </a:rPr>
                <a:t>Polystyren</a:t>
              </a:r>
              <a:r>
                <a:rPr lang="en-US" b="1" dirty="0">
                  <a:solidFill>
                    <a:schemeClr val="bg1"/>
                  </a:solidFill>
                </a:rPr>
                <a:t> (PS)</a:t>
              </a: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541144" y="2993600"/>
              <a:ext cx="8077200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sz="2400" dirty="0" err="1"/>
                <a:t>Polystyren</a:t>
              </a:r>
              <a:r>
                <a:rPr lang="en-US" sz="2400" dirty="0"/>
                <a:t> </a:t>
              </a:r>
              <a:r>
                <a:rPr lang="en-US" sz="2400" dirty="0" err="1"/>
                <a:t>là</a:t>
              </a:r>
              <a:r>
                <a:rPr lang="en-US" sz="2400" dirty="0"/>
                <a:t> </a:t>
              </a:r>
              <a:r>
                <a:rPr lang="en-US" sz="2400" dirty="0" err="1"/>
                <a:t>chất</a:t>
              </a:r>
              <a:r>
                <a:rPr lang="en-US" sz="2400" dirty="0"/>
                <a:t> </a:t>
              </a:r>
              <a:r>
                <a:rPr lang="en-US" sz="2400" dirty="0" err="1"/>
                <a:t>dẻo</a:t>
              </a:r>
              <a:r>
                <a:rPr lang="en-US" sz="2400" dirty="0"/>
                <a:t> </a:t>
              </a:r>
              <a:r>
                <a:rPr lang="en-US" sz="2400" dirty="0" err="1"/>
                <a:t>trong</a:t>
              </a:r>
              <a:r>
                <a:rPr lang="en-US" sz="2400" dirty="0"/>
                <a:t> </a:t>
              </a:r>
              <a:r>
                <a:rPr lang="en-US" sz="2400" dirty="0" err="1"/>
                <a:t>suốt</a:t>
              </a:r>
              <a:r>
                <a:rPr lang="en-US" sz="2400" dirty="0"/>
                <a:t>, </a:t>
              </a:r>
              <a:r>
                <a:rPr lang="en-US" sz="2400" dirty="0" err="1"/>
                <a:t>cứng</a:t>
              </a:r>
              <a:r>
                <a:rPr lang="en-US" sz="2400" dirty="0"/>
                <a:t>, </a:t>
              </a:r>
              <a:r>
                <a:rPr lang="en-US" sz="2400" dirty="0" err="1"/>
                <a:t>chắc</a:t>
              </a:r>
              <a:r>
                <a:rPr lang="en-US" sz="2400" dirty="0"/>
                <a:t>, </a:t>
              </a:r>
              <a:r>
                <a:rPr lang="en-US" sz="2400" dirty="0" err="1"/>
                <a:t>không</a:t>
              </a:r>
              <a:r>
                <a:rPr lang="en-US" sz="2400" dirty="0"/>
                <a:t> </a:t>
              </a:r>
              <a:r>
                <a:rPr lang="en-US" sz="2400" dirty="0" err="1"/>
                <a:t>mùi</a:t>
              </a:r>
              <a:r>
                <a:rPr lang="en-US" sz="2400" dirty="0"/>
                <a:t>, </a:t>
              </a:r>
              <a:r>
                <a:rPr lang="en-US" sz="2400" dirty="0" err="1"/>
                <a:t>không</a:t>
              </a:r>
              <a:r>
                <a:rPr lang="en-US" sz="2400" dirty="0"/>
                <a:t> </a:t>
              </a:r>
              <a:r>
                <a:rPr lang="en-US" sz="2400" dirty="0" err="1"/>
                <a:t>vị</a:t>
              </a:r>
              <a:r>
                <a:rPr lang="en-US" sz="2400" dirty="0"/>
                <a:t>, </a:t>
              </a:r>
              <a:r>
                <a:rPr lang="en-US" sz="2400" dirty="0" err="1"/>
                <a:t>cháy</a:t>
              </a:r>
              <a:r>
                <a:rPr lang="en-US" sz="2400" dirty="0"/>
                <a:t> </a:t>
              </a:r>
              <a:r>
                <a:rPr lang="en-US" sz="2400" dirty="0" err="1"/>
                <a:t>nhiều</a:t>
              </a:r>
              <a:r>
                <a:rPr lang="en-US" sz="2400" dirty="0"/>
                <a:t> </a:t>
              </a:r>
              <a:r>
                <a:rPr lang="en-US" sz="2400" dirty="0" err="1"/>
                <a:t>khói</a:t>
              </a:r>
              <a:r>
                <a:rPr lang="en-US" sz="2400" dirty="0"/>
                <a:t>, </a:t>
              </a:r>
              <a:r>
                <a:rPr lang="en-US" sz="2400" dirty="0" err="1"/>
                <a:t>dễ</a:t>
              </a:r>
              <a:r>
                <a:rPr lang="en-US" sz="2400" dirty="0"/>
                <a:t> </a:t>
              </a:r>
              <a:r>
                <a:rPr lang="en-US" sz="2400" dirty="0" err="1"/>
                <a:t>gia</a:t>
              </a:r>
              <a:r>
                <a:rPr lang="en-US" sz="2400" dirty="0"/>
                <a:t> </a:t>
              </a:r>
              <a:r>
                <a:rPr lang="en-US" sz="2400" dirty="0" err="1"/>
                <a:t>công</a:t>
              </a:r>
              <a:r>
                <a:rPr lang="en-US" sz="2400" dirty="0"/>
                <a:t> </a:t>
              </a:r>
              <a:r>
                <a:rPr lang="en-US" sz="2400" dirty="0" err="1"/>
                <a:t>bằng</a:t>
              </a:r>
              <a:r>
                <a:rPr lang="en-US" sz="2400" dirty="0"/>
                <a:t> </a:t>
              </a:r>
              <a:r>
                <a:rPr lang="en-US" sz="2400" dirty="0" err="1"/>
                <a:t>phương</a:t>
              </a:r>
              <a:r>
                <a:rPr lang="en-US" sz="2400" dirty="0"/>
                <a:t> </a:t>
              </a:r>
              <a:r>
                <a:rPr lang="en-US" sz="2400" dirty="0" err="1"/>
                <a:t>pháp</a:t>
              </a:r>
              <a:r>
                <a:rPr lang="en-US" sz="2400" dirty="0"/>
                <a:t> </a:t>
              </a:r>
              <a:r>
                <a:rPr lang="en-US" sz="2400" dirty="0" err="1"/>
                <a:t>ép</a:t>
              </a:r>
              <a:r>
                <a:rPr lang="en-US" sz="2400" dirty="0"/>
                <a:t> </a:t>
              </a:r>
              <a:r>
                <a:rPr lang="en-US" sz="2400" dirty="0" err="1"/>
                <a:t>và</a:t>
              </a:r>
              <a:r>
                <a:rPr lang="en-US" sz="2400" dirty="0"/>
                <a:t> </a:t>
              </a:r>
              <a:r>
                <a:rPr lang="en-US" sz="2400" dirty="0" err="1"/>
                <a:t>đúc</a:t>
              </a:r>
              <a:r>
                <a:rPr lang="en-US" sz="2400" dirty="0"/>
                <a:t> </a:t>
              </a:r>
              <a:r>
                <a:rPr lang="en-US" sz="2400" dirty="0" err="1"/>
                <a:t>dưới</a:t>
              </a:r>
              <a:r>
                <a:rPr lang="en-US" sz="2400" dirty="0"/>
                <a:t> </a:t>
              </a:r>
              <a:r>
                <a:rPr lang="en-US" sz="2400" dirty="0" err="1"/>
                <a:t>áp</a:t>
              </a:r>
              <a:r>
                <a:rPr lang="en-US" sz="2400" dirty="0"/>
                <a:t> </a:t>
              </a:r>
              <a:r>
                <a:rPr lang="en-US" sz="2400" dirty="0" err="1"/>
                <a:t>suất</a:t>
              </a:r>
              <a:r>
                <a:rPr lang="en-US" sz="2400" dirty="0"/>
                <a:t>, </a:t>
              </a:r>
              <a:r>
                <a:rPr lang="en-US" sz="2400" dirty="0" err="1"/>
                <a:t>chịu</a:t>
              </a:r>
              <a:r>
                <a:rPr lang="en-US" sz="2400" dirty="0"/>
                <a:t> </a:t>
              </a:r>
              <a:r>
                <a:rPr lang="en-US" sz="2400" dirty="0" err="1"/>
                <a:t>ăn</a:t>
              </a:r>
              <a:r>
                <a:rPr lang="en-US" sz="2400" dirty="0"/>
                <a:t> </a:t>
              </a:r>
              <a:r>
                <a:rPr lang="en-US" sz="2400" dirty="0" err="1"/>
                <a:t>mòn</a:t>
              </a:r>
              <a:r>
                <a:rPr lang="en-US" sz="2400" dirty="0"/>
                <a:t> </a:t>
              </a:r>
              <a:r>
                <a:rPr lang="en-US" sz="2400" dirty="0" err="1"/>
                <a:t>hóa</a:t>
              </a:r>
              <a:r>
                <a:rPr lang="en-US" sz="2400" dirty="0"/>
                <a:t> </a:t>
              </a:r>
              <a:r>
                <a:rPr lang="en-US" sz="2400" dirty="0" err="1"/>
                <a:t>học</a:t>
              </a:r>
              <a:r>
                <a:rPr lang="en-US" sz="2400" dirty="0"/>
                <a:t> </a:t>
              </a:r>
              <a:r>
                <a:rPr lang="en-US" sz="2400" dirty="0" err="1"/>
                <a:t>tốt</a:t>
              </a:r>
              <a:r>
                <a:rPr lang="en-US" sz="2400" dirty="0"/>
                <a:t>, </a:t>
              </a:r>
              <a:r>
                <a:rPr lang="en-US" sz="2400" dirty="0" err="1"/>
                <a:t>cách</a:t>
              </a:r>
              <a:r>
                <a:rPr lang="en-US" sz="2400" dirty="0"/>
                <a:t> </a:t>
              </a:r>
              <a:r>
                <a:rPr lang="en-US" sz="2400" dirty="0" err="1"/>
                <a:t>điện</a:t>
              </a:r>
              <a:r>
                <a:rPr lang="en-US" sz="2400" dirty="0"/>
                <a:t> </a:t>
              </a:r>
              <a:r>
                <a:rPr lang="en-US" sz="2400" dirty="0" err="1"/>
                <a:t>tốt</a:t>
              </a:r>
              <a:r>
                <a:rPr lang="en-US" sz="2400" dirty="0"/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45026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882513" y="97146"/>
            <a:ext cx="6051687" cy="969654"/>
          </a:xfrm>
        </p:spPr>
        <p:txBody>
          <a:bodyPr/>
          <a:lstStyle/>
          <a:p>
            <a:r>
              <a:rPr lang="en-US" sz="2400" dirty="0" smtClean="0"/>
              <a:t>1.1.2 -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dẻo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: PE, PP, PS, PTFE, PA, PU, PAN, </a:t>
            </a:r>
            <a:r>
              <a:rPr lang="en-US" sz="2400" dirty="0" err="1"/>
              <a:t>thủy</a:t>
            </a:r>
            <a:r>
              <a:rPr lang="en-US" sz="2400" dirty="0"/>
              <a:t> </a:t>
            </a:r>
            <a:r>
              <a:rPr lang="en-US" sz="2400" dirty="0" err="1"/>
              <a:t>tinh</a:t>
            </a:r>
            <a:r>
              <a:rPr lang="en-US" sz="2400" dirty="0"/>
              <a:t> </a:t>
            </a:r>
            <a:r>
              <a:rPr lang="en-US" sz="2400" dirty="0" err="1"/>
              <a:t>hữu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, PET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76200" y="2663280"/>
            <a:ext cx="4163674" cy="3929126"/>
            <a:chOff x="228889" y="2250576"/>
            <a:chExt cx="4163674" cy="3469279"/>
          </a:xfrm>
        </p:grpSpPr>
        <p:sp>
          <p:nvSpPr>
            <p:cNvPr id="14" name="Rounded Rectangle 13"/>
            <p:cNvSpPr/>
            <p:nvPr/>
          </p:nvSpPr>
          <p:spPr bwMode="gray">
            <a:xfrm>
              <a:off x="228889" y="2478926"/>
              <a:ext cx="4163674" cy="3240929"/>
            </a:xfrm>
            <a:prstGeom prst="roundRect">
              <a:avLst/>
            </a:prstGeom>
            <a:gradFill>
              <a:gsLst>
                <a:gs pos="0">
                  <a:srgbClr val="FFFFFF"/>
                </a:gs>
                <a:gs pos="46000">
                  <a:srgbClr val="62B5C6">
                    <a:lumMod val="40000"/>
                    <a:lumOff val="60000"/>
                  </a:srgbClr>
                </a:gs>
                <a:gs pos="100000">
                  <a:srgbClr val="FFFFFF"/>
                </a:gs>
              </a:gsLst>
              <a:lin ang="16200000" scaled="1"/>
            </a:gradFill>
            <a:ln w="12700" cap="flat" cmpd="sng" algn="ctr">
              <a:solidFill>
                <a:srgbClr val="62B5C6">
                  <a:shade val="50000"/>
                </a:srgbClr>
              </a:solidFill>
              <a:prstDash val="solid"/>
            </a:ln>
            <a:effectLst>
              <a:outerShdw blurRad="50800" dist="101600" dir="7980000" algn="tr" rotWithShape="0">
                <a:prstClr val="black">
                  <a:alpha val="1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4" name="Round Diagonal Corner Rectangle 23"/>
            <p:cNvSpPr/>
            <p:nvPr/>
          </p:nvSpPr>
          <p:spPr bwMode="gray">
            <a:xfrm>
              <a:off x="609649" y="2250576"/>
              <a:ext cx="2055676" cy="426070"/>
            </a:xfrm>
            <a:prstGeom prst="round2DiagRect">
              <a:avLst>
                <a:gd name="adj1" fmla="val 42473"/>
                <a:gd name="adj2" fmla="val 0"/>
              </a:avLst>
            </a:prstGeom>
            <a:gradFill>
              <a:gsLst>
                <a:gs pos="0">
                  <a:srgbClr val="62B5C6">
                    <a:lumMod val="75000"/>
                  </a:srgbClr>
                </a:gs>
                <a:gs pos="92000">
                  <a:srgbClr val="62B5C6"/>
                </a:gs>
                <a:gs pos="100000">
                  <a:srgbClr val="62B5C6">
                    <a:lumMod val="50000"/>
                  </a:srgbClr>
                </a:gs>
              </a:gsLst>
              <a:lin ang="10800000" scaled="1"/>
            </a:gradFill>
            <a:ln w="25400" cap="flat" cmpd="sng" algn="ctr">
              <a:solidFill>
                <a:srgbClr val="62B5C6">
                  <a:shade val="50000"/>
                </a:srgbClr>
              </a:solidFill>
              <a:prstDash val="solid"/>
            </a:ln>
            <a:effectLst>
              <a:outerShdw blurRad="139700" dist="177800" dir="84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metal">
              <a:bevelT w="88900" h="889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2000" b="1" dirty="0" err="1">
                  <a:solidFill>
                    <a:schemeClr val="bg1"/>
                  </a:solidFill>
                </a:rPr>
                <a:t>Loại</a:t>
              </a:r>
              <a:r>
                <a:rPr lang="en-US" sz="2000" b="1" dirty="0">
                  <a:solidFill>
                    <a:schemeClr val="bg1"/>
                  </a:solidFill>
                </a:rPr>
                <a:t> 1:</a:t>
              </a: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246289" y="3187490"/>
            <a:ext cx="396746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err="1" smtClean="0"/>
              <a:t>Nhựa</a:t>
            </a:r>
            <a:r>
              <a:rPr lang="en-US" sz="2200" dirty="0" smtClean="0"/>
              <a:t> </a:t>
            </a:r>
            <a:r>
              <a:rPr lang="en-US" sz="2200" dirty="0"/>
              <a:t>PS (HIPS - High Impact Polystyrene) </a:t>
            </a:r>
            <a:r>
              <a:rPr lang="en-US" sz="2200" dirty="0" err="1"/>
              <a:t>có</a:t>
            </a:r>
            <a:r>
              <a:rPr lang="en-US" sz="2200" dirty="0"/>
              <a:t> </a:t>
            </a:r>
            <a:r>
              <a:rPr lang="en-US" sz="2200" dirty="0" err="1"/>
              <a:t>khả</a:t>
            </a:r>
            <a:r>
              <a:rPr lang="en-US" sz="2200" dirty="0"/>
              <a:t> </a:t>
            </a:r>
            <a:r>
              <a:rPr lang="en-US" sz="2200" dirty="0" err="1"/>
              <a:t>năng</a:t>
            </a:r>
            <a:r>
              <a:rPr lang="en-US" sz="2200" dirty="0"/>
              <a:t> </a:t>
            </a:r>
            <a:r>
              <a:rPr lang="en-US" sz="2200" dirty="0" err="1"/>
              <a:t>chịu</a:t>
            </a:r>
            <a:r>
              <a:rPr lang="en-US" sz="2200" dirty="0"/>
              <a:t> </a:t>
            </a:r>
            <a:r>
              <a:rPr lang="en-US" sz="2200" dirty="0" err="1"/>
              <a:t>lực</a:t>
            </a:r>
            <a:r>
              <a:rPr lang="en-US" sz="2200" dirty="0"/>
              <a:t> </a:t>
            </a:r>
            <a:r>
              <a:rPr lang="en-US" sz="2200" dirty="0" err="1"/>
              <a:t>tốt</a:t>
            </a:r>
            <a:r>
              <a:rPr lang="en-US" sz="2200" dirty="0"/>
              <a:t>, </a:t>
            </a:r>
            <a:r>
              <a:rPr lang="en-US" sz="2200" dirty="0" err="1"/>
              <a:t>dùng</a:t>
            </a:r>
            <a:r>
              <a:rPr lang="en-US" sz="2200" dirty="0"/>
              <a:t> </a:t>
            </a:r>
            <a:r>
              <a:rPr lang="en-US" sz="2200" dirty="0" err="1"/>
              <a:t>làm</a:t>
            </a:r>
            <a:r>
              <a:rPr lang="en-US" sz="2200" dirty="0"/>
              <a:t> </a:t>
            </a:r>
            <a:r>
              <a:rPr lang="en-US" sz="2200" dirty="0" err="1"/>
              <a:t>vỏ</a:t>
            </a:r>
            <a:r>
              <a:rPr lang="en-US" sz="2200" dirty="0"/>
              <a:t> </a:t>
            </a:r>
            <a:r>
              <a:rPr lang="en-US" sz="2200" dirty="0" err="1"/>
              <a:t>xe</a:t>
            </a:r>
            <a:r>
              <a:rPr lang="en-US" sz="2200" dirty="0"/>
              <a:t> </a:t>
            </a:r>
            <a:r>
              <a:rPr lang="en-US" sz="2200" dirty="0" err="1"/>
              <a:t>máy</a:t>
            </a:r>
            <a:r>
              <a:rPr lang="en-US" sz="2200" dirty="0"/>
              <a:t>, </a:t>
            </a:r>
            <a:r>
              <a:rPr lang="en-US" sz="2200" dirty="0" err="1"/>
              <a:t>vỏ</a:t>
            </a:r>
            <a:r>
              <a:rPr lang="en-US" sz="2200" dirty="0"/>
              <a:t> </a:t>
            </a:r>
            <a:r>
              <a:rPr lang="en-US" sz="2200" dirty="0" err="1"/>
              <a:t>tivi</a:t>
            </a:r>
            <a:r>
              <a:rPr lang="en-US" sz="2200" dirty="0"/>
              <a:t>, </a:t>
            </a:r>
            <a:r>
              <a:rPr lang="en-US" sz="2200" dirty="0" err="1"/>
              <a:t>hộp</a:t>
            </a:r>
            <a:r>
              <a:rPr lang="en-US" sz="2200" dirty="0"/>
              <a:t>, </a:t>
            </a:r>
            <a:r>
              <a:rPr lang="en-US" sz="2200" dirty="0" err="1"/>
              <a:t>khay</a:t>
            </a:r>
            <a:r>
              <a:rPr lang="en-US" sz="2200" dirty="0"/>
              <a:t> </a:t>
            </a:r>
            <a:r>
              <a:rPr lang="en-US" sz="2200" dirty="0" err="1"/>
              <a:t>đựng</a:t>
            </a:r>
            <a:r>
              <a:rPr lang="en-US" sz="2200" dirty="0"/>
              <a:t> </a:t>
            </a:r>
            <a:r>
              <a:rPr lang="en-US" sz="2200" dirty="0" err="1"/>
              <a:t>bánh</a:t>
            </a:r>
            <a:r>
              <a:rPr lang="en-US" sz="2200" dirty="0"/>
              <a:t> </a:t>
            </a:r>
            <a:r>
              <a:rPr lang="en-US" sz="2200" dirty="0" err="1"/>
              <a:t>kẹo</a:t>
            </a:r>
            <a:r>
              <a:rPr lang="en-US" sz="2200" dirty="0"/>
              <a:t>, </a:t>
            </a:r>
            <a:r>
              <a:rPr lang="en-US" sz="2200" dirty="0" err="1"/>
              <a:t>hũ</a:t>
            </a:r>
            <a:r>
              <a:rPr lang="en-US" sz="2200" dirty="0"/>
              <a:t> </a:t>
            </a:r>
            <a:r>
              <a:rPr lang="en-US" sz="2200" dirty="0" err="1"/>
              <a:t>sữa</a:t>
            </a:r>
            <a:r>
              <a:rPr lang="en-US" sz="2200" dirty="0"/>
              <a:t> </a:t>
            </a:r>
            <a:r>
              <a:rPr lang="en-US" sz="2200" dirty="0" err="1"/>
              <a:t>chua</a:t>
            </a:r>
            <a:r>
              <a:rPr lang="en-US" sz="2200" dirty="0"/>
              <a:t>, </a:t>
            </a:r>
            <a:r>
              <a:rPr lang="en-US" sz="2200" dirty="0" err="1"/>
              <a:t>hũ</a:t>
            </a:r>
            <a:r>
              <a:rPr lang="en-US" sz="2200" dirty="0"/>
              <a:t> </a:t>
            </a:r>
            <a:r>
              <a:rPr lang="en-US" sz="2200" dirty="0" err="1"/>
              <a:t>yaout</a:t>
            </a:r>
            <a:r>
              <a:rPr lang="en-US" sz="2200" dirty="0"/>
              <a:t>, </a:t>
            </a:r>
            <a:r>
              <a:rPr lang="en-US" sz="2200" dirty="0" err="1"/>
              <a:t>làm</a:t>
            </a:r>
            <a:r>
              <a:rPr lang="en-US" sz="2200" dirty="0"/>
              <a:t> </a:t>
            </a:r>
            <a:r>
              <a:rPr lang="en-US" sz="2200" dirty="0" err="1"/>
              <a:t>chén</a:t>
            </a:r>
            <a:r>
              <a:rPr lang="en-US" sz="2200" dirty="0"/>
              <a:t>, </a:t>
            </a:r>
            <a:r>
              <a:rPr lang="en-US" sz="2200" dirty="0" err="1"/>
              <a:t>đĩa</a:t>
            </a:r>
            <a:r>
              <a:rPr lang="en-US" sz="2200" dirty="0"/>
              <a:t> </a:t>
            </a:r>
            <a:r>
              <a:rPr lang="en-US" sz="2200" dirty="0" err="1"/>
              <a:t>loại</a:t>
            </a:r>
            <a:r>
              <a:rPr lang="en-US" sz="2200" dirty="0"/>
              <a:t> </a:t>
            </a:r>
            <a:r>
              <a:rPr lang="en-US" sz="2200" dirty="0" err="1"/>
              <a:t>dùng</a:t>
            </a:r>
            <a:r>
              <a:rPr lang="en-US" sz="2200" dirty="0"/>
              <a:t> </a:t>
            </a:r>
            <a:r>
              <a:rPr lang="en-US" sz="2200" dirty="0" err="1"/>
              <a:t>một</a:t>
            </a:r>
            <a:r>
              <a:rPr lang="en-US" sz="2200" dirty="0"/>
              <a:t> </a:t>
            </a:r>
            <a:r>
              <a:rPr lang="en-US" sz="2200" dirty="0" err="1"/>
              <a:t>lần</a:t>
            </a:r>
            <a:r>
              <a:rPr lang="en-US" sz="2200" dirty="0"/>
              <a:t> </a:t>
            </a:r>
            <a:r>
              <a:rPr lang="en-US" sz="2200" dirty="0" err="1"/>
              <a:t>v.v</a:t>
            </a:r>
            <a:r>
              <a:rPr lang="en-US" sz="2200" dirty="0"/>
              <a:t>… </a:t>
            </a:r>
            <a:r>
              <a:rPr lang="en-US" sz="2200" dirty="0" err="1"/>
              <a:t>Hạt</a:t>
            </a:r>
            <a:r>
              <a:rPr lang="en-US" sz="2200" dirty="0"/>
              <a:t> </a:t>
            </a:r>
            <a:r>
              <a:rPr lang="en-US" sz="2200" dirty="0" err="1"/>
              <a:t>nhựa</a:t>
            </a:r>
            <a:r>
              <a:rPr lang="en-US" sz="2200" dirty="0"/>
              <a:t> PS (HIPS): </a:t>
            </a:r>
            <a:r>
              <a:rPr lang="en-US" sz="2200" dirty="0" err="1"/>
              <a:t>Sản</a:t>
            </a:r>
            <a:r>
              <a:rPr lang="en-US" sz="2200" dirty="0"/>
              <a:t> </a:t>
            </a:r>
            <a:r>
              <a:rPr lang="en-US" sz="2200" dirty="0" err="1"/>
              <a:t>phẩm</a:t>
            </a:r>
            <a:r>
              <a:rPr lang="en-US" sz="2200" dirty="0"/>
              <a:t> </a:t>
            </a:r>
            <a:r>
              <a:rPr lang="en-US" sz="2200" dirty="0" err="1"/>
              <a:t>làm</a:t>
            </a:r>
            <a:r>
              <a:rPr lang="en-US" sz="2200" dirty="0"/>
              <a:t> </a:t>
            </a:r>
            <a:r>
              <a:rPr lang="en-US" sz="2200" dirty="0" err="1"/>
              <a:t>từ</a:t>
            </a:r>
            <a:r>
              <a:rPr lang="en-US" sz="2200" dirty="0"/>
              <a:t> </a:t>
            </a:r>
            <a:r>
              <a:rPr lang="en-US" sz="2200" dirty="0" err="1"/>
              <a:t>nhựa</a:t>
            </a:r>
            <a:r>
              <a:rPr lang="en-US" sz="2200" dirty="0"/>
              <a:t> PS (HIPS). 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119493" y="908115"/>
            <a:ext cx="4209245" cy="614975"/>
            <a:chOff x="-18245" y="1065890"/>
            <a:chExt cx="4209245" cy="614975"/>
          </a:xfrm>
        </p:grpSpPr>
        <p:grpSp>
          <p:nvGrpSpPr>
            <p:cNvPr id="16" name="Group 15"/>
            <p:cNvGrpSpPr/>
            <p:nvPr/>
          </p:nvGrpSpPr>
          <p:grpSpPr>
            <a:xfrm>
              <a:off x="-18245" y="1065890"/>
              <a:ext cx="4209245" cy="607780"/>
              <a:chOff x="3040056" y="3538716"/>
              <a:chExt cx="4209245" cy="607780"/>
            </a:xfrm>
          </p:grpSpPr>
          <p:sp>
            <p:nvSpPr>
              <p:cNvPr id="21" name="TG_AutoShape 108"/>
              <p:cNvSpPr>
                <a:spLocks noChangeArrowheads="1"/>
              </p:cNvSpPr>
              <p:nvPr/>
            </p:nvSpPr>
            <p:spPr bwMode="gray">
              <a:xfrm>
                <a:off x="3040056" y="3767315"/>
                <a:ext cx="4209245" cy="37918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D16161">
                      <a:shade val="51000"/>
                      <a:satMod val="130000"/>
                    </a:srgbClr>
                  </a:gs>
                  <a:gs pos="80000">
                    <a:srgbClr val="D16161">
                      <a:shade val="93000"/>
                      <a:satMod val="130000"/>
                    </a:srgbClr>
                  </a:gs>
                  <a:gs pos="100000">
                    <a:srgbClr val="D16161">
                      <a:shade val="94000"/>
                      <a:satMod val="135000"/>
                    </a:srgb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txBody>
              <a:bodyPr rtlCol="0" anchor="ctr"/>
              <a:lstStyle/>
              <a:p>
                <a:pPr marL="0" marR="0" lvl="0" indent="0" algn="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  </a:t>
                </a:r>
                <a:endPara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sp>
            <p:nvSpPr>
              <p:cNvPr id="23" name="Oval 22"/>
              <p:cNvSpPr/>
              <p:nvPr/>
            </p:nvSpPr>
            <p:spPr bwMode="gray">
              <a:xfrm>
                <a:off x="3084513" y="3538716"/>
                <a:ext cx="457200" cy="457200"/>
              </a:xfrm>
              <a:prstGeom prst="ellipse">
                <a:avLst/>
              </a:prstGeom>
              <a:gradFill flip="none" rotWithShape="1">
                <a:gsLst>
                  <a:gs pos="0">
                    <a:srgbClr val="D16161"/>
                  </a:gs>
                  <a:gs pos="46000">
                    <a:srgbClr val="D16161">
                      <a:lumMod val="75000"/>
                    </a:srgbClr>
                  </a:gs>
                  <a:gs pos="90000">
                    <a:srgbClr val="D16161">
                      <a:lumMod val="60000"/>
                      <a:lumOff val="40000"/>
                    </a:srgbClr>
                  </a:gs>
                  <a:gs pos="66000">
                    <a:srgbClr val="D16161">
                      <a:lumMod val="75000"/>
                    </a:srgb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9050">
                <a:noFill/>
              </a:ln>
              <a:effectLst>
                <a:outerShdw blurRad="50800" dist="165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18000000"/>
                </a:lightRig>
              </a:scene3d>
              <a:sp3d>
                <a:bevelT w="165100" h="1651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b="1" kern="0" dirty="0">
                    <a:ln w="18415" cmpd="sng">
                      <a:noFill/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Arial"/>
                  </a:rPr>
                  <a:t>2</a:t>
                </a:r>
                <a:endParaRPr kumimoji="0" lang="en-US" sz="1800" b="1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20" name="Rectangle 19"/>
            <p:cNvSpPr/>
            <p:nvPr/>
          </p:nvSpPr>
          <p:spPr>
            <a:xfrm>
              <a:off x="481492" y="1219200"/>
              <a:ext cx="34852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1.1.2.3 </a:t>
              </a:r>
              <a:r>
                <a:rPr lang="en-US" sz="2400" b="1" dirty="0" err="1">
                  <a:solidFill>
                    <a:schemeClr val="bg1"/>
                  </a:solidFill>
                </a:rPr>
                <a:t>Polystyren</a:t>
              </a:r>
              <a:r>
                <a:rPr lang="en-US" sz="2400" b="1" dirty="0">
                  <a:solidFill>
                    <a:schemeClr val="bg1"/>
                  </a:solidFill>
                </a:rPr>
                <a:t> (PS)</a:t>
              </a:r>
              <a:endParaRPr lang="en-US" sz="2400" dirty="0">
                <a:solidFill>
                  <a:schemeClr val="bg1"/>
                </a:solidFill>
              </a:endParaRPr>
            </a:p>
          </p:txBody>
        </p:sp>
      </p:grpSp>
      <p:sp>
        <p:nvSpPr>
          <p:cNvPr id="5" name="Rectangle 4"/>
          <p:cNvSpPr/>
          <p:nvPr/>
        </p:nvSpPr>
        <p:spPr>
          <a:xfrm>
            <a:off x="141905" y="1683603"/>
            <a:ext cx="58291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300" dirty="0" err="1">
                <a:latin typeface="Times New Roman"/>
                <a:ea typeface="Times New Roman"/>
              </a:rPr>
              <a:t>Nhựa</a:t>
            </a:r>
            <a:r>
              <a:rPr lang="en-US" sz="2300" dirty="0">
                <a:latin typeface="Times New Roman"/>
                <a:ea typeface="Times New Roman"/>
              </a:rPr>
              <a:t> PS (Polystyrene) </a:t>
            </a:r>
            <a:r>
              <a:rPr lang="en-US" sz="2300" dirty="0" err="1">
                <a:latin typeface="Times New Roman"/>
                <a:ea typeface="Times New Roman"/>
              </a:rPr>
              <a:t>thường</a:t>
            </a:r>
            <a:r>
              <a:rPr lang="en-US" sz="2300" dirty="0">
                <a:latin typeface="Times New Roman"/>
                <a:ea typeface="Times New Roman"/>
              </a:rPr>
              <a:t> </a:t>
            </a:r>
            <a:r>
              <a:rPr lang="en-US" sz="2300" dirty="0" err="1">
                <a:latin typeface="Times New Roman"/>
                <a:ea typeface="Times New Roman"/>
              </a:rPr>
              <a:t>cứng</a:t>
            </a:r>
            <a:r>
              <a:rPr lang="en-US" sz="2300" dirty="0">
                <a:latin typeface="Times New Roman"/>
                <a:ea typeface="Times New Roman"/>
              </a:rPr>
              <a:t> </a:t>
            </a:r>
            <a:r>
              <a:rPr lang="en-US" sz="2300" dirty="0" err="1">
                <a:latin typeface="Times New Roman"/>
                <a:ea typeface="Times New Roman"/>
              </a:rPr>
              <a:t>và</a:t>
            </a:r>
            <a:r>
              <a:rPr lang="en-US" sz="2300" dirty="0">
                <a:latin typeface="Times New Roman"/>
                <a:ea typeface="Times New Roman"/>
              </a:rPr>
              <a:t> </a:t>
            </a:r>
            <a:r>
              <a:rPr lang="en-US" sz="2300" dirty="0" err="1">
                <a:latin typeface="Times New Roman"/>
                <a:ea typeface="Times New Roman"/>
              </a:rPr>
              <a:t>giòn</a:t>
            </a:r>
            <a:r>
              <a:rPr lang="en-US" sz="2300" dirty="0">
                <a:latin typeface="Times New Roman"/>
                <a:ea typeface="Times New Roman"/>
              </a:rPr>
              <a:t>. </a:t>
            </a:r>
            <a:endParaRPr lang="en-US" sz="2300" dirty="0" smtClean="0">
              <a:latin typeface="Times New Roman"/>
              <a:ea typeface="Times New Roman"/>
            </a:endParaRPr>
          </a:p>
          <a:p>
            <a:r>
              <a:rPr lang="en-US" sz="2300" dirty="0" err="1" smtClean="0">
                <a:latin typeface="Times New Roman"/>
                <a:ea typeface="Times New Roman"/>
              </a:rPr>
              <a:t>Nhựa</a:t>
            </a:r>
            <a:r>
              <a:rPr lang="en-US" sz="2300" dirty="0" smtClean="0">
                <a:latin typeface="Times New Roman"/>
                <a:ea typeface="Times New Roman"/>
              </a:rPr>
              <a:t> </a:t>
            </a:r>
            <a:r>
              <a:rPr lang="en-US" sz="2300" dirty="0">
                <a:latin typeface="Times New Roman"/>
                <a:ea typeface="Times New Roman"/>
              </a:rPr>
              <a:t>PS </a:t>
            </a:r>
            <a:r>
              <a:rPr lang="en-US" sz="2300" dirty="0" err="1">
                <a:latin typeface="Times New Roman"/>
                <a:ea typeface="Times New Roman"/>
              </a:rPr>
              <a:t>được</a:t>
            </a:r>
            <a:r>
              <a:rPr lang="en-US" sz="2300" dirty="0">
                <a:latin typeface="Times New Roman"/>
                <a:ea typeface="Times New Roman"/>
              </a:rPr>
              <a:t> chia </a:t>
            </a:r>
            <a:r>
              <a:rPr lang="en-US" sz="2300" dirty="0" err="1">
                <a:latin typeface="Times New Roman"/>
                <a:ea typeface="Times New Roman"/>
              </a:rPr>
              <a:t>thành</a:t>
            </a:r>
            <a:r>
              <a:rPr lang="en-US" sz="2300" dirty="0">
                <a:latin typeface="Times New Roman"/>
                <a:ea typeface="Times New Roman"/>
              </a:rPr>
              <a:t> 2 </a:t>
            </a:r>
            <a:r>
              <a:rPr lang="en-US" sz="2300" dirty="0" err="1">
                <a:latin typeface="Times New Roman"/>
                <a:ea typeface="Times New Roman"/>
              </a:rPr>
              <a:t>loại</a:t>
            </a:r>
            <a:r>
              <a:rPr lang="en-US" sz="2300" dirty="0">
                <a:latin typeface="Times New Roman"/>
                <a:ea typeface="Times New Roman"/>
              </a:rPr>
              <a:t> </a:t>
            </a:r>
            <a:r>
              <a:rPr lang="en-US" sz="2300" dirty="0" err="1">
                <a:latin typeface="Times New Roman"/>
                <a:ea typeface="Times New Roman"/>
              </a:rPr>
              <a:t>khác</a:t>
            </a:r>
            <a:r>
              <a:rPr lang="en-US" sz="2300" dirty="0">
                <a:latin typeface="Times New Roman"/>
                <a:ea typeface="Times New Roman"/>
              </a:rPr>
              <a:t> </a:t>
            </a:r>
            <a:r>
              <a:rPr lang="en-US" sz="2300" dirty="0" err="1">
                <a:latin typeface="Times New Roman"/>
                <a:ea typeface="Times New Roman"/>
              </a:rPr>
              <a:t>nhau</a:t>
            </a:r>
            <a:endParaRPr lang="en-US" sz="2300" dirty="0"/>
          </a:p>
        </p:txBody>
      </p:sp>
      <p:sp>
        <p:nvSpPr>
          <p:cNvPr id="26" name="Rounded Rectangle 25"/>
          <p:cNvSpPr/>
          <p:nvPr/>
        </p:nvSpPr>
        <p:spPr bwMode="gray">
          <a:xfrm>
            <a:off x="4491228" y="2904552"/>
            <a:ext cx="4630360" cy="3806518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12700" cap="flat" cmpd="sng" algn="ctr">
            <a:solidFill>
              <a:srgbClr val="62B5C6">
                <a:shade val="50000"/>
              </a:srgbClr>
            </a:solidFill>
            <a:prstDash val="solid"/>
          </a:ln>
          <a:effectLst>
            <a:outerShdw blurRad="50800" dist="101600" dir="7980000" algn="tr" rotWithShape="0">
              <a:prstClr val="black">
                <a:alpha val="10000"/>
              </a:prstClr>
            </a:outerShdw>
          </a:effectLst>
        </p:spPr>
        <p:txBody>
          <a:bodyPr rtlCol="0" anchor="ctr"/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 err="1"/>
              <a:t>Nhựa</a:t>
            </a:r>
            <a:r>
              <a:rPr lang="en-US" sz="2400" dirty="0"/>
              <a:t> PS (GPPS - General Purpose Polystyrene)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màu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suốt</a:t>
            </a:r>
            <a:r>
              <a:rPr lang="en-US" sz="2400" dirty="0"/>
              <a:t>. </a:t>
            </a:r>
            <a:r>
              <a:rPr lang="en-US" sz="2400" dirty="0" err="1"/>
              <a:t>Hạt</a:t>
            </a:r>
            <a:r>
              <a:rPr lang="en-US" sz="2400" dirty="0"/>
              <a:t> </a:t>
            </a:r>
            <a:r>
              <a:rPr lang="en-US" sz="2400" dirty="0" err="1"/>
              <a:t>nhựa</a:t>
            </a:r>
            <a:r>
              <a:rPr lang="en-US" sz="2400" dirty="0"/>
              <a:t> PS (GPPS)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ứng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</a:t>
            </a:r>
            <a:r>
              <a:rPr lang="en-US" sz="2400" dirty="0" err="1"/>
              <a:t>rất</a:t>
            </a:r>
            <a:r>
              <a:rPr lang="en-US" sz="2400" dirty="0"/>
              <a:t> </a:t>
            </a:r>
            <a:r>
              <a:rPr lang="en-US" sz="2400" dirty="0" err="1"/>
              <a:t>rộng</a:t>
            </a:r>
            <a:r>
              <a:rPr lang="en-US" sz="2400" dirty="0"/>
              <a:t> </a:t>
            </a:r>
            <a:r>
              <a:rPr lang="en-US" sz="2400" dirty="0" err="1"/>
              <a:t>như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vỏ</a:t>
            </a:r>
            <a:r>
              <a:rPr lang="en-US" sz="2400" dirty="0"/>
              <a:t> </a:t>
            </a:r>
            <a:r>
              <a:rPr lang="en-US" sz="2400" dirty="0" err="1"/>
              <a:t>hộp</a:t>
            </a:r>
            <a:r>
              <a:rPr lang="en-US" sz="2400" dirty="0"/>
              <a:t> </a:t>
            </a:r>
            <a:r>
              <a:rPr lang="en-US" sz="2400" dirty="0" err="1"/>
              <a:t>đựng</a:t>
            </a:r>
            <a:r>
              <a:rPr lang="en-US" sz="2400" dirty="0"/>
              <a:t> </a:t>
            </a:r>
            <a:r>
              <a:rPr lang="en-US" sz="2400" dirty="0" err="1"/>
              <a:t>mứt</a:t>
            </a:r>
            <a:r>
              <a:rPr lang="en-US" sz="2400" dirty="0"/>
              <a:t>, </a:t>
            </a:r>
            <a:r>
              <a:rPr lang="en-US" sz="2400" dirty="0" err="1"/>
              <a:t>bánh</a:t>
            </a:r>
            <a:r>
              <a:rPr lang="en-US" sz="2400" dirty="0"/>
              <a:t> </a:t>
            </a:r>
            <a:r>
              <a:rPr lang="en-US" sz="2400" dirty="0" err="1"/>
              <a:t>kẹo</a:t>
            </a:r>
            <a:r>
              <a:rPr lang="en-US" sz="2400" dirty="0"/>
              <a:t>, </a:t>
            </a:r>
            <a:r>
              <a:rPr lang="en-US" sz="2400" dirty="0" err="1"/>
              <a:t>lọ</a:t>
            </a:r>
            <a:r>
              <a:rPr lang="en-US" sz="2400" dirty="0"/>
              <a:t> </a:t>
            </a:r>
            <a:r>
              <a:rPr lang="en-US" sz="2400" dirty="0" err="1"/>
              <a:t>mỹ</a:t>
            </a:r>
            <a:r>
              <a:rPr lang="en-US" sz="2400" dirty="0"/>
              <a:t> </a:t>
            </a:r>
            <a:r>
              <a:rPr lang="en-US" sz="2400" dirty="0" err="1"/>
              <a:t>phẩm</a:t>
            </a:r>
            <a:r>
              <a:rPr lang="en-US" sz="2400" dirty="0"/>
              <a:t>, </a:t>
            </a:r>
            <a:r>
              <a:rPr lang="en-US" sz="2400" dirty="0" err="1"/>
              <a:t>cánh</a:t>
            </a:r>
            <a:r>
              <a:rPr lang="en-US" sz="2400" dirty="0"/>
              <a:t> </a:t>
            </a:r>
            <a:r>
              <a:rPr lang="en-US" sz="2400" dirty="0" err="1"/>
              <a:t>quạt</a:t>
            </a:r>
            <a:r>
              <a:rPr lang="en-US" sz="2400" dirty="0"/>
              <a:t> v.v... </a:t>
            </a:r>
            <a:r>
              <a:rPr lang="en-US" sz="2400" dirty="0" err="1"/>
              <a:t>tùy</a:t>
            </a:r>
            <a:r>
              <a:rPr lang="en-US" sz="2400" dirty="0"/>
              <a:t> </a:t>
            </a:r>
            <a:r>
              <a:rPr lang="en-US" sz="2400" dirty="0" err="1"/>
              <a:t>thuộc</a:t>
            </a:r>
            <a:r>
              <a:rPr lang="en-US" sz="2400" dirty="0"/>
              <a:t> </a:t>
            </a:r>
            <a:r>
              <a:rPr lang="en-US" sz="2400" dirty="0" err="1"/>
              <a:t>vào</a:t>
            </a:r>
            <a:r>
              <a:rPr lang="en-US" sz="2400" dirty="0"/>
              <a:t> </a:t>
            </a:r>
            <a:r>
              <a:rPr lang="en-US" sz="2400" dirty="0" err="1"/>
              <a:t>yêu</a:t>
            </a:r>
            <a:r>
              <a:rPr lang="en-US" sz="2400" dirty="0"/>
              <a:t> </a:t>
            </a:r>
            <a:r>
              <a:rPr lang="en-US" sz="2400" dirty="0" err="1"/>
              <a:t>cầu</a:t>
            </a:r>
            <a:r>
              <a:rPr lang="en-US" sz="2400" dirty="0"/>
              <a:t> </a:t>
            </a:r>
            <a:r>
              <a:rPr lang="en-US" sz="2400" dirty="0" err="1"/>
              <a:t>kỹ</a:t>
            </a:r>
            <a:r>
              <a:rPr lang="en-US" sz="2400" dirty="0"/>
              <a:t> </a:t>
            </a:r>
            <a:r>
              <a:rPr lang="en-US" sz="2400" dirty="0" err="1"/>
              <a:t>thuật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giá</a:t>
            </a:r>
            <a:r>
              <a:rPr lang="en-US" sz="2400" dirty="0"/>
              <a:t> </a:t>
            </a:r>
            <a:r>
              <a:rPr lang="en-US" sz="2400" dirty="0" err="1"/>
              <a:t>thành</a:t>
            </a:r>
            <a:r>
              <a:rPr lang="en-US" sz="2400" dirty="0"/>
              <a:t> </a:t>
            </a:r>
            <a:r>
              <a:rPr lang="en-US" sz="2400" dirty="0" err="1"/>
              <a:t>sản</a:t>
            </a:r>
            <a:r>
              <a:rPr lang="en-US" sz="2400" dirty="0"/>
              <a:t> </a:t>
            </a:r>
            <a:r>
              <a:rPr lang="en-US" sz="2400" dirty="0" err="1"/>
              <a:t>phẩm</a:t>
            </a:r>
            <a:r>
              <a:rPr lang="en-US" sz="2400" dirty="0"/>
              <a:t>, </a:t>
            </a:r>
            <a:r>
              <a:rPr lang="en-US" sz="2400" dirty="0" err="1"/>
              <a:t>nhựa</a:t>
            </a:r>
            <a:r>
              <a:rPr lang="en-US" sz="2400" dirty="0"/>
              <a:t> v.v...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27" name="Round Diagonal Corner Rectangle 26"/>
          <p:cNvSpPr/>
          <p:nvPr/>
        </p:nvSpPr>
        <p:spPr bwMode="gray">
          <a:xfrm>
            <a:off x="4943225" y="2534603"/>
            <a:ext cx="2055676" cy="482545"/>
          </a:xfrm>
          <a:prstGeom prst="round2DiagRect">
            <a:avLst>
              <a:gd name="adj1" fmla="val 42473"/>
              <a:gd name="adj2" fmla="val 0"/>
            </a:avLst>
          </a:prstGeom>
          <a:gradFill>
            <a:gsLst>
              <a:gs pos="0">
                <a:srgbClr val="62B5C6">
                  <a:lumMod val="75000"/>
                </a:srgbClr>
              </a:gs>
              <a:gs pos="92000">
                <a:srgbClr val="62B5C6"/>
              </a:gs>
              <a:gs pos="100000">
                <a:srgbClr val="62B5C6">
                  <a:lumMod val="50000"/>
                </a:srgbClr>
              </a:gs>
            </a:gsLst>
            <a:lin ang="10800000" scaled="1"/>
          </a:gradFill>
          <a:ln w="25400" cap="flat" cmpd="sng" algn="ctr">
            <a:solidFill>
              <a:srgbClr val="62B5C6">
                <a:shade val="50000"/>
              </a:srgbClr>
            </a:solidFill>
            <a:prstDash val="solid"/>
          </a:ln>
          <a:effectLst>
            <a:outerShdw blurRad="139700" dist="177800" dir="8400000" algn="tr" rotWithShape="0">
              <a:prstClr val="black">
                <a:alpha val="2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metal">
            <a:bevelT w="88900" h="889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 err="1">
                <a:solidFill>
                  <a:schemeClr val="bg1"/>
                </a:solidFill>
              </a:rPr>
              <a:t>Loại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smtClean="0">
                <a:solidFill>
                  <a:schemeClr val="bg1"/>
                </a:solidFill>
              </a:rPr>
              <a:t>2:</a:t>
            </a: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</a:endParaRPr>
          </a:p>
        </p:txBody>
      </p:sp>
      <p:grpSp>
        <p:nvGrpSpPr>
          <p:cNvPr id="28" name="Group 27"/>
          <p:cNvGrpSpPr>
            <a:grpSpLocks/>
          </p:cNvGrpSpPr>
          <p:nvPr/>
        </p:nvGrpSpPr>
        <p:grpSpPr bwMode="auto">
          <a:xfrm>
            <a:off x="6705600" y="1"/>
            <a:ext cx="2434433" cy="2775862"/>
            <a:chOff x="1255" y="11456"/>
            <a:chExt cx="4035" cy="4642"/>
          </a:xfrm>
        </p:grpSpPr>
        <p:pic>
          <p:nvPicPr>
            <p:cNvPr id="29" name="Picture 28" descr="http://1.bp.blogspot.com/-xKqStFO2UnQ/U0TCjZsFbNI/AAAAAAAABGA/nw18FM4NSSw/s1600/Nh%E1%BB%B1a+HIPS.jpg"/>
            <p:cNvPicPr preferRelativeResize="0">
              <a:picLocks noChangeAspect="1" noChangeArrowheads="1"/>
            </p:cNvPicPr>
            <p:nvPr/>
          </p:nvPicPr>
          <p:blipFill>
            <a:blip r:embed="rId4" r:link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5" y="11456"/>
              <a:ext cx="3948" cy="39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Text Box 7"/>
            <p:cNvSpPr txBox="1">
              <a:spLocks noChangeArrowheads="1"/>
            </p:cNvSpPr>
            <p:nvPr/>
          </p:nvSpPr>
          <p:spPr bwMode="auto">
            <a:xfrm>
              <a:off x="1260" y="15528"/>
              <a:ext cx="4030" cy="5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 b="1" i="1">
                  <a:effectLst/>
                  <a:latin typeface="Times New Roman"/>
                  <a:ea typeface="Times New Roman"/>
                </a:rPr>
                <a:t>Hình</a:t>
              </a:r>
              <a:r>
                <a:rPr lang="en-US" sz="1200" i="1">
                  <a:effectLst/>
                  <a:latin typeface="Times New Roman"/>
                  <a:ea typeface="Times New Roman"/>
                </a:rPr>
                <a:t> </a:t>
              </a:r>
              <a:r>
                <a:rPr lang="en-US" sz="1200" b="1" i="1">
                  <a:effectLst/>
                  <a:latin typeface="Times New Roman"/>
                  <a:ea typeface="Times New Roman"/>
                </a:rPr>
                <a:t>20.3</a:t>
              </a:r>
              <a:r>
                <a:rPr lang="en-US" sz="1200" i="1">
                  <a:effectLst/>
                  <a:latin typeface="Times New Roman"/>
                  <a:ea typeface="Times New Roman"/>
                </a:rPr>
                <a:t> Hạt nhựa PS</a:t>
              </a:r>
              <a:endParaRPr lang="en-US" sz="1200">
                <a:effectLst/>
                <a:latin typeface="Times New Roman"/>
                <a:ea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en-US" sz="1200">
                  <a:effectLst/>
                  <a:latin typeface="Times New Roman"/>
                  <a:ea typeface="Times New Roman"/>
                </a:rPr>
                <a:t>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80434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26" grpId="0" animBg="1"/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-30163"/>
            <a:ext cx="7620000" cy="868363"/>
          </a:xfrm>
        </p:spPr>
        <p:txBody>
          <a:bodyPr/>
          <a:lstStyle/>
          <a:p>
            <a:r>
              <a:rPr lang="en-US" sz="2400" dirty="0" smtClean="0"/>
              <a:t>1.1.2 -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dẻo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: PE, PP, PS, PTFE, PA, PU, PAN, </a:t>
            </a:r>
            <a:r>
              <a:rPr lang="en-US" sz="2400" dirty="0" err="1"/>
              <a:t>thủy</a:t>
            </a:r>
            <a:r>
              <a:rPr lang="en-US" sz="2400" dirty="0"/>
              <a:t> </a:t>
            </a:r>
            <a:r>
              <a:rPr lang="en-US" sz="2400" dirty="0" err="1"/>
              <a:t>tinh</a:t>
            </a:r>
            <a:r>
              <a:rPr lang="en-US" sz="2400" dirty="0"/>
              <a:t> </a:t>
            </a:r>
            <a:r>
              <a:rPr lang="en-US" sz="2400" dirty="0" err="1"/>
              <a:t>hữu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, PET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-18245" y="908115"/>
            <a:ext cx="3675845" cy="614975"/>
            <a:chOff x="-18245" y="1065890"/>
            <a:chExt cx="3675845" cy="614975"/>
          </a:xfrm>
        </p:grpSpPr>
        <p:grpSp>
          <p:nvGrpSpPr>
            <p:cNvPr id="17" name="Group 16"/>
            <p:cNvGrpSpPr/>
            <p:nvPr/>
          </p:nvGrpSpPr>
          <p:grpSpPr>
            <a:xfrm>
              <a:off x="-18245" y="1065890"/>
              <a:ext cx="3675845" cy="614975"/>
              <a:chOff x="3040056" y="3538716"/>
              <a:chExt cx="3675845" cy="614975"/>
            </a:xfrm>
          </p:grpSpPr>
          <p:sp>
            <p:nvSpPr>
              <p:cNvPr id="18" name="TG_AutoShape 108"/>
              <p:cNvSpPr>
                <a:spLocks noChangeArrowheads="1"/>
              </p:cNvSpPr>
              <p:nvPr/>
            </p:nvSpPr>
            <p:spPr bwMode="gray">
              <a:xfrm>
                <a:off x="3040056" y="3767315"/>
                <a:ext cx="3675845" cy="386376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D16161">
                      <a:shade val="51000"/>
                      <a:satMod val="130000"/>
                    </a:srgbClr>
                  </a:gs>
                  <a:gs pos="80000">
                    <a:srgbClr val="D16161">
                      <a:shade val="93000"/>
                      <a:satMod val="130000"/>
                    </a:srgbClr>
                  </a:gs>
                  <a:gs pos="100000">
                    <a:srgbClr val="D16161">
                      <a:shade val="94000"/>
                      <a:satMod val="135000"/>
                    </a:srgb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txBody>
              <a:bodyPr rtlCol="0" anchor="ctr"/>
              <a:lstStyle/>
              <a:p>
                <a:pPr marL="0" marR="0" lvl="0" indent="0" algn="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  </a:t>
                </a:r>
                <a:endPara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sp>
            <p:nvSpPr>
              <p:cNvPr id="19" name="Oval 18"/>
              <p:cNvSpPr/>
              <p:nvPr/>
            </p:nvSpPr>
            <p:spPr bwMode="gray">
              <a:xfrm>
                <a:off x="3084513" y="3538716"/>
                <a:ext cx="457200" cy="457200"/>
              </a:xfrm>
              <a:prstGeom prst="ellipse">
                <a:avLst/>
              </a:prstGeom>
              <a:gradFill flip="none" rotWithShape="1">
                <a:gsLst>
                  <a:gs pos="0">
                    <a:srgbClr val="D16161"/>
                  </a:gs>
                  <a:gs pos="46000">
                    <a:srgbClr val="D16161">
                      <a:lumMod val="75000"/>
                    </a:srgbClr>
                  </a:gs>
                  <a:gs pos="90000">
                    <a:srgbClr val="D16161">
                      <a:lumMod val="60000"/>
                      <a:lumOff val="40000"/>
                    </a:srgbClr>
                  </a:gs>
                  <a:gs pos="66000">
                    <a:srgbClr val="D16161">
                      <a:lumMod val="75000"/>
                    </a:srgb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9050">
                <a:noFill/>
              </a:ln>
              <a:effectLst>
                <a:outerShdw blurRad="50800" dist="165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18000000"/>
                </a:lightRig>
              </a:scene3d>
              <a:sp3d>
                <a:bevelT w="165100" h="1651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b="1" kern="0" dirty="0">
                    <a:ln w="18415" cmpd="sng">
                      <a:noFill/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Arial"/>
                  </a:rPr>
                  <a:t>2</a:t>
                </a:r>
                <a:endParaRPr kumimoji="0" lang="en-US" sz="1800" b="1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472497" y="1219200"/>
              <a:ext cx="318510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1.1.2.4 Teflon (PTFE)</a:t>
              </a:r>
              <a:endParaRPr lang="en-US" sz="2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-30897" y="1600200"/>
            <a:ext cx="5898297" cy="4540196"/>
            <a:chOff x="-81680" y="1905000"/>
            <a:chExt cx="5898297" cy="4540196"/>
          </a:xfrm>
        </p:grpSpPr>
        <p:grpSp>
          <p:nvGrpSpPr>
            <p:cNvPr id="12" name="Group 11"/>
            <p:cNvGrpSpPr/>
            <p:nvPr/>
          </p:nvGrpSpPr>
          <p:grpSpPr>
            <a:xfrm>
              <a:off x="-81680" y="1905000"/>
              <a:ext cx="5898297" cy="4511680"/>
              <a:chOff x="228888" y="2169274"/>
              <a:chExt cx="5898297" cy="3983654"/>
            </a:xfrm>
          </p:grpSpPr>
          <p:grpSp>
            <p:nvGrpSpPr>
              <p:cNvPr id="13" name="Group 12"/>
              <p:cNvGrpSpPr/>
              <p:nvPr/>
            </p:nvGrpSpPr>
            <p:grpSpPr>
              <a:xfrm>
                <a:off x="1638691" y="2169274"/>
                <a:ext cx="4000500" cy="619560"/>
                <a:chOff x="38100" y="1752600"/>
                <a:chExt cx="5143500" cy="619560"/>
              </a:xfrm>
            </p:grpSpPr>
            <p:sp>
              <p:nvSpPr>
                <p:cNvPr id="24" name="Round Diagonal Corner Rectangle 23"/>
                <p:cNvSpPr/>
                <p:nvPr/>
              </p:nvSpPr>
              <p:spPr bwMode="gray">
                <a:xfrm>
                  <a:off x="38100" y="1840906"/>
                  <a:ext cx="5143500" cy="531254"/>
                </a:xfrm>
                <a:prstGeom prst="round2DiagRect">
                  <a:avLst>
                    <a:gd name="adj1" fmla="val 42473"/>
                    <a:gd name="adj2" fmla="val 0"/>
                  </a:avLst>
                </a:prstGeom>
                <a:gradFill>
                  <a:gsLst>
                    <a:gs pos="0">
                      <a:srgbClr val="62B5C6">
                        <a:lumMod val="75000"/>
                      </a:srgbClr>
                    </a:gs>
                    <a:gs pos="92000">
                      <a:srgbClr val="62B5C6"/>
                    </a:gs>
                    <a:gs pos="100000">
                      <a:srgbClr val="62B5C6">
                        <a:lumMod val="50000"/>
                      </a:srgbClr>
                    </a:gs>
                  </a:gsLst>
                  <a:lin ang="10800000" scaled="1"/>
                </a:gradFill>
                <a:ln w="25400" cap="flat" cmpd="sng" algn="ctr">
                  <a:solidFill>
                    <a:srgbClr val="62B5C6">
                      <a:shade val="50000"/>
                    </a:srgbClr>
                  </a:solidFill>
                  <a:prstDash val="solid"/>
                </a:ln>
                <a:effectLst>
                  <a:outerShdw blurRad="139700" dist="177800" dir="8400000" algn="tr" rotWithShape="0">
                    <a:prstClr val="black">
                      <a:alpha val="20000"/>
                    </a:prstClr>
                  </a:outerShdw>
                </a:effectLst>
                <a:scene3d>
                  <a:camera prst="orthographicFront"/>
                  <a:lightRig rig="contrasting" dir="t">
                    <a:rot lat="0" lon="0" rev="4200000"/>
                  </a:lightRig>
                </a:scene3d>
                <a:sp3d prstMaterial="metal">
                  <a:bevelT w="88900" h="88900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25" name="Oval 24"/>
                <p:cNvSpPr/>
                <p:nvPr/>
              </p:nvSpPr>
              <p:spPr bwMode="gray">
                <a:xfrm>
                  <a:off x="222452" y="1752600"/>
                  <a:ext cx="155448" cy="15544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62B5C6">
                        <a:shade val="51000"/>
                        <a:satMod val="130000"/>
                      </a:srgbClr>
                    </a:gs>
                    <a:gs pos="42000">
                      <a:srgbClr val="62B5C6">
                        <a:lumMod val="60000"/>
                        <a:lumOff val="40000"/>
                      </a:srgbClr>
                    </a:gs>
                    <a:gs pos="100000">
                      <a:srgbClr val="62B5C6">
                        <a:shade val="94000"/>
                        <a:satMod val="13500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scene3d>
                  <a:camera prst="orthographicFront">
                    <a:rot lat="0" lon="0" rev="0"/>
                  </a:camera>
                  <a:lightRig rig="flat" dir="t">
                    <a:rot lat="0" lon="0" rev="5400000"/>
                  </a:lightRig>
                </a:scene3d>
                <a:sp3d>
                  <a:bevelT w="101600" h="63500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4" name="Rounded Rectangle 13"/>
              <p:cNvSpPr/>
              <p:nvPr/>
            </p:nvSpPr>
            <p:spPr bwMode="gray">
              <a:xfrm>
                <a:off x="228888" y="2478925"/>
                <a:ext cx="5898297" cy="3674003"/>
              </a:xfrm>
              <a:prstGeom prst="roundRect">
                <a:avLst/>
              </a:prstGeom>
              <a:gradFill>
                <a:gsLst>
                  <a:gs pos="0">
                    <a:srgbClr val="FFFFFF"/>
                  </a:gs>
                  <a:gs pos="46000">
                    <a:srgbClr val="62B5C6">
                      <a:lumMod val="40000"/>
                      <a:lumOff val="60000"/>
                    </a:srgbClr>
                  </a:gs>
                  <a:gs pos="100000">
                    <a:srgbClr val="FFFFFF"/>
                  </a:gs>
                </a:gsLst>
                <a:lin ang="16200000" scaled="1"/>
              </a:gradFill>
              <a:ln w="12700" cap="flat" cmpd="sng" algn="ctr">
                <a:solidFill>
                  <a:srgbClr val="62B5C6">
                    <a:shade val="50000"/>
                  </a:srgbClr>
                </a:solidFill>
                <a:prstDash val="solid"/>
              </a:ln>
              <a:effectLst>
                <a:outerShdw blurRad="50800" dist="101600" dir="7980000" algn="tr" rotWithShape="0">
                  <a:prstClr val="black">
                    <a:alpha val="1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just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6" name="Rectangle 5"/>
            <p:cNvSpPr/>
            <p:nvPr/>
          </p:nvSpPr>
          <p:spPr>
            <a:xfrm>
              <a:off x="-50783" y="1920881"/>
              <a:ext cx="5852103" cy="45243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en-US" sz="2400" dirty="0"/>
            </a:p>
            <a:p>
              <a:r>
                <a:rPr lang="en-US" sz="2400" dirty="0" smtClean="0"/>
                <a:t>- </a:t>
              </a:r>
              <a:r>
                <a:rPr lang="en-US" sz="2400" dirty="0" err="1"/>
                <a:t>Không</a:t>
              </a:r>
              <a:r>
                <a:rPr lang="en-US" sz="2400" dirty="0"/>
                <a:t> </a:t>
              </a:r>
              <a:r>
                <a:rPr lang="en-US" sz="2400" dirty="0" err="1"/>
                <a:t>bám</a:t>
              </a:r>
              <a:r>
                <a:rPr lang="en-US" sz="2400" dirty="0"/>
                <a:t> </a:t>
              </a:r>
              <a:r>
                <a:rPr lang="en-US" sz="2400" dirty="0" err="1"/>
                <a:t>dính</a:t>
              </a:r>
              <a:r>
                <a:rPr lang="en-US" sz="2400" dirty="0"/>
                <a:t> </a:t>
              </a:r>
              <a:r>
                <a:rPr lang="en-US" sz="2400" dirty="0" err="1"/>
                <a:t>bề</a:t>
              </a:r>
              <a:r>
                <a:rPr lang="en-US" sz="2400" dirty="0"/>
                <a:t> </a:t>
              </a:r>
              <a:r>
                <a:rPr lang="en-US" sz="2400" dirty="0" err="1"/>
                <a:t>mặt</a:t>
              </a:r>
              <a:r>
                <a:rPr lang="en-US" sz="2400" dirty="0"/>
                <a:t> </a:t>
              </a:r>
              <a:r>
                <a:rPr lang="en-US" sz="2400" dirty="0" err="1"/>
                <a:t>với</a:t>
              </a:r>
              <a:r>
                <a:rPr lang="en-US" sz="2400" dirty="0"/>
                <a:t> </a:t>
              </a:r>
              <a:r>
                <a:rPr lang="en-US" sz="2400" dirty="0" err="1"/>
                <a:t>bất</a:t>
              </a:r>
              <a:r>
                <a:rPr lang="en-US" sz="2400" dirty="0"/>
                <a:t> </a:t>
              </a:r>
              <a:r>
                <a:rPr lang="en-US" sz="2400" dirty="0" err="1"/>
                <a:t>cứ</a:t>
              </a:r>
              <a:r>
                <a:rPr lang="en-US" sz="2400" dirty="0"/>
                <a:t> </a:t>
              </a:r>
              <a:r>
                <a:rPr lang="en-US" sz="2400" dirty="0" err="1"/>
                <a:t>loại</a:t>
              </a:r>
              <a:r>
                <a:rPr lang="en-US" sz="2400" dirty="0"/>
                <a:t> </a:t>
              </a:r>
              <a:r>
                <a:rPr lang="en-US" sz="2400" dirty="0" err="1"/>
                <a:t>vật</a:t>
              </a:r>
              <a:r>
                <a:rPr lang="en-US" sz="2400" dirty="0"/>
                <a:t> </a:t>
              </a:r>
              <a:r>
                <a:rPr lang="en-US" sz="2400" dirty="0" err="1"/>
                <a:t>liệu</a:t>
              </a:r>
              <a:r>
                <a:rPr lang="en-US" sz="2400" dirty="0"/>
                <a:t> </a:t>
              </a:r>
              <a:r>
                <a:rPr lang="en-US" sz="2400" dirty="0" err="1"/>
                <a:t>nào</a:t>
              </a:r>
              <a:r>
                <a:rPr lang="en-US" sz="2400" dirty="0"/>
                <a:t>. - </a:t>
              </a:r>
              <a:r>
                <a:rPr lang="en-US" sz="2400" dirty="0" err="1"/>
                <a:t>Độ</a:t>
              </a:r>
              <a:r>
                <a:rPr lang="en-US" sz="2400" dirty="0"/>
                <a:t> </a:t>
              </a:r>
              <a:r>
                <a:rPr lang="en-US" sz="2400" dirty="0" err="1"/>
                <a:t>cách</a:t>
              </a:r>
              <a:r>
                <a:rPr lang="en-US" sz="2400" dirty="0"/>
                <a:t> </a:t>
              </a:r>
              <a:r>
                <a:rPr lang="en-US" sz="2400" dirty="0" err="1"/>
                <a:t>điện</a:t>
              </a:r>
              <a:r>
                <a:rPr lang="en-US" sz="2400" dirty="0"/>
                <a:t> </a:t>
              </a:r>
              <a:r>
                <a:rPr lang="en-US" sz="2400" dirty="0" err="1"/>
                <a:t>đạt</a:t>
              </a:r>
              <a:r>
                <a:rPr lang="en-US" sz="2400" dirty="0"/>
                <a:t> </a:t>
              </a:r>
              <a:r>
                <a:rPr lang="en-US" sz="2400" dirty="0" err="1"/>
                <a:t>mức</a:t>
              </a:r>
              <a:r>
                <a:rPr lang="en-US" sz="2400" dirty="0"/>
                <a:t> </a:t>
              </a:r>
              <a:r>
                <a:rPr lang="en-US" sz="2400" dirty="0" err="1"/>
                <a:t>lý</a:t>
              </a:r>
              <a:r>
                <a:rPr lang="en-US" sz="2400" dirty="0"/>
                <a:t> </a:t>
              </a:r>
              <a:r>
                <a:rPr lang="en-US" sz="2400" dirty="0" err="1"/>
                <a:t>tưởng</a:t>
              </a:r>
              <a:r>
                <a:rPr lang="en-US" sz="2400" dirty="0"/>
                <a:t>.</a:t>
              </a:r>
            </a:p>
            <a:p>
              <a:pPr algn="just"/>
              <a:r>
                <a:rPr lang="en-US" sz="2400" dirty="0"/>
                <a:t>- </a:t>
              </a:r>
              <a:r>
                <a:rPr lang="en-US" sz="2400" dirty="0" err="1"/>
                <a:t>Khả</a:t>
              </a:r>
              <a:r>
                <a:rPr lang="en-US" sz="2400" dirty="0"/>
                <a:t> </a:t>
              </a:r>
              <a:r>
                <a:rPr lang="en-US" sz="2400" dirty="0" err="1"/>
                <a:t>năng</a:t>
              </a:r>
              <a:r>
                <a:rPr lang="en-US" sz="2400" dirty="0"/>
                <a:t> </a:t>
              </a:r>
              <a:r>
                <a:rPr lang="en-US" sz="2400" dirty="0" err="1"/>
                <a:t>chịu</a:t>
              </a:r>
              <a:r>
                <a:rPr lang="en-US" sz="2400" dirty="0"/>
                <a:t> </a:t>
              </a:r>
              <a:r>
                <a:rPr lang="en-US" sz="2400" dirty="0" err="1"/>
                <a:t>nhiệt</a:t>
              </a:r>
              <a:r>
                <a:rPr lang="en-US" sz="2400" dirty="0"/>
                <a:t> </a:t>
              </a:r>
              <a:r>
                <a:rPr lang="en-US" sz="2400" dirty="0" err="1"/>
                <a:t>cao</a:t>
              </a:r>
              <a:r>
                <a:rPr lang="en-US" sz="2400" dirty="0"/>
                <a:t>, </a:t>
              </a:r>
              <a:r>
                <a:rPr lang="en-US" sz="2400" dirty="0" err="1"/>
                <a:t>nhiệt</a:t>
              </a:r>
              <a:r>
                <a:rPr lang="en-US" sz="2400" dirty="0"/>
                <a:t> </a:t>
              </a:r>
              <a:r>
                <a:rPr lang="en-US" sz="2400" dirty="0" err="1"/>
                <a:t>độ</a:t>
              </a:r>
              <a:r>
                <a:rPr lang="en-US" sz="2400" dirty="0"/>
                <a:t> </a:t>
              </a:r>
              <a:r>
                <a:rPr lang="en-US" sz="2400" dirty="0" err="1"/>
                <a:t>làm</a:t>
              </a:r>
              <a:r>
                <a:rPr lang="en-US" sz="2400" dirty="0"/>
                <a:t> </a:t>
              </a:r>
              <a:r>
                <a:rPr lang="en-US" sz="2400" dirty="0" err="1"/>
                <a:t>việc</a:t>
              </a:r>
              <a:r>
                <a:rPr lang="en-US" sz="2400" dirty="0"/>
                <a:t> </a:t>
              </a:r>
              <a:r>
                <a:rPr lang="en-US" sz="2400" dirty="0" err="1"/>
                <a:t>và</a:t>
              </a:r>
              <a:r>
                <a:rPr lang="en-US" sz="2400" dirty="0"/>
                <a:t> </a:t>
              </a:r>
              <a:r>
                <a:rPr lang="en-US" sz="2400" dirty="0" err="1"/>
                <a:t>nhiệt</a:t>
              </a:r>
              <a:r>
                <a:rPr lang="en-US" sz="2400" dirty="0"/>
                <a:t> </a:t>
              </a:r>
              <a:r>
                <a:rPr lang="en-US" sz="2400" dirty="0" err="1"/>
                <a:t>độ</a:t>
              </a:r>
              <a:r>
                <a:rPr lang="en-US" sz="2400" dirty="0"/>
                <a:t> </a:t>
              </a:r>
              <a:r>
                <a:rPr lang="en-US" sz="2400" dirty="0" err="1"/>
                <a:t>nóng</a:t>
              </a:r>
              <a:r>
                <a:rPr lang="en-US" sz="2400" dirty="0"/>
                <a:t> </a:t>
              </a:r>
              <a:r>
                <a:rPr lang="en-US" sz="2400" dirty="0" err="1"/>
                <a:t>chảy</a:t>
              </a:r>
              <a:r>
                <a:rPr lang="en-US" sz="2400" dirty="0"/>
                <a:t> </a:t>
              </a:r>
              <a:r>
                <a:rPr lang="en-US" sz="2400" dirty="0" err="1"/>
                <a:t>cao</a:t>
              </a:r>
              <a:r>
                <a:rPr lang="en-US" sz="2400" dirty="0"/>
                <a:t>. </a:t>
              </a:r>
              <a:r>
                <a:rPr lang="en-US" sz="2400" dirty="0" err="1"/>
                <a:t>Nhiệt</a:t>
              </a:r>
              <a:r>
                <a:rPr lang="en-US" sz="2400" dirty="0"/>
                <a:t> </a:t>
              </a:r>
              <a:r>
                <a:rPr lang="en-US" sz="2400" dirty="0" err="1"/>
                <a:t>độ</a:t>
              </a:r>
              <a:r>
                <a:rPr lang="en-US" sz="2400" dirty="0"/>
                <a:t> </a:t>
              </a:r>
              <a:r>
                <a:rPr lang="en-US" sz="2400" dirty="0" err="1"/>
                <a:t>nóng</a:t>
              </a:r>
              <a:r>
                <a:rPr lang="en-US" sz="2400" dirty="0"/>
                <a:t> </a:t>
              </a:r>
              <a:r>
                <a:rPr lang="en-US" sz="2400" dirty="0" err="1"/>
                <a:t>chảy</a:t>
              </a:r>
              <a:r>
                <a:rPr lang="en-US" sz="2400" dirty="0"/>
                <a:t> </a:t>
              </a:r>
              <a:r>
                <a:rPr lang="en-US" sz="2400" dirty="0" err="1"/>
                <a:t>của</a:t>
              </a:r>
              <a:r>
                <a:rPr lang="en-US" sz="2400" dirty="0"/>
                <a:t> </a:t>
              </a:r>
              <a:r>
                <a:rPr lang="en-US" sz="2400" dirty="0" err="1"/>
                <a:t>teflon</a:t>
              </a:r>
              <a:r>
                <a:rPr lang="en-US" sz="2400" dirty="0"/>
                <a:t> </a:t>
              </a:r>
              <a:r>
                <a:rPr lang="en-US" sz="2400" dirty="0" err="1"/>
                <a:t>là</a:t>
              </a:r>
              <a:r>
                <a:rPr lang="en-US" sz="2400" dirty="0"/>
                <a:t> 600</a:t>
              </a:r>
              <a:r>
                <a:rPr lang="en-US" sz="2400" baseline="30000" dirty="0"/>
                <a:t>0</a:t>
              </a:r>
              <a:r>
                <a:rPr lang="en-US" sz="2400" dirty="0"/>
                <a:t>K (327 ° C, 620° F). </a:t>
              </a:r>
              <a:r>
                <a:rPr lang="en-US" sz="2400" dirty="0" err="1"/>
                <a:t>Nó</a:t>
              </a:r>
              <a:r>
                <a:rPr lang="en-US" sz="2400" dirty="0"/>
                <a:t> </a:t>
              </a:r>
              <a:r>
                <a:rPr lang="en-US" sz="2400" dirty="0" err="1"/>
                <a:t>duy</a:t>
              </a:r>
              <a:r>
                <a:rPr lang="en-US" sz="2400" dirty="0"/>
                <a:t> </a:t>
              </a:r>
              <a:r>
                <a:rPr lang="en-US" sz="2400" dirty="0" err="1"/>
                <a:t>trì</a:t>
              </a:r>
              <a:r>
                <a:rPr lang="en-US" sz="2400" dirty="0"/>
                <a:t> </a:t>
              </a:r>
              <a:r>
                <a:rPr lang="en-US" sz="2400" dirty="0" err="1"/>
                <a:t>độ</a:t>
              </a:r>
              <a:r>
                <a:rPr lang="en-US" sz="2400" dirty="0"/>
                <a:t> </a:t>
              </a:r>
              <a:r>
                <a:rPr lang="en-US" sz="2400" dirty="0" err="1"/>
                <a:t>bền</a:t>
              </a:r>
              <a:r>
                <a:rPr lang="en-US" sz="2400" dirty="0"/>
                <a:t> </a:t>
              </a:r>
              <a:r>
                <a:rPr lang="en-US" sz="2400" dirty="0" err="1"/>
                <a:t>cao</a:t>
              </a:r>
              <a:r>
                <a:rPr lang="en-US" sz="2400" dirty="0"/>
                <a:t>, </a:t>
              </a:r>
              <a:r>
                <a:rPr lang="en-US" sz="2400" dirty="0" err="1"/>
                <a:t>độ</a:t>
              </a:r>
              <a:r>
                <a:rPr lang="en-US" sz="2400" dirty="0"/>
                <a:t> </a:t>
              </a:r>
              <a:r>
                <a:rPr lang="en-US" sz="2400" dirty="0" err="1"/>
                <a:t>dẻo</a:t>
              </a:r>
              <a:r>
                <a:rPr lang="en-US" sz="2400" dirty="0"/>
                <a:t> </a:t>
              </a:r>
              <a:r>
                <a:rPr lang="en-US" sz="2400" dirty="0" err="1"/>
                <a:t>dai</a:t>
              </a:r>
              <a:r>
                <a:rPr lang="en-US" sz="2400" dirty="0"/>
                <a:t> </a:t>
              </a:r>
              <a:r>
                <a:rPr lang="en-US" sz="2400" dirty="0" err="1"/>
                <a:t>và</a:t>
              </a:r>
              <a:r>
                <a:rPr lang="en-US" sz="2400" dirty="0"/>
                <a:t> </a:t>
              </a:r>
              <a:r>
                <a:rPr lang="en-US" sz="2400" dirty="0" err="1"/>
                <a:t>tự</a:t>
              </a:r>
              <a:r>
                <a:rPr lang="en-US" sz="2400" dirty="0"/>
                <a:t> </a:t>
              </a:r>
              <a:r>
                <a:rPr lang="en-US" sz="2400" dirty="0" err="1"/>
                <a:t>bôi</a:t>
              </a:r>
              <a:r>
                <a:rPr lang="en-US" sz="2400" dirty="0"/>
                <a:t> </a:t>
              </a:r>
              <a:r>
                <a:rPr lang="en-US" sz="2400" dirty="0" err="1"/>
                <a:t>trơn</a:t>
              </a:r>
              <a:r>
                <a:rPr lang="en-US" sz="2400" dirty="0"/>
                <a:t> ở </a:t>
              </a:r>
              <a:r>
                <a:rPr lang="en-US" sz="2400" dirty="0" err="1"/>
                <a:t>nhiệt</a:t>
              </a:r>
              <a:r>
                <a:rPr lang="en-US" sz="2400" dirty="0"/>
                <a:t> </a:t>
              </a:r>
              <a:r>
                <a:rPr lang="en-US" sz="2400" dirty="0" err="1"/>
                <a:t>độ</a:t>
              </a:r>
              <a:r>
                <a:rPr lang="en-US" sz="2400" dirty="0"/>
                <a:t> </a:t>
              </a:r>
              <a:r>
                <a:rPr lang="en-US" sz="2400" dirty="0" err="1"/>
                <a:t>thấp</a:t>
              </a:r>
              <a:r>
                <a:rPr lang="en-US" sz="2400" dirty="0"/>
                <a:t> </a:t>
              </a:r>
              <a:r>
                <a:rPr lang="en-US" sz="2400" dirty="0" err="1"/>
                <a:t>xuống</a:t>
              </a:r>
              <a:r>
                <a:rPr lang="en-US" sz="2400" dirty="0"/>
                <a:t> </a:t>
              </a:r>
              <a:r>
                <a:rPr lang="en-US" sz="2400" dirty="0" err="1"/>
                <a:t>còn</a:t>
              </a:r>
              <a:r>
                <a:rPr lang="en-US" sz="2400" dirty="0"/>
                <a:t> 5 K      (-268,15°C; -450,67°F ), </a:t>
              </a:r>
              <a:r>
                <a:rPr lang="en-US" sz="2400" dirty="0" err="1"/>
                <a:t>và</a:t>
              </a:r>
              <a:r>
                <a:rPr lang="en-US" sz="2400" dirty="0"/>
                <a:t> </a:t>
              </a:r>
              <a:r>
                <a:rPr lang="en-US" sz="2400" dirty="0" err="1"/>
                <a:t>tính</a:t>
              </a:r>
              <a:r>
                <a:rPr lang="en-US" sz="2400" dirty="0"/>
                <a:t> </a:t>
              </a:r>
              <a:r>
                <a:rPr lang="en-US" sz="2400" dirty="0" err="1"/>
                <a:t>linh</a:t>
              </a:r>
              <a:r>
                <a:rPr lang="en-US" sz="2400" dirty="0"/>
                <a:t> </a:t>
              </a:r>
              <a:r>
                <a:rPr lang="en-US" sz="2400" dirty="0" err="1"/>
                <a:t>hoạt</a:t>
              </a:r>
              <a:r>
                <a:rPr lang="en-US" sz="2400" dirty="0"/>
                <a:t> </a:t>
              </a:r>
              <a:r>
                <a:rPr lang="en-US" sz="2400" dirty="0" err="1"/>
                <a:t>tốt</a:t>
              </a:r>
              <a:r>
                <a:rPr lang="en-US" sz="2400" dirty="0"/>
                <a:t> ở </a:t>
              </a:r>
              <a:r>
                <a:rPr lang="en-US" sz="2400" dirty="0" err="1"/>
                <a:t>nhiệt</a:t>
              </a:r>
              <a:r>
                <a:rPr lang="en-US" sz="2400" dirty="0"/>
                <a:t> </a:t>
              </a:r>
              <a:r>
                <a:rPr lang="en-US" sz="2400" dirty="0" err="1"/>
                <a:t>độ</a:t>
              </a:r>
              <a:r>
                <a:rPr lang="en-US" sz="2400" dirty="0"/>
                <a:t> </a:t>
              </a:r>
              <a:r>
                <a:rPr lang="en-US" sz="2400" dirty="0" err="1"/>
                <a:t>trên</a:t>
              </a:r>
              <a:r>
                <a:rPr lang="en-US" sz="2400" dirty="0"/>
                <a:t> 194 K (-79°C; -110° F).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5892817" y="2733508"/>
            <a:ext cx="3327383" cy="2899060"/>
            <a:chOff x="395416" y="297736"/>
            <a:chExt cx="2641082" cy="2298815"/>
          </a:xfrm>
        </p:grpSpPr>
        <p:pic>
          <p:nvPicPr>
            <p:cNvPr id="21" name="Picture 20" descr="http://caosudacchung.com/public/media/media/picture/TEFLON1.jpg"/>
            <p:cNvPicPr>
              <a:picLocks noChangeAspect="1"/>
            </p:cNvPicPr>
            <p:nvPr/>
          </p:nvPicPr>
          <p:blipFill>
            <a:blip r:embed="rId3" r:link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416" y="297736"/>
              <a:ext cx="2640519" cy="198823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" name="Text Box 2131"/>
            <p:cNvSpPr txBox="1"/>
            <p:nvPr/>
          </p:nvSpPr>
          <p:spPr>
            <a:xfrm>
              <a:off x="395416" y="2294626"/>
              <a:ext cx="2641082" cy="301925"/>
            </a:xfrm>
            <a:prstGeom prst="rect">
              <a:avLst/>
            </a:prstGeom>
            <a:noFill/>
            <a:ln w="6350"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 b="1" i="1">
                  <a:effectLst/>
                  <a:latin typeface="Times New Roman"/>
                  <a:ea typeface="Times New Roman"/>
                </a:rPr>
                <a:t>Hình 20.4 </a:t>
              </a:r>
              <a:r>
                <a:rPr lang="en-US" sz="1200" i="1">
                  <a:effectLst/>
                  <a:latin typeface="Times New Roman"/>
                  <a:ea typeface="Times New Roman"/>
                </a:rPr>
                <a:t>Nhựa Teflon</a:t>
              </a:r>
              <a:endParaRPr lang="en-US" sz="1200">
                <a:effectLst/>
                <a:latin typeface="Times New Roman"/>
                <a:ea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361682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-30163"/>
            <a:ext cx="7620000" cy="868363"/>
          </a:xfrm>
        </p:spPr>
        <p:txBody>
          <a:bodyPr/>
          <a:lstStyle/>
          <a:p>
            <a:r>
              <a:rPr lang="en-US" sz="2400" dirty="0" smtClean="0"/>
              <a:t>1.1.2 -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dẻo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: PE, PP, PS, PTFE, PA, PU, PAN, </a:t>
            </a:r>
            <a:r>
              <a:rPr lang="en-US" sz="2400" dirty="0" err="1"/>
              <a:t>thủy</a:t>
            </a:r>
            <a:r>
              <a:rPr lang="en-US" sz="2400" dirty="0"/>
              <a:t> </a:t>
            </a:r>
            <a:r>
              <a:rPr lang="en-US" sz="2400" dirty="0" err="1"/>
              <a:t>tinh</a:t>
            </a:r>
            <a:r>
              <a:rPr lang="en-US" sz="2400" dirty="0"/>
              <a:t> </a:t>
            </a:r>
            <a:r>
              <a:rPr lang="en-US" sz="2400" dirty="0" err="1"/>
              <a:t>hữu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, PET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-18245" y="908115"/>
            <a:ext cx="3675845" cy="614975"/>
            <a:chOff x="-18245" y="1065890"/>
            <a:chExt cx="3675845" cy="614975"/>
          </a:xfrm>
        </p:grpSpPr>
        <p:grpSp>
          <p:nvGrpSpPr>
            <p:cNvPr id="17" name="Group 16"/>
            <p:cNvGrpSpPr/>
            <p:nvPr/>
          </p:nvGrpSpPr>
          <p:grpSpPr>
            <a:xfrm>
              <a:off x="-18245" y="1065890"/>
              <a:ext cx="3675845" cy="614975"/>
              <a:chOff x="3040056" y="3538716"/>
              <a:chExt cx="3675845" cy="614975"/>
            </a:xfrm>
          </p:grpSpPr>
          <p:sp>
            <p:nvSpPr>
              <p:cNvPr id="18" name="TG_AutoShape 108"/>
              <p:cNvSpPr>
                <a:spLocks noChangeArrowheads="1"/>
              </p:cNvSpPr>
              <p:nvPr/>
            </p:nvSpPr>
            <p:spPr bwMode="gray">
              <a:xfrm>
                <a:off x="3040056" y="3767315"/>
                <a:ext cx="3675845" cy="386376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D16161">
                      <a:shade val="51000"/>
                      <a:satMod val="130000"/>
                    </a:srgbClr>
                  </a:gs>
                  <a:gs pos="80000">
                    <a:srgbClr val="D16161">
                      <a:shade val="93000"/>
                      <a:satMod val="130000"/>
                    </a:srgbClr>
                  </a:gs>
                  <a:gs pos="100000">
                    <a:srgbClr val="D16161">
                      <a:shade val="94000"/>
                      <a:satMod val="135000"/>
                    </a:srgb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txBody>
              <a:bodyPr rtlCol="0" anchor="ctr"/>
              <a:lstStyle/>
              <a:p>
                <a:pPr marL="0" marR="0" lvl="0" indent="0" algn="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  </a:t>
                </a:r>
                <a:endPara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sp>
            <p:nvSpPr>
              <p:cNvPr id="19" name="Oval 18"/>
              <p:cNvSpPr/>
              <p:nvPr/>
            </p:nvSpPr>
            <p:spPr bwMode="gray">
              <a:xfrm>
                <a:off x="3084513" y="3538716"/>
                <a:ext cx="457200" cy="457200"/>
              </a:xfrm>
              <a:prstGeom prst="ellipse">
                <a:avLst/>
              </a:prstGeom>
              <a:gradFill flip="none" rotWithShape="1">
                <a:gsLst>
                  <a:gs pos="0">
                    <a:srgbClr val="D16161"/>
                  </a:gs>
                  <a:gs pos="46000">
                    <a:srgbClr val="D16161">
                      <a:lumMod val="75000"/>
                    </a:srgbClr>
                  </a:gs>
                  <a:gs pos="90000">
                    <a:srgbClr val="D16161">
                      <a:lumMod val="60000"/>
                      <a:lumOff val="40000"/>
                    </a:srgbClr>
                  </a:gs>
                  <a:gs pos="66000">
                    <a:srgbClr val="D16161">
                      <a:lumMod val="75000"/>
                    </a:srgb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9050">
                <a:noFill/>
              </a:ln>
              <a:effectLst>
                <a:outerShdw blurRad="50800" dist="165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18000000"/>
                </a:lightRig>
              </a:scene3d>
              <a:sp3d>
                <a:bevelT w="165100" h="1651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b="1" kern="0" dirty="0">
                    <a:ln w="18415" cmpd="sng">
                      <a:noFill/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Arial"/>
                  </a:rPr>
                  <a:t>2</a:t>
                </a:r>
                <a:endParaRPr kumimoji="0" lang="en-US" sz="1800" b="1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472497" y="1219200"/>
              <a:ext cx="318510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</a:rPr>
                <a:t>1.1.2.4 Teflon (PTFE)</a:t>
              </a:r>
              <a:endParaRPr lang="en-US" sz="2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2209" y="1688226"/>
            <a:ext cx="9121791" cy="2663085"/>
            <a:chOff x="22209" y="1688226"/>
            <a:chExt cx="9121791" cy="2663085"/>
          </a:xfrm>
        </p:grpSpPr>
        <p:grpSp>
          <p:nvGrpSpPr>
            <p:cNvPr id="12" name="Group 11"/>
            <p:cNvGrpSpPr/>
            <p:nvPr/>
          </p:nvGrpSpPr>
          <p:grpSpPr>
            <a:xfrm>
              <a:off x="22209" y="1688226"/>
              <a:ext cx="9121791" cy="2663085"/>
              <a:chOff x="228888" y="2169274"/>
              <a:chExt cx="9121791" cy="2351410"/>
            </a:xfrm>
          </p:grpSpPr>
          <p:grpSp>
            <p:nvGrpSpPr>
              <p:cNvPr id="13" name="Group 12"/>
              <p:cNvGrpSpPr/>
              <p:nvPr/>
            </p:nvGrpSpPr>
            <p:grpSpPr>
              <a:xfrm>
                <a:off x="587679" y="2169274"/>
                <a:ext cx="4000500" cy="662377"/>
                <a:chOff x="-1313196" y="1752600"/>
                <a:chExt cx="5143500" cy="662377"/>
              </a:xfrm>
            </p:grpSpPr>
            <p:sp>
              <p:nvSpPr>
                <p:cNvPr id="24" name="Round Diagonal Corner Rectangle 23"/>
                <p:cNvSpPr/>
                <p:nvPr/>
              </p:nvSpPr>
              <p:spPr bwMode="gray">
                <a:xfrm>
                  <a:off x="-1313196" y="1883723"/>
                  <a:ext cx="5143500" cy="531254"/>
                </a:xfrm>
                <a:prstGeom prst="round2DiagRect">
                  <a:avLst>
                    <a:gd name="adj1" fmla="val 42473"/>
                    <a:gd name="adj2" fmla="val 0"/>
                  </a:avLst>
                </a:prstGeom>
                <a:gradFill>
                  <a:gsLst>
                    <a:gs pos="0">
                      <a:srgbClr val="62B5C6">
                        <a:lumMod val="75000"/>
                      </a:srgbClr>
                    </a:gs>
                    <a:gs pos="92000">
                      <a:srgbClr val="62B5C6"/>
                    </a:gs>
                    <a:gs pos="100000">
                      <a:srgbClr val="62B5C6">
                        <a:lumMod val="50000"/>
                      </a:srgbClr>
                    </a:gs>
                  </a:gsLst>
                  <a:lin ang="10800000" scaled="1"/>
                </a:gradFill>
                <a:ln w="25400" cap="flat" cmpd="sng" algn="ctr">
                  <a:solidFill>
                    <a:srgbClr val="62B5C6">
                      <a:shade val="50000"/>
                    </a:srgbClr>
                  </a:solidFill>
                  <a:prstDash val="solid"/>
                </a:ln>
                <a:effectLst>
                  <a:outerShdw blurRad="139700" dist="177800" dir="8400000" algn="tr" rotWithShape="0">
                    <a:prstClr val="black">
                      <a:alpha val="20000"/>
                    </a:prstClr>
                  </a:outerShdw>
                </a:effectLst>
                <a:scene3d>
                  <a:camera prst="orthographicFront"/>
                  <a:lightRig rig="contrasting" dir="t">
                    <a:rot lat="0" lon="0" rev="4200000"/>
                  </a:lightRig>
                </a:scene3d>
                <a:sp3d prstMaterial="metal">
                  <a:bevelT w="88900" h="88900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25" name="Oval 24"/>
                <p:cNvSpPr/>
                <p:nvPr/>
              </p:nvSpPr>
              <p:spPr bwMode="gray">
                <a:xfrm>
                  <a:off x="222452" y="1752600"/>
                  <a:ext cx="155448" cy="15544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62B5C6">
                        <a:shade val="51000"/>
                        <a:satMod val="130000"/>
                      </a:srgbClr>
                    </a:gs>
                    <a:gs pos="42000">
                      <a:srgbClr val="62B5C6">
                        <a:lumMod val="60000"/>
                        <a:lumOff val="40000"/>
                      </a:srgbClr>
                    </a:gs>
                    <a:gs pos="100000">
                      <a:srgbClr val="62B5C6">
                        <a:shade val="94000"/>
                        <a:satMod val="13500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scene3d>
                  <a:camera prst="orthographicFront">
                    <a:rot lat="0" lon="0" rev="0"/>
                  </a:camera>
                  <a:lightRig rig="flat" dir="t">
                    <a:rot lat="0" lon="0" rev="5400000"/>
                  </a:lightRig>
                </a:scene3d>
                <a:sp3d>
                  <a:bevelT w="101600" h="63500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4" name="Rounded Rectangle 13"/>
              <p:cNvSpPr/>
              <p:nvPr/>
            </p:nvSpPr>
            <p:spPr bwMode="gray">
              <a:xfrm>
                <a:off x="228888" y="2478925"/>
                <a:ext cx="9121791" cy="2041759"/>
              </a:xfrm>
              <a:prstGeom prst="roundRect">
                <a:avLst/>
              </a:prstGeom>
              <a:gradFill>
                <a:gsLst>
                  <a:gs pos="0">
                    <a:srgbClr val="FFFFFF"/>
                  </a:gs>
                  <a:gs pos="46000">
                    <a:srgbClr val="62B5C6">
                      <a:lumMod val="40000"/>
                      <a:lumOff val="60000"/>
                    </a:srgbClr>
                  </a:gs>
                  <a:gs pos="100000">
                    <a:srgbClr val="FFFFFF"/>
                  </a:gs>
                </a:gsLst>
                <a:lin ang="16200000" scaled="1"/>
              </a:gradFill>
              <a:ln w="12700" cap="flat" cmpd="sng" algn="ctr">
                <a:solidFill>
                  <a:srgbClr val="62B5C6">
                    <a:shade val="50000"/>
                  </a:srgbClr>
                </a:solidFill>
                <a:prstDash val="solid"/>
              </a:ln>
              <a:effectLst>
                <a:outerShdw blurRad="50800" dist="101600" dir="7980000" algn="tr" rotWithShape="0">
                  <a:prstClr val="black">
                    <a:alpha val="1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just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2" name="Rectangle 1"/>
            <p:cNvSpPr/>
            <p:nvPr/>
          </p:nvSpPr>
          <p:spPr>
            <a:xfrm>
              <a:off x="152400" y="2412320"/>
              <a:ext cx="8991600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 algn="just">
                <a:buFontTx/>
                <a:buChar char="-"/>
              </a:pPr>
              <a:r>
                <a:rPr lang="en-US" sz="2400" dirty="0" err="1" smtClean="0"/>
                <a:t>Chịu</a:t>
              </a:r>
              <a:r>
                <a:rPr lang="en-US" sz="2400" dirty="0" smtClean="0"/>
                <a:t> </a:t>
              </a:r>
              <a:r>
                <a:rPr lang="en-US" sz="2400" dirty="0" err="1"/>
                <a:t>hóa</a:t>
              </a:r>
              <a:r>
                <a:rPr lang="en-US" sz="2400" dirty="0"/>
                <a:t> </a:t>
              </a:r>
              <a:r>
                <a:rPr lang="en-US" sz="2400" dirty="0" err="1"/>
                <a:t>chất</a:t>
              </a:r>
              <a:r>
                <a:rPr lang="en-US" sz="2400" dirty="0"/>
                <a:t> </a:t>
              </a:r>
              <a:r>
                <a:rPr lang="en-US" sz="2400" dirty="0" err="1"/>
                <a:t>tốt</a:t>
              </a:r>
              <a:r>
                <a:rPr lang="en-US" sz="2400" dirty="0"/>
                <a:t>, PTFE </a:t>
              </a:r>
              <a:r>
                <a:rPr lang="en-US" sz="2400" dirty="0" err="1"/>
                <a:t>không</a:t>
              </a:r>
              <a:r>
                <a:rPr lang="en-US" sz="2400" dirty="0"/>
                <a:t> </a:t>
              </a:r>
              <a:r>
                <a:rPr lang="en-US" sz="2400" dirty="0" err="1"/>
                <a:t>phản</a:t>
              </a:r>
              <a:r>
                <a:rPr lang="en-US" sz="2400" dirty="0"/>
                <a:t> </a:t>
              </a:r>
              <a:r>
                <a:rPr lang="en-US" sz="2400" dirty="0" err="1"/>
                <a:t>ứng</a:t>
              </a:r>
              <a:r>
                <a:rPr lang="en-US" sz="2400" dirty="0"/>
                <a:t> </a:t>
              </a:r>
              <a:r>
                <a:rPr lang="en-US" sz="2400" dirty="0" err="1"/>
                <a:t>với</a:t>
              </a:r>
              <a:r>
                <a:rPr lang="en-US" sz="2400" dirty="0"/>
                <a:t> </a:t>
              </a:r>
              <a:r>
                <a:rPr lang="en-US" sz="2400" dirty="0" err="1"/>
                <a:t>bất</a:t>
              </a:r>
              <a:r>
                <a:rPr lang="en-US" sz="2400" dirty="0"/>
                <a:t> </a:t>
              </a:r>
              <a:r>
                <a:rPr lang="en-US" sz="2400" dirty="0" err="1"/>
                <a:t>kỳ</a:t>
              </a:r>
              <a:r>
                <a:rPr lang="en-US" sz="2400" dirty="0"/>
                <a:t> </a:t>
              </a:r>
              <a:r>
                <a:rPr lang="en-US" sz="2400" dirty="0" err="1"/>
                <a:t>hóa</a:t>
              </a:r>
              <a:r>
                <a:rPr lang="en-US" sz="2400" dirty="0"/>
                <a:t> </a:t>
              </a:r>
              <a:r>
                <a:rPr lang="en-US" sz="2400" dirty="0" err="1"/>
                <a:t>chất</a:t>
              </a:r>
              <a:r>
                <a:rPr lang="en-US" sz="2400" dirty="0"/>
                <a:t> </a:t>
              </a:r>
              <a:r>
                <a:rPr lang="en-US" sz="2400" dirty="0" err="1" smtClean="0"/>
                <a:t>nào</a:t>
              </a:r>
              <a:endParaRPr lang="en-US" sz="2400" dirty="0" smtClean="0"/>
            </a:p>
            <a:p>
              <a:pPr algn="just"/>
              <a:r>
                <a:rPr lang="en-US" sz="2400" dirty="0" smtClean="0"/>
                <a:t>- </a:t>
              </a:r>
              <a:r>
                <a:rPr lang="en-US" sz="2400" dirty="0" err="1" smtClean="0"/>
                <a:t>Không</a:t>
              </a:r>
              <a:r>
                <a:rPr lang="en-US" sz="2400" dirty="0" smtClean="0"/>
                <a:t> </a:t>
              </a:r>
              <a:r>
                <a:rPr lang="en-US" sz="2400" dirty="0" err="1"/>
                <a:t>độc</a:t>
              </a:r>
              <a:r>
                <a:rPr lang="en-US" sz="2400" dirty="0"/>
                <a:t> </a:t>
              </a:r>
              <a:r>
                <a:rPr lang="en-US" sz="2400" dirty="0" err="1"/>
                <a:t>hại</a:t>
              </a:r>
              <a:r>
                <a:rPr lang="en-US" sz="2400" dirty="0"/>
                <a:t>, do </a:t>
              </a:r>
              <a:r>
                <a:rPr lang="en-US" sz="2400" dirty="0" err="1"/>
                <a:t>đó</a:t>
              </a:r>
              <a:r>
                <a:rPr lang="en-US" sz="2400" dirty="0"/>
                <a:t> </a:t>
              </a:r>
              <a:r>
                <a:rPr lang="en-US" sz="2400" dirty="0" err="1"/>
                <a:t>teflon</a:t>
              </a:r>
              <a:r>
                <a:rPr lang="en-US" sz="2400" dirty="0"/>
                <a:t> </a:t>
              </a:r>
              <a:r>
                <a:rPr lang="en-US" sz="2400" dirty="0" err="1"/>
                <a:t>được</a:t>
              </a:r>
              <a:r>
                <a:rPr lang="en-US" sz="2400" dirty="0"/>
                <a:t> </a:t>
              </a:r>
              <a:r>
                <a:rPr lang="en-US" sz="2400" dirty="0" err="1"/>
                <a:t>sử</a:t>
              </a:r>
              <a:r>
                <a:rPr lang="en-US" sz="2400" dirty="0"/>
                <a:t> </a:t>
              </a:r>
              <a:r>
                <a:rPr lang="en-US" sz="2400" dirty="0" err="1"/>
                <a:t>dụng</a:t>
              </a:r>
              <a:r>
                <a:rPr lang="en-US" sz="2400" dirty="0"/>
                <a:t> </a:t>
              </a:r>
              <a:r>
                <a:rPr lang="en-US" sz="2400" dirty="0" err="1"/>
                <a:t>nhiều</a:t>
              </a:r>
              <a:r>
                <a:rPr lang="en-US" sz="2400" dirty="0"/>
                <a:t> </a:t>
              </a:r>
              <a:r>
                <a:rPr lang="en-US" sz="2400" dirty="0" err="1"/>
                <a:t>trong</a:t>
              </a:r>
              <a:r>
                <a:rPr lang="en-US" sz="2400" dirty="0"/>
                <a:t> </a:t>
              </a:r>
              <a:r>
                <a:rPr lang="en-US" sz="2400" dirty="0" err="1"/>
                <a:t>công</a:t>
              </a:r>
              <a:r>
                <a:rPr lang="en-US" sz="2400" dirty="0"/>
                <a:t> </a:t>
              </a:r>
              <a:r>
                <a:rPr lang="en-US" sz="2400" dirty="0" err="1"/>
                <a:t>nghiệp</a:t>
              </a:r>
              <a:r>
                <a:rPr lang="en-US" sz="2400" dirty="0"/>
                <a:t> </a:t>
              </a:r>
              <a:r>
                <a:rPr lang="en-US" sz="2400" dirty="0" err="1"/>
                <a:t>thực</a:t>
              </a:r>
              <a:r>
                <a:rPr lang="en-US" sz="2400" dirty="0"/>
                <a:t> </a:t>
              </a:r>
              <a:r>
                <a:rPr lang="en-US" sz="2400" dirty="0" err="1"/>
                <a:t>phẩm</a:t>
              </a:r>
              <a:r>
                <a:rPr lang="en-US" sz="2400" dirty="0"/>
                <a:t> </a:t>
              </a:r>
              <a:r>
                <a:rPr lang="en-US" sz="2400" dirty="0" err="1"/>
                <a:t>cũng</a:t>
              </a:r>
              <a:r>
                <a:rPr lang="en-US" sz="2400" dirty="0"/>
                <a:t> </a:t>
              </a:r>
              <a:r>
                <a:rPr lang="en-US" sz="2400" dirty="0" err="1"/>
                <a:t>như</a:t>
              </a:r>
              <a:r>
                <a:rPr lang="en-US" sz="2400" dirty="0"/>
                <a:t> </a:t>
              </a:r>
              <a:r>
                <a:rPr lang="en-US" sz="2400" dirty="0" err="1"/>
                <a:t>dược</a:t>
              </a:r>
              <a:r>
                <a:rPr lang="en-US" sz="2400" dirty="0"/>
                <a:t> </a:t>
              </a:r>
              <a:r>
                <a:rPr lang="en-US" sz="2400" dirty="0" err="1"/>
                <a:t>phẩm</a:t>
              </a:r>
              <a:endParaRPr lang="en-US" sz="2400" dirty="0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269046" y="4416662"/>
            <a:ext cx="6151826" cy="2288938"/>
            <a:chOff x="238898" y="262387"/>
            <a:chExt cx="4800947" cy="1766146"/>
          </a:xfrm>
        </p:grpSpPr>
        <p:grpSp>
          <p:nvGrpSpPr>
            <p:cNvPr id="26" name="Group 25"/>
            <p:cNvGrpSpPr/>
            <p:nvPr/>
          </p:nvGrpSpPr>
          <p:grpSpPr>
            <a:xfrm>
              <a:off x="352173" y="262387"/>
              <a:ext cx="4687672" cy="1401656"/>
              <a:chOff x="352173" y="262451"/>
              <a:chExt cx="4687672" cy="1401993"/>
            </a:xfrm>
          </p:grpSpPr>
          <p:pic>
            <p:nvPicPr>
              <p:cNvPr id="28" name="Picture 27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96644" y="264708"/>
                <a:ext cx="2743201" cy="1399736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2173" y="262451"/>
                <a:ext cx="1944471" cy="140199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27" name="Text Box 6"/>
            <p:cNvSpPr txBox="1">
              <a:spLocks noChangeArrowheads="1"/>
            </p:cNvSpPr>
            <p:nvPr/>
          </p:nvSpPr>
          <p:spPr bwMode="auto">
            <a:xfrm>
              <a:off x="238898" y="1664043"/>
              <a:ext cx="4080510" cy="364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 b="1" i="1">
                  <a:effectLst/>
                  <a:latin typeface="Times New Roman"/>
                  <a:ea typeface="Times New Roman"/>
                </a:rPr>
                <a:t>Hình</a:t>
              </a:r>
              <a:r>
                <a:rPr lang="en-US" sz="1200" i="1">
                  <a:effectLst/>
                  <a:latin typeface="Times New Roman"/>
                  <a:ea typeface="Times New Roman"/>
                </a:rPr>
                <a:t> </a:t>
              </a:r>
              <a:r>
                <a:rPr lang="en-US" sz="1200" b="1" i="1">
                  <a:effectLst/>
                  <a:latin typeface="Times New Roman"/>
                  <a:ea typeface="Times New Roman"/>
                </a:rPr>
                <a:t>20.5 </a:t>
              </a:r>
              <a:r>
                <a:rPr lang="en-US" sz="1200" i="1">
                  <a:effectLst/>
                  <a:latin typeface="Times New Roman"/>
                  <a:ea typeface="Times New Roman"/>
                </a:rPr>
                <a:t> Sản phẩm từ nhựa PTFE</a:t>
              </a:r>
              <a:endParaRPr lang="en-US" sz="1200">
                <a:effectLst/>
                <a:latin typeface="Times New Roman"/>
                <a:ea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en-US" sz="1200">
                  <a:effectLst/>
                  <a:latin typeface="Times New Roman"/>
                  <a:ea typeface="Times New Roman"/>
                </a:rPr>
                <a:t>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87674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-30163"/>
            <a:ext cx="7620000" cy="868363"/>
          </a:xfrm>
        </p:spPr>
        <p:txBody>
          <a:bodyPr/>
          <a:lstStyle/>
          <a:p>
            <a:r>
              <a:rPr lang="en-US" sz="2400" dirty="0" smtClean="0"/>
              <a:t>1.1.2 -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dẻo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: PE, PP, PS, PTFE, PA, PU, PAN, </a:t>
            </a:r>
            <a:r>
              <a:rPr lang="en-US" sz="2400" dirty="0" err="1"/>
              <a:t>thủy</a:t>
            </a:r>
            <a:r>
              <a:rPr lang="en-US" sz="2400" dirty="0"/>
              <a:t> </a:t>
            </a:r>
            <a:r>
              <a:rPr lang="en-US" sz="2400" dirty="0" err="1"/>
              <a:t>tinh</a:t>
            </a:r>
            <a:r>
              <a:rPr lang="en-US" sz="2400" dirty="0"/>
              <a:t> </a:t>
            </a:r>
            <a:r>
              <a:rPr lang="en-US" sz="2400" dirty="0" err="1"/>
              <a:t>hữu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, PET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-18245" y="838200"/>
            <a:ext cx="3828245" cy="607780"/>
            <a:chOff x="-18245" y="1065890"/>
            <a:chExt cx="3828245" cy="607780"/>
          </a:xfrm>
        </p:grpSpPr>
        <p:grpSp>
          <p:nvGrpSpPr>
            <p:cNvPr id="17" name="Group 16"/>
            <p:cNvGrpSpPr/>
            <p:nvPr/>
          </p:nvGrpSpPr>
          <p:grpSpPr>
            <a:xfrm>
              <a:off x="-18245" y="1065890"/>
              <a:ext cx="3828245" cy="607780"/>
              <a:chOff x="3040056" y="3538716"/>
              <a:chExt cx="3828245" cy="607780"/>
            </a:xfrm>
          </p:grpSpPr>
          <p:sp>
            <p:nvSpPr>
              <p:cNvPr id="18" name="TG_AutoShape 108"/>
              <p:cNvSpPr>
                <a:spLocks noChangeArrowheads="1"/>
              </p:cNvSpPr>
              <p:nvPr/>
            </p:nvSpPr>
            <p:spPr bwMode="gray">
              <a:xfrm>
                <a:off x="3040056" y="3767315"/>
                <a:ext cx="3828245" cy="37918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D16161">
                      <a:shade val="51000"/>
                      <a:satMod val="130000"/>
                    </a:srgbClr>
                  </a:gs>
                  <a:gs pos="80000">
                    <a:srgbClr val="D16161">
                      <a:shade val="93000"/>
                      <a:satMod val="130000"/>
                    </a:srgbClr>
                  </a:gs>
                  <a:gs pos="100000">
                    <a:srgbClr val="D16161">
                      <a:shade val="94000"/>
                      <a:satMod val="135000"/>
                    </a:srgb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txBody>
              <a:bodyPr rtlCol="0" anchor="ctr"/>
              <a:lstStyle/>
              <a:p>
                <a:pPr marL="0" marR="0" lvl="0" indent="0" algn="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  </a:t>
                </a:r>
                <a:endPara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sp>
            <p:nvSpPr>
              <p:cNvPr id="19" name="Oval 18"/>
              <p:cNvSpPr/>
              <p:nvPr/>
            </p:nvSpPr>
            <p:spPr bwMode="gray">
              <a:xfrm>
                <a:off x="3084513" y="3538716"/>
                <a:ext cx="457200" cy="457200"/>
              </a:xfrm>
              <a:prstGeom prst="ellipse">
                <a:avLst/>
              </a:prstGeom>
              <a:gradFill flip="none" rotWithShape="1">
                <a:gsLst>
                  <a:gs pos="0">
                    <a:srgbClr val="D16161"/>
                  </a:gs>
                  <a:gs pos="46000">
                    <a:srgbClr val="D16161">
                      <a:lumMod val="75000"/>
                    </a:srgbClr>
                  </a:gs>
                  <a:gs pos="90000">
                    <a:srgbClr val="D16161">
                      <a:lumMod val="60000"/>
                      <a:lumOff val="40000"/>
                    </a:srgbClr>
                  </a:gs>
                  <a:gs pos="66000">
                    <a:srgbClr val="D16161">
                      <a:lumMod val="75000"/>
                    </a:srgb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9050">
                <a:noFill/>
              </a:ln>
              <a:effectLst>
                <a:outerShdw blurRad="50800" dist="165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18000000"/>
                </a:lightRig>
              </a:scene3d>
              <a:sp3d>
                <a:bevelT w="165100" h="1651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b="1" kern="0" dirty="0">
                    <a:ln w="18415" cmpd="sng">
                      <a:noFill/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Arial"/>
                  </a:rPr>
                  <a:t>2</a:t>
                </a:r>
                <a:endParaRPr kumimoji="0" lang="en-US" sz="1800" b="1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553593" y="1294489"/>
              <a:ext cx="269387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</a:rPr>
                <a:t>1.1.2.5  Polyamide (PA)</a:t>
              </a:r>
              <a:endParaRPr 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4761" y="1752600"/>
            <a:ext cx="8679244" cy="3731738"/>
            <a:chOff x="351470" y="2135661"/>
            <a:chExt cx="8679244" cy="3731738"/>
          </a:xfrm>
        </p:grpSpPr>
        <p:grpSp>
          <p:nvGrpSpPr>
            <p:cNvPr id="12" name="Group 11"/>
            <p:cNvGrpSpPr/>
            <p:nvPr/>
          </p:nvGrpSpPr>
          <p:grpSpPr>
            <a:xfrm>
              <a:off x="351470" y="2135661"/>
              <a:ext cx="8610311" cy="3731738"/>
              <a:chOff x="228888" y="2078705"/>
              <a:chExt cx="8610311" cy="3294993"/>
            </a:xfrm>
            <a:blipFill>
              <a:blip r:embed="rId3"/>
              <a:tile tx="0" ty="0" sx="100000" sy="100000" flip="none" algn="tl"/>
            </a:blipFill>
          </p:grpSpPr>
          <p:sp>
            <p:nvSpPr>
              <p:cNvPr id="14" name="Rounded Rectangle 13"/>
              <p:cNvSpPr/>
              <p:nvPr/>
            </p:nvSpPr>
            <p:spPr bwMode="gray">
              <a:xfrm>
                <a:off x="228888" y="2478926"/>
                <a:ext cx="8610311" cy="2894772"/>
              </a:xfrm>
              <a:prstGeom prst="roundRect">
                <a:avLst/>
              </a:prstGeom>
              <a:grpFill/>
              <a:ln w="12700" cap="flat" cmpd="sng" algn="ctr">
                <a:solidFill>
                  <a:srgbClr val="62B5C6">
                    <a:shade val="50000"/>
                  </a:srgbClr>
                </a:solidFill>
                <a:prstDash val="solid"/>
              </a:ln>
              <a:effectLst>
                <a:outerShdw blurRad="50800" dist="101600" dir="7980000" algn="tr" rotWithShape="0">
                  <a:prstClr val="black">
                    <a:alpha val="1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just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grpSp>
            <p:nvGrpSpPr>
              <p:cNvPr id="13" name="Group 12"/>
              <p:cNvGrpSpPr/>
              <p:nvPr/>
            </p:nvGrpSpPr>
            <p:grpSpPr>
              <a:xfrm>
                <a:off x="716985" y="2078705"/>
                <a:ext cx="4000500" cy="531254"/>
                <a:chOff x="-1146951" y="1662031"/>
                <a:chExt cx="5143500" cy="531254"/>
              </a:xfrm>
              <a:grpFill/>
            </p:grpSpPr>
            <p:sp>
              <p:nvSpPr>
                <p:cNvPr id="25" name="Oval 24"/>
                <p:cNvSpPr/>
                <p:nvPr/>
              </p:nvSpPr>
              <p:spPr bwMode="gray">
                <a:xfrm>
                  <a:off x="222452" y="1752600"/>
                  <a:ext cx="155448" cy="155448"/>
                </a:xfrm>
                <a:prstGeom prst="ellipse">
                  <a:avLst/>
                </a:prstGeom>
                <a:grpFill/>
                <a:ln>
                  <a:noFill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scene3d>
                  <a:camera prst="orthographicFront">
                    <a:rot lat="0" lon="0" rev="0"/>
                  </a:camera>
                  <a:lightRig rig="flat" dir="t">
                    <a:rot lat="0" lon="0" rev="5400000"/>
                  </a:lightRig>
                </a:scene3d>
                <a:sp3d>
                  <a:bevelT w="101600" h="63500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24" name="Round Diagonal Corner Rectangle 23"/>
                <p:cNvSpPr/>
                <p:nvPr/>
              </p:nvSpPr>
              <p:spPr bwMode="gray">
                <a:xfrm>
                  <a:off x="-1146951" y="1662031"/>
                  <a:ext cx="5143500" cy="531254"/>
                </a:xfrm>
                <a:prstGeom prst="round2DiagRect">
                  <a:avLst>
                    <a:gd name="adj1" fmla="val 42473"/>
                    <a:gd name="adj2" fmla="val 0"/>
                  </a:avLst>
                </a:prstGeom>
                <a:blipFill>
                  <a:blip r:embed="rId4"/>
                  <a:tile tx="0" ty="0" sx="100000" sy="100000" flip="none" algn="tl"/>
                </a:blipFill>
                <a:ln w="25400" cap="flat" cmpd="sng" algn="ctr">
                  <a:solidFill>
                    <a:srgbClr val="62B5C6">
                      <a:shade val="50000"/>
                    </a:srgbClr>
                  </a:solidFill>
                  <a:prstDash val="solid"/>
                </a:ln>
                <a:effectLst>
                  <a:outerShdw blurRad="139700" dist="177800" dir="8400000" algn="tr" rotWithShape="0">
                    <a:prstClr val="black">
                      <a:alpha val="20000"/>
                    </a:prstClr>
                  </a:outerShdw>
                </a:effectLst>
                <a:scene3d>
                  <a:camera prst="orthographicFront"/>
                  <a:lightRig rig="contrasting" dir="t">
                    <a:rot lat="0" lon="0" rev="4200000"/>
                  </a:lightRig>
                </a:scene3d>
                <a:sp3d prstMaterial="metal">
                  <a:bevelT w="88900" h="88900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22" name="Rectangle 21"/>
              <p:cNvSpPr/>
              <p:nvPr/>
            </p:nvSpPr>
            <p:spPr>
              <a:xfrm>
                <a:off x="1842528" y="2706231"/>
                <a:ext cx="5320663" cy="400110"/>
              </a:xfrm>
              <a:prstGeom prst="rect">
                <a:avLst/>
              </a:prstGeom>
              <a:grpFill/>
            </p:spPr>
            <p:txBody>
              <a:bodyPr wrap="square">
                <a:spAutoFit/>
              </a:bodyPr>
              <a:lstStyle/>
              <a:p>
                <a:pPr marL="0" marR="0" lvl="0" indent="0" algn="just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5" name="Rectangle 4"/>
            <p:cNvSpPr/>
            <p:nvPr/>
          </p:nvSpPr>
          <p:spPr>
            <a:xfrm>
              <a:off x="1102674" y="2167915"/>
              <a:ext cx="269387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/>
                <a:t>1.1.2.5  Polyamide (PA)</a:t>
              </a:r>
              <a:endParaRPr lang="en-US" dirty="0"/>
            </a:p>
          </p:txBody>
        </p:sp>
        <p:sp>
          <p:nvSpPr>
            <p:cNvPr id="6" name="Rectangle 5"/>
            <p:cNvSpPr/>
            <p:nvPr/>
          </p:nvSpPr>
          <p:spPr>
            <a:xfrm>
              <a:off x="649420" y="2744212"/>
              <a:ext cx="8381294" cy="30469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/>
                <a:t>PA </a:t>
              </a:r>
              <a:r>
                <a:rPr lang="en-US" sz="2400" dirty="0" err="1"/>
                <a:t>có</a:t>
              </a:r>
              <a:r>
                <a:rPr lang="en-US" sz="2400" dirty="0"/>
                <a:t> </a:t>
              </a:r>
              <a:r>
                <a:rPr lang="en-US" sz="2400" dirty="0" err="1"/>
                <a:t>độ</a:t>
              </a:r>
              <a:r>
                <a:rPr lang="en-US" sz="2400" dirty="0"/>
                <a:t> </a:t>
              </a:r>
              <a:r>
                <a:rPr lang="en-US" sz="2400" dirty="0" err="1"/>
                <a:t>chịu</a:t>
              </a:r>
              <a:r>
                <a:rPr lang="en-US" sz="2400" dirty="0"/>
                <a:t> </a:t>
              </a:r>
              <a:r>
                <a:rPr lang="en-US" sz="2400" dirty="0" err="1"/>
                <a:t>nhiệt</a:t>
              </a:r>
              <a:r>
                <a:rPr lang="en-US" sz="2400" dirty="0"/>
                <a:t> </a:t>
              </a:r>
              <a:r>
                <a:rPr lang="en-US" sz="2400" dirty="0" err="1"/>
                <a:t>tốt</a:t>
              </a:r>
              <a:r>
                <a:rPr lang="en-US" sz="2400" dirty="0"/>
                <a:t> </a:t>
              </a:r>
              <a:r>
                <a:rPr lang="en-US" sz="2400" dirty="0" err="1"/>
                <a:t>từ</a:t>
              </a:r>
              <a:r>
                <a:rPr lang="en-US" sz="2400" dirty="0"/>
                <a:t> 80 ÷ 120</a:t>
              </a:r>
              <a:r>
                <a:rPr lang="en-US" sz="2400" baseline="30000" dirty="0"/>
                <a:t>o</a:t>
              </a:r>
              <a:r>
                <a:rPr lang="en-US" sz="2400" dirty="0"/>
                <a:t>C, </a:t>
              </a:r>
              <a:r>
                <a:rPr lang="en-US" sz="2400" dirty="0" err="1"/>
                <a:t>có</a:t>
              </a:r>
              <a:r>
                <a:rPr lang="en-US" sz="2400" dirty="0"/>
                <a:t> </a:t>
              </a:r>
              <a:r>
                <a:rPr lang="en-US" sz="2400" dirty="0" err="1"/>
                <a:t>thể</a:t>
              </a:r>
              <a:r>
                <a:rPr lang="en-US" sz="2400" dirty="0"/>
                <a:t> </a:t>
              </a:r>
              <a:r>
                <a:rPr lang="en-US" sz="2400" dirty="0" err="1"/>
                <a:t>được</a:t>
              </a:r>
              <a:r>
                <a:rPr lang="en-US" sz="2400" dirty="0"/>
                <a:t> </a:t>
              </a:r>
              <a:r>
                <a:rPr lang="en-US" sz="2400" dirty="0" err="1"/>
                <a:t>sử</a:t>
              </a:r>
              <a:r>
                <a:rPr lang="en-US" sz="2400" dirty="0"/>
                <a:t> </a:t>
              </a:r>
              <a:r>
                <a:rPr lang="en-US" sz="2400" dirty="0" err="1"/>
                <a:t>dụng</a:t>
              </a:r>
              <a:r>
                <a:rPr lang="en-US" sz="2400" dirty="0"/>
                <a:t> </a:t>
              </a:r>
              <a:r>
                <a:rPr lang="en-US" sz="2400" dirty="0" err="1"/>
                <a:t>trong</a:t>
              </a:r>
              <a:r>
                <a:rPr lang="en-US" sz="2400" dirty="0"/>
                <a:t> </a:t>
              </a:r>
              <a:r>
                <a:rPr lang="en-US" sz="2400" dirty="0" err="1"/>
                <a:t>thời</a:t>
              </a:r>
              <a:r>
                <a:rPr lang="en-US" sz="2400" dirty="0"/>
                <a:t> </a:t>
              </a:r>
              <a:r>
                <a:rPr lang="en-US" sz="2400" dirty="0" err="1"/>
                <a:t>gian</a:t>
              </a:r>
              <a:r>
                <a:rPr lang="en-US" sz="2400" dirty="0"/>
                <a:t> </a:t>
              </a:r>
              <a:r>
                <a:rPr lang="en-US" sz="2400" dirty="0" err="1"/>
                <a:t>ngắn</a:t>
              </a:r>
              <a:r>
                <a:rPr lang="en-US" sz="2400" dirty="0"/>
                <a:t> </a:t>
              </a:r>
              <a:r>
                <a:rPr lang="en-US" sz="2400" dirty="0" err="1"/>
                <a:t>với</a:t>
              </a:r>
              <a:r>
                <a:rPr lang="en-US" sz="2400" dirty="0"/>
                <a:t> </a:t>
              </a:r>
              <a:r>
                <a:rPr lang="en-US" sz="2400" dirty="0" err="1"/>
                <a:t>nhiệt</a:t>
              </a:r>
              <a:r>
                <a:rPr lang="en-US" sz="2400" dirty="0"/>
                <a:t> </a:t>
              </a:r>
              <a:r>
                <a:rPr lang="en-US" sz="2400" dirty="0" err="1"/>
                <a:t>độ</a:t>
              </a:r>
              <a:r>
                <a:rPr lang="en-US" sz="2400" dirty="0"/>
                <a:t> </a:t>
              </a:r>
              <a:r>
                <a:rPr lang="en-US" sz="2400" dirty="0" err="1"/>
                <a:t>lên</a:t>
              </a:r>
              <a:r>
                <a:rPr lang="en-US" sz="2400" dirty="0"/>
                <a:t> </a:t>
              </a:r>
              <a:r>
                <a:rPr lang="en-US" sz="2400" dirty="0" err="1"/>
                <a:t>đến</a:t>
              </a:r>
              <a:r>
                <a:rPr lang="en-US" sz="2400" dirty="0"/>
                <a:t> 200</a:t>
              </a:r>
              <a:r>
                <a:rPr lang="en-US" sz="2400" baseline="30000" dirty="0"/>
                <a:t>o</a:t>
              </a:r>
              <a:r>
                <a:rPr lang="en-US" sz="2400" dirty="0"/>
                <a:t>C. </a:t>
              </a:r>
              <a:r>
                <a:rPr lang="en-US" sz="2400" dirty="0" err="1"/>
                <a:t>Tính</a:t>
              </a:r>
              <a:r>
                <a:rPr lang="en-US" sz="2400" dirty="0"/>
                <a:t> </a:t>
              </a:r>
              <a:r>
                <a:rPr lang="en-US" sz="2400" dirty="0" err="1"/>
                <a:t>chống</a:t>
              </a:r>
              <a:r>
                <a:rPr lang="en-US" sz="2400" dirty="0"/>
                <a:t> </a:t>
              </a:r>
              <a:r>
                <a:rPr lang="en-US" sz="2400" dirty="0" err="1"/>
                <a:t>mài</a:t>
              </a:r>
              <a:r>
                <a:rPr lang="en-US" sz="2400" dirty="0"/>
                <a:t> </a:t>
              </a:r>
              <a:r>
                <a:rPr lang="en-US" sz="2400" dirty="0" err="1"/>
                <a:t>mòn</a:t>
              </a:r>
              <a:r>
                <a:rPr lang="en-US" sz="2400" dirty="0"/>
                <a:t> </a:t>
              </a:r>
              <a:r>
                <a:rPr lang="en-US" sz="2400" dirty="0" err="1"/>
                <a:t>cao</a:t>
              </a:r>
              <a:r>
                <a:rPr lang="en-US" sz="2400" dirty="0"/>
                <a:t>. </a:t>
              </a:r>
            </a:p>
            <a:p>
              <a:r>
                <a:rPr lang="en-US" sz="2400" dirty="0" err="1"/>
                <a:t>Việc</a:t>
              </a:r>
              <a:r>
                <a:rPr lang="en-US" sz="2400" dirty="0"/>
                <a:t> </a:t>
              </a:r>
              <a:r>
                <a:rPr lang="en-US" sz="2400" dirty="0" err="1"/>
                <a:t>sử</a:t>
              </a:r>
              <a:r>
                <a:rPr lang="en-US" sz="2400" dirty="0"/>
                <a:t> </a:t>
              </a:r>
              <a:r>
                <a:rPr lang="en-US" sz="2400" dirty="0" err="1"/>
                <a:t>dụng</a:t>
              </a:r>
              <a:r>
                <a:rPr lang="en-US" sz="2400" dirty="0"/>
                <a:t> </a:t>
              </a:r>
              <a:r>
                <a:rPr lang="en-US" sz="2400" dirty="0" err="1"/>
                <a:t>sợi</a:t>
              </a:r>
              <a:r>
                <a:rPr lang="en-US" sz="2400" dirty="0"/>
                <a:t> </a:t>
              </a:r>
              <a:r>
                <a:rPr lang="en-US" sz="2400" dirty="0" err="1"/>
                <a:t>thủy</a:t>
              </a:r>
              <a:r>
                <a:rPr lang="en-US" sz="2400" dirty="0"/>
                <a:t> </a:t>
              </a:r>
              <a:r>
                <a:rPr lang="en-US" sz="2400" dirty="0" err="1"/>
                <a:t>tinh</a:t>
              </a:r>
              <a:r>
                <a:rPr lang="en-US" sz="2400" dirty="0"/>
                <a:t> </a:t>
              </a:r>
              <a:r>
                <a:rPr lang="en-US" sz="2400" dirty="0" err="1"/>
                <a:t>và</a:t>
              </a:r>
              <a:r>
                <a:rPr lang="en-US" sz="2400" dirty="0"/>
                <a:t> </a:t>
              </a:r>
              <a:r>
                <a:rPr lang="en-US" sz="2400" dirty="0" err="1"/>
                <a:t>các</a:t>
              </a:r>
              <a:r>
                <a:rPr lang="en-US" sz="2400" dirty="0"/>
                <a:t> </a:t>
              </a:r>
              <a:r>
                <a:rPr lang="en-US" sz="2400" dirty="0" err="1"/>
                <a:t>chất</a:t>
              </a:r>
              <a:r>
                <a:rPr lang="en-US" sz="2400" dirty="0"/>
                <a:t> </a:t>
              </a:r>
              <a:r>
                <a:rPr lang="en-US" sz="2400" dirty="0" err="1"/>
                <a:t>phụ</a:t>
              </a:r>
              <a:r>
                <a:rPr lang="en-US" sz="2400" dirty="0"/>
                <a:t> </a:t>
              </a:r>
              <a:r>
                <a:rPr lang="en-US" sz="2400" dirty="0" err="1"/>
                <a:t>gia</a:t>
              </a:r>
              <a:r>
                <a:rPr lang="en-US" sz="2400" dirty="0"/>
                <a:t> </a:t>
              </a:r>
              <a:r>
                <a:rPr lang="en-US" sz="2400" dirty="0" err="1"/>
                <a:t>khác</a:t>
              </a:r>
              <a:r>
                <a:rPr lang="en-US" sz="2400" dirty="0"/>
                <a:t> </a:t>
              </a:r>
              <a:r>
                <a:rPr lang="en-US" sz="2400" dirty="0" err="1"/>
                <a:t>có</a:t>
              </a:r>
              <a:r>
                <a:rPr lang="en-US" sz="2400" dirty="0"/>
                <a:t> </a:t>
              </a:r>
              <a:r>
                <a:rPr lang="en-US" sz="2400" dirty="0" err="1"/>
                <a:t>thể</a:t>
              </a:r>
              <a:r>
                <a:rPr lang="en-US" sz="2400" dirty="0"/>
                <a:t> </a:t>
              </a:r>
              <a:r>
                <a:rPr lang="en-US" sz="2400" dirty="0" err="1"/>
                <a:t>cải</a:t>
              </a:r>
              <a:r>
                <a:rPr lang="en-US" sz="2400" dirty="0"/>
                <a:t> </a:t>
              </a:r>
              <a:r>
                <a:rPr lang="en-US" sz="2400" dirty="0" err="1"/>
                <a:t>thiện</a:t>
              </a:r>
              <a:r>
                <a:rPr lang="en-US" sz="2400" dirty="0"/>
                <a:t> </a:t>
              </a:r>
              <a:r>
                <a:rPr lang="en-US" sz="2400" dirty="0" err="1"/>
                <a:t>các</a:t>
              </a:r>
              <a:r>
                <a:rPr lang="en-US" sz="2400" dirty="0"/>
                <a:t> </a:t>
              </a:r>
              <a:r>
                <a:rPr lang="en-US" sz="2400" dirty="0" err="1"/>
                <a:t>tính</a:t>
              </a:r>
              <a:r>
                <a:rPr lang="en-US" sz="2400" dirty="0"/>
                <a:t> </a:t>
              </a:r>
              <a:r>
                <a:rPr lang="en-US" sz="2400" dirty="0" err="1"/>
                <a:t>chất</a:t>
              </a:r>
              <a:r>
                <a:rPr lang="en-US" sz="2400" dirty="0"/>
                <a:t> </a:t>
              </a:r>
              <a:r>
                <a:rPr lang="en-US" sz="2400" dirty="0" err="1"/>
                <a:t>cơ</a:t>
              </a:r>
              <a:r>
                <a:rPr lang="en-US" sz="2400" dirty="0"/>
                <a:t> </a:t>
              </a:r>
              <a:r>
                <a:rPr lang="en-US" sz="2400" dirty="0" err="1"/>
                <a:t>học</a:t>
              </a:r>
              <a:r>
                <a:rPr lang="en-US" sz="2400" dirty="0"/>
                <a:t> </a:t>
              </a:r>
              <a:r>
                <a:rPr lang="en-US" sz="2400" dirty="0" err="1"/>
                <a:t>của</a:t>
              </a:r>
              <a:r>
                <a:rPr lang="en-US" sz="2400" dirty="0"/>
                <a:t> PA (</a:t>
              </a:r>
              <a:r>
                <a:rPr lang="en-US" sz="2400" dirty="0" err="1"/>
                <a:t>mô</a:t>
              </a:r>
              <a:r>
                <a:rPr lang="en-US" sz="2400" dirty="0"/>
                <a:t> </a:t>
              </a:r>
              <a:r>
                <a:rPr lang="en-US" sz="2400" dirty="0" err="1"/>
                <a:t>đun</a:t>
              </a:r>
              <a:r>
                <a:rPr lang="en-US" sz="2400" dirty="0"/>
                <a:t> </a:t>
              </a:r>
              <a:r>
                <a:rPr lang="en-US" sz="2400" dirty="0" err="1"/>
                <a:t>đàn</a:t>
              </a:r>
              <a:r>
                <a:rPr lang="en-US" sz="2400" dirty="0"/>
                <a:t> </a:t>
              </a:r>
              <a:r>
                <a:rPr lang="en-US" sz="2400" dirty="0" err="1"/>
                <a:t>hồi</a:t>
              </a:r>
              <a:r>
                <a:rPr lang="en-US" sz="2400" dirty="0"/>
                <a:t> </a:t>
              </a:r>
              <a:r>
                <a:rPr lang="en-US" sz="2400" dirty="0" err="1"/>
                <a:t>và</a:t>
              </a:r>
              <a:r>
                <a:rPr lang="en-US" sz="2400" dirty="0"/>
                <a:t> </a:t>
              </a:r>
              <a:r>
                <a:rPr lang="en-US" sz="2400" dirty="0" err="1"/>
                <a:t>độ</a:t>
              </a:r>
              <a:r>
                <a:rPr lang="en-US" sz="2400" dirty="0"/>
                <a:t> </a:t>
              </a:r>
              <a:r>
                <a:rPr lang="en-US" sz="2400" dirty="0" err="1"/>
                <a:t>bền</a:t>
              </a:r>
              <a:r>
                <a:rPr lang="en-US" sz="2400" dirty="0"/>
                <a:t>).</a:t>
              </a:r>
            </a:p>
            <a:p>
              <a:r>
                <a:rPr lang="en-US" sz="2400" dirty="0" err="1" smtClean="0"/>
                <a:t>Mật</a:t>
              </a:r>
              <a:r>
                <a:rPr lang="en-US" sz="2400" dirty="0" smtClean="0"/>
                <a:t> </a:t>
              </a:r>
              <a:r>
                <a:rPr lang="en-US" sz="2400" dirty="0" err="1"/>
                <a:t>độ</a:t>
              </a:r>
              <a:r>
                <a:rPr lang="en-US" sz="2400" dirty="0"/>
                <a:t>, </a:t>
              </a:r>
              <a:r>
                <a:rPr lang="en-US" sz="2400" dirty="0" err="1"/>
                <a:t>độ</a:t>
              </a:r>
              <a:r>
                <a:rPr lang="en-US" sz="2400" dirty="0"/>
                <a:t> </a:t>
              </a:r>
              <a:r>
                <a:rPr lang="en-US" sz="2400" dirty="0" err="1"/>
                <a:t>ẩm</a:t>
              </a:r>
              <a:r>
                <a:rPr lang="en-US" sz="2400" dirty="0"/>
                <a:t> </a:t>
              </a:r>
              <a:r>
                <a:rPr lang="en-US" sz="2400" dirty="0" err="1"/>
                <a:t>cân</a:t>
              </a:r>
              <a:r>
                <a:rPr lang="en-US" sz="2400" dirty="0"/>
                <a:t> </a:t>
              </a:r>
              <a:r>
                <a:rPr lang="en-US" sz="2400" dirty="0" err="1"/>
                <a:t>bằng</a:t>
              </a:r>
              <a:r>
                <a:rPr lang="en-US" sz="2400" dirty="0"/>
                <a:t> </a:t>
              </a:r>
              <a:r>
                <a:rPr lang="en-US" sz="2400" dirty="0" err="1"/>
                <a:t>và</a:t>
              </a:r>
              <a:r>
                <a:rPr lang="en-US" sz="2400" dirty="0"/>
                <a:t> </a:t>
              </a:r>
              <a:r>
                <a:rPr lang="en-US" sz="2400" dirty="0" err="1"/>
                <a:t>độ</a:t>
              </a:r>
              <a:r>
                <a:rPr lang="en-US" sz="2400" dirty="0"/>
                <a:t> co </a:t>
              </a:r>
              <a:r>
                <a:rPr lang="en-US" sz="2400" dirty="0" err="1"/>
                <a:t>thay</a:t>
              </a:r>
              <a:r>
                <a:rPr lang="en-US" sz="2400" dirty="0"/>
                <a:t> </a:t>
              </a:r>
              <a:r>
                <a:rPr lang="en-US" sz="2400" dirty="0" err="1"/>
                <a:t>đổi</a:t>
              </a:r>
              <a:r>
                <a:rPr lang="en-US" sz="2400" dirty="0"/>
                <a:t> </a:t>
              </a:r>
              <a:r>
                <a:rPr lang="en-US" sz="2400" dirty="0" err="1"/>
                <a:t>tùy</a:t>
              </a:r>
              <a:r>
                <a:rPr lang="en-US" sz="2400" dirty="0"/>
                <a:t> </a:t>
              </a:r>
              <a:r>
                <a:rPr lang="en-US" sz="2400" dirty="0" err="1"/>
                <a:t>theo</a:t>
              </a:r>
              <a:r>
                <a:rPr lang="en-US" sz="2400" dirty="0"/>
                <a:t> </a:t>
              </a:r>
              <a:r>
                <a:rPr lang="en-US" sz="2400" dirty="0" err="1"/>
                <a:t>chất</a:t>
              </a:r>
              <a:r>
                <a:rPr lang="en-US" sz="2400" dirty="0"/>
                <a:t> </a:t>
              </a:r>
              <a:r>
                <a:rPr lang="en-US" sz="2400" dirty="0" err="1"/>
                <a:t>phụ</a:t>
              </a:r>
              <a:r>
                <a:rPr lang="en-US" sz="2400" dirty="0"/>
                <a:t> </a:t>
              </a:r>
              <a:r>
                <a:rPr lang="en-US" sz="2400" dirty="0" err="1"/>
                <a:t>gia</a:t>
              </a:r>
              <a:r>
                <a:rPr lang="en-US" sz="2400" dirty="0"/>
                <a:t> </a:t>
              </a:r>
              <a:r>
                <a:rPr lang="en-US" sz="2400" dirty="0" err="1"/>
                <a:t>sử</a:t>
              </a:r>
              <a:r>
                <a:rPr lang="en-US" sz="2400" dirty="0"/>
                <a:t> </a:t>
              </a:r>
              <a:r>
                <a:rPr lang="en-US" sz="2400" dirty="0" err="1"/>
                <a:t>dụng</a:t>
              </a:r>
              <a:r>
                <a:rPr lang="en-US" sz="2400" dirty="0"/>
                <a:t> </a:t>
              </a:r>
              <a:r>
                <a:rPr lang="en-US" sz="2400" dirty="0" err="1"/>
                <a:t>trong</a:t>
              </a:r>
              <a:r>
                <a:rPr lang="en-US" sz="2400" dirty="0"/>
                <a:t> PA.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001812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-30163"/>
            <a:ext cx="7620000" cy="868363"/>
          </a:xfrm>
        </p:spPr>
        <p:txBody>
          <a:bodyPr/>
          <a:lstStyle/>
          <a:p>
            <a:r>
              <a:rPr lang="en-US" sz="2400" dirty="0" smtClean="0"/>
              <a:t>1.1.2 -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dẻo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: PE, PP, PS, PTFE, PA, PU, PAN, </a:t>
            </a:r>
            <a:r>
              <a:rPr lang="en-US" sz="2400" dirty="0" err="1"/>
              <a:t>thủy</a:t>
            </a:r>
            <a:r>
              <a:rPr lang="en-US" sz="2400" dirty="0"/>
              <a:t> </a:t>
            </a:r>
            <a:r>
              <a:rPr lang="en-US" sz="2400" dirty="0" err="1"/>
              <a:t>tinh</a:t>
            </a:r>
            <a:r>
              <a:rPr lang="en-US" sz="2400" dirty="0"/>
              <a:t> </a:t>
            </a:r>
            <a:r>
              <a:rPr lang="en-US" sz="2400" dirty="0" err="1"/>
              <a:t>hữu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, PET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-18245" y="762000"/>
            <a:ext cx="3828245" cy="607780"/>
            <a:chOff x="-18245" y="1065890"/>
            <a:chExt cx="3828245" cy="607780"/>
          </a:xfrm>
        </p:grpSpPr>
        <p:grpSp>
          <p:nvGrpSpPr>
            <p:cNvPr id="16" name="Group 15"/>
            <p:cNvGrpSpPr/>
            <p:nvPr/>
          </p:nvGrpSpPr>
          <p:grpSpPr>
            <a:xfrm>
              <a:off x="-18245" y="1065890"/>
              <a:ext cx="3828245" cy="607780"/>
              <a:chOff x="3040056" y="3538716"/>
              <a:chExt cx="3828245" cy="607780"/>
            </a:xfrm>
          </p:grpSpPr>
          <p:sp>
            <p:nvSpPr>
              <p:cNvPr id="21" name="TG_AutoShape 108"/>
              <p:cNvSpPr>
                <a:spLocks noChangeArrowheads="1"/>
              </p:cNvSpPr>
              <p:nvPr/>
            </p:nvSpPr>
            <p:spPr bwMode="gray">
              <a:xfrm>
                <a:off x="3040056" y="3767315"/>
                <a:ext cx="3828245" cy="37918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D16161">
                      <a:shade val="51000"/>
                      <a:satMod val="130000"/>
                    </a:srgbClr>
                  </a:gs>
                  <a:gs pos="80000">
                    <a:srgbClr val="D16161">
                      <a:shade val="93000"/>
                      <a:satMod val="130000"/>
                    </a:srgbClr>
                  </a:gs>
                  <a:gs pos="100000">
                    <a:srgbClr val="D16161">
                      <a:shade val="94000"/>
                      <a:satMod val="135000"/>
                    </a:srgb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txBody>
              <a:bodyPr rtlCol="0" anchor="ctr"/>
              <a:lstStyle/>
              <a:p>
                <a:pPr marL="0" marR="0" lvl="0" indent="0" algn="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  </a:t>
                </a:r>
                <a:endPara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sp>
            <p:nvSpPr>
              <p:cNvPr id="23" name="Oval 22"/>
              <p:cNvSpPr/>
              <p:nvPr/>
            </p:nvSpPr>
            <p:spPr bwMode="gray">
              <a:xfrm>
                <a:off x="3084513" y="3538716"/>
                <a:ext cx="457200" cy="457200"/>
              </a:xfrm>
              <a:prstGeom prst="ellipse">
                <a:avLst/>
              </a:prstGeom>
              <a:gradFill flip="none" rotWithShape="1">
                <a:gsLst>
                  <a:gs pos="0">
                    <a:srgbClr val="D16161"/>
                  </a:gs>
                  <a:gs pos="46000">
                    <a:srgbClr val="D16161">
                      <a:lumMod val="75000"/>
                    </a:srgbClr>
                  </a:gs>
                  <a:gs pos="90000">
                    <a:srgbClr val="D16161">
                      <a:lumMod val="60000"/>
                      <a:lumOff val="40000"/>
                    </a:srgbClr>
                  </a:gs>
                  <a:gs pos="66000">
                    <a:srgbClr val="D16161">
                      <a:lumMod val="75000"/>
                    </a:srgb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9050">
                <a:noFill/>
              </a:ln>
              <a:effectLst>
                <a:outerShdw blurRad="50800" dist="165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18000000"/>
                </a:lightRig>
              </a:scene3d>
              <a:sp3d>
                <a:bevelT w="165100" h="1651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b="1" kern="0" dirty="0">
                    <a:ln w="18415" cmpd="sng">
                      <a:noFill/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Arial"/>
                  </a:rPr>
                  <a:t>2</a:t>
                </a:r>
                <a:endParaRPr kumimoji="0" lang="en-US" sz="1800" b="1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20" name="Rectangle 19"/>
            <p:cNvSpPr/>
            <p:nvPr/>
          </p:nvSpPr>
          <p:spPr>
            <a:xfrm>
              <a:off x="553593" y="1294489"/>
              <a:ext cx="269387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</a:rPr>
                <a:t>1.1.2.5  Polyamide (PA)</a:t>
              </a:r>
              <a:endParaRPr 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6212" y="1371600"/>
            <a:ext cx="8610311" cy="2563220"/>
            <a:chOff x="197703" y="2193919"/>
            <a:chExt cx="8610311" cy="2563220"/>
          </a:xfrm>
        </p:grpSpPr>
        <p:grpSp>
          <p:nvGrpSpPr>
            <p:cNvPr id="12" name="Group 11"/>
            <p:cNvGrpSpPr/>
            <p:nvPr/>
          </p:nvGrpSpPr>
          <p:grpSpPr>
            <a:xfrm>
              <a:off x="197703" y="2193919"/>
              <a:ext cx="8610311" cy="2563220"/>
              <a:chOff x="228888" y="2169274"/>
              <a:chExt cx="8610311" cy="2263233"/>
            </a:xfrm>
          </p:grpSpPr>
          <p:grpSp>
            <p:nvGrpSpPr>
              <p:cNvPr id="13" name="Group 12"/>
              <p:cNvGrpSpPr/>
              <p:nvPr/>
            </p:nvGrpSpPr>
            <p:grpSpPr>
              <a:xfrm>
                <a:off x="1638691" y="2169274"/>
                <a:ext cx="4000500" cy="619560"/>
                <a:chOff x="38100" y="1752600"/>
                <a:chExt cx="5143500" cy="619560"/>
              </a:xfrm>
            </p:grpSpPr>
            <p:sp>
              <p:nvSpPr>
                <p:cNvPr id="24" name="Round Diagonal Corner Rectangle 23"/>
                <p:cNvSpPr/>
                <p:nvPr/>
              </p:nvSpPr>
              <p:spPr bwMode="gray">
                <a:xfrm>
                  <a:off x="38100" y="1840906"/>
                  <a:ext cx="5143500" cy="531254"/>
                </a:xfrm>
                <a:prstGeom prst="round2DiagRect">
                  <a:avLst>
                    <a:gd name="adj1" fmla="val 42473"/>
                    <a:gd name="adj2" fmla="val 0"/>
                  </a:avLst>
                </a:prstGeom>
                <a:gradFill>
                  <a:gsLst>
                    <a:gs pos="0">
                      <a:srgbClr val="62B5C6">
                        <a:lumMod val="75000"/>
                      </a:srgbClr>
                    </a:gs>
                    <a:gs pos="92000">
                      <a:srgbClr val="62B5C6"/>
                    </a:gs>
                    <a:gs pos="100000">
                      <a:srgbClr val="62B5C6">
                        <a:lumMod val="50000"/>
                      </a:srgbClr>
                    </a:gs>
                  </a:gsLst>
                  <a:lin ang="10800000" scaled="1"/>
                </a:gradFill>
                <a:ln w="25400" cap="flat" cmpd="sng" algn="ctr">
                  <a:solidFill>
                    <a:srgbClr val="62B5C6">
                      <a:shade val="50000"/>
                    </a:srgbClr>
                  </a:solidFill>
                  <a:prstDash val="solid"/>
                </a:ln>
                <a:effectLst>
                  <a:outerShdw blurRad="139700" dist="177800" dir="8400000" algn="tr" rotWithShape="0">
                    <a:prstClr val="black">
                      <a:alpha val="20000"/>
                    </a:prstClr>
                  </a:outerShdw>
                </a:effectLst>
                <a:scene3d>
                  <a:camera prst="orthographicFront"/>
                  <a:lightRig rig="contrasting" dir="t">
                    <a:rot lat="0" lon="0" rev="4200000"/>
                  </a:lightRig>
                </a:scene3d>
                <a:sp3d prstMaterial="metal">
                  <a:bevelT w="88900" h="88900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25" name="Oval 24"/>
                <p:cNvSpPr/>
                <p:nvPr/>
              </p:nvSpPr>
              <p:spPr bwMode="gray">
                <a:xfrm>
                  <a:off x="222452" y="1752600"/>
                  <a:ext cx="155448" cy="15544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62B5C6">
                        <a:shade val="51000"/>
                        <a:satMod val="130000"/>
                      </a:srgbClr>
                    </a:gs>
                    <a:gs pos="42000">
                      <a:srgbClr val="62B5C6">
                        <a:lumMod val="60000"/>
                        <a:lumOff val="40000"/>
                      </a:srgbClr>
                    </a:gs>
                    <a:gs pos="100000">
                      <a:srgbClr val="62B5C6">
                        <a:shade val="94000"/>
                        <a:satMod val="13500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scene3d>
                  <a:camera prst="orthographicFront">
                    <a:rot lat="0" lon="0" rev="0"/>
                  </a:camera>
                  <a:lightRig rig="flat" dir="t">
                    <a:rot lat="0" lon="0" rev="5400000"/>
                  </a:lightRig>
                </a:scene3d>
                <a:sp3d>
                  <a:bevelT w="101600" h="63500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4" name="Rounded Rectangle 13"/>
              <p:cNvSpPr/>
              <p:nvPr/>
            </p:nvSpPr>
            <p:spPr bwMode="gray">
              <a:xfrm>
                <a:off x="228888" y="2478926"/>
                <a:ext cx="8610311" cy="1953581"/>
              </a:xfrm>
              <a:prstGeom prst="roundRect">
                <a:avLst/>
              </a:prstGeom>
              <a:blipFill>
                <a:blip r:embed="rId3"/>
                <a:tile tx="0" ty="0" sx="100000" sy="100000" flip="none" algn="tl"/>
              </a:blipFill>
              <a:ln w="12700" cap="flat" cmpd="sng" algn="ctr">
                <a:solidFill>
                  <a:srgbClr val="62B5C6">
                    <a:shade val="50000"/>
                  </a:srgbClr>
                </a:solidFill>
                <a:prstDash val="solid"/>
              </a:ln>
              <a:effectLst>
                <a:outerShdw blurRad="50800" dist="101600" dir="7980000" algn="tr" rotWithShape="0">
                  <a:prstClr val="black">
                    <a:alpha val="1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just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1842528" y="2706231"/>
                <a:ext cx="5320663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just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526699" y="2709208"/>
              <a:ext cx="7882195" cy="19389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sz="2400" dirty="0"/>
                <a:t>PA </a:t>
              </a:r>
              <a:r>
                <a:rPr lang="en-US" sz="2400" dirty="0" err="1"/>
                <a:t>không</a:t>
              </a:r>
              <a:r>
                <a:rPr lang="en-US" sz="2400" dirty="0"/>
                <a:t> </a:t>
              </a:r>
              <a:r>
                <a:rPr lang="en-US" sz="2400" dirty="0" err="1"/>
                <a:t>có</a:t>
              </a:r>
              <a:r>
                <a:rPr lang="en-US" sz="2400" dirty="0"/>
                <a:t> </a:t>
              </a:r>
              <a:r>
                <a:rPr lang="en-US" sz="2400" dirty="0" err="1"/>
                <a:t>khả</a:t>
              </a:r>
              <a:r>
                <a:rPr lang="en-US" sz="2400" dirty="0"/>
                <a:t> </a:t>
              </a:r>
              <a:r>
                <a:rPr lang="en-US" sz="2400" dirty="0" err="1"/>
                <a:t>năng</a:t>
              </a:r>
              <a:r>
                <a:rPr lang="en-US" sz="2400" dirty="0"/>
                <a:t> </a:t>
              </a:r>
              <a:r>
                <a:rPr lang="en-US" sz="2400" dirty="0" err="1"/>
                <a:t>chống</a:t>
              </a:r>
              <a:r>
                <a:rPr lang="en-US" sz="2400" dirty="0"/>
                <a:t> </a:t>
              </a:r>
              <a:r>
                <a:rPr lang="en-US" sz="2400" dirty="0" err="1"/>
                <a:t>axit</a:t>
              </a:r>
              <a:r>
                <a:rPr lang="en-US" sz="2400" dirty="0"/>
                <a:t> </a:t>
              </a:r>
              <a:r>
                <a:rPr lang="en-US" sz="2400" dirty="0" err="1"/>
                <a:t>vô</a:t>
              </a:r>
              <a:r>
                <a:rPr lang="en-US" sz="2400" dirty="0"/>
                <a:t> </a:t>
              </a:r>
              <a:r>
                <a:rPr lang="en-US" sz="2400" dirty="0" err="1"/>
                <a:t>cơ</a:t>
              </a:r>
              <a:r>
                <a:rPr lang="en-US" sz="2400" dirty="0"/>
                <a:t>, dung </a:t>
              </a:r>
              <a:r>
                <a:rPr lang="en-US" sz="2400" dirty="0" err="1"/>
                <a:t>dịch</a:t>
              </a:r>
              <a:r>
                <a:rPr lang="en-US" sz="2400" dirty="0"/>
                <a:t> </a:t>
              </a:r>
              <a:r>
                <a:rPr lang="en-US" sz="2400" dirty="0" err="1"/>
                <a:t>kiềm</a:t>
              </a:r>
              <a:r>
                <a:rPr lang="en-US" sz="2400" dirty="0"/>
                <a:t> </a:t>
              </a:r>
              <a:r>
                <a:rPr lang="en-US" sz="2400" dirty="0" err="1"/>
                <a:t>mạnh</a:t>
              </a:r>
              <a:r>
                <a:rPr lang="en-US" sz="2400" dirty="0"/>
                <a:t>, </a:t>
              </a:r>
              <a:r>
                <a:rPr lang="en-US" sz="2400" dirty="0" err="1"/>
                <a:t>axit</a:t>
              </a:r>
              <a:r>
                <a:rPr lang="en-US" sz="2400" dirty="0"/>
                <a:t> formic, phenol, Cresol </a:t>
              </a:r>
              <a:r>
                <a:rPr lang="en-US" sz="2400" dirty="0" err="1"/>
                <a:t>và</a:t>
              </a:r>
              <a:r>
                <a:rPr lang="en-US" sz="2400" dirty="0"/>
                <a:t> glycol. </a:t>
              </a:r>
            </a:p>
            <a:p>
              <a:pPr algn="just"/>
              <a:r>
                <a:rPr lang="en-US" sz="2400" dirty="0" err="1"/>
                <a:t>Hầu</a:t>
              </a:r>
              <a:r>
                <a:rPr lang="en-US" sz="2400" dirty="0"/>
                <a:t> </a:t>
              </a:r>
              <a:r>
                <a:rPr lang="en-US" sz="2400" dirty="0" err="1"/>
                <a:t>hết</a:t>
              </a:r>
              <a:r>
                <a:rPr lang="en-US" sz="2400" dirty="0"/>
                <a:t> </a:t>
              </a:r>
              <a:r>
                <a:rPr lang="en-US" sz="2400" dirty="0" err="1"/>
                <a:t>các</a:t>
              </a:r>
              <a:r>
                <a:rPr lang="en-US" sz="2400" dirty="0"/>
                <a:t> </a:t>
              </a:r>
              <a:r>
                <a:rPr lang="en-US" sz="2400" dirty="0" err="1"/>
                <a:t>nhựa</a:t>
              </a:r>
              <a:r>
                <a:rPr lang="en-US" sz="2400" dirty="0"/>
                <a:t> PA </a:t>
              </a:r>
              <a:r>
                <a:rPr lang="en-US" sz="2400" dirty="0" err="1"/>
                <a:t>là</a:t>
              </a:r>
              <a:r>
                <a:rPr lang="en-US" sz="2400" dirty="0"/>
                <a:t> </a:t>
              </a:r>
              <a:r>
                <a:rPr lang="en-US" sz="2400" dirty="0" err="1"/>
                <a:t>dễ</a:t>
              </a:r>
              <a:r>
                <a:rPr lang="en-US" sz="2400" dirty="0"/>
                <a:t> </a:t>
              </a:r>
              <a:r>
                <a:rPr lang="en-US" sz="2400" dirty="0" err="1"/>
                <a:t>cháy</a:t>
              </a:r>
              <a:r>
                <a:rPr lang="en-US" sz="2400" dirty="0"/>
                <a:t> </a:t>
              </a:r>
              <a:r>
                <a:rPr lang="en-US" sz="2400" dirty="0" err="1"/>
                <a:t>và</a:t>
              </a:r>
              <a:r>
                <a:rPr lang="en-US" sz="2400" dirty="0"/>
                <a:t> </a:t>
              </a:r>
              <a:r>
                <a:rPr lang="en-US" sz="2400" dirty="0" err="1"/>
                <a:t>bắt</a:t>
              </a:r>
              <a:r>
                <a:rPr lang="en-US" sz="2400" dirty="0"/>
                <a:t> </a:t>
              </a:r>
              <a:r>
                <a:rPr lang="en-US" sz="2400" dirty="0" err="1"/>
                <a:t>đầu</a:t>
              </a:r>
              <a:r>
                <a:rPr lang="en-US" sz="2400" dirty="0"/>
                <a:t> </a:t>
              </a:r>
              <a:r>
                <a:rPr lang="en-US" sz="2400" dirty="0" err="1"/>
                <a:t>phân</a:t>
              </a:r>
              <a:r>
                <a:rPr lang="en-US" sz="2400" dirty="0"/>
                <a:t> </a:t>
              </a:r>
              <a:r>
                <a:rPr lang="en-US" sz="2400" dirty="0" err="1"/>
                <a:t>hủy</a:t>
              </a:r>
              <a:r>
                <a:rPr lang="en-US" sz="2400" dirty="0"/>
                <a:t> ở </a:t>
              </a:r>
              <a:r>
                <a:rPr lang="en-US" sz="2400" dirty="0" err="1"/>
                <a:t>mức</a:t>
              </a:r>
              <a:r>
                <a:rPr lang="en-US" sz="2400" dirty="0"/>
                <a:t> </a:t>
              </a:r>
              <a:r>
                <a:rPr lang="en-US" sz="2400" dirty="0" err="1"/>
                <a:t>trên</a:t>
              </a:r>
              <a:r>
                <a:rPr lang="en-US" sz="2400" dirty="0"/>
                <a:t> 300</a:t>
              </a:r>
              <a:r>
                <a:rPr lang="en-US" sz="2400" baseline="30000" dirty="0"/>
                <a:t>o</a:t>
              </a:r>
              <a:r>
                <a:rPr lang="en-US" sz="2400" dirty="0"/>
                <a:t> C. </a:t>
              </a:r>
              <a:r>
                <a:rPr lang="en-US" sz="2400" dirty="0" err="1"/>
                <a:t>Trên</a:t>
              </a:r>
              <a:r>
                <a:rPr lang="en-US" sz="2400" dirty="0"/>
                <a:t> 450 ÷ 500</a:t>
              </a:r>
              <a:r>
                <a:rPr lang="en-US" sz="2400" baseline="30000" dirty="0"/>
                <a:t>o</a:t>
              </a:r>
              <a:r>
                <a:rPr lang="en-US" sz="2400" dirty="0"/>
                <a:t>C </a:t>
              </a:r>
              <a:r>
                <a:rPr lang="en-US" sz="2400" dirty="0" err="1"/>
                <a:t>trở</a:t>
              </a:r>
              <a:r>
                <a:rPr lang="en-US" sz="2400" dirty="0"/>
                <a:t> </a:t>
              </a:r>
              <a:r>
                <a:rPr lang="en-US" sz="2400" dirty="0" err="1"/>
                <a:t>lên</a:t>
              </a:r>
              <a:r>
                <a:rPr lang="en-US" sz="2400" dirty="0"/>
                <a:t> PA </a:t>
              </a:r>
              <a:r>
                <a:rPr lang="en-US" sz="2400" dirty="0" err="1"/>
                <a:t>tự</a:t>
              </a:r>
              <a:r>
                <a:rPr lang="en-US" sz="2400" dirty="0"/>
                <a:t> </a:t>
              </a:r>
              <a:r>
                <a:rPr lang="en-US" sz="2400" dirty="0" err="1"/>
                <a:t>duy</a:t>
              </a:r>
              <a:r>
                <a:rPr lang="en-US" sz="2400" dirty="0"/>
                <a:t> </a:t>
              </a:r>
              <a:r>
                <a:rPr lang="en-US" sz="2400" dirty="0" err="1"/>
                <a:t>trì</a:t>
              </a:r>
              <a:r>
                <a:rPr lang="en-US" sz="2400" dirty="0"/>
                <a:t> </a:t>
              </a:r>
              <a:r>
                <a:rPr lang="en-US" sz="2400" dirty="0" err="1"/>
                <a:t>sự</a:t>
              </a:r>
              <a:r>
                <a:rPr lang="en-US" sz="2400" dirty="0"/>
                <a:t> </a:t>
              </a:r>
              <a:r>
                <a:rPr lang="en-US" sz="2400" dirty="0" err="1"/>
                <a:t>cháy</a:t>
              </a:r>
              <a:r>
                <a:rPr lang="en-US" sz="2400" dirty="0"/>
                <a:t> </a:t>
              </a:r>
              <a:r>
                <a:rPr lang="en-US" sz="2400" dirty="0" err="1"/>
                <a:t>khi</a:t>
              </a:r>
              <a:r>
                <a:rPr lang="en-US" sz="2400" dirty="0"/>
                <a:t> </a:t>
              </a:r>
              <a:r>
                <a:rPr lang="en-US" sz="2400" dirty="0" err="1"/>
                <a:t>nguồn</a:t>
              </a:r>
              <a:r>
                <a:rPr lang="en-US" sz="2400" dirty="0"/>
                <a:t> </a:t>
              </a:r>
              <a:r>
                <a:rPr lang="en-US" sz="2400" dirty="0" err="1"/>
                <a:t>phát</a:t>
              </a:r>
              <a:r>
                <a:rPr lang="en-US" sz="2400" dirty="0"/>
                <a:t> </a:t>
              </a:r>
              <a:r>
                <a:rPr lang="en-US" sz="2400" dirty="0" err="1"/>
                <a:t>lửa</a:t>
              </a:r>
              <a:r>
                <a:rPr lang="en-US" sz="2400" dirty="0"/>
                <a:t> </a:t>
              </a:r>
              <a:r>
                <a:rPr lang="en-US" sz="2400" dirty="0" err="1"/>
                <a:t>được</a:t>
              </a:r>
              <a:r>
                <a:rPr lang="en-US" sz="2400" dirty="0"/>
                <a:t> </a:t>
              </a:r>
              <a:r>
                <a:rPr lang="en-US" sz="2400" dirty="0" err="1"/>
                <a:t>lấy</a:t>
              </a:r>
              <a:r>
                <a:rPr lang="en-US" sz="2400" dirty="0"/>
                <a:t> </a:t>
              </a:r>
              <a:r>
                <a:rPr lang="en-US" sz="2400" dirty="0" err="1"/>
                <a:t>ra</a:t>
              </a:r>
              <a:endParaRPr lang="en-US" sz="2400" dirty="0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2362199" y="4025401"/>
            <a:ext cx="4598315" cy="2832599"/>
            <a:chOff x="1" y="204388"/>
            <a:chExt cx="3486209" cy="1937313"/>
          </a:xfrm>
        </p:grpSpPr>
        <p:grpSp>
          <p:nvGrpSpPr>
            <p:cNvPr id="27" name="Group 26"/>
            <p:cNvGrpSpPr/>
            <p:nvPr/>
          </p:nvGrpSpPr>
          <p:grpSpPr>
            <a:xfrm>
              <a:off x="1" y="204388"/>
              <a:ext cx="3486208" cy="1937313"/>
              <a:chOff x="-14444" y="288100"/>
              <a:chExt cx="4475317" cy="2351640"/>
            </a:xfrm>
          </p:grpSpPr>
          <p:sp>
            <p:nvSpPr>
              <p:cNvPr id="29" name="Text Box 2139"/>
              <p:cNvSpPr txBox="1"/>
              <p:nvPr/>
            </p:nvSpPr>
            <p:spPr>
              <a:xfrm>
                <a:off x="116328" y="2286682"/>
                <a:ext cx="4344545" cy="353058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 b="1" i="1">
                    <a:effectLst/>
                    <a:latin typeface="Times New Roman"/>
                    <a:ea typeface="Times New Roman"/>
                  </a:rPr>
                  <a:t>Hình 20.6</a:t>
                </a:r>
                <a:r>
                  <a:rPr lang="en-US" sz="1200" i="1">
                    <a:effectLst/>
                    <a:latin typeface="Times New Roman"/>
                    <a:ea typeface="Times New Roman"/>
                  </a:rPr>
                  <a:t> Nhựa PA tấm</a:t>
                </a:r>
                <a:endParaRPr lang="en-US" sz="1200">
                  <a:effectLst/>
                  <a:latin typeface="Times New Roman"/>
                  <a:ea typeface="Times New Roman"/>
                </a:endParaRPr>
              </a:p>
            </p:txBody>
          </p:sp>
          <p:pic>
            <p:nvPicPr>
              <p:cNvPr id="30" name="Picture 29" descr="Nhựa PA tấm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4444" y="288100"/>
                <a:ext cx="2442885" cy="190850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28" name="Picture 27" descr="http://chodansinh.net/datafiles/spdt/thumb_13666824969797_pa_tam.jp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2986" y="204388"/>
              <a:ext cx="1583224" cy="1583223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6950879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-30163"/>
            <a:ext cx="7620000" cy="868363"/>
          </a:xfrm>
        </p:spPr>
        <p:txBody>
          <a:bodyPr/>
          <a:lstStyle/>
          <a:p>
            <a:r>
              <a:rPr lang="en-US" sz="2400" dirty="0" smtClean="0"/>
              <a:t>1.1.2 -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dẻo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: PE, PP, PS, PTFE, PA, PU, PAN, </a:t>
            </a:r>
            <a:r>
              <a:rPr lang="en-US" sz="2400" dirty="0" err="1"/>
              <a:t>thủy</a:t>
            </a:r>
            <a:r>
              <a:rPr lang="en-US" sz="2400" dirty="0"/>
              <a:t> </a:t>
            </a:r>
            <a:r>
              <a:rPr lang="en-US" sz="2400" dirty="0" err="1"/>
              <a:t>tinh</a:t>
            </a:r>
            <a:r>
              <a:rPr lang="en-US" sz="2400" dirty="0"/>
              <a:t> </a:t>
            </a:r>
            <a:r>
              <a:rPr lang="en-US" sz="2400" dirty="0" err="1"/>
              <a:t>hữu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, PET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9855" y="762000"/>
            <a:ext cx="3980645" cy="607780"/>
            <a:chOff x="-18245" y="1065890"/>
            <a:chExt cx="3980645" cy="607780"/>
          </a:xfrm>
        </p:grpSpPr>
        <p:grpSp>
          <p:nvGrpSpPr>
            <p:cNvPr id="17" name="Group 16"/>
            <p:cNvGrpSpPr/>
            <p:nvPr/>
          </p:nvGrpSpPr>
          <p:grpSpPr>
            <a:xfrm>
              <a:off x="-18245" y="1065890"/>
              <a:ext cx="3980645" cy="607780"/>
              <a:chOff x="3040056" y="3538716"/>
              <a:chExt cx="3980645" cy="607780"/>
            </a:xfrm>
          </p:grpSpPr>
          <p:sp>
            <p:nvSpPr>
              <p:cNvPr id="18" name="TG_AutoShape 108"/>
              <p:cNvSpPr>
                <a:spLocks noChangeArrowheads="1"/>
              </p:cNvSpPr>
              <p:nvPr/>
            </p:nvSpPr>
            <p:spPr bwMode="gray">
              <a:xfrm>
                <a:off x="3040056" y="3767315"/>
                <a:ext cx="3980645" cy="37918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D16161">
                      <a:shade val="51000"/>
                      <a:satMod val="130000"/>
                    </a:srgbClr>
                  </a:gs>
                  <a:gs pos="80000">
                    <a:srgbClr val="D16161">
                      <a:shade val="93000"/>
                      <a:satMod val="130000"/>
                    </a:srgbClr>
                  </a:gs>
                  <a:gs pos="100000">
                    <a:srgbClr val="D16161">
                      <a:shade val="94000"/>
                      <a:satMod val="135000"/>
                    </a:srgb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txBody>
              <a:bodyPr rtlCol="0" anchor="ctr"/>
              <a:lstStyle/>
              <a:p>
                <a:pPr marL="0" marR="0" lvl="0" indent="0" algn="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  </a:t>
                </a:r>
                <a:endPara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sp>
            <p:nvSpPr>
              <p:cNvPr id="19" name="Oval 18"/>
              <p:cNvSpPr/>
              <p:nvPr/>
            </p:nvSpPr>
            <p:spPr bwMode="gray">
              <a:xfrm>
                <a:off x="3084513" y="3538716"/>
                <a:ext cx="457200" cy="457200"/>
              </a:xfrm>
              <a:prstGeom prst="ellipse">
                <a:avLst/>
              </a:prstGeom>
              <a:gradFill flip="none" rotWithShape="1">
                <a:gsLst>
                  <a:gs pos="0">
                    <a:srgbClr val="D16161"/>
                  </a:gs>
                  <a:gs pos="46000">
                    <a:srgbClr val="D16161">
                      <a:lumMod val="75000"/>
                    </a:srgbClr>
                  </a:gs>
                  <a:gs pos="90000">
                    <a:srgbClr val="D16161">
                      <a:lumMod val="60000"/>
                      <a:lumOff val="40000"/>
                    </a:srgbClr>
                  </a:gs>
                  <a:gs pos="66000">
                    <a:srgbClr val="D16161">
                      <a:lumMod val="75000"/>
                    </a:srgb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9050">
                <a:noFill/>
              </a:ln>
              <a:effectLst>
                <a:outerShdw blurRad="50800" dist="165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18000000"/>
                </a:lightRig>
              </a:scene3d>
              <a:sp3d>
                <a:bevelT w="165100" h="1651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b="1" kern="0" dirty="0">
                    <a:ln w="18415" cmpd="sng">
                      <a:noFill/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Arial"/>
                  </a:rPr>
                  <a:t>2</a:t>
                </a:r>
                <a:endParaRPr kumimoji="0" lang="en-US" sz="1800" b="1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620165" y="1286414"/>
              <a:ext cx="301877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</a:rPr>
                <a:t>1.1.2.6  Polyurethane (PU)</a:t>
              </a:r>
              <a:endParaRPr 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50330" y="1673670"/>
            <a:ext cx="8610311" cy="3765516"/>
            <a:chOff x="483412" y="2317804"/>
            <a:chExt cx="8610311" cy="3765516"/>
          </a:xfrm>
        </p:grpSpPr>
        <p:grpSp>
          <p:nvGrpSpPr>
            <p:cNvPr id="12" name="Group 11"/>
            <p:cNvGrpSpPr/>
            <p:nvPr/>
          </p:nvGrpSpPr>
          <p:grpSpPr>
            <a:xfrm>
              <a:off x="483412" y="2317804"/>
              <a:ext cx="8610311" cy="3765516"/>
              <a:chOff x="228888" y="2169274"/>
              <a:chExt cx="8610311" cy="3324818"/>
            </a:xfrm>
          </p:grpSpPr>
          <p:grpSp>
            <p:nvGrpSpPr>
              <p:cNvPr id="13" name="Group 12"/>
              <p:cNvGrpSpPr/>
              <p:nvPr/>
            </p:nvGrpSpPr>
            <p:grpSpPr>
              <a:xfrm>
                <a:off x="1638691" y="2169274"/>
                <a:ext cx="4000500" cy="619560"/>
                <a:chOff x="38100" y="1752600"/>
                <a:chExt cx="5143500" cy="619560"/>
              </a:xfrm>
            </p:grpSpPr>
            <p:sp>
              <p:nvSpPr>
                <p:cNvPr id="24" name="Round Diagonal Corner Rectangle 23"/>
                <p:cNvSpPr/>
                <p:nvPr/>
              </p:nvSpPr>
              <p:spPr bwMode="gray">
                <a:xfrm>
                  <a:off x="38100" y="1840906"/>
                  <a:ext cx="5143500" cy="531254"/>
                </a:xfrm>
                <a:prstGeom prst="round2DiagRect">
                  <a:avLst>
                    <a:gd name="adj1" fmla="val 42473"/>
                    <a:gd name="adj2" fmla="val 0"/>
                  </a:avLst>
                </a:prstGeom>
                <a:gradFill>
                  <a:gsLst>
                    <a:gs pos="0">
                      <a:srgbClr val="62B5C6">
                        <a:lumMod val="75000"/>
                      </a:srgbClr>
                    </a:gs>
                    <a:gs pos="92000">
                      <a:srgbClr val="62B5C6"/>
                    </a:gs>
                    <a:gs pos="100000">
                      <a:srgbClr val="62B5C6">
                        <a:lumMod val="50000"/>
                      </a:srgbClr>
                    </a:gs>
                  </a:gsLst>
                  <a:lin ang="10800000" scaled="1"/>
                </a:gradFill>
                <a:ln w="25400" cap="flat" cmpd="sng" algn="ctr">
                  <a:solidFill>
                    <a:srgbClr val="62B5C6">
                      <a:shade val="50000"/>
                    </a:srgbClr>
                  </a:solidFill>
                  <a:prstDash val="solid"/>
                </a:ln>
                <a:effectLst>
                  <a:outerShdw blurRad="139700" dist="177800" dir="8400000" algn="tr" rotWithShape="0">
                    <a:prstClr val="black">
                      <a:alpha val="20000"/>
                    </a:prstClr>
                  </a:outerShdw>
                </a:effectLst>
                <a:scene3d>
                  <a:camera prst="orthographicFront"/>
                  <a:lightRig rig="contrasting" dir="t">
                    <a:rot lat="0" lon="0" rev="4200000"/>
                  </a:lightRig>
                </a:scene3d>
                <a:sp3d prstMaterial="metal">
                  <a:bevelT w="88900" h="88900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25" name="Oval 24"/>
                <p:cNvSpPr/>
                <p:nvPr/>
              </p:nvSpPr>
              <p:spPr bwMode="gray">
                <a:xfrm>
                  <a:off x="222452" y="1752600"/>
                  <a:ext cx="155448" cy="15544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62B5C6">
                        <a:shade val="51000"/>
                        <a:satMod val="130000"/>
                      </a:srgbClr>
                    </a:gs>
                    <a:gs pos="42000">
                      <a:srgbClr val="62B5C6">
                        <a:lumMod val="60000"/>
                        <a:lumOff val="40000"/>
                      </a:srgbClr>
                    </a:gs>
                    <a:gs pos="100000">
                      <a:srgbClr val="62B5C6">
                        <a:shade val="94000"/>
                        <a:satMod val="13500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scene3d>
                  <a:camera prst="orthographicFront">
                    <a:rot lat="0" lon="0" rev="0"/>
                  </a:camera>
                  <a:lightRig rig="flat" dir="t">
                    <a:rot lat="0" lon="0" rev="5400000"/>
                  </a:lightRig>
                </a:scene3d>
                <a:sp3d>
                  <a:bevelT w="101600" h="63500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4" name="Rounded Rectangle 13"/>
              <p:cNvSpPr/>
              <p:nvPr/>
            </p:nvSpPr>
            <p:spPr bwMode="gray">
              <a:xfrm>
                <a:off x="228888" y="2478926"/>
                <a:ext cx="8610311" cy="3015166"/>
              </a:xfrm>
              <a:prstGeom prst="roundRect">
                <a:avLst/>
              </a:prstGeom>
              <a:gradFill>
                <a:gsLst>
                  <a:gs pos="0">
                    <a:srgbClr val="FFFFFF"/>
                  </a:gs>
                  <a:gs pos="46000">
                    <a:srgbClr val="62B5C6">
                      <a:lumMod val="40000"/>
                      <a:lumOff val="60000"/>
                    </a:srgbClr>
                  </a:gs>
                  <a:gs pos="100000">
                    <a:srgbClr val="FFFFFF"/>
                  </a:gs>
                </a:gsLst>
                <a:lin ang="16200000" scaled="1"/>
              </a:gradFill>
              <a:ln w="12700" cap="flat" cmpd="sng" algn="ctr">
                <a:solidFill>
                  <a:srgbClr val="62B5C6">
                    <a:shade val="50000"/>
                  </a:srgbClr>
                </a:solidFill>
                <a:prstDash val="solid"/>
              </a:ln>
              <a:effectLst>
                <a:outerShdw blurRad="50800" dist="101600" dir="7980000" algn="tr" rotWithShape="0">
                  <a:prstClr val="black">
                    <a:alpha val="1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just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1842528" y="2706231"/>
                <a:ext cx="5320663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just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5" name="Rectangle 4"/>
            <p:cNvSpPr/>
            <p:nvPr/>
          </p:nvSpPr>
          <p:spPr>
            <a:xfrm>
              <a:off x="721367" y="2667000"/>
              <a:ext cx="8346433" cy="34163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sz="2400" dirty="0"/>
                <a:t>Polyurethane </a:t>
              </a:r>
              <a:r>
                <a:rPr lang="en-US" sz="2400" dirty="0" err="1"/>
                <a:t>là</a:t>
              </a:r>
              <a:r>
                <a:rPr lang="en-US" sz="2400" dirty="0"/>
                <a:t> </a:t>
              </a:r>
              <a:r>
                <a:rPr lang="en-US" sz="2400" dirty="0" err="1"/>
                <a:t>vật</a:t>
              </a:r>
              <a:r>
                <a:rPr lang="en-US" sz="2400" dirty="0"/>
                <a:t> </a:t>
              </a:r>
              <a:r>
                <a:rPr lang="en-US" sz="2400" dirty="0" err="1"/>
                <a:t>liệu</a:t>
              </a:r>
              <a:r>
                <a:rPr lang="en-US" sz="2400" dirty="0"/>
                <a:t> </a:t>
              </a:r>
              <a:r>
                <a:rPr lang="en-US" sz="2400" dirty="0" err="1"/>
                <a:t>duy</a:t>
              </a:r>
              <a:r>
                <a:rPr lang="en-US" sz="2400" dirty="0"/>
                <a:t> </a:t>
              </a:r>
              <a:r>
                <a:rPr lang="en-US" sz="2400" dirty="0" err="1"/>
                <a:t>nhất</a:t>
              </a:r>
              <a:r>
                <a:rPr lang="en-US" sz="2400" dirty="0"/>
                <a:t> </a:t>
              </a:r>
              <a:r>
                <a:rPr lang="en-US" sz="2400" dirty="0" err="1"/>
                <a:t>có</a:t>
              </a:r>
              <a:r>
                <a:rPr lang="en-US" sz="2400" dirty="0"/>
                <a:t> </a:t>
              </a:r>
              <a:r>
                <a:rPr lang="en-US" sz="2400" dirty="0" err="1"/>
                <a:t>tính</a:t>
              </a:r>
              <a:r>
                <a:rPr lang="en-US" sz="2400" dirty="0"/>
                <a:t> </a:t>
              </a:r>
              <a:r>
                <a:rPr lang="en-US" sz="2400" dirty="0" err="1"/>
                <a:t>đàn</a:t>
              </a:r>
              <a:r>
                <a:rPr lang="en-US" sz="2400" dirty="0"/>
                <a:t> </a:t>
              </a:r>
              <a:r>
                <a:rPr lang="en-US" sz="2400" dirty="0" err="1"/>
                <a:t>hồi</a:t>
              </a:r>
              <a:r>
                <a:rPr lang="en-US" sz="2400" dirty="0"/>
                <a:t> </a:t>
              </a:r>
              <a:r>
                <a:rPr lang="en-US" sz="2400" dirty="0" err="1"/>
                <a:t>hơn</a:t>
              </a:r>
              <a:r>
                <a:rPr lang="en-US" sz="2400" dirty="0"/>
                <a:t> </a:t>
              </a:r>
              <a:r>
                <a:rPr lang="en-US" sz="2400" dirty="0" err="1"/>
                <a:t>cao</a:t>
              </a:r>
              <a:r>
                <a:rPr lang="en-US" sz="2400" dirty="0"/>
                <a:t> </a:t>
              </a:r>
              <a:r>
                <a:rPr lang="en-US" sz="2400" dirty="0" err="1"/>
                <a:t>su</a:t>
              </a:r>
              <a:r>
                <a:rPr lang="en-US" sz="2400" dirty="0"/>
                <a:t> </a:t>
              </a:r>
              <a:r>
                <a:rPr lang="en-US" sz="2400" dirty="0" err="1"/>
                <a:t>và</a:t>
              </a:r>
              <a:r>
                <a:rPr lang="en-US" sz="2400" dirty="0"/>
                <a:t> </a:t>
              </a:r>
              <a:r>
                <a:rPr lang="en-US" sz="2400" dirty="0" err="1"/>
                <a:t>bền</a:t>
              </a:r>
              <a:r>
                <a:rPr lang="en-US" sz="2400" dirty="0"/>
                <a:t> </a:t>
              </a:r>
              <a:r>
                <a:rPr lang="en-US" sz="2400" dirty="0" err="1"/>
                <a:t>bỉ</a:t>
              </a:r>
              <a:r>
                <a:rPr lang="en-US" sz="2400" dirty="0"/>
                <a:t> </a:t>
              </a:r>
              <a:r>
                <a:rPr lang="en-US" sz="2400" dirty="0" err="1"/>
                <a:t>dẻo</a:t>
              </a:r>
              <a:r>
                <a:rPr lang="en-US" sz="2400" dirty="0"/>
                <a:t> </a:t>
              </a:r>
              <a:r>
                <a:rPr lang="en-US" sz="2400" dirty="0" err="1"/>
                <a:t>dai</a:t>
              </a:r>
              <a:r>
                <a:rPr lang="en-US" sz="2400" dirty="0"/>
                <a:t> </a:t>
              </a:r>
              <a:r>
                <a:rPr lang="en-US" sz="2400" dirty="0" err="1"/>
                <a:t>hơn</a:t>
              </a:r>
              <a:r>
                <a:rPr lang="en-US" sz="2400" dirty="0"/>
                <a:t> </a:t>
              </a:r>
              <a:r>
                <a:rPr lang="en-US" sz="2400" dirty="0" err="1"/>
                <a:t>kim</a:t>
              </a:r>
              <a:r>
                <a:rPr lang="en-US" sz="2400" dirty="0"/>
                <a:t> </a:t>
              </a:r>
              <a:r>
                <a:rPr lang="en-US" sz="2400" dirty="0" err="1"/>
                <a:t>loại</a:t>
              </a:r>
              <a:r>
                <a:rPr lang="en-US" sz="2400" dirty="0"/>
                <a:t>. </a:t>
              </a:r>
              <a:r>
                <a:rPr lang="en-US" sz="2400" dirty="0" err="1"/>
                <a:t>Nó</a:t>
              </a:r>
              <a:r>
                <a:rPr lang="en-US" sz="2400" dirty="0"/>
                <a:t> </a:t>
              </a:r>
              <a:r>
                <a:rPr lang="en-US" sz="2400" dirty="0" err="1"/>
                <a:t>là</a:t>
              </a:r>
              <a:r>
                <a:rPr lang="en-US" sz="2400" dirty="0"/>
                <a:t> </a:t>
              </a:r>
              <a:r>
                <a:rPr lang="en-US" sz="2400" dirty="0" err="1"/>
                <a:t>vật</a:t>
              </a:r>
              <a:r>
                <a:rPr lang="en-US" sz="2400" dirty="0"/>
                <a:t> </a:t>
              </a:r>
              <a:r>
                <a:rPr lang="en-US" sz="2400" dirty="0" err="1"/>
                <a:t>liệu</a:t>
              </a:r>
              <a:r>
                <a:rPr lang="en-US" sz="2400" dirty="0"/>
                <a:t> </a:t>
              </a:r>
              <a:r>
                <a:rPr lang="en-US" sz="2400" dirty="0" err="1"/>
                <a:t>có</a:t>
              </a:r>
              <a:r>
                <a:rPr lang="en-US" sz="2400" dirty="0"/>
                <a:t> </a:t>
              </a:r>
              <a:r>
                <a:rPr lang="en-US" sz="2400" dirty="0" err="1"/>
                <a:t>dải</a:t>
              </a:r>
              <a:r>
                <a:rPr lang="en-US" sz="2400" dirty="0"/>
                <a:t> </a:t>
              </a:r>
              <a:r>
                <a:rPr lang="en-US" sz="2400" dirty="0" err="1"/>
                <a:t>độ</a:t>
              </a:r>
              <a:r>
                <a:rPr lang="en-US" sz="2400" dirty="0"/>
                <a:t> </a:t>
              </a:r>
              <a:r>
                <a:rPr lang="en-US" sz="2400" dirty="0" err="1"/>
                <a:t>cứng</a:t>
              </a:r>
              <a:r>
                <a:rPr lang="en-US" sz="2400" dirty="0"/>
                <a:t> </a:t>
              </a:r>
              <a:r>
                <a:rPr lang="en-US" sz="2400" dirty="0" err="1"/>
                <a:t>khá</a:t>
              </a:r>
              <a:r>
                <a:rPr lang="en-US" sz="2400" dirty="0"/>
                <a:t> </a:t>
              </a:r>
              <a:r>
                <a:rPr lang="en-US" sz="2400" dirty="0" err="1"/>
                <a:t>rộng</a:t>
              </a:r>
              <a:r>
                <a:rPr lang="en-US" sz="2400" dirty="0"/>
                <a:t> (</a:t>
              </a:r>
              <a:r>
                <a:rPr lang="en-US" sz="2400" dirty="0" err="1"/>
                <a:t>từ</a:t>
              </a:r>
              <a:r>
                <a:rPr lang="en-US" sz="2400" dirty="0"/>
                <a:t> </a:t>
              </a:r>
              <a:r>
                <a:rPr lang="en-US" sz="2400" dirty="0" err="1"/>
                <a:t>mềm</a:t>
              </a:r>
              <a:r>
                <a:rPr lang="en-US" sz="2400" dirty="0"/>
                <a:t> </a:t>
              </a:r>
              <a:r>
                <a:rPr lang="en-US" sz="2400" dirty="0" err="1"/>
                <a:t>mịn</a:t>
              </a:r>
              <a:r>
                <a:rPr lang="en-US" sz="2400" dirty="0"/>
                <a:t> </a:t>
              </a:r>
              <a:r>
                <a:rPr lang="en-US" sz="2400" dirty="0" err="1"/>
                <a:t>đến</a:t>
              </a:r>
              <a:r>
                <a:rPr lang="en-US" sz="2400" dirty="0"/>
                <a:t> </a:t>
              </a:r>
              <a:r>
                <a:rPr lang="en-US" sz="2400" dirty="0" err="1"/>
                <a:t>cứng</a:t>
              </a:r>
              <a:r>
                <a:rPr lang="en-US" sz="2400" dirty="0"/>
                <a:t> </a:t>
              </a:r>
              <a:r>
                <a:rPr lang="en-US" sz="2400" dirty="0" err="1"/>
                <a:t>rắn</a:t>
              </a:r>
              <a:r>
                <a:rPr lang="en-US" sz="2400" dirty="0"/>
                <a:t>), </a:t>
              </a:r>
              <a:r>
                <a:rPr lang="en-US" sz="2400" dirty="0" err="1"/>
                <a:t>có</a:t>
              </a:r>
              <a:r>
                <a:rPr lang="en-US" sz="2400" dirty="0"/>
                <a:t> </a:t>
              </a:r>
              <a:r>
                <a:rPr lang="en-US" sz="2400" dirty="0" err="1"/>
                <a:t>tính</a:t>
              </a:r>
              <a:r>
                <a:rPr lang="en-US" sz="2400" dirty="0"/>
                <a:t> </a:t>
              </a:r>
              <a:r>
                <a:rPr lang="en-US" sz="2400" dirty="0" err="1"/>
                <a:t>kháng</a:t>
              </a:r>
              <a:r>
                <a:rPr lang="en-US" sz="2400" dirty="0"/>
                <a:t> </a:t>
              </a:r>
              <a:r>
                <a:rPr lang="en-US" sz="2400" dirty="0" err="1"/>
                <a:t>dầu</a:t>
              </a:r>
              <a:r>
                <a:rPr lang="en-US" sz="2400" dirty="0"/>
                <a:t>, </a:t>
              </a:r>
              <a:r>
                <a:rPr lang="en-US" sz="2400" dirty="0" err="1"/>
                <a:t>chống</a:t>
              </a:r>
              <a:r>
                <a:rPr lang="en-US" sz="2400" dirty="0"/>
                <a:t> </a:t>
              </a:r>
              <a:r>
                <a:rPr lang="en-US" sz="2400" dirty="0" err="1"/>
                <a:t>xé</a:t>
              </a:r>
              <a:r>
                <a:rPr lang="en-US" sz="2400" dirty="0"/>
                <a:t> </a:t>
              </a:r>
              <a:r>
                <a:rPr lang="en-US" sz="2400" dirty="0" err="1"/>
                <a:t>rách</a:t>
              </a:r>
              <a:r>
                <a:rPr lang="en-US" sz="2400" dirty="0"/>
                <a:t>, </a:t>
              </a:r>
              <a:r>
                <a:rPr lang="en-US" sz="2400" dirty="0" err="1"/>
                <a:t>chống</a:t>
              </a:r>
              <a:r>
                <a:rPr lang="en-US" sz="2400" dirty="0"/>
                <a:t> </a:t>
              </a:r>
              <a:r>
                <a:rPr lang="en-US" sz="2400" dirty="0" err="1"/>
                <a:t>trầy</a:t>
              </a:r>
              <a:r>
                <a:rPr lang="en-US" sz="2400" dirty="0"/>
                <a:t> </a:t>
              </a:r>
              <a:r>
                <a:rPr lang="en-US" sz="2400" dirty="0" err="1"/>
                <a:t>xước</a:t>
              </a:r>
              <a:r>
                <a:rPr lang="en-US" sz="2400" dirty="0"/>
                <a:t> </a:t>
              </a:r>
              <a:r>
                <a:rPr lang="en-US" sz="2400" dirty="0" err="1"/>
                <a:t>và</a:t>
              </a:r>
              <a:r>
                <a:rPr lang="en-US" sz="2400" dirty="0"/>
                <a:t> </a:t>
              </a:r>
              <a:r>
                <a:rPr lang="en-US" sz="2400" dirty="0" err="1"/>
                <a:t>chịu</a:t>
              </a:r>
              <a:r>
                <a:rPr lang="en-US" sz="2400" dirty="0"/>
                <a:t> </a:t>
              </a:r>
              <a:r>
                <a:rPr lang="en-US" sz="2400" dirty="0" err="1"/>
                <a:t>mài</a:t>
              </a:r>
              <a:r>
                <a:rPr lang="en-US" sz="2400" dirty="0"/>
                <a:t> </a:t>
              </a:r>
              <a:r>
                <a:rPr lang="en-US" sz="2400" dirty="0" err="1"/>
                <a:t>mòn</a:t>
              </a:r>
              <a:r>
                <a:rPr lang="en-US" sz="2400" dirty="0"/>
                <a:t> </a:t>
              </a:r>
              <a:r>
                <a:rPr lang="en-US" sz="2400" dirty="0" err="1"/>
                <a:t>cao</a:t>
              </a:r>
              <a:r>
                <a:rPr lang="en-US" sz="2400" dirty="0"/>
                <a:t> </a:t>
              </a:r>
              <a:r>
                <a:rPr lang="en-US" sz="2400" dirty="0" err="1"/>
                <a:t>hơn</a:t>
              </a:r>
              <a:r>
                <a:rPr lang="en-US" sz="2400" dirty="0"/>
                <a:t> </a:t>
              </a:r>
              <a:r>
                <a:rPr lang="en-US" sz="2400" dirty="0" err="1"/>
                <a:t>cao</a:t>
              </a:r>
              <a:r>
                <a:rPr lang="en-US" sz="2400" dirty="0"/>
                <a:t> </a:t>
              </a:r>
              <a:r>
                <a:rPr lang="en-US" sz="2400" dirty="0" err="1"/>
                <a:t>su</a:t>
              </a:r>
              <a:r>
                <a:rPr lang="en-US" sz="2400" dirty="0"/>
                <a:t> </a:t>
              </a:r>
              <a:r>
                <a:rPr lang="en-US" sz="2400" dirty="0" err="1"/>
                <a:t>nhiều</a:t>
              </a:r>
              <a:r>
                <a:rPr lang="en-US" sz="2400" dirty="0"/>
                <a:t> </a:t>
              </a:r>
              <a:r>
                <a:rPr lang="en-US" sz="2400" dirty="0" err="1"/>
                <a:t>lần</a:t>
              </a:r>
              <a:r>
                <a:rPr lang="en-US" sz="2400" dirty="0"/>
                <a:t>. So </a:t>
              </a:r>
              <a:r>
                <a:rPr lang="en-US" sz="2400" dirty="0" err="1"/>
                <a:t>với</a:t>
              </a:r>
              <a:r>
                <a:rPr lang="en-US" sz="2400" dirty="0"/>
                <a:t> </a:t>
              </a:r>
              <a:r>
                <a:rPr lang="en-US" sz="2400" dirty="0" err="1"/>
                <a:t>nhựa</a:t>
              </a:r>
              <a:r>
                <a:rPr lang="en-US" sz="2400" dirty="0"/>
                <a:t>, PU </a:t>
              </a:r>
              <a:r>
                <a:rPr lang="en-US" sz="2400" dirty="0" err="1"/>
                <a:t>có</a:t>
              </a:r>
              <a:r>
                <a:rPr lang="en-US" sz="2400" dirty="0"/>
                <a:t> </a:t>
              </a:r>
              <a:r>
                <a:rPr lang="en-US" sz="2400" dirty="0" err="1"/>
                <a:t>khả</a:t>
              </a:r>
              <a:r>
                <a:rPr lang="en-US" sz="2400" dirty="0"/>
                <a:t> </a:t>
              </a:r>
              <a:r>
                <a:rPr lang="en-US" sz="2400" dirty="0" err="1"/>
                <a:t>năng</a:t>
              </a:r>
              <a:r>
                <a:rPr lang="en-US" sz="2400" dirty="0"/>
                <a:t> </a:t>
              </a:r>
              <a:r>
                <a:rPr lang="en-US" sz="2400" dirty="0" err="1"/>
                <a:t>chịu</a:t>
              </a:r>
              <a:r>
                <a:rPr lang="en-US" sz="2400" dirty="0"/>
                <a:t> </a:t>
              </a:r>
              <a:r>
                <a:rPr lang="en-US" sz="2400" dirty="0" err="1"/>
                <a:t>nén</a:t>
              </a:r>
              <a:r>
                <a:rPr lang="en-US" sz="2400" dirty="0"/>
                <a:t>, </a:t>
              </a:r>
              <a:r>
                <a:rPr lang="en-US" sz="2400" dirty="0" err="1"/>
                <a:t>chống</a:t>
              </a:r>
              <a:r>
                <a:rPr lang="en-US" sz="2400" dirty="0"/>
                <a:t> co </a:t>
              </a:r>
              <a:r>
                <a:rPr lang="en-US" sz="2400" dirty="0" err="1"/>
                <a:t>dãn</a:t>
              </a:r>
              <a:r>
                <a:rPr lang="en-US" sz="2400" dirty="0"/>
                <a:t> </a:t>
              </a:r>
              <a:r>
                <a:rPr lang="en-US" sz="2400" dirty="0" err="1"/>
                <a:t>và</a:t>
              </a:r>
              <a:r>
                <a:rPr lang="en-US" sz="2400" dirty="0"/>
                <a:t> </a:t>
              </a:r>
              <a:r>
                <a:rPr lang="en-US" sz="2400" dirty="0" err="1"/>
                <a:t>chống</a:t>
              </a:r>
              <a:r>
                <a:rPr lang="en-US" sz="2400" dirty="0"/>
                <a:t> </a:t>
              </a:r>
              <a:r>
                <a:rPr lang="en-US" sz="2400" dirty="0" err="1"/>
                <a:t>va</a:t>
              </a:r>
              <a:r>
                <a:rPr lang="en-US" sz="2400" dirty="0"/>
                <a:t> </a:t>
              </a:r>
              <a:r>
                <a:rPr lang="en-US" sz="2400" dirty="0" err="1"/>
                <a:t>đập</a:t>
              </a:r>
              <a:r>
                <a:rPr lang="en-US" sz="2400" dirty="0"/>
                <a:t> </a:t>
              </a:r>
              <a:r>
                <a:rPr lang="en-US" sz="2400" dirty="0" err="1"/>
                <a:t>tuyệt</a:t>
              </a:r>
              <a:r>
                <a:rPr lang="en-US" sz="2400" dirty="0"/>
                <a:t> </a:t>
              </a:r>
              <a:r>
                <a:rPr lang="en-US" sz="2400" dirty="0" err="1"/>
                <a:t>vời</a:t>
              </a:r>
              <a:r>
                <a:rPr lang="en-US" sz="2400" dirty="0"/>
                <a:t>. </a:t>
              </a:r>
              <a:r>
                <a:rPr lang="en-US" sz="2400" dirty="0" err="1"/>
                <a:t>Chính</a:t>
              </a:r>
              <a:r>
                <a:rPr lang="en-US" sz="2400" dirty="0"/>
                <a:t> </a:t>
              </a:r>
              <a:r>
                <a:rPr lang="en-US" sz="2400" dirty="0" err="1"/>
                <a:t>vì</a:t>
              </a:r>
              <a:r>
                <a:rPr lang="en-US" sz="2400" dirty="0"/>
                <a:t> </a:t>
              </a:r>
              <a:r>
                <a:rPr lang="en-US" sz="2400" dirty="0" err="1"/>
                <a:t>lẽ</a:t>
              </a:r>
              <a:r>
                <a:rPr lang="en-US" sz="2400" dirty="0"/>
                <a:t> </a:t>
              </a:r>
              <a:r>
                <a:rPr lang="en-US" sz="2400" dirty="0" err="1"/>
                <a:t>đó</a:t>
              </a:r>
              <a:r>
                <a:rPr lang="en-US" sz="2400" dirty="0"/>
                <a:t> </a:t>
              </a:r>
              <a:r>
                <a:rPr lang="en-US" sz="2400" dirty="0" err="1"/>
                <a:t>mà</a:t>
              </a:r>
              <a:r>
                <a:rPr lang="en-US" sz="2400" dirty="0"/>
                <a:t> </a:t>
              </a:r>
              <a:r>
                <a:rPr lang="en-US" sz="2400" dirty="0" err="1"/>
                <a:t>nó</a:t>
              </a:r>
              <a:r>
                <a:rPr lang="en-US" sz="2400" dirty="0"/>
                <a:t> </a:t>
              </a:r>
              <a:r>
                <a:rPr lang="en-US" sz="2400" dirty="0" err="1"/>
                <a:t>được</a:t>
              </a:r>
              <a:r>
                <a:rPr lang="en-US" sz="2400" dirty="0"/>
                <a:t> </a:t>
              </a:r>
              <a:r>
                <a:rPr lang="en-US" sz="2400" dirty="0" err="1"/>
                <a:t>sử</a:t>
              </a:r>
              <a:r>
                <a:rPr lang="en-US" sz="2400" dirty="0"/>
                <a:t> </a:t>
              </a:r>
              <a:r>
                <a:rPr lang="en-US" sz="2400" dirty="0" err="1"/>
                <a:t>dụng</a:t>
              </a:r>
              <a:r>
                <a:rPr lang="en-US" sz="2400" dirty="0"/>
                <a:t> </a:t>
              </a:r>
              <a:r>
                <a:rPr lang="en-US" sz="2400" dirty="0" err="1"/>
                <a:t>thay</a:t>
              </a:r>
              <a:r>
                <a:rPr lang="en-US" sz="2400" dirty="0"/>
                <a:t> </a:t>
              </a:r>
              <a:r>
                <a:rPr lang="en-US" sz="2400" dirty="0" err="1"/>
                <a:t>thế</a:t>
              </a:r>
              <a:r>
                <a:rPr lang="en-US" sz="2400" dirty="0"/>
                <a:t> </a:t>
              </a:r>
              <a:r>
                <a:rPr lang="en-US" sz="2400" dirty="0" err="1"/>
                <a:t>cao</a:t>
              </a:r>
              <a:r>
                <a:rPr lang="en-US" sz="2400" dirty="0"/>
                <a:t> </a:t>
              </a:r>
              <a:r>
                <a:rPr lang="en-US" sz="2400" dirty="0" err="1"/>
                <a:t>su</a:t>
              </a:r>
              <a:r>
                <a:rPr lang="en-US" sz="2400" dirty="0"/>
                <a:t> </a:t>
              </a:r>
              <a:r>
                <a:rPr lang="en-US" sz="2400" dirty="0" err="1"/>
                <a:t>và</a:t>
              </a:r>
              <a:r>
                <a:rPr lang="en-US" sz="2400" dirty="0"/>
                <a:t> </a:t>
              </a:r>
              <a:r>
                <a:rPr lang="en-US" sz="2400" dirty="0" err="1"/>
                <a:t>nhựa</a:t>
              </a:r>
              <a:r>
                <a:rPr lang="en-US" sz="2400" dirty="0"/>
                <a:t> </a:t>
              </a:r>
              <a:r>
                <a:rPr lang="en-US" sz="2400" dirty="0" err="1"/>
                <a:t>trong</a:t>
              </a:r>
              <a:r>
                <a:rPr lang="en-US" sz="2400" dirty="0"/>
                <a:t> </a:t>
              </a:r>
              <a:r>
                <a:rPr lang="en-US" sz="2400" dirty="0" err="1"/>
                <a:t>nhiều</a:t>
              </a:r>
              <a:r>
                <a:rPr lang="en-US" sz="2400" dirty="0"/>
                <a:t> </a:t>
              </a:r>
              <a:r>
                <a:rPr lang="en-US" sz="2400" dirty="0" err="1"/>
                <a:t>lĩnh</a:t>
              </a:r>
              <a:r>
                <a:rPr lang="en-US" sz="2400" dirty="0"/>
                <a:t> </a:t>
              </a:r>
              <a:r>
                <a:rPr lang="en-US" sz="2400" dirty="0" err="1"/>
                <a:t>vực</a:t>
              </a:r>
              <a:r>
                <a:rPr lang="en-US" sz="2400" dirty="0"/>
                <a:t> – </a:t>
              </a:r>
              <a:r>
                <a:rPr lang="en-US" sz="2400" dirty="0" err="1"/>
                <a:t>cho</a:t>
              </a:r>
              <a:r>
                <a:rPr lang="en-US" sz="2400" dirty="0"/>
                <a:t> </a:t>
              </a:r>
              <a:r>
                <a:rPr lang="en-US" sz="2400" dirty="0" err="1"/>
                <a:t>phép</a:t>
              </a:r>
              <a:r>
                <a:rPr lang="en-US" sz="2400" dirty="0"/>
                <a:t> </a:t>
              </a:r>
              <a:r>
                <a:rPr lang="en-US" sz="2400" dirty="0" err="1"/>
                <a:t>giảm</a:t>
              </a:r>
              <a:r>
                <a:rPr lang="en-US" sz="2400" dirty="0"/>
                <a:t> </a:t>
              </a:r>
              <a:r>
                <a:rPr lang="en-US" sz="2400" dirty="0" err="1"/>
                <a:t>thời</a:t>
              </a:r>
              <a:r>
                <a:rPr lang="en-US" sz="2400" dirty="0"/>
                <a:t> </a:t>
              </a:r>
              <a:r>
                <a:rPr lang="en-US" sz="2400" dirty="0" err="1"/>
                <a:t>gian</a:t>
              </a:r>
              <a:r>
                <a:rPr lang="en-US" sz="2400" dirty="0"/>
                <a:t> </a:t>
              </a:r>
              <a:r>
                <a:rPr lang="en-US" sz="2400" dirty="0" err="1"/>
                <a:t>bảo</a:t>
              </a:r>
              <a:r>
                <a:rPr lang="en-US" sz="2400" dirty="0"/>
                <a:t> </a:t>
              </a:r>
              <a:r>
                <a:rPr lang="en-US" sz="2400" dirty="0" err="1"/>
                <a:t>dưỡng</a:t>
              </a:r>
              <a:r>
                <a:rPr lang="en-US" sz="2400" dirty="0"/>
                <a:t> </a:t>
              </a:r>
              <a:r>
                <a:rPr lang="en-US" sz="2400" dirty="0" err="1"/>
                <a:t>máy</a:t>
              </a:r>
              <a:r>
                <a:rPr lang="en-US" sz="2400" dirty="0"/>
                <a:t> </a:t>
              </a:r>
              <a:r>
                <a:rPr lang="en-US" sz="2400" dirty="0" err="1"/>
                <a:t>móc</a:t>
              </a:r>
              <a:r>
                <a:rPr lang="en-US" sz="2400" dirty="0"/>
                <a:t>, </a:t>
              </a:r>
              <a:r>
                <a:rPr lang="en-US" sz="2400" dirty="0" err="1"/>
                <a:t>thiết</a:t>
              </a:r>
              <a:r>
                <a:rPr lang="en-US" sz="2400" dirty="0"/>
                <a:t> </a:t>
              </a:r>
              <a:r>
                <a:rPr lang="en-US" sz="2400" dirty="0" err="1"/>
                <a:t>bị</a:t>
              </a:r>
              <a:r>
                <a:rPr lang="en-US" sz="2400" dirty="0"/>
                <a:t>, </a:t>
              </a:r>
              <a:r>
                <a:rPr lang="en-US" sz="2400" dirty="0" err="1"/>
                <a:t>tiết</a:t>
              </a:r>
              <a:r>
                <a:rPr lang="en-US" sz="2400" dirty="0"/>
                <a:t> </a:t>
              </a:r>
              <a:r>
                <a:rPr lang="en-US" sz="2400" dirty="0" err="1"/>
                <a:t>kiệm</a:t>
              </a:r>
              <a:r>
                <a:rPr lang="en-US" sz="2400" dirty="0"/>
                <a:t> </a:t>
              </a:r>
              <a:r>
                <a:rPr lang="en-US" sz="2400" dirty="0" err="1"/>
                <a:t>tài</a:t>
              </a:r>
              <a:r>
                <a:rPr lang="en-US" sz="2400" dirty="0"/>
                <a:t> </a:t>
              </a:r>
              <a:r>
                <a:rPr lang="en-US" sz="2400" dirty="0" err="1"/>
                <a:t>chính</a:t>
              </a:r>
              <a:r>
                <a:rPr lang="en-US" sz="2400" dirty="0"/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14059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488285" y="0"/>
            <a:ext cx="5486400" cy="868363"/>
          </a:xfrm>
        </p:spPr>
        <p:txBody>
          <a:bodyPr/>
          <a:lstStyle/>
          <a:p>
            <a:r>
              <a:rPr lang="en-US" sz="2000" dirty="0" smtClean="0"/>
              <a:t>1.1.2 -</a:t>
            </a:r>
            <a:r>
              <a:rPr lang="en-US" sz="2000" dirty="0" err="1" smtClean="0"/>
              <a:t>Các</a:t>
            </a:r>
            <a:r>
              <a:rPr lang="en-US" sz="2000" dirty="0" smtClean="0"/>
              <a:t> </a:t>
            </a:r>
            <a:r>
              <a:rPr lang="en-US" sz="2000" dirty="0" err="1"/>
              <a:t>chất</a:t>
            </a:r>
            <a:r>
              <a:rPr lang="en-US" sz="2000" dirty="0"/>
              <a:t> </a:t>
            </a:r>
            <a:r>
              <a:rPr lang="en-US" sz="2000" dirty="0" err="1"/>
              <a:t>dẻo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công</a:t>
            </a:r>
            <a:r>
              <a:rPr lang="en-US" sz="2000" dirty="0"/>
              <a:t> </a:t>
            </a:r>
            <a:r>
              <a:rPr lang="en-US" sz="2000" dirty="0" err="1"/>
              <a:t>dụng</a:t>
            </a:r>
            <a:r>
              <a:rPr lang="en-US" sz="2000" dirty="0"/>
              <a:t>: PE, PP, PS, PTFE, PA, PU, PAN, </a:t>
            </a:r>
            <a:r>
              <a:rPr lang="en-US" sz="2000" dirty="0" err="1"/>
              <a:t>thủy</a:t>
            </a:r>
            <a:r>
              <a:rPr lang="en-US" sz="2000" dirty="0"/>
              <a:t> </a:t>
            </a:r>
            <a:r>
              <a:rPr lang="en-US" sz="2000" dirty="0" err="1"/>
              <a:t>tinh</a:t>
            </a:r>
            <a:r>
              <a:rPr lang="en-US" sz="2000" dirty="0"/>
              <a:t> </a:t>
            </a:r>
            <a:r>
              <a:rPr lang="en-US" sz="2000" dirty="0" err="1"/>
              <a:t>hữu</a:t>
            </a:r>
            <a:r>
              <a:rPr lang="en-US" sz="2000" dirty="0"/>
              <a:t> </a:t>
            </a:r>
            <a:r>
              <a:rPr lang="en-US" sz="2000" dirty="0" err="1"/>
              <a:t>cơ</a:t>
            </a:r>
            <a:r>
              <a:rPr lang="en-US" sz="2000" dirty="0"/>
              <a:t>, PET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-18245" y="838200"/>
            <a:ext cx="3980645" cy="607780"/>
            <a:chOff x="-18245" y="838200"/>
            <a:chExt cx="3980645" cy="607780"/>
          </a:xfrm>
        </p:grpSpPr>
        <p:grpSp>
          <p:nvGrpSpPr>
            <p:cNvPr id="17" name="Group 16"/>
            <p:cNvGrpSpPr/>
            <p:nvPr/>
          </p:nvGrpSpPr>
          <p:grpSpPr>
            <a:xfrm>
              <a:off x="-18245" y="838200"/>
              <a:ext cx="3980645" cy="607780"/>
              <a:chOff x="3040056" y="3538716"/>
              <a:chExt cx="3980645" cy="607780"/>
            </a:xfrm>
          </p:grpSpPr>
          <p:sp>
            <p:nvSpPr>
              <p:cNvPr id="18" name="TG_AutoShape 108"/>
              <p:cNvSpPr>
                <a:spLocks noChangeArrowheads="1"/>
              </p:cNvSpPr>
              <p:nvPr/>
            </p:nvSpPr>
            <p:spPr bwMode="gray">
              <a:xfrm>
                <a:off x="3040056" y="3767315"/>
                <a:ext cx="3980645" cy="37918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D16161">
                      <a:shade val="51000"/>
                      <a:satMod val="130000"/>
                    </a:srgbClr>
                  </a:gs>
                  <a:gs pos="80000">
                    <a:srgbClr val="D16161">
                      <a:shade val="93000"/>
                      <a:satMod val="130000"/>
                    </a:srgbClr>
                  </a:gs>
                  <a:gs pos="100000">
                    <a:srgbClr val="D16161">
                      <a:shade val="94000"/>
                      <a:satMod val="135000"/>
                    </a:srgb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txBody>
              <a:bodyPr rtlCol="0" anchor="ctr"/>
              <a:lstStyle/>
              <a:p>
                <a:pPr marL="0" marR="0" lvl="0" indent="0" algn="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  </a:t>
                </a:r>
                <a:endPara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sp>
            <p:nvSpPr>
              <p:cNvPr id="19" name="Oval 18"/>
              <p:cNvSpPr/>
              <p:nvPr/>
            </p:nvSpPr>
            <p:spPr bwMode="gray">
              <a:xfrm>
                <a:off x="3084513" y="3538716"/>
                <a:ext cx="457200" cy="457200"/>
              </a:xfrm>
              <a:prstGeom prst="ellipse">
                <a:avLst/>
              </a:prstGeom>
              <a:gradFill flip="none" rotWithShape="1">
                <a:gsLst>
                  <a:gs pos="0">
                    <a:srgbClr val="D16161"/>
                  </a:gs>
                  <a:gs pos="46000">
                    <a:srgbClr val="D16161">
                      <a:lumMod val="75000"/>
                    </a:srgbClr>
                  </a:gs>
                  <a:gs pos="90000">
                    <a:srgbClr val="D16161">
                      <a:lumMod val="60000"/>
                      <a:lumOff val="40000"/>
                    </a:srgbClr>
                  </a:gs>
                  <a:gs pos="66000">
                    <a:srgbClr val="D16161">
                      <a:lumMod val="75000"/>
                    </a:srgb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9050">
                <a:noFill/>
              </a:ln>
              <a:effectLst>
                <a:outerShdw blurRad="50800" dist="165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18000000"/>
                </a:lightRig>
              </a:scene3d>
              <a:sp3d>
                <a:bevelT w="165100" h="1651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b="1" kern="0" dirty="0">
                    <a:ln w="18415" cmpd="sng">
                      <a:noFill/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Arial"/>
                  </a:rPr>
                  <a:t>2</a:t>
                </a:r>
                <a:endParaRPr kumimoji="0" lang="en-US" sz="1800" b="1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620165" y="1066800"/>
              <a:ext cx="301877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</a:rPr>
                <a:t>1.1.2.6  Polyurethane (PU)</a:t>
              </a:r>
              <a:endParaRPr 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50330" y="1673670"/>
            <a:ext cx="8610311" cy="5184330"/>
            <a:chOff x="483412" y="2317804"/>
            <a:chExt cx="8610311" cy="5184330"/>
          </a:xfrm>
        </p:grpSpPr>
        <p:grpSp>
          <p:nvGrpSpPr>
            <p:cNvPr id="12" name="Group 11"/>
            <p:cNvGrpSpPr/>
            <p:nvPr/>
          </p:nvGrpSpPr>
          <p:grpSpPr>
            <a:xfrm>
              <a:off x="483412" y="2317804"/>
              <a:ext cx="8610311" cy="5184330"/>
              <a:chOff x="228888" y="2169274"/>
              <a:chExt cx="8610311" cy="4577581"/>
            </a:xfrm>
          </p:grpSpPr>
          <p:grpSp>
            <p:nvGrpSpPr>
              <p:cNvPr id="13" name="Group 12"/>
              <p:cNvGrpSpPr/>
              <p:nvPr/>
            </p:nvGrpSpPr>
            <p:grpSpPr>
              <a:xfrm>
                <a:off x="1638691" y="2169274"/>
                <a:ext cx="4000500" cy="619560"/>
                <a:chOff x="38100" y="1752600"/>
                <a:chExt cx="5143500" cy="619560"/>
              </a:xfrm>
            </p:grpSpPr>
            <p:sp>
              <p:nvSpPr>
                <p:cNvPr id="24" name="Round Diagonal Corner Rectangle 23"/>
                <p:cNvSpPr/>
                <p:nvPr/>
              </p:nvSpPr>
              <p:spPr bwMode="gray">
                <a:xfrm>
                  <a:off x="38100" y="1840906"/>
                  <a:ext cx="5143500" cy="531254"/>
                </a:xfrm>
                <a:prstGeom prst="round2DiagRect">
                  <a:avLst>
                    <a:gd name="adj1" fmla="val 42473"/>
                    <a:gd name="adj2" fmla="val 0"/>
                  </a:avLst>
                </a:prstGeom>
                <a:gradFill>
                  <a:gsLst>
                    <a:gs pos="0">
                      <a:srgbClr val="62B5C6">
                        <a:lumMod val="75000"/>
                      </a:srgbClr>
                    </a:gs>
                    <a:gs pos="92000">
                      <a:srgbClr val="62B5C6"/>
                    </a:gs>
                    <a:gs pos="100000">
                      <a:srgbClr val="62B5C6">
                        <a:lumMod val="50000"/>
                      </a:srgbClr>
                    </a:gs>
                  </a:gsLst>
                  <a:lin ang="10800000" scaled="1"/>
                </a:gradFill>
                <a:ln w="25400" cap="flat" cmpd="sng" algn="ctr">
                  <a:solidFill>
                    <a:srgbClr val="62B5C6">
                      <a:shade val="50000"/>
                    </a:srgbClr>
                  </a:solidFill>
                  <a:prstDash val="solid"/>
                </a:ln>
                <a:effectLst>
                  <a:outerShdw blurRad="139700" dist="177800" dir="8400000" algn="tr" rotWithShape="0">
                    <a:prstClr val="black">
                      <a:alpha val="20000"/>
                    </a:prstClr>
                  </a:outerShdw>
                </a:effectLst>
                <a:scene3d>
                  <a:camera prst="orthographicFront"/>
                  <a:lightRig rig="contrasting" dir="t">
                    <a:rot lat="0" lon="0" rev="4200000"/>
                  </a:lightRig>
                </a:scene3d>
                <a:sp3d prstMaterial="metal">
                  <a:bevelT w="88900" h="88900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25" name="Oval 24"/>
                <p:cNvSpPr/>
                <p:nvPr/>
              </p:nvSpPr>
              <p:spPr bwMode="gray">
                <a:xfrm>
                  <a:off x="222452" y="1752600"/>
                  <a:ext cx="155448" cy="15544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62B5C6">
                        <a:shade val="51000"/>
                        <a:satMod val="130000"/>
                      </a:srgbClr>
                    </a:gs>
                    <a:gs pos="42000">
                      <a:srgbClr val="62B5C6">
                        <a:lumMod val="60000"/>
                        <a:lumOff val="40000"/>
                      </a:srgbClr>
                    </a:gs>
                    <a:gs pos="100000">
                      <a:srgbClr val="62B5C6">
                        <a:shade val="94000"/>
                        <a:satMod val="13500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scene3d>
                  <a:camera prst="orthographicFront">
                    <a:rot lat="0" lon="0" rev="0"/>
                  </a:camera>
                  <a:lightRig rig="flat" dir="t">
                    <a:rot lat="0" lon="0" rev="5400000"/>
                  </a:lightRig>
                </a:scene3d>
                <a:sp3d>
                  <a:bevelT w="101600" h="63500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4" name="Rounded Rectangle 13"/>
              <p:cNvSpPr/>
              <p:nvPr/>
            </p:nvSpPr>
            <p:spPr bwMode="gray">
              <a:xfrm>
                <a:off x="228888" y="2478926"/>
                <a:ext cx="8610311" cy="4267929"/>
              </a:xfrm>
              <a:prstGeom prst="roundRect">
                <a:avLst/>
              </a:prstGeom>
              <a:gradFill>
                <a:gsLst>
                  <a:gs pos="0">
                    <a:srgbClr val="FFFFFF"/>
                  </a:gs>
                  <a:gs pos="46000">
                    <a:srgbClr val="62B5C6">
                      <a:lumMod val="40000"/>
                      <a:lumOff val="60000"/>
                    </a:srgbClr>
                  </a:gs>
                  <a:gs pos="100000">
                    <a:srgbClr val="FFFFFF"/>
                  </a:gs>
                </a:gsLst>
                <a:lin ang="16200000" scaled="1"/>
              </a:gradFill>
              <a:ln w="12700" cap="flat" cmpd="sng" algn="ctr">
                <a:solidFill>
                  <a:srgbClr val="62B5C6">
                    <a:shade val="50000"/>
                  </a:srgbClr>
                </a:solidFill>
                <a:prstDash val="solid"/>
              </a:ln>
              <a:effectLst>
                <a:outerShdw blurRad="50800" dist="101600" dir="7980000" algn="tr" rotWithShape="0">
                  <a:prstClr val="black">
                    <a:alpha val="1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just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1842528" y="2706231"/>
                <a:ext cx="5320663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just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5" name="Rectangle 4"/>
            <p:cNvSpPr/>
            <p:nvPr/>
          </p:nvSpPr>
          <p:spPr>
            <a:xfrm>
              <a:off x="721367" y="2667000"/>
              <a:ext cx="8346433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endParaRPr lang="en-US" sz="2400" dirty="0"/>
            </a:p>
          </p:txBody>
        </p:sp>
      </p:grpSp>
      <p:sp>
        <p:nvSpPr>
          <p:cNvPr id="2" name="Rectangle 1"/>
          <p:cNvSpPr/>
          <p:nvPr/>
        </p:nvSpPr>
        <p:spPr>
          <a:xfrm>
            <a:off x="620165" y="2169616"/>
            <a:ext cx="8203388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Tx/>
              <a:buChar char="-"/>
            </a:pPr>
            <a:r>
              <a:rPr lang="en-US" sz="2200" dirty="0" err="1" smtClean="0"/>
              <a:t>Nhựa</a:t>
            </a:r>
            <a:r>
              <a:rPr lang="en-US" sz="2200" dirty="0"/>
              <a:t> PU: </a:t>
            </a:r>
            <a:r>
              <a:rPr lang="en-US" sz="2200" dirty="0" err="1"/>
              <a:t>được</a:t>
            </a:r>
            <a:r>
              <a:rPr lang="en-US" sz="2200" dirty="0"/>
              <a:t> </a:t>
            </a:r>
            <a:r>
              <a:rPr lang="en-US" sz="2200" dirty="0" err="1"/>
              <a:t>cải</a:t>
            </a:r>
            <a:r>
              <a:rPr lang="en-US" sz="2200" dirty="0"/>
              <a:t> </a:t>
            </a:r>
            <a:r>
              <a:rPr lang="en-US" sz="2200" dirty="0" err="1"/>
              <a:t>tiến</a:t>
            </a:r>
            <a:r>
              <a:rPr lang="en-US" sz="2200" dirty="0"/>
              <a:t> </a:t>
            </a:r>
            <a:r>
              <a:rPr lang="en-US" sz="2200" dirty="0" err="1"/>
              <a:t>từ</a:t>
            </a:r>
            <a:r>
              <a:rPr lang="en-US" sz="2200" dirty="0"/>
              <a:t> </a:t>
            </a:r>
            <a:r>
              <a:rPr lang="en-US" sz="2200" dirty="0" err="1"/>
              <a:t>nguyên</a:t>
            </a:r>
            <a:r>
              <a:rPr lang="en-US" sz="2200" dirty="0"/>
              <a:t> </a:t>
            </a:r>
            <a:r>
              <a:rPr lang="en-US" sz="2200" dirty="0" err="1"/>
              <a:t>liệu</a:t>
            </a:r>
            <a:r>
              <a:rPr lang="en-US" sz="2200" dirty="0"/>
              <a:t> </a:t>
            </a:r>
            <a:r>
              <a:rPr lang="en-US" sz="2200" dirty="0" err="1"/>
              <a:t>chính</a:t>
            </a:r>
            <a:r>
              <a:rPr lang="en-US" sz="2200" dirty="0"/>
              <a:t> </a:t>
            </a:r>
            <a:r>
              <a:rPr lang="en-US" sz="2200" dirty="0" err="1"/>
              <a:t>là</a:t>
            </a:r>
            <a:r>
              <a:rPr lang="en-US" sz="2200" dirty="0"/>
              <a:t> </a:t>
            </a:r>
            <a:r>
              <a:rPr lang="en-US" sz="2200" dirty="0" err="1"/>
              <a:t>tiền</a:t>
            </a:r>
            <a:r>
              <a:rPr lang="en-US" sz="2200" dirty="0"/>
              <a:t> polymer, </a:t>
            </a:r>
            <a:r>
              <a:rPr lang="en-US" sz="2200" dirty="0" err="1"/>
              <a:t>chiết</a:t>
            </a:r>
            <a:r>
              <a:rPr lang="en-US" sz="2200" dirty="0"/>
              <a:t> </a:t>
            </a:r>
            <a:r>
              <a:rPr lang="en-US" sz="2200" dirty="0" err="1"/>
              <a:t>xuất</a:t>
            </a:r>
            <a:r>
              <a:rPr lang="en-US" sz="2200" dirty="0"/>
              <a:t> </a:t>
            </a:r>
            <a:r>
              <a:rPr lang="en-US" sz="2200" dirty="0" err="1"/>
              <a:t>thành</a:t>
            </a:r>
            <a:r>
              <a:rPr lang="en-US" sz="2200" dirty="0"/>
              <a:t> dung </a:t>
            </a:r>
            <a:r>
              <a:rPr lang="en-US" sz="2200" dirty="0" err="1"/>
              <a:t>dịch</a:t>
            </a:r>
            <a:r>
              <a:rPr lang="en-US" sz="2200" dirty="0"/>
              <a:t>  polyurethane, </a:t>
            </a:r>
            <a:r>
              <a:rPr lang="en-US" sz="2200" dirty="0" err="1"/>
              <a:t>là</a:t>
            </a:r>
            <a:r>
              <a:rPr lang="en-US" sz="2200" dirty="0"/>
              <a:t> </a:t>
            </a:r>
            <a:r>
              <a:rPr lang="en-US" sz="2200" dirty="0" err="1"/>
              <a:t>một</a:t>
            </a:r>
            <a:r>
              <a:rPr lang="en-US" sz="2200" dirty="0"/>
              <a:t> </a:t>
            </a:r>
            <a:r>
              <a:rPr lang="en-US" sz="2200" dirty="0" err="1"/>
              <a:t>vật</a:t>
            </a:r>
            <a:r>
              <a:rPr lang="en-US" sz="2200" dirty="0"/>
              <a:t> </a:t>
            </a:r>
            <a:r>
              <a:rPr lang="en-US" sz="2200" dirty="0" err="1"/>
              <a:t>liệu</a:t>
            </a:r>
            <a:r>
              <a:rPr lang="en-US" sz="2200" dirty="0"/>
              <a:t> </a:t>
            </a:r>
            <a:r>
              <a:rPr lang="en-US" sz="2200" dirty="0" err="1"/>
              <a:t>nhựa</a:t>
            </a:r>
            <a:r>
              <a:rPr lang="en-US" sz="2200" dirty="0"/>
              <a:t> </a:t>
            </a:r>
            <a:r>
              <a:rPr lang="en-US" sz="2200" dirty="0" err="1"/>
              <a:t>cao</a:t>
            </a:r>
            <a:r>
              <a:rPr lang="en-US" sz="2200" dirty="0"/>
              <a:t> </a:t>
            </a:r>
            <a:r>
              <a:rPr lang="en-US" sz="2200" dirty="0" err="1"/>
              <a:t>cấp</a:t>
            </a:r>
            <a:r>
              <a:rPr lang="en-US" sz="2200" dirty="0"/>
              <a:t> </a:t>
            </a:r>
            <a:r>
              <a:rPr lang="en-US" sz="2200" dirty="0" err="1"/>
              <a:t>được</a:t>
            </a:r>
            <a:r>
              <a:rPr lang="en-US" sz="2200" dirty="0"/>
              <a:t> </a:t>
            </a:r>
            <a:r>
              <a:rPr lang="en-US" sz="2200" dirty="0" err="1"/>
              <a:t>áp</a:t>
            </a:r>
            <a:r>
              <a:rPr lang="en-US" sz="2200" dirty="0"/>
              <a:t> </a:t>
            </a:r>
            <a:r>
              <a:rPr lang="en-US" sz="2200" dirty="0" err="1"/>
              <a:t>dụng</a:t>
            </a:r>
            <a:r>
              <a:rPr lang="en-US" sz="2200" dirty="0"/>
              <a:t> </a:t>
            </a:r>
            <a:r>
              <a:rPr lang="en-US" sz="2200" dirty="0" err="1"/>
              <a:t>sản</a:t>
            </a:r>
            <a:r>
              <a:rPr lang="en-US" sz="2200" dirty="0"/>
              <a:t> </a:t>
            </a:r>
            <a:r>
              <a:rPr lang="en-US" sz="2200" dirty="0" err="1"/>
              <a:t>xuất</a:t>
            </a:r>
            <a:r>
              <a:rPr lang="en-US" sz="2200" dirty="0"/>
              <a:t> </a:t>
            </a:r>
            <a:r>
              <a:rPr lang="en-US" sz="2200" dirty="0" err="1"/>
              <a:t>trong</a:t>
            </a:r>
            <a:r>
              <a:rPr lang="en-US" sz="2200" dirty="0"/>
              <a:t> </a:t>
            </a:r>
            <a:r>
              <a:rPr lang="en-US" sz="2200" dirty="0" err="1"/>
              <a:t>nhiều</a:t>
            </a:r>
            <a:r>
              <a:rPr lang="en-US" sz="2200" dirty="0"/>
              <a:t> </a:t>
            </a:r>
            <a:r>
              <a:rPr lang="en-US" sz="2200" dirty="0" err="1"/>
              <a:t>lĩnh</a:t>
            </a:r>
            <a:r>
              <a:rPr lang="en-US" sz="2200" dirty="0"/>
              <a:t> </a:t>
            </a:r>
            <a:r>
              <a:rPr lang="en-US" sz="2200" dirty="0" err="1"/>
              <a:t>vực</a:t>
            </a:r>
            <a:r>
              <a:rPr lang="en-US" sz="2200" dirty="0" smtClean="0"/>
              <a:t>.</a:t>
            </a:r>
          </a:p>
          <a:p>
            <a:pPr marL="342900" indent="-342900" algn="just">
              <a:buFontTx/>
              <a:buChar char="-"/>
            </a:pPr>
            <a:r>
              <a:rPr lang="en-US" sz="2200" dirty="0" err="1" smtClean="0"/>
              <a:t>Vì</a:t>
            </a:r>
            <a:r>
              <a:rPr lang="en-US" sz="2200" dirty="0" smtClean="0"/>
              <a:t> </a:t>
            </a:r>
            <a:r>
              <a:rPr lang="en-US" sz="2200" dirty="0"/>
              <a:t>polyurethane </a:t>
            </a:r>
            <a:r>
              <a:rPr lang="en-US" sz="2200" dirty="0" err="1"/>
              <a:t>là</a:t>
            </a:r>
            <a:r>
              <a:rPr lang="en-US" sz="2200" dirty="0"/>
              <a:t> </a:t>
            </a:r>
            <a:r>
              <a:rPr lang="en-US" sz="2200" dirty="0" err="1"/>
              <a:t>vật</a:t>
            </a:r>
            <a:r>
              <a:rPr lang="en-US" sz="2200" dirty="0"/>
              <a:t> </a:t>
            </a:r>
            <a:r>
              <a:rPr lang="en-US" sz="2200" dirty="0" err="1"/>
              <a:t>liệu</a:t>
            </a:r>
            <a:r>
              <a:rPr lang="en-US" sz="2200" dirty="0"/>
              <a:t> </a:t>
            </a:r>
            <a:r>
              <a:rPr lang="en-US" sz="2200" dirty="0" err="1"/>
              <a:t>duy</a:t>
            </a:r>
            <a:r>
              <a:rPr lang="en-US" sz="2200" dirty="0"/>
              <a:t> </a:t>
            </a:r>
            <a:r>
              <a:rPr lang="en-US" sz="2200" dirty="0" err="1"/>
              <a:t>nhất</a:t>
            </a:r>
            <a:r>
              <a:rPr lang="en-US" sz="2200" dirty="0"/>
              <a:t> </a:t>
            </a:r>
            <a:r>
              <a:rPr lang="en-US" sz="2200" dirty="0" err="1"/>
              <a:t>có</a:t>
            </a:r>
            <a:r>
              <a:rPr lang="en-US" sz="2200" dirty="0"/>
              <a:t> </a:t>
            </a:r>
            <a:r>
              <a:rPr lang="en-US" sz="2200" dirty="0" err="1"/>
              <a:t>tính</a:t>
            </a:r>
            <a:r>
              <a:rPr lang="en-US" sz="2200" dirty="0"/>
              <a:t> </a:t>
            </a:r>
            <a:r>
              <a:rPr lang="en-US" sz="2200" dirty="0" err="1"/>
              <a:t>đàn</a:t>
            </a:r>
            <a:r>
              <a:rPr lang="en-US" sz="2200" dirty="0"/>
              <a:t> </a:t>
            </a:r>
            <a:r>
              <a:rPr lang="en-US" sz="2200" dirty="0" err="1"/>
              <a:t>hồi</a:t>
            </a:r>
            <a:r>
              <a:rPr lang="en-US" sz="2200" dirty="0"/>
              <a:t>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độ</a:t>
            </a:r>
            <a:r>
              <a:rPr lang="en-US" sz="2200" dirty="0"/>
              <a:t> </a:t>
            </a:r>
            <a:r>
              <a:rPr lang="en-US" sz="2200" dirty="0" err="1"/>
              <a:t>bền</a:t>
            </a:r>
            <a:r>
              <a:rPr lang="en-US" sz="2200" dirty="0"/>
              <a:t> </a:t>
            </a:r>
            <a:r>
              <a:rPr lang="en-US" sz="2200" dirty="0" err="1"/>
              <a:t>cao</a:t>
            </a:r>
            <a:r>
              <a:rPr lang="en-US" sz="2200" dirty="0"/>
              <a:t> </a:t>
            </a:r>
            <a:r>
              <a:rPr lang="en-US" sz="2200" dirty="0" err="1"/>
              <a:t>hơn</a:t>
            </a:r>
            <a:r>
              <a:rPr lang="en-US" sz="2200" dirty="0"/>
              <a:t> </a:t>
            </a:r>
            <a:r>
              <a:rPr lang="en-US" sz="2200" dirty="0" err="1"/>
              <a:t>cao</a:t>
            </a:r>
            <a:r>
              <a:rPr lang="en-US" sz="2200" dirty="0"/>
              <a:t> </a:t>
            </a:r>
            <a:r>
              <a:rPr lang="en-US" sz="2200" dirty="0" err="1"/>
              <a:t>su</a:t>
            </a:r>
            <a:r>
              <a:rPr lang="en-US" sz="2200" dirty="0"/>
              <a:t>, </a:t>
            </a:r>
            <a:r>
              <a:rPr lang="en-US" sz="2200" dirty="0" err="1"/>
              <a:t>dẻo</a:t>
            </a:r>
            <a:r>
              <a:rPr lang="en-US" sz="2200" dirty="0"/>
              <a:t> </a:t>
            </a:r>
            <a:r>
              <a:rPr lang="en-US" sz="2200" dirty="0" err="1"/>
              <a:t>dai</a:t>
            </a:r>
            <a:r>
              <a:rPr lang="en-US" sz="2200" dirty="0"/>
              <a:t>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bền</a:t>
            </a:r>
            <a:r>
              <a:rPr lang="en-US" sz="2200" dirty="0"/>
              <a:t> </a:t>
            </a:r>
            <a:r>
              <a:rPr lang="en-US" sz="2200" dirty="0" err="1"/>
              <a:t>bỉ</a:t>
            </a:r>
            <a:r>
              <a:rPr lang="en-US" sz="2200" dirty="0"/>
              <a:t>, </a:t>
            </a:r>
            <a:r>
              <a:rPr lang="en-US" sz="2200" dirty="0" err="1"/>
              <a:t>là</a:t>
            </a:r>
            <a:r>
              <a:rPr lang="en-US" sz="2200" dirty="0"/>
              <a:t> </a:t>
            </a:r>
            <a:r>
              <a:rPr lang="en-US" sz="2200" dirty="0" err="1"/>
              <a:t>vật</a:t>
            </a:r>
            <a:r>
              <a:rPr lang="en-US" sz="2200" dirty="0"/>
              <a:t> </a:t>
            </a:r>
            <a:r>
              <a:rPr lang="en-US" sz="2200" dirty="0" err="1"/>
              <a:t>liệu</a:t>
            </a:r>
            <a:r>
              <a:rPr lang="en-US" sz="2200" dirty="0"/>
              <a:t> </a:t>
            </a:r>
            <a:r>
              <a:rPr lang="en-US" sz="2200" dirty="0" err="1"/>
              <a:t>có</a:t>
            </a:r>
            <a:r>
              <a:rPr lang="en-US" sz="2200" dirty="0"/>
              <a:t> </a:t>
            </a:r>
            <a:r>
              <a:rPr lang="en-US" sz="2200" dirty="0" err="1"/>
              <a:t>dải</a:t>
            </a:r>
            <a:r>
              <a:rPr lang="en-US" sz="2200" dirty="0"/>
              <a:t> </a:t>
            </a:r>
            <a:r>
              <a:rPr lang="en-US" sz="2200" dirty="0" err="1"/>
              <a:t>độ</a:t>
            </a:r>
            <a:r>
              <a:rPr lang="en-US" sz="2200" dirty="0"/>
              <a:t> </a:t>
            </a:r>
            <a:r>
              <a:rPr lang="en-US" sz="2200" dirty="0" err="1"/>
              <a:t>cứng</a:t>
            </a:r>
            <a:r>
              <a:rPr lang="en-US" sz="2200" dirty="0"/>
              <a:t> </a:t>
            </a:r>
            <a:r>
              <a:rPr lang="en-US" sz="2200" dirty="0" err="1"/>
              <a:t>khá</a:t>
            </a:r>
            <a:r>
              <a:rPr lang="en-US" sz="2200" dirty="0"/>
              <a:t> </a:t>
            </a:r>
            <a:r>
              <a:rPr lang="en-US" sz="2200" dirty="0" err="1"/>
              <a:t>rộng</a:t>
            </a:r>
            <a:r>
              <a:rPr lang="en-US" sz="2200" dirty="0"/>
              <a:t> (</a:t>
            </a:r>
            <a:r>
              <a:rPr lang="en-US" sz="2200" dirty="0" err="1"/>
              <a:t>từ</a:t>
            </a:r>
            <a:r>
              <a:rPr lang="en-US" sz="2200" dirty="0"/>
              <a:t> </a:t>
            </a:r>
            <a:r>
              <a:rPr lang="en-US" sz="2200" dirty="0" err="1"/>
              <a:t>mềm</a:t>
            </a:r>
            <a:r>
              <a:rPr lang="en-US" sz="2200" dirty="0"/>
              <a:t> </a:t>
            </a:r>
            <a:r>
              <a:rPr lang="en-US" sz="2200" dirty="0" err="1"/>
              <a:t>mịn</a:t>
            </a:r>
            <a:r>
              <a:rPr lang="en-US" sz="2200" dirty="0"/>
              <a:t> </a:t>
            </a:r>
            <a:r>
              <a:rPr lang="en-US" sz="2200" dirty="0" err="1"/>
              <a:t>đến</a:t>
            </a:r>
            <a:r>
              <a:rPr lang="en-US" sz="2200" dirty="0"/>
              <a:t> </a:t>
            </a:r>
            <a:r>
              <a:rPr lang="en-US" sz="2200" dirty="0" err="1"/>
              <a:t>cứng</a:t>
            </a:r>
            <a:r>
              <a:rPr lang="en-US" sz="2200" dirty="0"/>
              <a:t> </a:t>
            </a:r>
            <a:r>
              <a:rPr lang="en-US" sz="2200" dirty="0" err="1"/>
              <a:t>rắn</a:t>
            </a:r>
            <a:r>
              <a:rPr lang="en-US" sz="2200" dirty="0"/>
              <a:t>), </a:t>
            </a:r>
            <a:r>
              <a:rPr lang="en-US" sz="2200" dirty="0" err="1"/>
              <a:t>có</a:t>
            </a:r>
            <a:r>
              <a:rPr lang="en-US" sz="2200" dirty="0"/>
              <a:t> </a:t>
            </a:r>
            <a:r>
              <a:rPr lang="en-US" sz="2200" dirty="0" err="1"/>
              <a:t>tính</a:t>
            </a:r>
            <a:r>
              <a:rPr lang="en-US" sz="2200" dirty="0"/>
              <a:t> </a:t>
            </a:r>
            <a:r>
              <a:rPr lang="en-US" sz="2200" dirty="0" err="1"/>
              <a:t>kháng</a:t>
            </a:r>
            <a:r>
              <a:rPr lang="en-US" sz="2200" dirty="0"/>
              <a:t> </a:t>
            </a:r>
            <a:r>
              <a:rPr lang="en-US" sz="2200" dirty="0" err="1"/>
              <a:t>dầu</a:t>
            </a:r>
            <a:r>
              <a:rPr lang="en-US" sz="2200" dirty="0"/>
              <a:t>, </a:t>
            </a:r>
            <a:r>
              <a:rPr lang="en-US" sz="2200" dirty="0" err="1"/>
              <a:t>chống</a:t>
            </a:r>
            <a:r>
              <a:rPr lang="en-US" sz="2200" dirty="0"/>
              <a:t> </a:t>
            </a:r>
            <a:r>
              <a:rPr lang="en-US" sz="2200" dirty="0" err="1"/>
              <a:t>xé</a:t>
            </a:r>
            <a:r>
              <a:rPr lang="en-US" sz="2200" dirty="0"/>
              <a:t> </a:t>
            </a:r>
            <a:r>
              <a:rPr lang="en-US" sz="2200" dirty="0" err="1"/>
              <a:t>rách</a:t>
            </a:r>
            <a:r>
              <a:rPr lang="en-US" sz="2200" dirty="0"/>
              <a:t>, </a:t>
            </a:r>
            <a:r>
              <a:rPr lang="en-US" sz="2200" dirty="0" err="1"/>
              <a:t>chống</a:t>
            </a:r>
            <a:r>
              <a:rPr lang="en-US" sz="2200" dirty="0"/>
              <a:t> </a:t>
            </a:r>
            <a:r>
              <a:rPr lang="en-US" sz="2200" dirty="0" err="1"/>
              <a:t>trầy</a:t>
            </a:r>
            <a:r>
              <a:rPr lang="en-US" sz="2200" dirty="0"/>
              <a:t> </a:t>
            </a:r>
            <a:r>
              <a:rPr lang="en-US" sz="2200" dirty="0" err="1"/>
              <a:t>xước</a:t>
            </a:r>
            <a:r>
              <a:rPr lang="en-US" sz="2200" dirty="0"/>
              <a:t>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chịu</a:t>
            </a:r>
            <a:r>
              <a:rPr lang="en-US" sz="2200" dirty="0"/>
              <a:t> </a:t>
            </a:r>
            <a:r>
              <a:rPr lang="en-US" sz="2200" dirty="0" err="1"/>
              <a:t>mài</a:t>
            </a:r>
            <a:r>
              <a:rPr lang="en-US" sz="2200" dirty="0"/>
              <a:t> </a:t>
            </a:r>
            <a:r>
              <a:rPr lang="en-US" sz="2200" dirty="0" err="1"/>
              <a:t>mòn</a:t>
            </a:r>
            <a:r>
              <a:rPr lang="en-US" sz="2200" dirty="0"/>
              <a:t> </a:t>
            </a:r>
            <a:r>
              <a:rPr lang="en-US" sz="2200" dirty="0" err="1"/>
              <a:t>cao</a:t>
            </a:r>
            <a:r>
              <a:rPr lang="en-US" sz="2200" dirty="0"/>
              <a:t> </a:t>
            </a:r>
            <a:r>
              <a:rPr lang="en-US" sz="2200" dirty="0" err="1"/>
              <a:t>hơn</a:t>
            </a:r>
            <a:r>
              <a:rPr lang="en-US" sz="2200" dirty="0"/>
              <a:t> </a:t>
            </a:r>
            <a:r>
              <a:rPr lang="en-US" sz="2200" dirty="0" err="1"/>
              <a:t>cao</a:t>
            </a:r>
            <a:r>
              <a:rPr lang="en-US" sz="2200" dirty="0"/>
              <a:t> </a:t>
            </a:r>
            <a:r>
              <a:rPr lang="en-US" sz="2200" dirty="0" err="1"/>
              <a:t>su</a:t>
            </a:r>
            <a:r>
              <a:rPr lang="en-US" sz="2200" dirty="0"/>
              <a:t> </a:t>
            </a:r>
            <a:r>
              <a:rPr lang="en-US" sz="2200" dirty="0" err="1"/>
              <a:t>nhiều</a:t>
            </a:r>
            <a:r>
              <a:rPr lang="en-US" sz="2200" dirty="0"/>
              <a:t> </a:t>
            </a:r>
            <a:r>
              <a:rPr lang="en-US" sz="2200" dirty="0" err="1"/>
              <a:t>lần</a:t>
            </a:r>
            <a:r>
              <a:rPr lang="en-US" sz="2200" dirty="0"/>
              <a:t>, so </a:t>
            </a:r>
            <a:r>
              <a:rPr lang="en-US" sz="2200" dirty="0" err="1"/>
              <a:t>với</a:t>
            </a:r>
            <a:r>
              <a:rPr lang="en-US" sz="2200" dirty="0"/>
              <a:t> </a:t>
            </a:r>
            <a:r>
              <a:rPr lang="en-US" sz="2200" dirty="0" err="1"/>
              <a:t>nhựa</a:t>
            </a:r>
            <a:r>
              <a:rPr lang="en-US" sz="2200" dirty="0"/>
              <a:t> </a:t>
            </a:r>
            <a:r>
              <a:rPr lang="en-US" sz="2200" dirty="0" err="1"/>
              <a:t>thông</a:t>
            </a:r>
            <a:r>
              <a:rPr lang="en-US" sz="2200" dirty="0"/>
              <a:t> </a:t>
            </a:r>
            <a:r>
              <a:rPr lang="en-US" sz="2200" dirty="0" err="1" smtClean="0"/>
              <a:t>thường</a:t>
            </a:r>
            <a:r>
              <a:rPr lang="en-US" sz="2200" dirty="0"/>
              <a:t>.</a:t>
            </a:r>
            <a:endParaRPr lang="en-US" sz="2200" dirty="0" smtClean="0"/>
          </a:p>
          <a:p>
            <a:pPr marL="342900" indent="-342900" algn="just">
              <a:buFontTx/>
              <a:buChar char="-"/>
            </a:pPr>
            <a:r>
              <a:rPr lang="en-US" sz="2200" dirty="0" smtClean="0"/>
              <a:t>PU </a:t>
            </a:r>
            <a:r>
              <a:rPr lang="en-US" sz="2200" dirty="0" err="1"/>
              <a:t>có</a:t>
            </a:r>
            <a:r>
              <a:rPr lang="en-US" sz="2200" dirty="0"/>
              <a:t> </a:t>
            </a:r>
            <a:r>
              <a:rPr lang="en-US" sz="2200" dirty="0" err="1"/>
              <a:t>khả</a:t>
            </a:r>
            <a:r>
              <a:rPr lang="en-US" sz="2200" dirty="0"/>
              <a:t> </a:t>
            </a:r>
            <a:r>
              <a:rPr lang="en-US" sz="2200" dirty="0" err="1"/>
              <a:t>năng</a:t>
            </a:r>
            <a:r>
              <a:rPr lang="en-US" sz="2200" dirty="0"/>
              <a:t> </a:t>
            </a:r>
            <a:r>
              <a:rPr lang="en-US" sz="2200" dirty="0" err="1"/>
              <a:t>chịu</a:t>
            </a:r>
            <a:r>
              <a:rPr lang="en-US" sz="2200" dirty="0"/>
              <a:t> </a:t>
            </a:r>
            <a:r>
              <a:rPr lang="en-US" sz="2200" dirty="0" err="1"/>
              <a:t>nén</a:t>
            </a:r>
            <a:r>
              <a:rPr lang="en-US" sz="2200" dirty="0"/>
              <a:t> </a:t>
            </a:r>
            <a:r>
              <a:rPr lang="en-US" sz="2200" dirty="0" err="1"/>
              <a:t>chống</a:t>
            </a:r>
            <a:r>
              <a:rPr lang="en-US" sz="2200" dirty="0"/>
              <a:t> co </a:t>
            </a:r>
            <a:r>
              <a:rPr lang="en-US" sz="2200" dirty="0" err="1"/>
              <a:t>giãn</a:t>
            </a:r>
            <a:r>
              <a:rPr lang="en-US" sz="2200" dirty="0"/>
              <a:t>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chống</a:t>
            </a:r>
            <a:r>
              <a:rPr lang="en-US" sz="2200" dirty="0"/>
              <a:t> </a:t>
            </a:r>
            <a:r>
              <a:rPr lang="en-US" sz="2200" dirty="0" err="1"/>
              <a:t>va</a:t>
            </a:r>
            <a:r>
              <a:rPr lang="en-US" sz="2200" dirty="0"/>
              <a:t> </a:t>
            </a:r>
            <a:r>
              <a:rPr lang="en-US" sz="2200" dirty="0" err="1"/>
              <a:t>đập</a:t>
            </a:r>
            <a:r>
              <a:rPr lang="en-US" sz="2200" dirty="0"/>
              <a:t> </a:t>
            </a:r>
            <a:r>
              <a:rPr lang="en-US" sz="2200" dirty="0" err="1"/>
              <a:t>tuyệt</a:t>
            </a:r>
            <a:r>
              <a:rPr lang="en-US" sz="2200" dirty="0"/>
              <a:t> </a:t>
            </a:r>
            <a:r>
              <a:rPr lang="en-US" sz="2200" dirty="0" err="1"/>
              <a:t>vời</a:t>
            </a:r>
            <a:r>
              <a:rPr lang="en-US" sz="2200" dirty="0"/>
              <a:t>, </a:t>
            </a:r>
            <a:r>
              <a:rPr lang="en-US" sz="2200" dirty="0" err="1"/>
              <a:t>chính</a:t>
            </a:r>
            <a:r>
              <a:rPr lang="en-US" sz="2200" dirty="0"/>
              <a:t> </a:t>
            </a:r>
            <a:r>
              <a:rPr lang="en-US" sz="2200" dirty="0" err="1"/>
              <a:t>vì</a:t>
            </a:r>
            <a:r>
              <a:rPr lang="en-US" sz="2200" dirty="0"/>
              <a:t> </a:t>
            </a:r>
            <a:r>
              <a:rPr lang="en-US" sz="2200" dirty="0" err="1"/>
              <a:t>lẽ</a:t>
            </a:r>
            <a:r>
              <a:rPr lang="en-US" sz="2200" dirty="0"/>
              <a:t> </a:t>
            </a:r>
            <a:r>
              <a:rPr lang="en-US" sz="2200" dirty="0" err="1"/>
              <a:t>đó</a:t>
            </a:r>
            <a:r>
              <a:rPr lang="en-US" sz="2200" dirty="0"/>
              <a:t> </a:t>
            </a:r>
            <a:r>
              <a:rPr lang="en-US" sz="2200" dirty="0" err="1"/>
              <a:t>mà</a:t>
            </a:r>
            <a:r>
              <a:rPr lang="en-US" sz="2200" dirty="0"/>
              <a:t> </a:t>
            </a:r>
            <a:r>
              <a:rPr lang="en-US" sz="2200" dirty="0" err="1"/>
              <a:t>nó</a:t>
            </a:r>
            <a:r>
              <a:rPr lang="en-US" sz="2200" dirty="0"/>
              <a:t> </a:t>
            </a:r>
            <a:r>
              <a:rPr lang="en-US" sz="2200" dirty="0" err="1"/>
              <a:t>được</a:t>
            </a:r>
            <a:r>
              <a:rPr lang="en-US" sz="2200" dirty="0"/>
              <a:t> </a:t>
            </a:r>
            <a:r>
              <a:rPr lang="en-US" sz="2200" dirty="0" err="1"/>
              <a:t>sử</a:t>
            </a:r>
            <a:r>
              <a:rPr lang="en-US" sz="2200" dirty="0"/>
              <a:t> </a:t>
            </a:r>
            <a:r>
              <a:rPr lang="en-US" sz="2200" dirty="0" err="1"/>
              <a:t>dụng</a:t>
            </a:r>
            <a:r>
              <a:rPr lang="en-US" sz="2200" dirty="0"/>
              <a:t> </a:t>
            </a:r>
            <a:r>
              <a:rPr lang="en-US" sz="2200" dirty="0" err="1"/>
              <a:t>thay</a:t>
            </a:r>
            <a:r>
              <a:rPr lang="en-US" sz="2200" dirty="0"/>
              <a:t> </a:t>
            </a:r>
            <a:r>
              <a:rPr lang="en-US" sz="2200" dirty="0" err="1"/>
              <a:t>thế</a:t>
            </a:r>
            <a:r>
              <a:rPr lang="en-US" sz="2200" dirty="0"/>
              <a:t> </a:t>
            </a:r>
            <a:r>
              <a:rPr lang="en-US" sz="2200" dirty="0" err="1"/>
              <a:t>cao</a:t>
            </a:r>
            <a:r>
              <a:rPr lang="en-US" sz="2200" dirty="0"/>
              <a:t> </a:t>
            </a:r>
            <a:r>
              <a:rPr lang="en-US" sz="2200" dirty="0" err="1"/>
              <a:t>su</a:t>
            </a:r>
            <a:r>
              <a:rPr lang="en-US" sz="2200" dirty="0"/>
              <a:t>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nhựa</a:t>
            </a:r>
            <a:r>
              <a:rPr lang="en-US" sz="2200" dirty="0"/>
              <a:t> </a:t>
            </a:r>
            <a:r>
              <a:rPr lang="en-US" sz="2200" dirty="0" err="1"/>
              <a:t>trong</a:t>
            </a:r>
            <a:r>
              <a:rPr lang="en-US" sz="2200" dirty="0"/>
              <a:t> </a:t>
            </a:r>
            <a:r>
              <a:rPr lang="en-US" sz="2200" dirty="0" err="1"/>
              <a:t>nhiều</a:t>
            </a:r>
            <a:r>
              <a:rPr lang="en-US" sz="2200" dirty="0"/>
              <a:t> </a:t>
            </a:r>
            <a:r>
              <a:rPr lang="en-US" sz="2200" dirty="0" err="1"/>
              <a:t>lĩnh</a:t>
            </a:r>
            <a:r>
              <a:rPr lang="en-US" sz="2200" dirty="0"/>
              <a:t> </a:t>
            </a:r>
            <a:r>
              <a:rPr lang="en-US" sz="2200" dirty="0" err="1"/>
              <a:t>vực</a:t>
            </a:r>
            <a:r>
              <a:rPr lang="en-US" sz="2200" dirty="0"/>
              <a:t> </a:t>
            </a:r>
            <a:r>
              <a:rPr lang="en-US" sz="2200" dirty="0" err="1"/>
              <a:t>khác</a:t>
            </a:r>
            <a:r>
              <a:rPr lang="en-US" sz="2200" dirty="0"/>
              <a:t> </a:t>
            </a:r>
            <a:r>
              <a:rPr lang="en-US" sz="2200" dirty="0" err="1"/>
              <a:t>nhau</a:t>
            </a:r>
            <a:r>
              <a:rPr lang="en-US" sz="2200" dirty="0"/>
              <a:t>, </a:t>
            </a:r>
            <a:r>
              <a:rPr lang="en-US" sz="2200" dirty="0" err="1"/>
              <a:t>như</a:t>
            </a:r>
            <a:r>
              <a:rPr lang="en-US" sz="2200" dirty="0"/>
              <a:t> </a:t>
            </a:r>
            <a:r>
              <a:rPr lang="en-US" sz="2200" dirty="0" err="1"/>
              <a:t>tấm</a:t>
            </a:r>
            <a:r>
              <a:rPr lang="en-US" sz="2200" dirty="0"/>
              <a:t> </a:t>
            </a:r>
            <a:r>
              <a:rPr lang="en-US" sz="2200" dirty="0" err="1"/>
              <a:t>nhựa</a:t>
            </a:r>
            <a:r>
              <a:rPr lang="en-US" sz="2200" dirty="0"/>
              <a:t> PU </a:t>
            </a:r>
            <a:r>
              <a:rPr lang="en-US" sz="2200" dirty="0" err="1"/>
              <a:t>dùng</a:t>
            </a:r>
            <a:r>
              <a:rPr lang="en-US" sz="2200" dirty="0"/>
              <a:t> </a:t>
            </a:r>
            <a:r>
              <a:rPr lang="en-US" sz="2200" dirty="0" err="1"/>
              <a:t>làm</a:t>
            </a:r>
            <a:r>
              <a:rPr lang="en-US" sz="2200" dirty="0"/>
              <a:t> </a:t>
            </a:r>
            <a:r>
              <a:rPr lang="en-US" sz="2200" dirty="0" err="1"/>
              <a:t>vật</a:t>
            </a:r>
            <a:r>
              <a:rPr lang="en-US" sz="2200" dirty="0"/>
              <a:t> </a:t>
            </a:r>
            <a:r>
              <a:rPr lang="en-US" sz="2200" dirty="0" err="1"/>
              <a:t>liệu</a:t>
            </a:r>
            <a:r>
              <a:rPr lang="en-US" sz="2200" dirty="0"/>
              <a:t> </a:t>
            </a:r>
            <a:r>
              <a:rPr lang="en-US" sz="2200" dirty="0" err="1"/>
              <a:t>cách</a:t>
            </a:r>
            <a:r>
              <a:rPr lang="en-US" sz="2200" dirty="0"/>
              <a:t> </a:t>
            </a:r>
            <a:r>
              <a:rPr lang="en-US" sz="2200" dirty="0" err="1"/>
              <a:t>âm</a:t>
            </a:r>
            <a:r>
              <a:rPr lang="en-US" sz="2200" dirty="0"/>
              <a:t> </a:t>
            </a:r>
            <a:r>
              <a:rPr lang="en-US" sz="2200" dirty="0" err="1"/>
              <a:t>cách</a:t>
            </a:r>
            <a:r>
              <a:rPr lang="en-US" sz="2200" dirty="0"/>
              <a:t> </a:t>
            </a:r>
            <a:r>
              <a:rPr lang="en-US" sz="2200" dirty="0" err="1"/>
              <a:t>nhiệt</a:t>
            </a:r>
            <a:r>
              <a:rPr lang="en-US" sz="2200" dirty="0"/>
              <a:t>, </a:t>
            </a:r>
            <a:r>
              <a:rPr lang="en-US" sz="2200" dirty="0" err="1"/>
              <a:t>nội</a:t>
            </a:r>
            <a:r>
              <a:rPr lang="en-US" sz="2200" dirty="0"/>
              <a:t> </a:t>
            </a:r>
            <a:r>
              <a:rPr lang="en-US" sz="2200" dirty="0" err="1"/>
              <a:t>thất</a:t>
            </a:r>
            <a:r>
              <a:rPr lang="en-US" sz="2200" dirty="0"/>
              <a:t> ô </a:t>
            </a:r>
            <a:r>
              <a:rPr lang="en-US" sz="2200" dirty="0" err="1"/>
              <a:t>tô</a:t>
            </a:r>
            <a:r>
              <a:rPr lang="en-US" sz="2200" dirty="0"/>
              <a:t>, </a:t>
            </a:r>
            <a:r>
              <a:rPr lang="en-US" sz="2200" dirty="0" err="1"/>
              <a:t>tàu</a:t>
            </a:r>
            <a:r>
              <a:rPr lang="en-US" sz="2200" dirty="0"/>
              <a:t> </a:t>
            </a:r>
            <a:r>
              <a:rPr lang="en-US" sz="2200" dirty="0" err="1"/>
              <a:t>xe</a:t>
            </a:r>
            <a:r>
              <a:rPr lang="en-US" sz="2200" dirty="0"/>
              <a:t>, </a:t>
            </a:r>
            <a:r>
              <a:rPr lang="en-US" sz="2200" dirty="0" err="1"/>
              <a:t>chất</a:t>
            </a:r>
            <a:r>
              <a:rPr lang="en-US" sz="2200" dirty="0"/>
              <a:t> </a:t>
            </a:r>
            <a:r>
              <a:rPr lang="en-US" sz="2200" dirty="0" err="1"/>
              <a:t>chống</a:t>
            </a:r>
            <a:r>
              <a:rPr lang="en-US" sz="2200" dirty="0"/>
              <a:t> </a:t>
            </a:r>
            <a:r>
              <a:rPr lang="en-US" sz="2200" dirty="0" err="1"/>
              <a:t>thấm</a:t>
            </a:r>
            <a:r>
              <a:rPr lang="en-US" sz="2200" dirty="0"/>
              <a:t>, </a:t>
            </a:r>
            <a:r>
              <a:rPr lang="en-US" sz="2200" dirty="0" err="1"/>
              <a:t>vật</a:t>
            </a:r>
            <a:r>
              <a:rPr lang="en-US" sz="2200" dirty="0"/>
              <a:t> </a:t>
            </a:r>
            <a:r>
              <a:rPr lang="en-US" sz="2200" dirty="0" err="1"/>
              <a:t>liệu</a:t>
            </a:r>
            <a:r>
              <a:rPr lang="en-US" sz="2200" dirty="0"/>
              <a:t> </a:t>
            </a:r>
            <a:r>
              <a:rPr lang="en-US" sz="2200" dirty="0" err="1"/>
              <a:t>trang</a:t>
            </a:r>
            <a:r>
              <a:rPr lang="en-US" sz="2200" dirty="0"/>
              <a:t> </a:t>
            </a:r>
            <a:r>
              <a:rPr lang="en-US" sz="2200" dirty="0" err="1"/>
              <a:t>trí</a:t>
            </a:r>
            <a:r>
              <a:rPr lang="en-US" sz="2200" dirty="0"/>
              <a:t> </a:t>
            </a:r>
            <a:r>
              <a:rPr lang="en-US" sz="2200" dirty="0" err="1"/>
              <a:t>nội</a:t>
            </a:r>
            <a:r>
              <a:rPr lang="en-US" sz="2200" dirty="0"/>
              <a:t> </a:t>
            </a:r>
            <a:r>
              <a:rPr lang="en-US" sz="2200" dirty="0" err="1"/>
              <a:t>thất</a:t>
            </a:r>
            <a:endParaRPr lang="en-US" sz="2200" dirty="0"/>
          </a:p>
        </p:txBody>
      </p:sp>
      <p:pic>
        <p:nvPicPr>
          <p:cNvPr id="20" name="Picture 19" descr="http://caosukhanhdat.vn/wp-content/uploads/2013/09/Giam-chan-cao-su-nhua-Polyurethane_v3747-z3328.jpg"/>
          <p:cNvPicPr/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6610" y="0"/>
            <a:ext cx="1723390" cy="1969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0790" y="0"/>
            <a:ext cx="1557692" cy="1969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188839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-30163"/>
            <a:ext cx="7620000" cy="868363"/>
          </a:xfrm>
        </p:spPr>
        <p:txBody>
          <a:bodyPr/>
          <a:lstStyle/>
          <a:p>
            <a:r>
              <a:rPr lang="en-US" sz="2400" dirty="0" smtClean="0"/>
              <a:t>1.1.2 -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dẻo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: PE, PP, PS, PTFE, PA, PU, PAN, </a:t>
            </a:r>
            <a:r>
              <a:rPr lang="en-US" sz="2400" dirty="0" err="1"/>
              <a:t>thủy</a:t>
            </a:r>
            <a:r>
              <a:rPr lang="en-US" sz="2400" dirty="0"/>
              <a:t> </a:t>
            </a:r>
            <a:r>
              <a:rPr lang="en-US" sz="2400" dirty="0" err="1"/>
              <a:t>tinh</a:t>
            </a:r>
            <a:r>
              <a:rPr lang="en-US" sz="2400" dirty="0"/>
              <a:t> </a:t>
            </a:r>
            <a:r>
              <a:rPr lang="en-US" sz="2400" dirty="0" err="1"/>
              <a:t>hữu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, PET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8245" y="1065890"/>
            <a:ext cx="4056845" cy="638564"/>
            <a:chOff x="-18245" y="1065890"/>
            <a:chExt cx="4056845" cy="638564"/>
          </a:xfrm>
        </p:grpSpPr>
        <p:grpSp>
          <p:nvGrpSpPr>
            <p:cNvPr id="17" name="Group 16"/>
            <p:cNvGrpSpPr/>
            <p:nvPr/>
          </p:nvGrpSpPr>
          <p:grpSpPr>
            <a:xfrm>
              <a:off x="-18245" y="1065890"/>
              <a:ext cx="4056845" cy="607780"/>
              <a:chOff x="3040056" y="3538716"/>
              <a:chExt cx="4056845" cy="607780"/>
            </a:xfrm>
          </p:grpSpPr>
          <p:sp>
            <p:nvSpPr>
              <p:cNvPr id="18" name="TG_AutoShape 108"/>
              <p:cNvSpPr>
                <a:spLocks noChangeArrowheads="1"/>
              </p:cNvSpPr>
              <p:nvPr/>
            </p:nvSpPr>
            <p:spPr bwMode="gray">
              <a:xfrm>
                <a:off x="3040056" y="3767315"/>
                <a:ext cx="4056845" cy="37918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D16161">
                      <a:shade val="51000"/>
                      <a:satMod val="130000"/>
                    </a:srgbClr>
                  </a:gs>
                  <a:gs pos="80000">
                    <a:srgbClr val="D16161">
                      <a:shade val="93000"/>
                      <a:satMod val="130000"/>
                    </a:srgbClr>
                  </a:gs>
                  <a:gs pos="100000">
                    <a:srgbClr val="D16161">
                      <a:shade val="94000"/>
                      <a:satMod val="135000"/>
                    </a:srgb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txBody>
              <a:bodyPr rtlCol="0" anchor="ctr"/>
              <a:lstStyle/>
              <a:p>
                <a:pPr marL="0" marR="0" lvl="0" indent="0" algn="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  </a:t>
                </a:r>
                <a:endPara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sp>
            <p:nvSpPr>
              <p:cNvPr id="19" name="Oval 18"/>
              <p:cNvSpPr/>
              <p:nvPr/>
            </p:nvSpPr>
            <p:spPr bwMode="gray">
              <a:xfrm>
                <a:off x="3084513" y="3538716"/>
                <a:ext cx="457200" cy="457200"/>
              </a:xfrm>
              <a:prstGeom prst="ellipse">
                <a:avLst/>
              </a:prstGeom>
              <a:gradFill flip="none" rotWithShape="1">
                <a:gsLst>
                  <a:gs pos="0">
                    <a:srgbClr val="D16161"/>
                  </a:gs>
                  <a:gs pos="46000">
                    <a:srgbClr val="D16161">
                      <a:lumMod val="75000"/>
                    </a:srgbClr>
                  </a:gs>
                  <a:gs pos="90000">
                    <a:srgbClr val="D16161">
                      <a:lumMod val="60000"/>
                      <a:lumOff val="40000"/>
                    </a:srgbClr>
                  </a:gs>
                  <a:gs pos="66000">
                    <a:srgbClr val="D16161">
                      <a:lumMod val="75000"/>
                    </a:srgb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9050">
                <a:noFill/>
              </a:ln>
              <a:effectLst>
                <a:outerShdw blurRad="50800" dist="165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18000000"/>
                </a:lightRig>
              </a:scene3d>
              <a:sp3d>
                <a:bevelT w="165100" h="1651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b="1" kern="0" dirty="0">
                    <a:ln w="18415" cmpd="sng">
                      <a:noFill/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Arial"/>
                  </a:rPr>
                  <a:t>2</a:t>
                </a:r>
                <a:endParaRPr kumimoji="0" lang="en-US" sz="1800" b="1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579336" y="1304344"/>
              <a:ext cx="315823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>
                  <a:solidFill>
                    <a:schemeClr val="bg1"/>
                  </a:solidFill>
                </a:rPr>
                <a:t>1.1.2.7 </a:t>
              </a:r>
              <a:r>
                <a:rPr lang="en-US" sz="2000" b="1" dirty="0" err="1">
                  <a:solidFill>
                    <a:schemeClr val="bg1"/>
                  </a:solidFill>
                </a:rPr>
                <a:t>Thủy</a:t>
              </a:r>
              <a:r>
                <a:rPr lang="en-US" sz="2000" b="1" dirty="0">
                  <a:solidFill>
                    <a:schemeClr val="bg1"/>
                  </a:solidFill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</a:rPr>
                <a:t>tinh</a:t>
              </a:r>
              <a:r>
                <a:rPr lang="en-US" sz="2000" b="1" dirty="0">
                  <a:solidFill>
                    <a:schemeClr val="bg1"/>
                  </a:solidFill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</a:rPr>
                <a:t>hữu</a:t>
              </a:r>
              <a:r>
                <a:rPr lang="en-US" sz="2000" b="1" dirty="0">
                  <a:solidFill>
                    <a:schemeClr val="bg1"/>
                  </a:solidFill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</a:rPr>
                <a:t>cơ</a:t>
              </a:r>
              <a:endParaRPr lang="en-US" sz="2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4812" y="2193919"/>
            <a:ext cx="8610311" cy="3411604"/>
            <a:chOff x="254812" y="2193919"/>
            <a:chExt cx="8610311" cy="3411604"/>
          </a:xfrm>
        </p:grpSpPr>
        <p:grpSp>
          <p:nvGrpSpPr>
            <p:cNvPr id="12" name="Group 11"/>
            <p:cNvGrpSpPr/>
            <p:nvPr/>
          </p:nvGrpSpPr>
          <p:grpSpPr>
            <a:xfrm>
              <a:off x="254812" y="2193919"/>
              <a:ext cx="8610311" cy="3411604"/>
              <a:chOff x="228888" y="2169274"/>
              <a:chExt cx="8610311" cy="3012326"/>
            </a:xfrm>
          </p:grpSpPr>
          <p:grpSp>
            <p:nvGrpSpPr>
              <p:cNvPr id="13" name="Group 12"/>
              <p:cNvGrpSpPr/>
              <p:nvPr/>
            </p:nvGrpSpPr>
            <p:grpSpPr>
              <a:xfrm>
                <a:off x="1638691" y="2169274"/>
                <a:ext cx="4000500" cy="619560"/>
                <a:chOff x="38100" y="1752600"/>
                <a:chExt cx="5143500" cy="619560"/>
              </a:xfrm>
            </p:grpSpPr>
            <p:sp>
              <p:nvSpPr>
                <p:cNvPr id="24" name="Round Diagonal Corner Rectangle 23"/>
                <p:cNvSpPr/>
                <p:nvPr/>
              </p:nvSpPr>
              <p:spPr bwMode="gray">
                <a:xfrm>
                  <a:off x="38100" y="1840906"/>
                  <a:ext cx="5143500" cy="531254"/>
                </a:xfrm>
                <a:prstGeom prst="round2DiagRect">
                  <a:avLst>
                    <a:gd name="adj1" fmla="val 42473"/>
                    <a:gd name="adj2" fmla="val 0"/>
                  </a:avLst>
                </a:prstGeom>
                <a:gradFill>
                  <a:gsLst>
                    <a:gs pos="0">
                      <a:srgbClr val="62B5C6">
                        <a:lumMod val="75000"/>
                      </a:srgbClr>
                    </a:gs>
                    <a:gs pos="92000">
                      <a:srgbClr val="62B5C6"/>
                    </a:gs>
                    <a:gs pos="100000">
                      <a:srgbClr val="62B5C6">
                        <a:lumMod val="50000"/>
                      </a:srgbClr>
                    </a:gs>
                  </a:gsLst>
                  <a:lin ang="10800000" scaled="1"/>
                </a:gradFill>
                <a:ln w="25400" cap="flat" cmpd="sng" algn="ctr">
                  <a:solidFill>
                    <a:srgbClr val="62B5C6">
                      <a:shade val="50000"/>
                    </a:srgbClr>
                  </a:solidFill>
                  <a:prstDash val="solid"/>
                </a:ln>
                <a:effectLst>
                  <a:outerShdw blurRad="139700" dist="177800" dir="8400000" algn="tr" rotWithShape="0">
                    <a:prstClr val="black">
                      <a:alpha val="20000"/>
                    </a:prstClr>
                  </a:outerShdw>
                </a:effectLst>
                <a:scene3d>
                  <a:camera prst="orthographicFront"/>
                  <a:lightRig rig="contrasting" dir="t">
                    <a:rot lat="0" lon="0" rev="4200000"/>
                  </a:lightRig>
                </a:scene3d>
                <a:sp3d prstMaterial="metal">
                  <a:bevelT w="88900" h="88900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0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25" name="Oval 24"/>
                <p:cNvSpPr/>
                <p:nvPr/>
              </p:nvSpPr>
              <p:spPr bwMode="gray">
                <a:xfrm>
                  <a:off x="222452" y="1752600"/>
                  <a:ext cx="155448" cy="15544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62B5C6">
                        <a:shade val="51000"/>
                        <a:satMod val="130000"/>
                      </a:srgbClr>
                    </a:gs>
                    <a:gs pos="42000">
                      <a:srgbClr val="62B5C6">
                        <a:lumMod val="60000"/>
                        <a:lumOff val="40000"/>
                      </a:srgbClr>
                    </a:gs>
                    <a:gs pos="100000">
                      <a:srgbClr val="62B5C6">
                        <a:shade val="94000"/>
                        <a:satMod val="13500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scene3d>
                  <a:camera prst="orthographicFront">
                    <a:rot lat="0" lon="0" rev="0"/>
                  </a:camera>
                  <a:lightRig rig="flat" dir="t">
                    <a:rot lat="0" lon="0" rev="5400000"/>
                  </a:lightRig>
                </a:scene3d>
                <a:sp3d>
                  <a:bevelT w="101600" h="63500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4" name="Rounded Rectangle 13"/>
              <p:cNvSpPr/>
              <p:nvPr/>
            </p:nvSpPr>
            <p:spPr bwMode="gray">
              <a:xfrm>
                <a:off x="228888" y="2478926"/>
                <a:ext cx="8610311" cy="2702674"/>
              </a:xfrm>
              <a:prstGeom prst="roundRect">
                <a:avLst/>
              </a:prstGeom>
              <a:gradFill>
                <a:gsLst>
                  <a:gs pos="0">
                    <a:srgbClr val="FFFFFF"/>
                  </a:gs>
                  <a:gs pos="46000">
                    <a:srgbClr val="62B5C6">
                      <a:lumMod val="40000"/>
                      <a:lumOff val="60000"/>
                    </a:srgbClr>
                  </a:gs>
                  <a:gs pos="100000">
                    <a:srgbClr val="FFFFFF"/>
                  </a:gs>
                </a:gsLst>
                <a:lin ang="16200000" scaled="1"/>
              </a:gradFill>
              <a:ln w="12700" cap="flat" cmpd="sng" algn="ctr">
                <a:solidFill>
                  <a:srgbClr val="62B5C6">
                    <a:shade val="50000"/>
                  </a:srgbClr>
                </a:solidFill>
                <a:prstDash val="solid"/>
              </a:ln>
              <a:effectLst>
                <a:outerShdw blurRad="50800" dist="101600" dir="7980000" algn="tr" rotWithShape="0">
                  <a:prstClr val="black">
                    <a:alpha val="1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just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1842528" y="2706231"/>
                <a:ext cx="5320663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just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5" name="Rectangle 4"/>
            <p:cNvSpPr/>
            <p:nvPr/>
          </p:nvSpPr>
          <p:spPr>
            <a:xfrm>
              <a:off x="427089" y="2895600"/>
              <a:ext cx="8203388" cy="24622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n-US" sz="2200" dirty="0" smtClean="0"/>
                <a:t>- </a:t>
              </a:r>
              <a:r>
                <a:rPr lang="en-US" sz="2200" dirty="0" err="1" smtClean="0"/>
                <a:t>Thủy</a:t>
              </a:r>
              <a:r>
                <a:rPr lang="en-US" sz="2200" dirty="0" smtClean="0"/>
                <a:t> </a:t>
              </a:r>
              <a:r>
                <a:rPr lang="en-US" sz="2200" dirty="0" err="1"/>
                <a:t>tinh</a:t>
              </a:r>
              <a:r>
                <a:rPr lang="en-US" sz="2200" dirty="0"/>
                <a:t> </a:t>
              </a:r>
              <a:r>
                <a:rPr lang="en-US" sz="2200" dirty="0" err="1"/>
                <a:t>hữu</a:t>
              </a:r>
              <a:r>
                <a:rPr lang="en-US" sz="2200" dirty="0"/>
                <a:t> </a:t>
              </a:r>
              <a:r>
                <a:rPr lang="en-US" sz="2200" dirty="0" err="1"/>
                <a:t>cơ</a:t>
              </a:r>
              <a:r>
                <a:rPr lang="en-US" sz="2200" dirty="0"/>
                <a:t> </a:t>
              </a:r>
              <a:r>
                <a:rPr lang="en-US" sz="2200" dirty="0" err="1"/>
                <a:t>là</a:t>
              </a:r>
              <a:r>
                <a:rPr lang="en-US" sz="2200" dirty="0"/>
                <a:t> </a:t>
              </a:r>
              <a:r>
                <a:rPr lang="en-US" sz="2200" dirty="0" err="1"/>
                <a:t>chất</a:t>
              </a:r>
              <a:r>
                <a:rPr lang="en-US" sz="2200" dirty="0"/>
                <a:t> </a:t>
              </a:r>
              <a:r>
                <a:rPr lang="en-US" sz="2200" dirty="0" err="1"/>
                <a:t>dẻo</a:t>
              </a:r>
              <a:r>
                <a:rPr lang="en-US" sz="2200" dirty="0"/>
                <a:t> </a:t>
              </a:r>
              <a:r>
                <a:rPr lang="en-US" sz="2200" dirty="0" err="1"/>
                <a:t>nhiệt</a:t>
              </a:r>
              <a:r>
                <a:rPr lang="en-US" sz="2200" dirty="0"/>
                <a:t> </a:t>
              </a:r>
              <a:r>
                <a:rPr lang="en-US" sz="2200" dirty="0" err="1"/>
                <a:t>dẻo</a:t>
              </a:r>
              <a:r>
                <a:rPr lang="en-US" sz="2200" dirty="0"/>
                <a:t> </a:t>
              </a:r>
              <a:r>
                <a:rPr lang="en-US" sz="2200" dirty="0" err="1"/>
                <a:t>trong</a:t>
              </a:r>
              <a:r>
                <a:rPr lang="en-US" sz="2200" dirty="0"/>
                <a:t> </a:t>
              </a:r>
              <a:r>
                <a:rPr lang="en-US" sz="2200" dirty="0" err="1"/>
                <a:t>suốt</a:t>
              </a:r>
              <a:r>
                <a:rPr lang="en-US" sz="2200" dirty="0"/>
                <a:t>, </a:t>
              </a:r>
              <a:r>
                <a:rPr lang="en-US" sz="2200" dirty="0" err="1"/>
                <a:t>vô</a:t>
              </a:r>
              <a:r>
                <a:rPr lang="en-US" sz="2200" dirty="0"/>
                <a:t> </a:t>
              </a:r>
              <a:r>
                <a:rPr lang="en-US" sz="2200" dirty="0" err="1"/>
                <a:t>định</a:t>
              </a:r>
              <a:r>
                <a:rPr lang="en-US" sz="2200" dirty="0"/>
                <a:t> </a:t>
              </a:r>
              <a:r>
                <a:rPr lang="en-US" sz="2200" dirty="0" err="1"/>
                <a:t>hình</a:t>
              </a:r>
              <a:r>
                <a:rPr lang="en-US" sz="2200" dirty="0"/>
                <a:t>, </a:t>
              </a:r>
              <a:r>
                <a:rPr lang="en-US" sz="2200" dirty="0" err="1"/>
                <a:t>không</a:t>
              </a:r>
              <a:r>
                <a:rPr lang="en-US" sz="2200" dirty="0"/>
                <a:t> </a:t>
              </a:r>
              <a:r>
                <a:rPr lang="en-US" sz="2200" dirty="0" err="1"/>
                <a:t>màu</a:t>
              </a:r>
              <a:r>
                <a:rPr lang="en-US" sz="2200" dirty="0"/>
                <a:t>, </a:t>
              </a:r>
              <a:r>
                <a:rPr lang="en-US" sz="2200" dirty="0" err="1"/>
                <a:t>đàn</a:t>
              </a:r>
              <a:r>
                <a:rPr lang="en-US" sz="2200" dirty="0"/>
                <a:t> </a:t>
              </a:r>
              <a:r>
                <a:rPr lang="en-US" sz="2200" dirty="0" err="1"/>
                <a:t>hồi</a:t>
              </a:r>
              <a:r>
                <a:rPr lang="en-US" sz="2200" dirty="0"/>
                <a:t>, </a:t>
              </a:r>
              <a:r>
                <a:rPr lang="en-US" sz="2200" dirty="0" err="1"/>
                <a:t>mềm</a:t>
              </a:r>
              <a:r>
                <a:rPr lang="en-US" sz="2200" dirty="0"/>
                <a:t> </a:t>
              </a:r>
              <a:r>
                <a:rPr lang="en-US" sz="2200" dirty="0" err="1"/>
                <a:t>hoặc</a:t>
              </a:r>
              <a:r>
                <a:rPr lang="en-US" sz="2200" dirty="0"/>
                <a:t> </a:t>
              </a:r>
              <a:r>
                <a:rPr lang="en-US" sz="2200" dirty="0" err="1"/>
                <a:t>dính</a:t>
              </a:r>
              <a:r>
                <a:rPr lang="en-US" sz="2200" dirty="0"/>
                <a:t> ở </a:t>
              </a:r>
              <a:r>
                <a:rPr lang="en-US" sz="2200" dirty="0" err="1"/>
                <a:t>nhiệt</a:t>
              </a:r>
              <a:r>
                <a:rPr lang="en-US" sz="2200" dirty="0"/>
                <a:t> </a:t>
              </a:r>
              <a:r>
                <a:rPr lang="en-US" sz="2200" dirty="0" err="1"/>
                <a:t>độ</a:t>
              </a:r>
              <a:r>
                <a:rPr lang="en-US" sz="2200" dirty="0"/>
                <a:t> </a:t>
              </a:r>
              <a:r>
                <a:rPr lang="en-US" sz="2200" dirty="0" err="1"/>
                <a:t>thường</a:t>
              </a:r>
              <a:r>
                <a:rPr lang="en-US" sz="2200" dirty="0"/>
                <a:t>.</a:t>
              </a:r>
            </a:p>
            <a:p>
              <a:pPr algn="just"/>
              <a:r>
                <a:rPr lang="en-US" sz="2200" dirty="0" smtClean="0"/>
                <a:t>- </a:t>
              </a:r>
              <a:r>
                <a:rPr lang="en-US" sz="2200" dirty="0" err="1" smtClean="0"/>
                <a:t>Thủy</a:t>
              </a:r>
              <a:r>
                <a:rPr lang="en-US" sz="2200" dirty="0" smtClean="0"/>
                <a:t> </a:t>
              </a:r>
              <a:r>
                <a:rPr lang="en-US" sz="2200" dirty="0" err="1"/>
                <a:t>tinh</a:t>
              </a:r>
              <a:r>
                <a:rPr lang="en-US" sz="2200" dirty="0"/>
                <a:t> </a:t>
              </a:r>
              <a:r>
                <a:rPr lang="en-US" sz="2200" dirty="0" err="1"/>
                <a:t>hữu</a:t>
              </a:r>
              <a:r>
                <a:rPr lang="en-US" sz="2200" dirty="0"/>
                <a:t> </a:t>
              </a:r>
              <a:r>
                <a:rPr lang="en-US" sz="2200" dirty="0" err="1"/>
                <a:t>cơ</a:t>
              </a:r>
              <a:r>
                <a:rPr lang="en-US" sz="2200" dirty="0"/>
                <a:t> </a:t>
              </a:r>
              <a:r>
                <a:rPr lang="en-US" sz="2200" dirty="0" err="1"/>
                <a:t>rất</a:t>
              </a:r>
              <a:r>
                <a:rPr lang="en-US" sz="2200" dirty="0"/>
                <a:t> </a:t>
              </a:r>
              <a:r>
                <a:rPr lang="en-US" sz="2200" dirty="0" err="1"/>
                <a:t>nhẹ</a:t>
              </a:r>
              <a:r>
                <a:rPr lang="en-US" sz="2200" dirty="0"/>
                <a:t>, </a:t>
              </a:r>
              <a:r>
                <a:rPr lang="en-US" sz="2200" dirty="0" err="1"/>
                <a:t>khối</a:t>
              </a:r>
              <a:r>
                <a:rPr lang="en-US" sz="2200" dirty="0"/>
                <a:t> </a:t>
              </a:r>
              <a:r>
                <a:rPr lang="en-US" sz="2200" dirty="0" err="1"/>
                <a:t>lượng</a:t>
              </a:r>
              <a:r>
                <a:rPr lang="en-US" sz="2200" dirty="0"/>
                <a:t> </a:t>
              </a:r>
              <a:r>
                <a:rPr lang="en-US" sz="2200" dirty="0" err="1"/>
                <a:t>riêng</a:t>
              </a:r>
              <a:r>
                <a:rPr lang="en-US" sz="2200" dirty="0"/>
                <a:t> </a:t>
              </a:r>
              <a:r>
                <a:rPr lang="en-US" sz="2200" dirty="0">
                  <a:sym typeface="Symbol"/>
                </a:rPr>
                <a:t></a:t>
              </a:r>
              <a:r>
                <a:rPr lang="en-US" sz="2200" dirty="0"/>
                <a:t> = 1,18 g/cm</a:t>
              </a:r>
              <a:r>
                <a:rPr lang="en-US" sz="2200" baseline="30000" dirty="0"/>
                <a:t>3</a:t>
              </a:r>
              <a:r>
                <a:rPr lang="en-US" sz="2200" dirty="0"/>
                <a:t> (</a:t>
              </a:r>
              <a:r>
                <a:rPr lang="en-US" sz="2200" dirty="0" err="1"/>
                <a:t>nhẹ</a:t>
              </a:r>
              <a:r>
                <a:rPr lang="en-US" sz="2200" dirty="0"/>
                <a:t> </a:t>
              </a:r>
              <a:r>
                <a:rPr lang="en-US" sz="2200" dirty="0" err="1"/>
                <a:t>hơn</a:t>
              </a:r>
              <a:r>
                <a:rPr lang="en-US" sz="2200" dirty="0"/>
                <a:t> 2 </a:t>
              </a:r>
              <a:r>
                <a:rPr lang="en-US" sz="2200" dirty="0" err="1"/>
                <a:t>lần</a:t>
              </a:r>
              <a:r>
                <a:rPr lang="en-US" sz="2200" dirty="0"/>
                <a:t> so </a:t>
              </a:r>
              <a:r>
                <a:rPr lang="en-US" sz="2200" dirty="0" err="1"/>
                <a:t>với</a:t>
              </a:r>
              <a:r>
                <a:rPr lang="en-US" sz="2200" dirty="0"/>
                <a:t> </a:t>
              </a:r>
              <a:r>
                <a:rPr lang="en-US" sz="2200" dirty="0" err="1"/>
                <a:t>thủy</a:t>
              </a:r>
              <a:r>
                <a:rPr lang="en-US" sz="2200" dirty="0"/>
                <a:t> </a:t>
              </a:r>
              <a:r>
                <a:rPr lang="en-US" sz="2200" dirty="0" err="1"/>
                <a:t>tinh</a:t>
              </a:r>
              <a:r>
                <a:rPr lang="en-US" sz="2200" dirty="0"/>
                <a:t> </a:t>
              </a:r>
              <a:r>
                <a:rPr lang="en-US" sz="2200" dirty="0" err="1"/>
                <a:t>silicat</a:t>
              </a:r>
              <a:r>
                <a:rPr lang="en-US" sz="2200" dirty="0"/>
                <a:t>).</a:t>
              </a:r>
            </a:p>
            <a:p>
              <a:pPr algn="just"/>
              <a:r>
                <a:rPr lang="en-US" sz="2200" dirty="0" smtClean="0"/>
                <a:t>- </a:t>
              </a:r>
              <a:r>
                <a:rPr lang="en-US" sz="2200" dirty="0" err="1" smtClean="0"/>
                <a:t>Thủy</a:t>
              </a:r>
              <a:r>
                <a:rPr lang="en-US" sz="2200" dirty="0" smtClean="0"/>
                <a:t> </a:t>
              </a:r>
              <a:r>
                <a:rPr lang="en-US" sz="2200" dirty="0" err="1"/>
                <a:t>tinh</a:t>
              </a:r>
              <a:r>
                <a:rPr lang="en-US" sz="2200" dirty="0"/>
                <a:t> </a:t>
              </a:r>
              <a:r>
                <a:rPr lang="en-US" sz="2200" dirty="0" err="1"/>
                <a:t>hữu</a:t>
              </a:r>
              <a:r>
                <a:rPr lang="en-US" sz="2200" dirty="0"/>
                <a:t> </a:t>
              </a:r>
              <a:r>
                <a:rPr lang="en-US" sz="2200" dirty="0" err="1"/>
                <a:t>cơ</a:t>
              </a:r>
              <a:r>
                <a:rPr lang="en-US" sz="2200" dirty="0"/>
                <a:t> </a:t>
              </a:r>
              <a:r>
                <a:rPr lang="en-US" sz="2200" dirty="0" err="1"/>
                <a:t>dùng</a:t>
              </a:r>
              <a:r>
                <a:rPr lang="en-US" sz="2200" dirty="0"/>
                <a:t> </a:t>
              </a:r>
              <a:r>
                <a:rPr lang="en-US" sz="2200" dirty="0" err="1"/>
                <a:t>để</a:t>
              </a:r>
              <a:r>
                <a:rPr lang="en-US" sz="2200" dirty="0"/>
                <a:t> </a:t>
              </a:r>
              <a:r>
                <a:rPr lang="en-US" sz="2200" dirty="0" err="1"/>
                <a:t>sản</a:t>
              </a:r>
              <a:r>
                <a:rPr lang="en-US" sz="2200" dirty="0"/>
                <a:t> </a:t>
              </a:r>
              <a:r>
                <a:rPr lang="en-US" sz="2200" dirty="0" err="1"/>
                <a:t>xuất</a:t>
              </a:r>
              <a:r>
                <a:rPr lang="en-US" sz="2200" dirty="0"/>
                <a:t> </a:t>
              </a:r>
              <a:r>
                <a:rPr lang="en-US" sz="2200" dirty="0" err="1"/>
                <a:t>các</a:t>
              </a:r>
              <a:r>
                <a:rPr lang="en-US" sz="2200" dirty="0"/>
                <a:t> </a:t>
              </a:r>
              <a:r>
                <a:rPr lang="en-US" sz="2200" dirty="0" err="1"/>
                <a:t>tấm</a:t>
              </a:r>
              <a:r>
                <a:rPr lang="en-US" sz="2200" dirty="0"/>
                <a:t> </a:t>
              </a:r>
              <a:r>
                <a:rPr lang="en-US" sz="2200" dirty="0" err="1"/>
                <a:t>chắn</a:t>
              </a:r>
              <a:r>
                <a:rPr lang="en-US" sz="2200" dirty="0"/>
                <a:t> </a:t>
              </a:r>
              <a:r>
                <a:rPr lang="en-US" sz="2200" dirty="0" err="1"/>
                <a:t>gió</a:t>
              </a:r>
              <a:r>
                <a:rPr lang="en-US" sz="2200" dirty="0"/>
                <a:t> </a:t>
              </a:r>
              <a:r>
                <a:rPr lang="en-US" sz="2200" dirty="0" err="1"/>
                <a:t>trên</a:t>
              </a:r>
              <a:r>
                <a:rPr lang="en-US" sz="2200" dirty="0"/>
                <a:t> </a:t>
              </a:r>
              <a:r>
                <a:rPr lang="en-US" sz="2200" dirty="0" err="1"/>
                <a:t>ôtô</a:t>
              </a:r>
              <a:r>
                <a:rPr lang="en-US" sz="2200" dirty="0"/>
                <a:t>, </a:t>
              </a:r>
              <a:r>
                <a:rPr lang="en-US" sz="2200" dirty="0" err="1"/>
                <a:t>tàu</a:t>
              </a:r>
              <a:r>
                <a:rPr lang="en-US" sz="2200" dirty="0"/>
                <a:t> </a:t>
              </a:r>
              <a:r>
                <a:rPr lang="en-US" sz="2200" dirty="0" err="1"/>
                <a:t>hỏa</a:t>
              </a:r>
              <a:r>
                <a:rPr lang="en-US" sz="2200" dirty="0"/>
                <a:t>, </a:t>
              </a:r>
              <a:r>
                <a:rPr lang="en-US" sz="2200" dirty="0" err="1"/>
                <a:t>tàu</a:t>
              </a:r>
              <a:r>
                <a:rPr lang="en-US" sz="2200" dirty="0"/>
                <a:t> </a:t>
              </a:r>
              <a:r>
                <a:rPr lang="en-US" sz="2200" dirty="0" err="1"/>
                <a:t>thủy</a:t>
              </a:r>
              <a:r>
                <a:rPr lang="en-US" sz="2200" dirty="0"/>
                <a:t>, </a:t>
              </a:r>
              <a:r>
                <a:rPr lang="en-US" sz="2200" dirty="0" err="1"/>
                <a:t>máy</a:t>
              </a:r>
              <a:r>
                <a:rPr lang="en-US" sz="2200" dirty="0"/>
                <a:t> bay </a:t>
              </a:r>
              <a:r>
                <a:rPr lang="en-US" sz="2200" dirty="0" err="1"/>
                <a:t>v.v</a:t>
              </a:r>
              <a:r>
                <a:rPr lang="en-US" sz="2200" dirty="0"/>
                <a:t>… </a:t>
              </a:r>
              <a:r>
                <a:rPr lang="en-US" sz="2200" dirty="0" err="1"/>
                <a:t>chế</a:t>
              </a:r>
              <a:r>
                <a:rPr lang="en-US" sz="2200" dirty="0"/>
                <a:t> </a:t>
              </a:r>
              <a:r>
                <a:rPr lang="en-US" sz="2200" dirty="0" err="1"/>
                <a:t>tạo</a:t>
              </a:r>
              <a:r>
                <a:rPr lang="en-US" sz="2200" dirty="0"/>
                <a:t> </a:t>
              </a:r>
              <a:r>
                <a:rPr lang="en-US" sz="2200" dirty="0" err="1"/>
                <a:t>các</a:t>
              </a:r>
              <a:r>
                <a:rPr lang="en-US" sz="2200" dirty="0"/>
                <a:t> </a:t>
              </a:r>
              <a:r>
                <a:rPr lang="en-US" sz="2200" dirty="0" err="1"/>
                <a:t>thanh</a:t>
              </a:r>
              <a:r>
                <a:rPr lang="en-US" sz="2200" dirty="0"/>
                <a:t>, </a:t>
              </a:r>
              <a:r>
                <a:rPr lang="en-US" sz="2200" dirty="0" err="1"/>
                <a:t>ống</a:t>
              </a:r>
              <a:r>
                <a:rPr lang="en-US" sz="2200" dirty="0"/>
                <a:t> </a:t>
              </a:r>
              <a:r>
                <a:rPr lang="en-US" sz="2200" dirty="0" err="1"/>
                <a:t>bằng</a:t>
              </a:r>
              <a:r>
                <a:rPr lang="en-US" sz="2200" dirty="0"/>
                <a:t> </a:t>
              </a:r>
              <a:r>
                <a:rPr lang="en-US" sz="2200" dirty="0" err="1"/>
                <a:t>phương</a:t>
              </a:r>
              <a:r>
                <a:rPr lang="en-US" sz="2200" dirty="0"/>
                <a:t> </a:t>
              </a:r>
              <a:r>
                <a:rPr lang="en-US" sz="2200" dirty="0" err="1"/>
                <a:t>pháp</a:t>
              </a:r>
              <a:r>
                <a:rPr lang="en-US" sz="2200" dirty="0"/>
                <a:t> </a:t>
              </a:r>
              <a:r>
                <a:rPr lang="en-US" sz="2200" dirty="0" err="1"/>
                <a:t>đúc</a:t>
              </a:r>
              <a:r>
                <a:rPr lang="en-US" sz="2200" dirty="0"/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862848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-30163"/>
            <a:ext cx="7620000" cy="868363"/>
          </a:xfrm>
        </p:spPr>
        <p:txBody>
          <a:bodyPr/>
          <a:lstStyle/>
          <a:p>
            <a:r>
              <a:rPr lang="en-US" sz="2400" dirty="0" smtClean="0"/>
              <a:t>1.1.2 -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dẻo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: PE, PP, PS, PTFE, PA, PU, PAN, </a:t>
            </a:r>
            <a:r>
              <a:rPr lang="en-US" sz="2400" dirty="0" err="1"/>
              <a:t>thủy</a:t>
            </a:r>
            <a:r>
              <a:rPr lang="en-US" sz="2400" dirty="0"/>
              <a:t> </a:t>
            </a:r>
            <a:r>
              <a:rPr lang="en-US" sz="2400" dirty="0" err="1"/>
              <a:t>tinh</a:t>
            </a:r>
            <a:r>
              <a:rPr lang="en-US" sz="2400" dirty="0"/>
              <a:t> </a:t>
            </a:r>
            <a:r>
              <a:rPr lang="en-US" sz="2400" dirty="0" err="1"/>
              <a:t>hữu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, PET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0" y="762000"/>
            <a:ext cx="5809445" cy="638564"/>
            <a:chOff x="-18245" y="1065890"/>
            <a:chExt cx="5809445" cy="638564"/>
          </a:xfrm>
        </p:grpSpPr>
        <p:grpSp>
          <p:nvGrpSpPr>
            <p:cNvPr id="17" name="Group 16"/>
            <p:cNvGrpSpPr/>
            <p:nvPr/>
          </p:nvGrpSpPr>
          <p:grpSpPr>
            <a:xfrm>
              <a:off x="-18245" y="1065890"/>
              <a:ext cx="5809445" cy="638564"/>
              <a:chOff x="3040056" y="3538716"/>
              <a:chExt cx="5809445" cy="638564"/>
            </a:xfrm>
          </p:grpSpPr>
          <p:sp>
            <p:nvSpPr>
              <p:cNvPr id="18" name="TG_AutoShape 108"/>
              <p:cNvSpPr>
                <a:spLocks noChangeArrowheads="1"/>
              </p:cNvSpPr>
              <p:nvPr/>
            </p:nvSpPr>
            <p:spPr bwMode="gray">
              <a:xfrm>
                <a:off x="3040056" y="3767315"/>
                <a:ext cx="5809445" cy="40996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D16161">
                      <a:shade val="51000"/>
                      <a:satMod val="130000"/>
                    </a:srgbClr>
                  </a:gs>
                  <a:gs pos="80000">
                    <a:srgbClr val="D16161">
                      <a:shade val="93000"/>
                      <a:satMod val="130000"/>
                    </a:srgbClr>
                  </a:gs>
                  <a:gs pos="100000">
                    <a:srgbClr val="D16161">
                      <a:shade val="94000"/>
                      <a:satMod val="135000"/>
                    </a:srgb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txBody>
              <a:bodyPr rtlCol="0" anchor="ctr"/>
              <a:lstStyle/>
              <a:p>
                <a:pPr marL="0" marR="0" lvl="0" indent="0" algn="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  </a:t>
                </a:r>
                <a:endPara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sp>
            <p:nvSpPr>
              <p:cNvPr id="19" name="Oval 18"/>
              <p:cNvSpPr/>
              <p:nvPr/>
            </p:nvSpPr>
            <p:spPr bwMode="gray">
              <a:xfrm>
                <a:off x="3084513" y="3538716"/>
                <a:ext cx="457200" cy="457200"/>
              </a:xfrm>
              <a:prstGeom prst="ellipse">
                <a:avLst/>
              </a:prstGeom>
              <a:gradFill flip="none" rotWithShape="1">
                <a:gsLst>
                  <a:gs pos="0">
                    <a:srgbClr val="D16161"/>
                  </a:gs>
                  <a:gs pos="46000">
                    <a:srgbClr val="D16161">
                      <a:lumMod val="75000"/>
                    </a:srgbClr>
                  </a:gs>
                  <a:gs pos="90000">
                    <a:srgbClr val="D16161">
                      <a:lumMod val="60000"/>
                      <a:lumOff val="40000"/>
                    </a:srgbClr>
                  </a:gs>
                  <a:gs pos="66000">
                    <a:srgbClr val="D16161">
                      <a:lumMod val="75000"/>
                    </a:srgb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9050">
                <a:noFill/>
              </a:ln>
              <a:effectLst>
                <a:outerShdw blurRad="50800" dist="165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18000000"/>
                </a:lightRig>
              </a:scene3d>
              <a:sp3d>
                <a:bevelT w="165100" h="1651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b="1" kern="0" dirty="0">
                    <a:ln w="18415" cmpd="sng">
                      <a:noFill/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Arial"/>
                  </a:rPr>
                  <a:t>2</a:t>
                </a:r>
                <a:endParaRPr kumimoji="0" lang="en-US" sz="1800" b="1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579336" y="1304344"/>
              <a:ext cx="504016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>
                  <a:solidFill>
                    <a:schemeClr val="bg1"/>
                  </a:solidFill>
                </a:rPr>
                <a:t>1.1.2.8 Polyethylene terephthalate (PET)</a:t>
              </a:r>
              <a:endParaRPr lang="en-US" sz="2000" dirty="0">
                <a:solidFill>
                  <a:schemeClr val="bg1"/>
                </a:solidFill>
              </a:endParaRPr>
            </a:p>
          </p:txBody>
        </p:sp>
      </p:grpSp>
      <p:sp>
        <p:nvSpPr>
          <p:cNvPr id="23" name="Rounded Rectangle 22"/>
          <p:cNvSpPr/>
          <p:nvPr/>
        </p:nvSpPr>
        <p:spPr bwMode="gray">
          <a:xfrm>
            <a:off x="44457" y="2427024"/>
            <a:ext cx="9099543" cy="2525976"/>
          </a:xfrm>
          <a:prstGeom prst="roundRect">
            <a:avLst/>
          </a:prstGeom>
          <a:gradFill flip="none" rotWithShape="1">
            <a:gsLst>
              <a:gs pos="0">
                <a:srgbClr val="FCB608">
                  <a:lumMod val="20000"/>
                  <a:lumOff val="80000"/>
                </a:srgb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rgbClr val="FCB608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20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</a:pPr>
            <a:r>
              <a:rPr kumimoji="0" lang="vi-VN" sz="22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 </a:t>
            </a:r>
            <a:r>
              <a:rPr kumimoji="0" lang="en-US" sz="220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 </a:t>
            </a:r>
            <a:r>
              <a:rPr lang="en-US" sz="2200" dirty="0"/>
              <a:t>Polyethylene terephthalate (</a:t>
            </a:r>
            <a:r>
              <a:rPr lang="en-US" sz="2200" dirty="0" err="1"/>
              <a:t>được</a:t>
            </a:r>
            <a:r>
              <a:rPr lang="en-US" sz="2200" dirty="0"/>
              <a:t> </a:t>
            </a:r>
            <a:r>
              <a:rPr lang="en-US" sz="2200" dirty="0" err="1"/>
              <a:t>gọi</a:t>
            </a:r>
            <a:r>
              <a:rPr lang="en-US" sz="2200" dirty="0"/>
              <a:t> </a:t>
            </a:r>
            <a:r>
              <a:rPr lang="en-US" sz="2200" dirty="0" err="1"/>
              <a:t>là</a:t>
            </a:r>
            <a:r>
              <a:rPr lang="en-US" sz="2200" dirty="0"/>
              <a:t> PET, PETE </a:t>
            </a:r>
            <a:r>
              <a:rPr lang="en-US" sz="2200" dirty="0" err="1"/>
              <a:t>hoặc</a:t>
            </a:r>
            <a:r>
              <a:rPr lang="en-US" sz="2200" dirty="0"/>
              <a:t> PETP </a:t>
            </a:r>
            <a:r>
              <a:rPr lang="en-US" sz="2200" dirty="0" err="1"/>
              <a:t>hoặc</a:t>
            </a:r>
            <a:r>
              <a:rPr lang="en-US" sz="2200" dirty="0"/>
              <a:t> PET-P) </a:t>
            </a:r>
            <a:r>
              <a:rPr lang="en-US" sz="2200" dirty="0" err="1"/>
              <a:t>là</a:t>
            </a:r>
            <a:r>
              <a:rPr lang="en-US" sz="2200" dirty="0"/>
              <a:t> </a:t>
            </a:r>
            <a:r>
              <a:rPr lang="en-US" sz="2200" dirty="0" err="1"/>
              <a:t>nhựa</a:t>
            </a:r>
            <a:r>
              <a:rPr lang="en-US" sz="2200" dirty="0"/>
              <a:t> </a:t>
            </a:r>
            <a:r>
              <a:rPr lang="en-US" sz="2200" dirty="0" err="1"/>
              <a:t>nhiệt</a:t>
            </a:r>
            <a:r>
              <a:rPr lang="en-US" sz="2200" dirty="0"/>
              <a:t> </a:t>
            </a:r>
            <a:r>
              <a:rPr lang="en-US" sz="2200" dirty="0" err="1"/>
              <a:t>dẻo</a:t>
            </a:r>
            <a:r>
              <a:rPr lang="en-US" sz="2200" dirty="0"/>
              <a:t>, </a:t>
            </a:r>
            <a:r>
              <a:rPr lang="en-US" sz="2200" dirty="0" err="1"/>
              <a:t>thuộc</a:t>
            </a:r>
            <a:r>
              <a:rPr lang="en-US" sz="2200" dirty="0"/>
              <a:t> </a:t>
            </a:r>
            <a:r>
              <a:rPr lang="en-US" sz="2200" dirty="0" err="1"/>
              <a:t>loại</a:t>
            </a:r>
            <a:r>
              <a:rPr lang="en-US" sz="2200" dirty="0"/>
              <a:t> </a:t>
            </a:r>
            <a:r>
              <a:rPr lang="en-US" sz="2200" dirty="0" err="1"/>
              <a:t>nhựa</a:t>
            </a:r>
            <a:r>
              <a:rPr lang="en-US" sz="2200" dirty="0"/>
              <a:t> polyester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được</a:t>
            </a:r>
            <a:r>
              <a:rPr lang="en-US" sz="2200" dirty="0"/>
              <a:t> </a:t>
            </a:r>
            <a:r>
              <a:rPr lang="en-US" sz="2200" dirty="0" err="1"/>
              <a:t>dùng</a:t>
            </a:r>
            <a:r>
              <a:rPr lang="en-US" sz="2200" dirty="0"/>
              <a:t> </a:t>
            </a:r>
            <a:r>
              <a:rPr lang="en-US" sz="2200" dirty="0" err="1"/>
              <a:t>trong</a:t>
            </a:r>
            <a:r>
              <a:rPr lang="en-US" sz="2200" dirty="0"/>
              <a:t> </a:t>
            </a:r>
            <a:r>
              <a:rPr lang="en-US" sz="2200" dirty="0" err="1"/>
              <a:t>tổng</a:t>
            </a:r>
            <a:r>
              <a:rPr lang="en-US" sz="2200" dirty="0"/>
              <a:t> </a:t>
            </a:r>
            <a:r>
              <a:rPr lang="en-US" sz="2200" dirty="0" err="1"/>
              <a:t>hợp</a:t>
            </a:r>
            <a:r>
              <a:rPr lang="en-US" sz="2200" dirty="0"/>
              <a:t> </a:t>
            </a:r>
            <a:r>
              <a:rPr lang="en-US" sz="2200" dirty="0" err="1"/>
              <a:t>xơ</a:t>
            </a:r>
            <a:r>
              <a:rPr lang="en-US" sz="2200" dirty="0"/>
              <a:t> </a:t>
            </a:r>
            <a:r>
              <a:rPr lang="en-US" sz="2200" dirty="0" err="1"/>
              <a:t>sợi</a:t>
            </a:r>
            <a:r>
              <a:rPr lang="en-US" sz="2200" dirty="0"/>
              <a:t>, </a:t>
            </a:r>
            <a:r>
              <a:rPr lang="en-US" sz="2200" dirty="0" err="1"/>
              <a:t>vật</a:t>
            </a:r>
            <a:r>
              <a:rPr lang="en-US" sz="2200" dirty="0"/>
              <a:t> </a:t>
            </a:r>
            <a:r>
              <a:rPr lang="en-US" sz="2200" dirty="0" err="1"/>
              <a:t>đựng</a:t>
            </a:r>
            <a:r>
              <a:rPr lang="en-US" sz="2200" dirty="0"/>
              <a:t> </a:t>
            </a:r>
            <a:r>
              <a:rPr lang="en-US" sz="2200" dirty="0" err="1"/>
              <a:t>đồ</a:t>
            </a:r>
            <a:r>
              <a:rPr lang="en-US" sz="2200" dirty="0"/>
              <a:t> </a:t>
            </a:r>
            <a:r>
              <a:rPr lang="en-US" sz="2200" dirty="0" err="1"/>
              <a:t>uống</a:t>
            </a:r>
            <a:r>
              <a:rPr lang="en-US" sz="2200" dirty="0"/>
              <a:t>, </a:t>
            </a:r>
            <a:r>
              <a:rPr lang="en-US" sz="2200" dirty="0" err="1"/>
              <a:t>thức</a:t>
            </a:r>
            <a:r>
              <a:rPr lang="en-US" sz="2200" dirty="0"/>
              <a:t> </a:t>
            </a:r>
            <a:r>
              <a:rPr lang="en-US" sz="2200" dirty="0" err="1"/>
              <a:t>ăn</a:t>
            </a:r>
            <a:r>
              <a:rPr lang="en-US" sz="2200" dirty="0"/>
              <a:t>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loại</a:t>
            </a:r>
            <a:r>
              <a:rPr lang="en-US" sz="2200" dirty="0"/>
              <a:t> </a:t>
            </a:r>
            <a:r>
              <a:rPr lang="en-US" sz="2200" dirty="0" err="1"/>
              <a:t>chất</a:t>
            </a:r>
            <a:r>
              <a:rPr lang="en-US" sz="2200" dirty="0"/>
              <a:t> </a:t>
            </a:r>
            <a:r>
              <a:rPr lang="en-US" sz="2200" dirty="0" err="1"/>
              <a:t>lỏng</a:t>
            </a:r>
            <a:r>
              <a:rPr lang="en-US" sz="2200" dirty="0"/>
              <a:t>; </a:t>
            </a:r>
            <a:r>
              <a:rPr lang="en-US" sz="2200" dirty="0" err="1"/>
              <a:t>có</a:t>
            </a:r>
            <a:r>
              <a:rPr lang="en-US" sz="2200" dirty="0"/>
              <a:t> </a:t>
            </a:r>
            <a:r>
              <a:rPr lang="en-US" sz="2200" dirty="0" err="1"/>
              <a:t>thể</a:t>
            </a:r>
            <a:r>
              <a:rPr lang="en-US" sz="2200" dirty="0"/>
              <a:t> </a:t>
            </a:r>
            <a:r>
              <a:rPr lang="en-US" sz="2200" dirty="0" err="1"/>
              <a:t>ép</a:t>
            </a:r>
            <a:r>
              <a:rPr lang="en-US" sz="2200" dirty="0"/>
              <a:t> </a:t>
            </a:r>
            <a:r>
              <a:rPr lang="en-US" sz="2200" dirty="0" err="1"/>
              <a:t>phun</a:t>
            </a:r>
            <a:r>
              <a:rPr lang="en-US" sz="2200" dirty="0"/>
              <a:t> </a:t>
            </a:r>
            <a:r>
              <a:rPr lang="en-US" sz="2200" dirty="0" err="1"/>
              <a:t>để</a:t>
            </a:r>
            <a:r>
              <a:rPr lang="en-US" sz="2200" dirty="0"/>
              <a:t> </a:t>
            </a:r>
            <a:r>
              <a:rPr lang="en-US" sz="2200" dirty="0" err="1"/>
              <a:t>tạo</a:t>
            </a:r>
            <a:r>
              <a:rPr lang="en-US" sz="2200" dirty="0"/>
              <a:t> </a:t>
            </a:r>
            <a:r>
              <a:rPr lang="en-US" sz="2200" dirty="0" err="1"/>
              <a:t>hình</a:t>
            </a:r>
            <a:r>
              <a:rPr lang="en-US" sz="2200" dirty="0"/>
              <a:t>;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trong</a:t>
            </a:r>
            <a:r>
              <a:rPr lang="en-US" sz="2200" dirty="0"/>
              <a:t> </a:t>
            </a:r>
            <a:r>
              <a:rPr lang="en-US" sz="2200" dirty="0" err="1"/>
              <a:t>kỹ</a:t>
            </a:r>
            <a:r>
              <a:rPr lang="en-US" sz="2200" dirty="0"/>
              <a:t> </a:t>
            </a:r>
            <a:r>
              <a:rPr lang="en-US" sz="2200" dirty="0" err="1"/>
              <a:t>nghệ</a:t>
            </a:r>
            <a:r>
              <a:rPr lang="en-US" sz="2200" dirty="0"/>
              <a:t> </a:t>
            </a:r>
            <a:r>
              <a:rPr lang="en-US" sz="2200" dirty="0" err="1"/>
              <a:t>thường</a:t>
            </a:r>
            <a:r>
              <a:rPr lang="en-US" sz="2200" dirty="0"/>
              <a:t> </a:t>
            </a:r>
            <a:r>
              <a:rPr lang="en-US" sz="2200" dirty="0" err="1"/>
              <a:t>kết</a:t>
            </a:r>
            <a:r>
              <a:rPr lang="en-US" sz="2200" dirty="0"/>
              <a:t> </a:t>
            </a:r>
            <a:r>
              <a:rPr lang="en-US" sz="2200" dirty="0" err="1"/>
              <a:t>hợp</a:t>
            </a:r>
            <a:r>
              <a:rPr lang="en-US" sz="2200" dirty="0"/>
              <a:t> </a:t>
            </a:r>
            <a:r>
              <a:rPr lang="en-US" sz="2200" dirty="0" err="1"/>
              <a:t>với</a:t>
            </a:r>
            <a:r>
              <a:rPr lang="en-US" sz="2200" dirty="0"/>
              <a:t> </a:t>
            </a:r>
            <a:r>
              <a:rPr lang="en-US" sz="2200" dirty="0" err="1"/>
              <a:t>xơ</a:t>
            </a:r>
            <a:r>
              <a:rPr lang="en-US" sz="2200" dirty="0"/>
              <a:t> </a:t>
            </a:r>
            <a:r>
              <a:rPr lang="en-US" sz="2200" dirty="0" err="1"/>
              <a:t>thủy</a:t>
            </a:r>
            <a:r>
              <a:rPr lang="en-US" sz="2200" dirty="0"/>
              <a:t> </a:t>
            </a:r>
            <a:r>
              <a:rPr lang="en-US" sz="2200" dirty="0" err="1"/>
              <a:t>tinh</a:t>
            </a:r>
            <a:r>
              <a:rPr lang="en-US" sz="2200" dirty="0"/>
              <a:t>. PET </a:t>
            </a:r>
            <a:r>
              <a:rPr lang="en-US" sz="2200" dirty="0" err="1"/>
              <a:t>là</a:t>
            </a:r>
            <a:r>
              <a:rPr lang="en-US" sz="2200" dirty="0"/>
              <a:t> </a:t>
            </a:r>
            <a:r>
              <a:rPr lang="en-US" sz="2200" dirty="0" err="1"/>
              <a:t>một</a:t>
            </a:r>
            <a:r>
              <a:rPr lang="en-US" sz="2200" dirty="0"/>
              <a:t> </a:t>
            </a:r>
            <a:r>
              <a:rPr lang="en-US" sz="2200" dirty="0" err="1"/>
              <a:t>trong</a:t>
            </a:r>
            <a:r>
              <a:rPr lang="en-US" sz="2200" dirty="0"/>
              <a:t> </a:t>
            </a:r>
            <a:r>
              <a:rPr lang="en-US" sz="2200" dirty="0" err="1"/>
              <a:t>số</a:t>
            </a:r>
            <a:r>
              <a:rPr lang="en-US" sz="2200" dirty="0"/>
              <a:t> </a:t>
            </a:r>
            <a:r>
              <a:rPr lang="en-US" sz="2200" dirty="0" err="1"/>
              <a:t>những</a:t>
            </a:r>
            <a:r>
              <a:rPr lang="en-US" sz="2200" dirty="0"/>
              <a:t> </a:t>
            </a:r>
            <a:r>
              <a:rPr lang="en-US" sz="2200" dirty="0" err="1"/>
              <a:t>nguyên</a:t>
            </a:r>
            <a:r>
              <a:rPr lang="en-US" sz="2200" dirty="0"/>
              <a:t> </a:t>
            </a:r>
            <a:r>
              <a:rPr lang="en-US" sz="2200" dirty="0" err="1"/>
              <a:t>vật</a:t>
            </a:r>
            <a:r>
              <a:rPr lang="en-US" sz="2200" dirty="0"/>
              <a:t> </a:t>
            </a:r>
            <a:r>
              <a:rPr lang="en-US" sz="2200" dirty="0" err="1"/>
              <a:t>liệu</a:t>
            </a:r>
            <a:r>
              <a:rPr lang="en-US" sz="2200" dirty="0"/>
              <a:t> </a:t>
            </a:r>
            <a:r>
              <a:rPr lang="en-US" sz="2200" dirty="0" err="1"/>
              <a:t>sử</a:t>
            </a:r>
            <a:r>
              <a:rPr lang="en-US" sz="2200" dirty="0"/>
              <a:t> </a:t>
            </a:r>
            <a:r>
              <a:rPr lang="en-US" sz="2200" dirty="0" err="1"/>
              <a:t>dụng</a:t>
            </a:r>
            <a:r>
              <a:rPr lang="en-US" sz="2200" dirty="0"/>
              <a:t> </a:t>
            </a:r>
            <a:r>
              <a:rPr lang="en-US" sz="2200" dirty="0" err="1"/>
              <a:t>trong</a:t>
            </a:r>
            <a:r>
              <a:rPr lang="en-US" sz="2200" dirty="0"/>
              <a:t> </a:t>
            </a:r>
            <a:r>
              <a:rPr lang="en-US" sz="2200" dirty="0" err="1"/>
              <a:t>việc</a:t>
            </a:r>
            <a:r>
              <a:rPr lang="en-US" sz="2200" dirty="0"/>
              <a:t> </a:t>
            </a:r>
            <a:r>
              <a:rPr lang="en-US" sz="2200" dirty="0" err="1"/>
              <a:t>sản</a:t>
            </a:r>
            <a:r>
              <a:rPr lang="en-US" sz="2200" dirty="0"/>
              <a:t> </a:t>
            </a:r>
            <a:r>
              <a:rPr lang="en-US" sz="2200" dirty="0" err="1"/>
              <a:t>xuất</a:t>
            </a:r>
            <a:r>
              <a:rPr lang="en-US" sz="2200" dirty="0"/>
              <a:t> </a:t>
            </a:r>
            <a:r>
              <a:rPr lang="en-US" sz="2200" dirty="0" err="1"/>
              <a:t>sợi</a:t>
            </a:r>
            <a:r>
              <a:rPr lang="en-US" sz="2200" dirty="0"/>
              <a:t> </a:t>
            </a:r>
            <a:r>
              <a:rPr lang="en-US" sz="2200" dirty="0" err="1"/>
              <a:t>thủ</a:t>
            </a:r>
            <a:r>
              <a:rPr lang="en-US" sz="2200" dirty="0"/>
              <a:t> </a:t>
            </a:r>
            <a:r>
              <a:rPr lang="en-US" sz="2200" dirty="0" err="1"/>
              <a:t>công</a:t>
            </a:r>
            <a:r>
              <a:rPr lang="en-US" sz="2200" dirty="0"/>
              <a:t>.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20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2702288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-30163"/>
            <a:ext cx="7620000" cy="868363"/>
          </a:xfrm>
        </p:spPr>
        <p:txBody>
          <a:bodyPr/>
          <a:lstStyle/>
          <a:p>
            <a:r>
              <a:rPr lang="en-US" sz="2400" dirty="0" smtClean="0"/>
              <a:t>1.1.2 -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dẻo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: PE, PP, PS, PTFE, PA, PU, PAN, </a:t>
            </a:r>
            <a:r>
              <a:rPr lang="en-US" sz="2400" dirty="0" err="1"/>
              <a:t>thủy</a:t>
            </a:r>
            <a:r>
              <a:rPr lang="en-US" sz="2400" dirty="0"/>
              <a:t> </a:t>
            </a:r>
            <a:r>
              <a:rPr lang="en-US" sz="2400" dirty="0" err="1"/>
              <a:t>tinh</a:t>
            </a:r>
            <a:r>
              <a:rPr lang="en-US" sz="2400" dirty="0"/>
              <a:t> </a:t>
            </a:r>
            <a:r>
              <a:rPr lang="en-US" sz="2400" dirty="0" err="1"/>
              <a:t>hữu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, PET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0" y="762000"/>
            <a:ext cx="5809445" cy="638564"/>
            <a:chOff x="-18245" y="1065890"/>
            <a:chExt cx="5809445" cy="638564"/>
          </a:xfrm>
        </p:grpSpPr>
        <p:grpSp>
          <p:nvGrpSpPr>
            <p:cNvPr id="17" name="Group 16"/>
            <p:cNvGrpSpPr/>
            <p:nvPr/>
          </p:nvGrpSpPr>
          <p:grpSpPr>
            <a:xfrm>
              <a:off x="-18245" y="1065890"/>
              <a:ext cx="5809445" cy="638564"/>
              <a:chOff x="3040056" y="3538716"/>
              <a:chExt cx="5809445" cy="638564"/>
            </a:xfrm>
          </p:grpSpPr>
          <p:sp>
            <p:nvSpPr>
              <p:cNvPr id="18" name="TG_AutoShape 108"/>
              <p:cNvSpPr>
                <a:spLocks noChangeArrowheads="1"/>
              </p:cNvSpPr>
              <p:nvPr/>
            </p:nvSpPr>
            <p:spPr bwMode="gray">
              <a:xfrm>
                <a:off x="3040056" y="3767315"/>
                <a:ext cx="5809445" cy="40996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D16161">
                      <a:shade val="51000"/>
                      <a:satMod val="130000"/>
                    </a:srgbClr>
                  </a:gs>
                  <a:gs pos="80000">
                    <a:srgbClr val="D16161">
                      <a:shade val="93000"/>
                      <a:satMod val="130000"/>
                    </a:srgbClr>
                  </a:gs>
                  <a:gs pos="100000">
                    <a:srgbClr val="D16161">
                      <a:shade val="94000"/>
                      <a:satMod val="135000"/>
                    </a:srgb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txBody>
              <a:bodyPr rtlCol="0" anchor="ctr"/>
              <a:lstStyle/>
              <a:p>
                <a:pPr marL="0" marR="0" lvl="0" indent="0" algn="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  </a:t>
                </a:r>
                <a:endPara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sp>
            <p:nvSpPr>
              <p:cNvPr id="19" name="Oval 18"/>
              <p:cNvSpPr/>
              <p:nvPr/>
            </p:nvSpPr>
            <p:spPr bwMode="gray">
              <a:xfrm>
                <a:off x="3084513" y="3538716"/>
                <a:ext cx="457200" cy="457200"/>
              </a:xfrm>
              <a:prstGeom prst="ellipse">
                <a:avLst/>
              </a:prstGeom>
              <a:gradFill flip="none" rotWithShape="1">
                <a:gsLst>
                  <a:gs pos="0">
                    <a:srgbClr val="D16161"/>
                  </a:gs>
                  <a:gs pos="46000">
                    <a:srgbClr val="D16161">
                      <a:lumMod val="75000"/>
                    </a:srgbClr>
                  </a:gs>
                  <a:gs pos="90000">
                    <a:srgbClr val="D16161">
                      <a:lumMod val="60000"/>
                      <a:lumOff val="40000"/>
                    </a:srgbClr>
                  </a:gs>
                  <a:gs pos="66000">
                    <a:srgbClr val="D16161">
                      <a:lumMod val="75000"/>
                    </a:srgb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9050">
                <a:noFill/>
              </a:ln>
              <a:effectLst>
                <a:outerShdw blurRad="50800" dist="165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18000000"/>
                </a:lightRig>
              </a:scene3d>
              <a:sp3d>
                <a:bevelT w="165100" h="1651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b="1" kern="0" dirty="0">
                    <a:ln w="18415" cmpd="sng">
                      <a:noFill/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Arial"/>
                  </a:rPr>
                  <a:t>2</a:t>
                </a:r>
                <a:endParaRPr kumimoji="0" lang="en-US" sz="1800" b="1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579336" y="1304344"/>
              <a:ext cx="504016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>
                  <a:solidFill>
                    <a:schemeClr val="bg1"/>
                  </a:solidFill>
                </a:rPr>
                <a:t>1.1.2.8 Polyethylene terephthalate (PET)</a:t>
              </a:r>
              <a:endParaRPr lang="en-US" sz="2000" dirty="0">
                <a:solidFill>
                  <a:schemeClr val="bg1"/>
                </a:solidFill>
              </a:endParaRPr>
            </a:p>
          </p:txBody>
        </p:sp>
      </p:grpSp>
      <p:sp>
        <p:nvSpPr>
          <p:cNvPr id="20" name="Rounded Rectangle 19"/>
          <p:cNvSpPr/>
          <p:nvPr/>
        </p:nvSpPr>
        <p:spPr bwMode="gray">
          <a:xfrm>
            <a:off x="44457" y="1828800"/>
            <a:ext cx="9099543" cy="4038601"/>
          </a:xfrm>
          <a:prstGeom prst="roundRect">
            <a:avLst/>
          </a:prstGeom>
          <a:gradFill flip="none" rotWithShape="1">
            <a:gsLst>
              <a:gs pos="0">
                <a:srgbClr val="7EC65A">
                  <a:lumMod val="20000"/>
                  <a:lumOff val="80000"/>
                </a:srgb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rgbClr val="7EC65A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đặc</a:t>
            </a:r>
            <a:r>
              <a:rPr lang="en-US" sz="2400" dirty="0"/>
              <a:t>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PET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quyết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 </a:t>
            </a:r>
            <a:r>
              <a:rPr lang="en-US" sz="2400" dirty="0" err="1"/>
              <a:t>bởi</a:t>
            </a:r>
            <a:r>
              <a:rPr lang="en-US" sz="2400" dirty="0"/>
              <a:t> </a:t>
            </a:r>
            <a:r>
              <a:rPr lang="en-US" sz="2400" dirty="0" err="1"/>
              <a:t>quá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xử</a:t>
            </a:r>
            <a:r>
              <a:rPr lang="en-US" sz="2400" dirty="0"/>
              <a:t> </a:t>
            </a:r>
            <a:r>
              <a:rPr lang="en-US" sz="2400" dirty="0" err="1"/>
              <a:t>lý</a:t>
            </a:r>
            <a:r>
              <a:rPr lang="en-US" sz="2400" dirty="0"/>
              <a:t> </a:t>
            </a:r>
            <a:r>
              <a:rPr lang="en-US" sz="2400" dirty="0" err="1"/>
              <a:t>nhiệt</a:t>
            </a:r>
            <a:r>
              <a:rPr lang="en-US" sz="2400" dirty="0"/>
              <a:t>, </a:t>
            </a:r>
            <a:r>
              <a:rPr lang="en-US" sz="2400" dirty="0" err="1"/>
              <a:t>nó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tồn</a:t>
            </a:r>
            <a:r>
              <a:rPr lang="en-US" sz="2400" dirty="0"/>
              <a:t> </a:t>
            </a:r>
            <a:r>
              <a:rPr lang="en-US" sz="2400" dirty="0" err="1"/>
              <a:t>tại</a:t>
            </a:r>
            <a:r>
              <a:rPr lang="en-US" sz="2400" dirty="0"/>
              <a:t> </a:t>
            </a:r>
            <a:r>
              <a:rPr lang="en-US" sz="2400" dirty="0" err="1"/>
              <a:t>cả</a:t>
            </a:r>
            <a:r>
              <a:rPr lang="en-US" sz="2400" dirty="0"/>
              <a:t> </a:t>
            </a:r>
            <a:r>
              <a:rPr lang="en-US" sz="2400" dirty="0" err="1"/>
              <a:t>hai</a:t>
            </a:r>
            <a:r>
              <a:rPr lang="en-US" sz="2400" dirty="0"/>
              <a:t> </a:t>
            </a:r>
            <a:r>
              <a:rPr lang="en-US" sz="2400" dirty="0" err="1"/>
              <a:t>dạng</a:t>
            </a:r>
            <a:r>
              <a:rPr lang="en-US" sz="2400" dirty="0"/>
              <a:t>: </a:t>
            </a:r>
            <a:r>
              <a:rPr lang="en-US" sz="2400" dirty="0" err="1"/>
              <a:t>vô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 </a:t>
            </a:r>
            <a:r>
              <a:rPr lang="en-US" sz="2400" dirty="0" err="1"/>
              <a:t>hình</a:t>
            </a:r>
            <a:r>
              <a:rPr lang="en-US" sz="2400" dirty="0"/>
              <a:t> (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suốt</a:t>
            </a:r>
            <a:r>
              <a:rPr lang="en-US" sz="2400" dirty="0"/>
              <a:t>) </a:t>
            </a:r>
            <a:r>
              <a:rPr lang="en-US" sz="2400" dirty="0" err="1"/>
              <a:t>và</a:t>
            </a:r>
            <a:r>
              <a:rPr lang="en-US" sz="2400" dirty="0"/>
              <a:t> ở </a:t>
            </a:r>
            <a:r>
              <a:rPr lang="en-US" sz="2400" dirty="0" err="1"/>
              <a:t>dạng</a:t>
            </a:r>
            <a:r>
              <a:rPr lang="en-US" sz="2400" dirty="0"/>
              <a:t> </a:t>
            </a:r>
            <a:r>
              <a:rPr lang="en-US" sz="2400" dirty="0" err="1"/>
              <a:t>kết</a:t>
            </a:r>
            <a:r>
              <a:rPr lang="en-US" sz="2400" dirty="0"/>
              <a:t> </a:t>
            </a:r>
            <a:r>
              <a:rPr lang="en-US" sz="2400" dirty="0" err="1"/>
              <a:t>tinh</a:t>
            </a:r>
            <a:r>
              <a:rPr lang="en-US" sz="2400" dirty="0"/>
              <a:t> (</a:t>
            </a:r>
            <a:r>
              <a:rPr lang="en-US" sz="2400" dirty="0" err="1"/>
              <a:t>màu</a:t>
            </a:r>
            <a:r>
              <a:rPr lang="en-US" sz="2400" dirty="0"/>
              <a:t> </a:t>
            </a:r>
            <a:r>
              <a:rPr lang="en-US" sz="2400" dirty="0" err="1"/>
              <a:t>trắng</a:t>
            </a:r>
            <a:r>
              <a:rPr lang="en-US" sz="2400" dirty="0"/>
              <a:t> </a:t>
            </a:r>
            <a:r>
              <a:rPr lang="en-US" sz="2400" dirty="0" err="1"/>
              <a:t>đục</a:t>
            </a:r>
            <a:r>
              <a:rPr lang="en-US" sz="2400" dirty="0"/>
              <a:t>). Monomer </a:t>
            </a:r>
            <a:r>
              <a:rPr lang="en-US" sz="2400" dirty="0" err="1"/>
              <a:t>của</a:t>
            </a:r>
            <a:r>
              <a:rPr lang="en-US" sz="2400" dirty="0"/>
              <a:t> PET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tổng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bởi</a:t>
            </a:r>
            <a:r>
              <a:rPr lang="en-US" sz="2400" dirty="0"/>
              <a:t> </a:t>
            </a:r>
            <a:r>
              <a:rPr lang="en-US" sz="2400" dirty="0" err="1"/>
              <a:t>phản</a:t>
            </a:r>
            <a:r>
              <a:rPr lang="en-US" sz="2400" dirty="0"/>
              <a:t> </a:t>
            </a:r>
            <a:r>
              <a:rPr lang="en-US" sz="2400" dirty="0" err="1"/>
              <a:t>ứng</a:t>
            </a:r>
            <a:r>
              <a:rPr lang="en-US" sz="2400" dirty="0"/>
              <a:t> ester </a:t>
            </a:r>
            <a:r>
              <a:rPr lang="en-US" sz="2400" dirty="0" err="1"/>
              <a:t>hóa</a:t>
            </a:r>
            <a:r>
              <a:rPr lang="en-US" sz="2400" dirty="0"/>
              <a:t> </a:t>
            </a:r>
            <a:r>
              <a:rPr lang="en-US" sz="2400" dirty="0" err="1"/>
              <a:t>giữa</a:t>
            </a:r>
            <a:r>
              <a:rPr lang="en-US" sz="2400" dirty="0"/>
              <a:t> acid </a:t>
            </a:r>
            <a:r>
              <a:rPr lang="en-US" sz="2400" dirty="0" err="1"/>
              <a:t>terepthalic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ethylene glycol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nước</a:t>
            </a:r>
            <a:r>
              <a:rPr lang="en-US" sz="2400" dirty="0"/>
              <a:t>,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phản</a:t>
            </a:r>
            <a:r>
              <a:rPr lang="en-US" sz="2400" dirty="0"/>
              <a:t> </a:t>
            </a:r>
            <a:r>
              <a:rPr lang="en-US" sz="2400" dirty="0" err="1"/>
              <a:t>ứng</a:t>
            </a:r>
            <a:r>
              <a:rPr lang="en-US" sz="2400" dirty="0"/>
              <a:t> </a:t>
            </a:r>
            <a:r>
              <a:rPr lang="en-US" sz="2400" dirty="0" err="1"/>
              <a:t>transester</a:t>
            </a:r>
            <a:r>
              <a:rPr lang="en-US" sz="2400" dirty="0"/>
              <a:t> </a:t>
            </a:r>
            <a:r>
              <a:rPr lang="en-US" sz="2400" dirty="0" err="1"/>
              <a:t>hóa</a:t>
            </a:r>
            <a:r>
              <a:rPr lang="en-US" sz="2400" dirty="0"/>
              <a:t> </a:t>
            </a:r>
            <a:r>
              <a:rPr lang="en-US" sz="2400" dirty="0" err="1"/>
              <a:t>giữa</a:t>
            </a:r>
            <a:r>
              <a:rPr lang="en-US" sz="2400" dirty="0"/>
              <a:t> ethylene glycol </a:t>
            </a:r>
            <a:r>
              <a:rPr lang="en-US" sz="2400" dirty="0" err="1"/>
              <a:t>và</a:t>
            </a:r>
            <a:r>
              <a:rPr lang="en-US" sz="2400" dirty="0"/>
              <a:t> dimethyl </a:t>
            </a:r>
            <a:r>
              <a:rPr lang="en-US" sz="2400" dirty="0" err="1"/>
              <a:t>terepthalate</a:t>
            </a:r>
            <a:r>
              <a:rPr lang="en-US" sz="2400" dirty="0"/>
              <a:t>, methanol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sản</a:t>
            </a:r>
            <a:r>
              <a:rPr lang="en-US" sz="2400" dirty="0"/>
              <a:t> </a:t>
            </a:r>
            <a:r>
              <a:rPr lang="en-US" sz="2400" dirty="0" err="1"/>
              <a:t>phẩm</a:t>
            </a:r>
            <a:r>
              <a:rPr lang="en-US" sz="2400" dirty="0"/>
              <a:t>. </a:t>
            </a:r>
            <a:r>
              <a:rPr lang="en-US" sz="2400" dirty="0" err="1"/>
              <a:t>Sự</a:t>
            </a:r>
            <a:r>
              <a:rPr lang="en-US" sz="2400" dirty="0"/>
              <a:t> polymer </a:t>
            </a:r>
            <a:r>
              <a:rPr lang="en-US" sz="2400" dirty="0" err="1"/>
              <a:t>hóa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tiến</a:t>
            </a:r>
            <a:r>
              <a:rPr lang="en-US" sz="2400" dirty="0"/>
              <a:t> </a:t>
            </a:r>
            <a:r>
              <a:rPr lang="en-US" sz="2400" dirty="0" err="1"/>
              <a:t>hành</a:t>
            </a:r>
            <a:r>
              <a:rPr lang="en-US" sz="2400" dirty="0"/>
              <a:t> </a:t>
            </a:r>
            <a:r>
              <a:rPr lang="en-US" sz="2400" dirty="0" err="1"/>
              <a:t>bởi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quá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đa</a:t>
            </a:r>
            <a:r>
              <a:rPr lang="en-US" sz="2400" dirty="0"/>
              <a:t> </a:t>
            </a:r>
            <a:r>
              <a:rPr lang="en-US" sz="2400" dirty="0" err="1"/>
              <a:t>trùng</a:t>
            </a:r>
            <a:r>
              <a:rPr lang="en-US" sz="2400" dirty="0"/>
              <a:t> </a:t>
            </a:r>
            <a:r>
              <a:rPr lang="en-US" sz="2400" dirty="0" err="1"/>
              <a:t>ngưng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monomer (</a:t>
            </a:r>
            <a:r>
              <a:rPr lang="en-US" sz="2400" dirty="0" err="1"/>
              <a:t>ngay</a:t>
            </a:r>
            <a:r>
              <a:rPr lang="en-US" sz="2400" dirty="0"/>
              <a:t> </a:t>
            </a:r>
            <a:r>
              <a:rPr lang="en-US" sz="2400" dirty="0" err="1"/>
              <a:t>lập</a:t>
            </a:r>
            <a:r>
              <a:rPr lang="en-US" sz="2400" dirty="0"/>
              <a:t> </a:t>
            </a:r>
            <a:r>
              <a:rPr lang="en-US" sz="2400" dirty="0" err="1"/>
              <a:t>tức</a:t>
            </a:r>
            <a:r>
              <a:rPr lang="en-US" sz="2400" dirty="0"/>
              <a:t> </a:t>
            </a:r>
            <a:r>
              <a:rPr lang="en-US" sz="2400" dirty="0" err="1"/>
              <a:t>sau</a:t>
            </a:r>
            <a:r>
              <a:rPr lang="en-US" sz="2400" dirty="0"/>
              <a:t> </a:t>
            </a:r>
            <a:r>
              <a:rPr lang="en-US" sz="2400" dirty="0" err="1"/>
              <a:t>quá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ester </a:t>
            </a:r>
            <a:r>
              <a:rPr lang="en-US" sz="2400" dirty="0" err="1"/>
              <a:t>hóa</a:t>
            </a:r>
            <a:r>
              <a:rPr lang="en-US" sz="2400" dirty="0"/>
              <a:t>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transester</a:t>
            </a:r>
            <a:r>
              <a:rPr lang="en-US" sz="2400" dirty="0"/>
              <a:t> </a:t>
            </a:r>
            <a:r>
              <a:rPr lang="en-US" sz="2400" dirty="0" err="1"/>
              <a:t>hóa</a:t>
            </a:r>
            <a:r>
              <a:rPr lang="en-US" sz="2400" dirty="0"/>
              <a:t>) </a:t>
            </a:r>
            <a:r>
              <a:rPr lang="en-US" sz="2400" dirty="0" err="1"/>
              <a:t>với</a:t>
            </a:r>
            <a:r>
              <a:rPr lang="en-US" sz="2400" dirty="0"/>
              <a:t> ethylene glycol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sản</a:t>
            </a:r>
            <a:r>
              <a:rPr lang="en-US" sz="2400" dirty="0"/>
              <a:t> </a:t>
            </a:r>
            <a:r>
              <a:rPr lang="en-US" sz="2400" dirty="0" err="1"/>
              <a:t>phẩm</a:t>
            </a:r>
            <a:r>
              <a:rPr lang="en-US" sz="2400" dirty="0"/>
              <a:t> (ethylene glycol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thu</a:t>
            </a:r>
            <a:r>
              <a:rPr lang="en-US" sz="2400" dirty="0"/>
              <a:t> </a:t>
            </a:r>
            <a:r>
              <a:rPr lang="en-US" sz="2400" dirty="0" err="1"/>
              <a:t>hồi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sản</a:t>
            </a:r>
            <a:r>
              <a:rPr lang="en-US" sz="2400" dirty="0"/>
              <a:t> </a:t>
            </a:r>
            <a:r>
              <a:rPr lang="en-US" sz="2400" dirty="0" err="1"/>
              <a:t>xuất</a:t>
            </a:r>
            <a:r>
              <a:rPr lang="en-US" sz="2400" dirty="0"/>
              <a:t>).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370009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-30163"/>
            <a:ext cx="7620000" cy="868363"/>
          </a:xfrm>
        </p:spPr>
        <p:txBody>
          <a:bodyPr/>
          <a:lstStyle/>
          <a:p>
            <a:r>
              <a:rPr lang="en-US" sz="2400" dirty="0" smtClean="0"/>
              <a:t>1.1.2 -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dẻo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: PE, PP, PS, PTFE, PA, PU, PAN, </a:t>
            </a:r>
            <a:r>
              <a:rPr lang="en-US" sz="2400" dirty="0" err="1"/>
              <a:t>thủy</a:t>
            </a:r>
            <a:r>
              <a:rPr lang="en-US" sz="2400" dirty="0"/>
              <a:t> </a:t>
            </a:r>
            <a:r>
              <a:rPr lang="en-US" sz="2400" dirty="0" err="1"/>
              <a:t>tinh</a:t>
            </a:r>
            <a:r>
              <a:rPr lang="en-US" sz="2400" dirty="0"/>
              <a:t> </a:t>
            </a:r>
            <a:r>
              <a:rPr lang="en-US" sz="2400" dirty="0" err="1"/>
              <a:t>hữu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, PET</a:t>
            </a:r>
          </a:p>
        </p:txBody>
      </p:sp>
      <p:sp>
        <p:nvSpPr>
          <p:cNvPr id="7" name="Rounded Rectangle 6"/>
          <p:cNvSpPr/>
          <p:nvPr/>
        </p:nvSpPr>
        <p:spPr bwMode="gray">
          <a:xfrm>
            <a:off x="134155" y="3505200"/>
            <a:ext cx="9009845" cy="2895600"/>
          </a:xfrm>
          <a:prstGeom prst="roundRect">
            <a:avLst/>
          </a:prstGeom>
          <a:gradFill flip="none" rotWithShape="1">
            <a:gsLst>
              <a:gs pos="0">
                <a:srgbClr val="7EC65A">
                  <a:lumMod val="20000"/>
                  <a:lumOff val="80000"/>
                </a:srgb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rgbClr val="7EC65A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r>
              <a:rPr lang="en-US" sz="2400" dirty="0"/>
              <a:t>PET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</a:t>
            </a:r>
            <a:r>
              <a:rPr lang="en-US" sz="2400" dirty="0" err="1"/>
              <a:t>bao</a:t>
            </a:r>
            <a:r>
              <a:rPr lang="en-US" sz="2400" dirty="0"/>
              <a:t> </a:t>
            </a:r>
            <a:r>
              <a:rPr lang="en-US" sz="2400" dirty="0" err="1"/>
              <a:t>bì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phẩm</a:t>
            </a:r>
            <a:r>
              <a:rPr lang="en-US" sz="2400" dirty="0"/>
              <a:t> </a:t>
            </a:r>
            <a:r>
              <a:rPr lang="en-US" sz="2400" dirty="0" err="1"/>
              <a:t>quan</a:t>
            </a:r>
            <a:r>
              <a:rPr lang="en-US" sz="2400" dirty="0"/>
              <a:t> </a:t>
            </a:r>
            <a:r>
              <a:rPr lang="en-US" sz="2400" dirty="0" err="1"/>
              <a:t>trọng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chế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màng</a:t>
            </a:r>
            <a:r>
              <a:rPr lang="en-US" sz="2400" dirty="0"/>
              <a:t>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dạng</a:t>
            </a:r>
            <a:r>
              <a:rPr lang="en-US" sz="2400" dirty="0"/>
              <a:t> chai </a:t>
            </a:r>
            <a:r>
              <a:rPr lang="en-US" sz="2400" dirty="0" err="1"/>
              <a:t>lọ</a:t>
            </a:r>
            <a:r>
              <a:rPr lang="en-US" sz="2400" dirty="0"/>
              <a:t> do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sau</a:t>
            </a:r>
            <a:r>
              <a:rPr lang="en-US" sz="2400" dirty="0"/>
              <a:t>:</a:t>
            </a:r>
          </a:p>
          <a:p>
            <a:r>
              <a:rPr lang="en-US" sz="2400" dirty="0"/>
              <a:t>- </a:t>
            </a:r>
            <a:r>
              <a:rPr lang="en-US" sz="2400" dirty="0" err="1"/>
              <a:t>Bền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/>
              <a:t>học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,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khả</a:t>
            </a:r>
            <a:r>
              <a:rPr lang="en-US" sz="2400" dirty="0"/>
              <a:t> </a:t>
            </a:r>
            <a:r>
              <a:rPr lang="en-US" sz="2400" dirty="0" err="1"/>
              <a:t>năng</a:t>
            </a:r>
            <a:r>
              <a:rPr lang="en-US" sz="2400" dirty="0"/>
              <a:t> </a:t>
            </a:r>
            <a:r>
              <a:rPr lang="en-US" sz="2400" dirty="0" err="1"/>
              <a:t>chịu</a:t>
            </a:r>
            <a:r>
              <a:rPr lang="en-US" sz="2400" dirty="0"/>
              <a:t> </a:t>
            </a:r>
            <a:r>
              <a:rPr lang="en-US" sz="2400" dirty="0" err="1"/>
              <a:t>đựng</a:t>
            </a:r>
            <a:r>
              <a:rPr lang="en-US" sz="2400" dirty="0"/>
              <a:t> </a:t>
            </a:r>
            <a:r>
              <a:rPr lang="en-US" sz="2400" dirty="0" err="1"/>
              <a:t>lực</a:t>
            </a:r>
            <a:r>
              <a:rPr lang="en-US" sz="2400" dirty="0"/>
              <a:t> </a:t>
            </a:r>
            <a:r>
              <a:rPr lang="en-US" sz="2400" dirty="0" err="1"/>
              <a:t>xé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lực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chạm</a:t>
            </a:r>
            <a:r>
              <a:rPr lang="en-US" sz="2400" dirty="0"/>
              <a:t>, </a:t>
            </a:r>
            <a:r>
              <a:rPr lang="en-US" sz="2400" dirty="0" err="1"/>
              <a:t>chịu</a:t>
            </a:r>
            <a:r>
              <a:rPr lang="en-US" sz="2400" dirty="0"/>
              <a:t> </a:t>
            </a:r>
            <a:r>
              <a:rPr lang="en-US" sz="2400" dirty="0" err="1"/>
              <a:t>đựng</a:t>
            </a:r>
            <a:r>
              <a:rPr lang="en-US" sz="2400" dirty="0"/>
              <a:t> </a:t>
            </a:r>
            <a:r>
              <a:rPr lang="en-US" sz="2400" dirty="0" err="1"/>
              <a:t>sự</a:t>
            </a:r>
            <a:r>
              <a:rPr lang="en-US" sz="2400" dirty="0"/>
              <a:t> </a:t>
            </a:r>
            <a:r>
              <a:rPr lang="en-US" sz="2400" dirty="0" err="1"/>
              <a:t>mài</a:t>
            </a:r>
            <a:r>
              <a:rPr lang="en-US" sz="2400" dirty="0"/>
              <a:t> </a:t>
            </a:r>
            <a:r>
              <a:rPr lang="en-US" sz="2400" dirty="0" err="1"/>
              <a:t>mòn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,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cứng</a:t>
            </a:r>
            <a:r>
              <a:rPr lang="en-US" sz="2400" dirty="0"/>
              <a:t> </a:t>
            </a:r>
            <a:r>
              <a:rPr lang="en-US" sz="2400" dirty="0" err="1"/>
              <a:t>vững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.</a:t>
            </a:r>
          </a:p>
          <a:p>
            <a:r>
              <a:rPr lang="en-US" sz="2400" dirty="0"/>
              <a:t>- </a:t>
            </a:r>
            <a:r>
              <a:rPr lang="en-US" sz="2400" dirty="0" err="1"/>
              <a:t>Trơ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 </a:t>
            </a:r>
            <a:r>
              <a:rPr lang="en-US" sz="2400" u="sng" dirty="0" err="1">
                <a:hlinkClick r:id="rId3"/>
              </a:rPr>
              <a:t>môi</a:t>
            </a:r>
            <a:r>
              <a:rPr lang="en-US" sz="2400" u="sng" dirty="0">
                <a:hlinkClick r:id="rId3"/>
              </a:rPr>
              <a:t> </a:t>
            </a:r>
            <a:r>
              <a:rPr lang="en-US" sz="2400" u="sng" dirty="0" err="1">
                <a:hlinkClick r:id="rId3"/>
              </a:rPr>
              <a:t>trường</a:t>
            </a:r>
            <a:r>
              <a:rPr lang="en-US" sz="2400" dirty="0"/>
              <a:t> 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phẩm</a:t>
            </a:r>
            <a:r>
              <a:rPr lang="en-US" sz="2400" dirty="0"/>
              <a:t>.</a:t>
            </a:r>
          </a:p>
          <a:p>
            <a:r>
              <a:rPr lang="en-US" sz="2400" dirty="0"/>
              <a:t>-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suốt</a:t>
            </a:r>
            <a:r>
              <a:rPr lang="en-US" sz="2400" dirty="0"/>
              <a:t>.	</a:t>
            </a:r>
          </a:p>
          <a:p>
            <a:r>
              <a:rPr lang="en-US" sz="2400" dirty="0" smtClean="0"/>
              <a:t>- </a:t>
            </a:r>
            <a:r>
              <a:rPr lang="en-US" sz="2400" dirty="0" err="1"/>
              <a:t>Chống</a:t>
            </a:r>
            <a:r>
              <a:rPr lang="en-US" sz="2400" dirty="0"/>
              <a:t> </a:t>
            </a:r>
            <a:r>
              <a:rPr lang="en-US" sz="2400" dirty="0" err="1"/>
              <a:t>thấm</a:t>
            </a:r>
            <a:r>
              <a:rPr lang="en-US" sz="2400" dirty="0"/>
              <a:t> </a:t>
            </a:r>
            <a:r>
              <a:rPr lang="en-US" sz="2400" dirty="0" err="1"/>
              <a:t>khí</a:t>
            </a:r>
            <a:r>
              <a:rPr lang="en-US" sz="2400" dirty="0"/>
              <a:t> O</a:t>
            </a:r>
            <a:r>
              <a:rPr lang="en-US" sz="2400" baseline="-25000" dirty="0"/>
              <a:t>2</a:t>
            </a:r>
            <a:r>
              <a:rPr lang="en-US" sz="2400" dirty="0"/>
              <a:t>, </a:t>
            </a:r>
            <a:r>
              <a:rPr lang="en-US" sz="2400" dirty="0" err="1"/>
              <a:t>và</a:t>
            </a:r>
            <a:r>
              <a:rPr lang="en-US" sz="2400" dirty="0"/>
              <a:t> CO</a:t>
            </a:r>
            <a:r>
              <a:rPr lang="en-US" sz="2400" baseline="-25000" dirty="0"/>
              <a:t>2</a:t>
            </a:r>
            <a:r>
              <a:rPr lang="en-US" sz="2400" dirty="0"/>
              <a:t> </a:t>
            </a:r>
            <a:r>
              <a:rPr lang="en-US" sz="2400" dirty="0" err="1"/>
              <a:t>tốt</a:t>
            </a:r>
            <a:r>
              <a:rPr lang="en-US" sz="2400" dirty="0"/>
              <a:t> </a:t>
            </a:r>
            <a:r>
              <a:rPr lang="en-US" sz="2400" dirty="0" err="1"/>
              <a:t>hơn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 </a:t>
            </a:r>
            <a:r>
              <a:rPr lang="en-US" sz="2400" u="sng" dirty="0" err="1">
                <a:hlinkClick r:id="rId4"/>
              </a:rPr>
              <a:t>nhựa</a:t>
            </a:r>
            <a:r>
              <a:rPr lang="en-US" sz="2400" dirty="0"/>
              <a:t> </a:t>
            </a:r>
            <a:r>
              <a:rPr lang="en-US" sz="2400" dirty="0" err="1"/>
              <a:t>khác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8" name="Rounded Rectangle 7"/>
          <p:cNvSpPr/>
          <p:nvPr/>
        </p:nvSpPr>
        <p:spPr bwMode="gray">
          <a:xfrm>
            <a:off x="0" y="1676400"/>
            <a:ext cx="9009845" cy="1371600"/>
          </a:xfrm>
          <a:prstGeom prst="roundRect">
            <a:avLst/>
          </a:prstGeom>
          <a:gradFill flip="none" rotWithShape="1">
            <a:gsLst>
              <a:gs pos="0">
                <a:srgbClr val="FCB608">
                  <a:lumMod val="20000"/>
                  <a:lumOff val="80000"/>
                </a:srgb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rgbClr val="FCB608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dirty="0" err="1"/>
              <a:t>Hầu</a:t>
            </a:r>
            <a:r>
              <a:rPr lang="en-US" sz="2000" dirty="0"/>
              <a:t> </a:t>
            </a:r>
            <a:r>
              <a:rPr lang="en-US" sz="2000" dirty="0" err="1"/>
              <a:t>hết</a:t>
            </a:r>
            <a:r>
              <a:rPr lang="en-US" sz="2000" dirty="0"/>
              <a:t> </a:t>
            </a:r>
            <a:r>
              <a:rPr lang="en-US" sz="2000" dirty="0" err="1"/>
              <a:t>công</a:t>
            </a:r>
            <a:r>
              <a:rPr lang="en-US" sz="2000" dirty="0"/>
              <a:t> </a:t>
            </a:r>
            <a:r>
              <a:rPr lang="en-US" sz="2000" dirty="0" err="1"/>
              <a:t>nghiệp</a:t>
            </a:r>
            <a:r>
              <a:rPr lang="en-US" sz="2000" dirty="0"/>
              <a:t> PET </a:t>
            </a:r>
            <a:r>
              <a:rPr lang="en-US" sz="2000" dirty="0" err="1"/>
              <a:t>trên</a:t>
            </a:r>
            <a:r>
              <a:rPr lang="en-US" sz="2000" dirty="0"/>
              <a:t> </a:t>
            </a:r>
            <a:r>
              <a:rPr lang="en-US" sz="2000" dirty="0" err="1"/>
              <a:t>thế</a:t>
            </a:r>
            <a:r>
              <a:rPr lang="en-US" sz="2000" dirty="0"/>
              <a:t> </a:t>
            </a:r>
            <a:r>
              <a:rPr lang="en-US" sz="2000" dirty="0" err="1"/>
              <a:t>giới</a:t>
            </a:r>
            <a:r>
              <a:rPr lang="en-US" sz="2000" dirty="0"/>
              <a:t> </a:t>
            </a:r>
            <a:r>
              <a:rPr lang="en-US" sz="2000" dirty="0" err="1"/>
              <a:t>là</a:t>
            </a:r>
            <a:r>
              <a:rPr lang="en-US" sz="2000" dirty="0"/>
              <a:t> </a:t>
            </a:r>
            <a:r>
              <a:rPr lang="en-US" sz="2000" dirty="0" err="1"/>
              <a:t>tổng</a:t>
            </a:r>
            <a:r>
              <a:rPr lang="en-US" sz="2000" dirty="0"/>
              <a:t> </a:t>
            </a:r>
            <a:r>
              <a:rPr lang="en-US" sz="2000" dirty="0" err="1"/>
              <a:t>hợp</a:t>
            </a:r>
            <a:r>
              <a:rPr lang="en-US" sz="2000" dirty="0"/>
              <a:t> </a:t>
            </a:r>
            <a:r>
              <a:rPr lang="en-US" sz="2000" dirty="0" err="1"/>
              <a:t>sợi</a:t>
            </a:r>
            <a:r>
              <a:rPr lang="en-US" sz="2000" dirty="0"/>
              <a:t> (</a:t>
            </a:r>
            <a:r>
              <a:rPr lang="en-US" sz="2000" dirty="0" err="1"/>
              <a:t>chiếm</a:t>
            </a:r>
            <a:r>
              <a:rPr lang="en-US" sz="2000" dirty="0"/>
              <a:t> 60%) </a:t>
            </a:r>
            <a:r>
              <a:rPr lang="en-US" sz="2000" dirty="0" err="1"/>
              <a:t>cung</a:t>
            </a:r>
            <a:r>
              <a:rPr lang="en-US" sz="2000" dirty="0"/>
              <a:t> </a:t>
            </a:r>
            <a:r>
              <a:rPr lang="en-US" sz="2000" dirty="0" err="1"/>
              <a:t>cấp</a:t>
            </a:r>
            <a:r>
              <a:rPr lang="en-US" sz="2000" dirty="0"/>
              <a:t> </a:t>
            </a:r>
            <a:r>
              <a:rPr lang="en-US" sz="2000" dirty="0" err="1"/>
              <a:t>cho</a:t>
            </a:r>
            <a:r>
              <a:rPr lang="en-US" sz="2000" dirty="0"/>
              <a:t> </a:t>
            </a:r>
            <a:r>
              <a:rPr lang="en-US" sz="2000" dirty="0" err="1"/>
              <a:t>khoảng</a:t>
            </a:r>
            <a:r>
              <a:rPr lang="en-US" sz="2000" dirty="0"/>
              <a:t> 30% </a:t>
            </a:r>
            <a:r>
              <a:rPr lang="en-US" sz="2000" dirty="0" err="1"/>
              <a:t>nhu</a:t>
            </a:r>
            <a:r>
              <a:rPr lang="en-US" sz="2000" dirty="0"/>
              <a:t> </a:t>
            </a:r>
            <a:r>
              <a:rPr lang="en-US" sz="2000" dirty="0" err="1"/>
              <a:t>cầu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thế</a:t>
            </a:r>
            <a:r>
              <a:rPr lang="en-US" sz="2000" dirty="0"/>
              <a:t> </a:t>
            </a:r>
            <a:r>
              <a:rPr lang="en-US" sz="2000" dirty="0" err="1"/>
              <a:t>giới</a:t>
            </a:r>
            <a:r>
              <a:rPr lang="en-US" sz="2000" dirty="0"/>
              <a:t>. </a:t>
            </a:r>
            <a:r>
              <a:rPr lang="en-US" sz="2000" dirty="0" err="1"/>
              <a:t>Trong</a:t>
            </a:r>
            <a:r>
              <a:rPr lang="en-US" sz="2000" dirty="0"/>
              <a:t> </a:t>
            </a:r>
            <a:r>
              <a:rPr lang="en-US" sz="2000" dirty="0" err="1"/>
              <a:t>lĩnh</a:t>
            </a:r>
            <a:r>
              <a:rPr lang="en-US" sz="2000" dirty="0"/>
              <a:t> </a:t>
            </a:r>
            <a:r>
              <a:rPr lang="en-US" sz="2000" dirty="0" err="1"/>
              <a:t>vực</a:t>
            </a:r>
            <a:r>
              <a:rPr lang="en-US" sz="2000" dirty="0"/>
              <a:t> </a:t>
            </a:r>
            <a:r>
              <a:rPr lang="en-US" sz="2000" dirty="0" err="1"/>
              <a:t>vải</a:t>
            </a:r>
            <a:r>
              <a:rPr lang="en-US" sz="2000" dirty="0"/>
              <a:t> </a:t>
            </a:r>
            <a:r>
              <a:rPr lang="en-US" sz="2000" dirty="0" err="1"/>
              <a:t>sợi</a:t>
            </a:r>
            <a:r>
              <a:rPr lang="en-US" sz="2000" dirty="0"/>
              <a:t>, PET </a:t>
            </a:r>
            <a:r>
              <a:rPr lang="en-US" sz="2000" dirty="0" err="1"/>
              <a:t>được</a:t>
            </a:r>
            <a:r>
              <a:rPr lang="en-US" sz="2000" dirty="0"/>
              <a:t> </a:t>
            </a:r>
            <a:r>
              <a:rPr lang="en-US" sz="2000" dirty="0" err="1"/>
              <a:t>ứng</a:t>
            </a:r>
            <a:r>
              <a:rPr lang="en-US" sz="2000" dirty="0"/>
              <a:t> </a:t>
            </a:r>
            <a:r>
              <a:rPr lang="en-US" sz="2000" dirty="0" err="1"/>
              <a:t>dụng</a:t>
            </a:r>
            <a:r>
              <a:rPr lang="en-US" sz="2000" dirty="0"/>
              <a:t> </a:t>
            </a:r>
            <a:r>
              <a:rPr lang="en-US" sz="2000" dirty="0" err="1"/>
              <a:t>làm</a:t>
            </a:r>
            <a:r>
              <a:rPr lang="en-US" sz="2000" dirty="0"/>
              <a:t> polyester </a:t>
            </a:r>
            <a:r>
              <a:rPr lang="en-US" sz="2000" dirty="0" err="1"/>
              <a:t>kết</a:t>
            </a:r>
            <a:r>
              <a:rPr lang="en-US" sz="2000" dirty="0"/>
              <a:t> </a:t>
            </a:r>
            <a:r>
              <a:rPr lang="en-US" sz="2000" dirty="0" err="1"/>
              <a:t>hợp</a:t>
            </a:r>
            <a:r>
              <a:rPr lang="en-US" sz="2000" dirty="0"/>
              <a:t> </a:t>
            </a:r>
            <a:r>
              <a:rPr lang="en-US" sz="2000" dirty="0" err="1"/>
              <a:t>với</a:t>
            </a:r>
            <a:r>
              <a:rPr lang="en-US" sz="2000" dirty="0"/>
              <a:t> cotton. </a:t>
            </a:r>
            <a:r>
              <a:rPr lang="en-US" sz="2000" dirty="0" err="1"/>
              <a:t>Hầu</a:t>
            </a:r>
            <a:r>
              <a:rPr lang="en-US" sz="2000" dirty="0"/>
              <a:t> </a:t>
            </a:r>
            <a:r>
              <a:rPr lang="en-US" sz="2000" dirty="0" err="1"/>
              <a:t>hết</a:t>
            </a:r>
            <a:r>
              <a:rPr lang="en-US" sz="2000" dirty="0"/>
              <a:t>, PET </a:t>
            </a:r>
            <a:r>
              <a:rPr lang="en-US" sz="2000" dirty="0" err="1"/>
              <a:t>được</a:t>
            </a:r>
            <a:r>
              <a:rPr lang="en-US" sz="2000" dirty="0"/>
              <a:t> </a:t>
            </a:r>
            <a:r>
              <a:rPr lang="en-US" sz="2000" dirty="0" err="1"/>
              <a:t>ứng</a:t>
            </a:r>
            <a:r>
              <a:rPr lang="en-US" sz="2000" dirty="0"/>
              <a:t> </a:t>
            </a:r>
            <a:r>
              <a:rPr lang="en-US" sz="2000" dirty="0" err="1"/>
              <a:t>dụng</a:t>
            </a:r>
            <a:r>
              <a:rPr lang="en-US" sz="2000" dirty="0"/>
              <a:t> </a:t>
            </a:r>
            <a:r>
              <a:rPr lang="en-US" sz="2000" dirty="0" err="1"/>
              <a:t>đùn</a:t>
            </a:r>
            <a:r>
              <a:rPr lang="en-US" sz="2000" dirty="0"/>
              <a:t> </a:t>
            </a:r>
            <a:r>
              <a:rPr lang="en-US" sz="2000" dirty="0" err="1"/>
              <a:t>ép</a:t>
            </a:r>
            <a:r>
              <a:rPr lang="en-US" sz="2000" dirty="0"/>
              <a:t> </a:t>
            </a:r>
            <a:r>
              <a:rPr lang="en-US" sz="2000" dirty="0" err="1"/>
              <a:t>tạo</a:t>
            </a:r>
            <a:r>
              <a:rPr lang="en-US" sz="2000" dirty="0"/>
              <a:t> </a:t>
            </a:r>
            <a:r>
              <a:rPr lang="en-US" sz="2000" dirty="0" err="1"/>
              <a:t>sản</a:t>
            </a:r>
            <a:r>
              <a:rPr lang="en-US" sz="2000" dirty="0"/>
              <a:t> </a:t>
            </a:r>
            <a:r>
              <a:rPr lang="en-US" sz="2000" dirty="0" err="1"/>
              <a:t>phẩm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0" y="762000"/>
            <a:ext cx="5809445" cy="638564"/>
            <a:chOff x="-18245" y="1065890"/>
            <a:chExt cx="5809445" cy="638564"/>
          </a:xfrm>
        </p:grpSpPr>
        <p:grpSp>
          <p:nvGrpSpPr>
            <p:cNvPr id="12" name="Group 11"/>
            <p:cNvGrpSpPr/>
            <p:nvPr/>
          </p:nvGrpSpPr>
          <p:grpSpPr>
            <a:xfrm>
              <a:off x="-18245" y="1065890"/>
              <a:ext cx="5809445" cy="638564"/>
              <a:chOff x="3040056" y="3538716"/>
              <a:chExt cx="5809445" cy="638564"/>
            </a:xfrm>
          </p:grpSpPr>
          <p:sp>
            <p:nvSpPr>
              <p:cNvPr id="14" name="TG_AutoShape 108"/>
              <p:cNvSpPr>
                <a:spLocks noChangeArrowheads="1"/>
              </p:cNvSpPr>
              <p:nvPr/>
            </p:nvSpPr>
            <p:spPr bwMode="gray">
              <a:xfrm>
                <a:off x="3040056" y="3767315"/>
                <a:ext cx="5809445" cy="40996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D16161">
                      <a:shade val="51000"/>
                      <a:satMod val="130000"/>
                    </a:srgbClr>
                  </a:gs>
                  <a:gs pos="80000">
                    <a:srgbClr val="D16161">
                      <a:shade val="93000"/>
                      <a:satMod val="130000"/>
                    </a:srgbClr>
                  </a:gs>
                  <a:gs pos="100000">
                    <a:srgbClr val="D16161">
                      <a:shade val="94000"/>
                      <a:satMod val="135000"/>
                    </a:srgb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txBody>
              <a:bodyPr rtlCol="0" anchor="ctr"/>
              <a:lstStyle/>
              <a:p>
                <a:pPr marL="0" marR="0" lvl="0" indent="0" algn="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  </a:t>
                </a:r>
                <a:endPara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sp>
            <p:nvSpPr>
              <p:cNvPr id="15" name="Oval 14"/>
              <p:cNvSpPr/>
              <p:nvPr/>
            </p:nvSpPr>
            <p:spPr bwMode="gray">
              <a:xfrm>
                <a:off x="3084513" y="3538716"/>
                <a:ext cx="457200" cy="457200"/>
              </a:xfrm>
              <a:prstGeom prst="ellipse">
                <a:avLst/>
              </a:prstGeom>
              <a:gradFill flip="none" rotWithShape="1">
                <a:gsLst>
                  <a:gs pos="0">
                    <a:srgbClr val="D16161"/>
                  </a:gs>
                  <a:gs pos="46000">
                    <a:srgbClr val="D16161">
                      <a:lumMod val="75000"/>
                    </a:srgbClr>
                  </a:gs>
                  <a:gs pos="90000">
                    <a:srgbClr val="D16161">
                      <a:lumMod val="60000"/>
                      <a:lumOff val="40000"/>
                    </a:srgbClr>
                  </a:gs>
                  <a:gs pos="66000">
                    <a:srgbClr val="D16161">
                      <a:lumMod val="75000"/>
                    </a:srgb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9050">
                <a:noFill/>
              </a:ln>
              <a:effectLst>
                <a:outerShdw blurRad="50800" dist="165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18000000"/>
                </a:lightRig>
              </a:scene3d>
              <a:sp3d>
                <a:bevelT w="165100" h="1651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b="1" kern="0" dirty="0">
                    <a:ln w="18415" cmpd="sng">
                      <a:noFill/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Arial"/>
                  </a:rPr>
                  <a:t>2</a:t>
                </a:r>
                <a:endParaRPr kumimoji="0" lang="en-US" sz="1800" b="1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13" name="Rectangle 12"/>
            <p:cNvSpPr/>
            <p:nvPr/>
          </p:nvSpPr>
          <p:spPr>
            <a:xfrm>
              <a:off x="579336" y="1304344"/>
              <a:ext cx="504016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>
                  <a:solidFill>
                    <a:schemeClr val="bg1"/>
                  </a:solidFill>
                </a:rPr>
                <a:t>1.1.2.8 Polyethylene terephthalate (PET)</a:t>
              </a:r>
              <a:endParaRPr lang="en-US" sz="20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597652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-30163"/>
            <a:ext cx="7620000" cy="868363"/>
          </a:xfrm>
        </p:spPr>
        <p:txBody>
          <a:bodyPr/>
          <a:lstStyle/>
          <a:p>
            <a:r>
              <a:rPr lang="en-US" sz="2400" dirty="0" smtClean="0"/>
              <a:t>1.1.2 -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dẻo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: PE, PP, PS, PTFE, PA, PU, PAN, </a:t>
            </a:r>
            <a:r>
              <a:rPr lang="en-US" sz="2400" dirty="0" err="1"/>
              <a:t>thủy</a:t>
            </a:r>
            <a:r>
              <a:rPr lang="en-US" sz="2400" dirty="0"/>
              <a:t> </a:t>
            </a:r>
            <a:r>
              <a:rPr lang="en-US" sz="2400" dirty="0" err="1"/>
              <a:t>tinh</a:t>
            </a:r>
            <a:r>
              <a:rPr lang="en-US" sz="2400" dirty="0"/>
              <a:t> </a:t>
            </a:r>
            <a:r>
              <a:rPr lang="en-US" sz="2400" dirty="0" err="1"/>
              <a:t>hữu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, PET</a:t>
            </a:r>
          </a:p>
        </p:txBody>
      </p:sp>
      <p:sp>
        <p:nvSpPr>
          <p:cNvPr id="7" name="Rounded Rectangle 6"/>
          <p:cNvSpPr/>
          <p:nvPr/>
        </p:nvSpPr>
        <p:spPr bwMode="gray">
          <a:xfrm>
            <a:off x="0" y="4240306"/>
            <a:ext cx="9009845" cy="1524000"/>
          </a:xfrm>
          <a:prstGeom prst="roundRect">
            <a:avLst/>
          </a:prstGeom>
          <a:gradFill flip="none" rotWithShape="1">
            <a:gsLst>
              <a:gs pos="0">
                <a:srgbClr val="7EC65A">
                  <a:lumMod val="20000"/>
                  <a:lumOff val="80000"/>
                </a:srgb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rgbClr val="7EC65A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: Do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chống</a:t>
            </a:r>
            <a:r>
              <a:rPr lang="en-US" sz="2400" dirty="0"/>
              <a:t> </a:t>
            </a:r>
            <a:r>
              <a:rPr lang="en-US" sz="2400" dirty="0" err="1"/>
              <a:t>thấm</a:t>
            </a:r>
            <a:r>
              <a:rPr lang="en-US" sz="2400" dirty="0"/>
              <a:t> </a:t>
            </a:r>
            <a:r>
              <a:rPr lang="en-US" sz="2400" dirty="0" err="1"/>
              <a:t>rất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nên</a:t>
            </a:r>
            <a:r>
              <a:rPr lang="en-US" sz="2400" dirty="0"/>
              <a:t> PET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dùng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chai, </a:t>
            </a:r>
            <a:r>
              <a:rPr lang="en-US" sz="2400" dirty="0" err="1"/>
              <a:t>bình</a:t>
            </a:r>
            <a:r>
              <a:rPr lang="en-US" sz="2400" dirty="0"/>
              <a:t> </a:t>
            </a:r>
            <a:r>
              <a:rPr lang="en-US" sz="2400" dirty="0" err="1"/>
              <a:t>đựng</a:t>
            </a:r>
            <a:r>
              <a:rPr lang="en-US" sz="2400" dirty="0"/>
              <a:t> </a:t>
            </a:r>
            <a:r>
              <a:rPr lang="en-US" sz="2400" dirty="0" err="1"/>
              <a:t>nước</a:t>
            </a:r>
            <a:r>
              <a:rPr lang="en-US" sz="2400" dirty="0"/>
              <a:t> </a:t>
            </a:r>
            <a:r>
              <a:rPr lang="en-US" sz="2400" dirty="0" err="1"/>
              <a:t>tinh</a:t>
            </a:r>
            <a:r>
              <a:rPr lang="en-US" sz="2400" dirty="0"/>
              <a:t> </a:t>
            </a:r>
            <a:r>
              <a:rPr lang="en-US" sz="2400" dirty="0" err="1"/>
              <a:t>khiết</a:t>
            </a:r>
            <a:r>
              <a:rPr lang="en-US" sz="2400" dirty="0"/>
              <a:t>, </a:t>
            </a:r>
            <a:r>
              <a:rPr lang="en-US" sz="2400" dirty="0" err="1"/>
              <a:t>nước</a:t>
            </a:r>
            <a:r>
              <a:rPr lang="en-US" sz="2400" dirty="0"/>
              <a:t> </a:t>
            </a:r>
            <a:r>
              <a:rPr lang="en-US" sz="2400" dirty="0" err="1"/>
              <a:t>giải</a:t>
            </a:r>
            <a:r>
              <a:rPr lang="en-US" sz="2400" dirty="0"/>
              <a:t> </a:t>
            </a:r>
            <a:r>
              <a:rPr lang="en-US" sz="2400" dirty="0" err="1"/>
              <a:t>khát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gas </a:t>
            </a:r>
            <a:r>
              <a:rPr lang="en-US" sz="2400" dirty="0" err="1"/>
              <a:t>v.v</a:t>
            </a:r>
            <a:r>
              <a:rPr lang="en-US" sz="2400" dirty="0"/>
              <a:t>….</a:t>
            </a:r>
          </a:p>
        </p:txBody>
      </p:sp>
      <p:sp>
        <p:nvSpPr>
          <p:cNvPr id="8" name="Rounded Rectangle 7"/>
          <p:cNvSpPr/>
          <p:nvPr/>
        </p:nvSpPr>
        <p:spPr bwMode="gray">
          <a:xfrm>
            <a:off x="53106" y="2057400"/>
            <a:ext cx="9009845" cy="1371600"/>
          </a:xfrm>
          <a:prstGeom prst="roundRect">
            <a:avLst/>
          </a:prstGeom>
          <a:gradFill flip="none" rotWithShape="1">
            <a:gsLst>
              <a:gs pos="0">
                <a:srgbClr val="FCB608">
                  <a:lumMod val="20000"/>
                  <a:lumOff val="80000"/>
                </a:srgb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rgbClr val="FCB608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r>
              <a:rPr lang="en-US" sz="2000" dirty="0"/>
              <a:t>- </a:t>
            </a:r>
            <a:r>
              <a:rPr lang="en-US" sz="2000" dirty="0" err="1"/>
              <a:t>Khi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r>
              <a:rPr lang="en-US" sz="2000" dirty="0"/>
              <a:t> </a:t>
            </a:r>
            <a:r>
              <a:rPr lang="en-US" sz="2000" dirty="0" err="1"/>
              <a:t>gia</a:t>
            </a:r>
            <a:r>
              <a:rPr lang="en-US" sz="2000" dirty="0"/>
              <a:t> </a:t>
            </a:r>
            <a:r>
              <a:rPr lang="en-US" sz="2000" dirty="0" err="1"/>
              <a:t>nhiệt</a:t>
            </a:r>
            <a:r>
              <a:rPr lang="en-US" sz="2000" dirty="0"/>
              <a:t> </a:t>
            </a:r>
            <a:r>
              <a:rPr lang="en-US" sz="2000" dirty="0" err="1"/>
              <a:t>đến</a:t>
            </a:r>
            <a:r>
              <a:rPr lang="en-US" sz="2000" dirty="0"/>
              <a:t> 200</a:t>
            </a:r>
            <a:r>
              <a:rPr lang="en-US" sz="2000" baseline="30000" dirty="0"/>
              <a:t>o</a:t>
            </a:r>
            <a:r>
              <a:rPr lang="en-US" sz="2000" dirty="0"/>
              <a:t>C </a:t>
            </a:r>
            <a:r>
              <a:rPr lang="en-US" sz="2000" dirty="0" err="1"/>
              <a:t>hoặc</a:t>
            </a:r>
            <a:r>
              <a:rPr lang="en-US" sz="2000" dirty="0"/>
              <a:t> </a:t>
            </a:r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lạnh</a:t>
            </a:r>
            <a:r>
              <a:rPr lang="en-US" sz="2000" dirty="0"/>
              <a:t> ở – 90</a:t>
            </a:r>
            <a:r>
              <a:rPr lang="en-US" sz="2000" baseline="30000" dirty="0"/>
              <a:t>o</a:t>
            </a:r>
            <a:r>
              <a:rPr lang="en-US" sz="2000" dirty="0"/>
              <a:t>C, </a:t>
            </a:r>
            <a:r>
              <a:rPr lang="en-US" sz="2000" dirty="0" err="1"/>
              <a:t>cấu</a:t>
            </a:r>
            <a:r>
              <a:rPr lang="en-US" sz="2000" dirty="0"/>
              <a:t> </a:t>
            </a:r>
            <a:r>
              <a:rPr lang="en-US" sz="2000" dirty="0" err="1"/>
              <a:t>trúc</a:t>
            </a:r>
            <a:r>
              <a:rPr lang="en-US" sz="2000" dirty="0"/>
              <a:t> </a:t>
            </a:r>
            <a:r>
              <a:rPr lang="en-US" sz="2000" u="sng" dirty="0" err="1">
                <a:hlinkClick r:id="rId3"/>
              </a:rPr>
              <a:t>hóa</a:t>
            </a:r>
            <a:r>
              <a:rPr lang="en-US" sz="2000" u="sng" dirty="0">
                <a:hlinkClick r:id="rId3"/>
              </a:rPr>
              <a:t> </a:t>
            </a:r>
            <a:r>
              <a:rPr lang="en-US" sz="2000" u="sng" dirty="0" err="1">
                <a:hlinkClick r:id="rId3"/>
              </a:rPr>
              <a:t>học</a:t>
            </a:r>
            <a:r>
              <a:rPr lang="en-US" sz="2000" dirty="0"/>
              <a:t> 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mạch</a:t>
            </a:r>
            <a:r>
              <a:rPr lang="en-US" sz="2000" dirty="0"/>
              <a:t> PET </a:t>
            </a:r>
            <a:r>
              <a:rPr lang="en-US" sz="2000" dirty="0" err="1"/>
              <a:t>vẫn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r>
              <a:rPr lang="en-US" sz="2000" dirty="0"/>
              <a:t> </a:t>
            </a:r>
            <a:r>
              <a:rPr lang="en-US" sz="2000" dirty="0" err="1"/>
              <a:t>nguyên</a:t>
            </a:r>
            <a:r>
              <a:rPr lang="en-US" sz="2000" dirty="0"/>
              <a:t>, </a:t>
            </a:r>
            <a:r>
              <a:rPr lang="en-US" sz="2000" dirty="0" err="1"/>
              <a:t>tính</a:t>
            </a:r>
            <a:r>
              <a:rPr lang="en-US" sz="2000" dirty="0"/>
              <a:t> </a:t>
            </a:r>
            <a:r>
              <a:rPr lang="en-US" sz="2000" dirty="0" err="1"/>
              <a:t>chống</a:t>
            </a:r>
            <a:r>
              <a:rPr lang="en-US" sz="2000" dirty="0"/>
              <a:t> </a:t>
            </a:r>
            <a:r>
              <a:rPr lang="en-US" sz="2000" dirty="0" err="1"/>
              <a:t>thấm</a:t>
            </a:r>
            <a:r>
              <a:rPr lang="en-US" sz="2000" dirty="0"/>
              <a:t> </a:t>
            </a:r>
            <a:r>
              <a:rPr lang="en-US" sz="2000" dirty="0" err="1"/>
              <a:t>khí</a:t>
            </a:r>
            <a:r>
              <a:rPr lang="en-US" sz="2000" dirty="0"/>
              <a:t> </a:t>
            </a:r>
            <a:r>
              <a:rPr lang="en-US" sz="2000" dirty="0" err="1"/>
              <a:t>hơi</a:t>
            </a:r>
            <a:r>
              <a:rPr lang="en-US" sz="2000" dirty="0"/>
              <a:t> </a:t>
            </a:r>
            <a:r>
              <a:rPr lang="en-US" sz="2000" dirty="0" err="1"/>
              <a:t>vẫn</a:t>
            </a:r>
            <a:r>
              <a:rPr lang="en-US" sz="2000" dirty="0"/>
              <a:t> </a:t>
            </a:r>
            <a:r>
              <a:rPr lang="en-US" sz="2000" dirty="0" err="1"/>
              <a:t>không</a:t>
            </a:r>
            <a:r>
              <a:rPr lang="en-US" sz="2000" dirty="0"/>
              <a:t> </a:t>
            </a:r>
            <a:r>
              <a:rPr lang="en-US" sz="2000" dirty="0" err="1"/>
              <a:t>thay</a:t>
            </a:r>
            <a:r>
              <a:rPr lang="en-US" sz="2000" dirty="0"/>
              <a:t> </a:t>
            </a:r>
            <a:r>
              <a:rPr lang="en-US" sz="2000" dirty="0" err="1"/>
              <a:t>đổi</a:t>
            </a:r>
            <a:r>
              <a:rPr lang="en-US" sz="2000" dirty="0"/>
              <a:t> </a:t>
            </a:r>
            <a:r>
              <a:rPr lang="en-US" sz="2000" dirty="0" err="1"/>
              <a:t>khi</a:t>
            </a:r>
            <a:r>
              <a:rPr lang="en-US" sz="2000" dirty="0"/>
              <a:t> </a:t>
            </a:r>
            <a:r>
              <a:rPr lang="en-US" sz="2000" dirty="0" err="1"/>
              <a:t>nhiệt</a:t>
            </a:r>
            <a:r>
              <a:rPr lang="en-US" sz="2000" dirty="0"/>
              <a:t> </a:t>
            </a:r>
            <a:r>
              <a:rPr lang="en-US" sz="2000" dirty="0" err="1"/>
              <a:t>độ</a:t>
            </a:r>
            <a:r>
              <a:rPr lang="en-US" sz="2000" dirty="0"/>
              <a:t> </a:t>
            </a:r>
            <a:r>
              <a:rPr lang="en-US" sz="2000" dirty="0" err="1"/>
              <a:t>khoảng</a:t>
            </a:r>
            <a:r>
              <a:rPr lang="en-US" sz="2000" dirty="0"/>
              <a:t> 100</a:t>
            </a:r>
            <a:r>
              <a:rPr lang="en-US" sz="2000" baseline="30000" dirty="0"/>
              <a:t>o</a:t>
            </a:r>
            <a:r>
              <a:rPr lang="en-US" sz="2000" dirty="0"/>
              <a:t>C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0" y="762000"/>
            <a:ext cx="5809445" cy="638564"/>
            <a:chOff x="-18245" y="1065890"/>
            <a:chExt cx="5809445" cy="638564"/>
          </a:xfrm>
        </p:grpSpPr>
        <p:grpSp>
          <p:nvGrpSpPr>
            <p:cNvPr id="11" name="Group 10"/>
            <p:cNvGrpSpPr/>
            <p:nvPr/>
          </p:nvGrpSpPr>
          <p:grpSpPr>
            <a:xfrm>
              <a:off x="-18245" y="1065890"/>
              <a:ext cx="5809445" cy="638564"/>
              <a:chOff x="3040056" y="3538716"/>
              <a:chExt cx="5809445" cy="638564"/>
            </a:xfrm>
          </p:grpSpPr>
          <p:sp>
            <p:nvSpPr>
              <p:cNvPr id="13" name="TG_AutoShape 108"/>
              <p:cNvSpPr>
                <a:spLocks noChangeArrowheads="1"/>
              </p:cNvSpPr>
              <p:nvPr/>
            </p:nvSpPr>
            <p:spPr bwMode="gray">
              <a:xfrm>
                <a:off x="3040056" y="3767315"/>
                <a:ext cx="5809445" cy="40996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D16161">
                      <a:shade val="51000"/>
                      <a:satMod val="130000"/>
                    </a:srgbClr>
                  </a:gs>
                  <a:gs pos="80000">
                    <a:srgbClr val="D16161">
                      <a:shade val="93000"/>
                      <a:satMod val="130000"/>
                    </a:srgbClr>
                  </a:gs>
                  <a:gs pos="100000">
                    <a:srgbClr val="D16161">
                      <a:shade val="94000"/>
                      <a:satMod val="135000"/>
                    </a:srgb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txBody>
              <a:bodyPr rtlCol="0" anchor="ctr"/>
              <a:lstStyle/>
              <a:p>
                <a:pPr marL="0" marR="0" lvl="0" indent="0" algn="r" defTabSz="91440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  </a:t>
                </a:r>
                <a:endPara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sp>
            <p:nvSpPr>
              <p:cNvPr id="14" name="Oval 13"/>
              <p:cNvSpPr/>
              <p:nvPr/>
            </p:nvSpPr>
            <p:spPr bwMode="gray">
              <a:xfrm>
                <a:off x="3084513" y="3538716"/>
                <a:ext cx="457200" cy="457200"/>
              </a:xfrm>
              <a:prstGeom prst="ellipse">
                <a:avLst/>
              </a:prstGeom>
              <a:gradFill flip="none" rotWithShape="1">
                <a:gsLst>
                  <a:gs pos="0">
                    <a:srgbClr val="D16161"/>
                  </a:gs>
                  <a:gs pos="46000">
                    <a:srgbClr val="D16161">
                      <a:lumMod val="75000"/>
                    </a:srgbClr>
                  </a:gs>
                  <a:gs pos="90000">
                    <a:srgbClr val="D16161">
                      <a:lumMod val="60000"/>
                      <a:lumOff val="40000"/>
                    </a:srgbClr>
                  </a:gs>
                  <a:gs pos="66000">
                    <a:srgbClr val="D16161">
                      <a:lumMod val="75000"/>
                    </a:srgb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9050">
                <a:noFill/>
              </a:ln>
              <a:effectLst>
                <a:outerShdw blurRad="50800" dist="165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18000000"/>
                </a:lightRig>
              </a:scene3d>
              <a:sp3d>
                <a:bevelT w="165100" h="1651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b="1" kern="0" dirty="0">
                    <a:ln w="18415" cmpd="sng">
                      <a:noFill/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Arial"/>
                  </a:rPr>
                  <a:t>2</a:t>
                </a:r>
                <a:endParaRPr kumimoji="0" lang="en-US" sz="1800" b="1" i="0" u="none" strike="noStrike" kern="0" cap="none" spc="0" normalizeH="0" baseline="0" noProof="0" dirty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12" name="Rectangle 11"/>
            <p:cNvSpPr/>
            <p:nvPr/>
          </p:nvSpPr>
          <p:spPr>
            <a:xfrm>
              <a:off x="579336" y="1304344"/>
              <a:ext cx="504016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>
                  <a:solidFill>
                    <a:schemeClr val="bg1"/>
                  </a:solidFill>
                </a:rPr>
                <a:t>1.1.2.8 Polyethylene terephthalate (PET)</a:t>
              </a:r>
              <a:endParaRPr lang="en-US" sz="20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305469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Rectangle 2"/>
          <p:cNvSpPr/>
          <p:nvPr/>
        </p:nvSpPr>
        <p:spPr bwMode="gray">
          <a:xfrm>
            <a:off x="3149321" y="0"/>
            <a:ext cx="2234920" cy="566928"/>
          </a:xfrm>
          <a:prstGeom prst="round2DiagRect">
            <a:avLst>
              <a:gd name="adj1" fmla="val 42473"/>
              <a:gd name="adj2" fmla="val 0"/>
            </a:avLst>
          </a:prstGeom>
          <a:gradFill>
            <a:gsLst>
              <a:gs pos="0">
                <a:srgbClr val="FCB608">
                  <a:lumMod val="75000"/>
                </a:srgbClr>
              </a:gs>
              <a:gs pos="92000">
                <a:srgbClr val="FCB608"/>
              </a:gs>
              <a:gs pos="100000">
                <a:srgbClr val="FCB608">
                  <a:lumMod val="50000"/>
                </a:srgbClr>
              </a:gs>
            </a:gsLst>
            <a:lin ang="10800000" scaled="1"/>
          </a:gradFill>
          <a:ln w="25400" cap="flat" cmpd="sng" algn="ctr">
            <a:solidFill>
              <a:srgbClr val="FCB608">
                <a:lumMod val="75000"/>
              </a:srgbClr>
            </a:solidFill>
            <a:prstDash val="solid"/>
          </a:ln>
          <a:effectLst>
            <a:outerShdw blurRad="139700" dist="177800" dir="8400000" algn="tr" rotWithShape="0">
              <a:prstClr val="black">
                <a:alpha val="2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metal">
            <a:bevelT w="88900" h="88900"/>
          </a:sp3d>
        </p:spPr>
        <p:txBody>
          <a:bodyPr rtlCol="0" anchor="ctr"/>
          <a:lstStyle/>
          <a:p>
            <a:pPr lvl="0" algn="just">
              <a:spcBef>
                <a:spcPts val="600"/>
              </a:spcBef>
              <a:spcAft>
                <a:spcPts val="0"/>
              </a:spcAft>
            </a:pPr>
            <a:r>
              <a:rPr lang="en-US" sz="2400" b="1" dirty="0">
                <a:solidFill>
                  <a:schemeClr val="bg1"/>
                </a:solidFill>
                <a:latin typeface="Times New Roman"/>
                <a:ea typeface="Times New Roman"/>
              </a:rPr>
              <a:t>1.2. CAO SU</a:t>
            </a:r>
            <a:endParaRPr lang="en-US" sz="2400" dirty="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143000" y="685800"/>
            <a:ext cx="5715000" cy="533400"/>
            <a:chOff x="1676400" y="1771075"/>
            <a:chExt cx="5715000" cy="533400"/>
          </a:xfrm>
        </p:grpSpPr>
        <p:sp>
          <p:nvSpPr>
            <p:cNvPr id="5" name="AutoShape 29"/>
            <p:cNvSpPr>
              <a:spLocks noChangeArrowheads="1"/>
            </p:cNvSpPr>
            <p:nvPr/>
          </p:nvSpPr>
          <p:spPr bwMode="gray">
            <a:xfrm>
              <a:off x="1676400" y="1771075"/>
              <a:ext cx="5715000" cy="533400"/>
            </a:xfrm>
            <a:prstGeom prst="roundRect">
              <a:avLst>
                <a:gd name="adj" fmla="val 34819"/>
              </a:avLst>
            </a:prstGeom>
            <a:solidFill>
              <a:srgbClr val="FFFFFF"/>
            </a:solidFill>
            <a:ln w="28575">
              <a:solidFill>
                <a:srgbClr val="62B5C6"/>
              </a:solidFill>
              <a:round/>
              <a:headEnd/>
              <a:tailEnd/>
            </a:ln>
            <a:effectLst>
              <a:outerShdw dist="35921" dir="2700000" algn="ctr" rotWithShape="0">
                <a:srgbClr val="C0C0C0"/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6" name="Text Box 24"/>
            <p:cNvSpPr txBox="1">
              <a:spLocks noChangeArrowheads="1"/>
            </p:cNvSpPr>
            <p:nvPr/>
          </p:nvSpPr>
          <p:spPr bwMode="gray">
            <a:xfrm>
              <a:off x="2133600" y="1850450"/>
              <a:ext cx="472440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endParaRPr>
            </a:p>
          </p:txBody>
        </p:sp>
        <p:grpSp>
          <p:nvGrpSpPr>
            <p:cNvPr id="7" name="Group 55"/>
            <p:cNvGrpSpPr>
              <a:grpSpLocks/>
            </p:cNvGrpSpPr>
            <p:nvPr/>
          </p:nvGrpSpPr>
          <p:grpSpPr bwMode="auto">
            <a:xfrm>
              <a:off x="7091363" y="1956813"/>
              <a:ext cx="136525" cy="136525"/>
              <a:chOff x="576" y="1824"/>
              <a:chExt cx="144" cy="144"/>
            </a:xfrm>
          </p:grpSpPr>
          <p:sp>
            <p:nvSpPr>
              <p:cNvPr id="11" name="Oval 56"/>
              <p:cNvSpPr>
                <a:spLocks noChangeArrowheads="1"/>
              </p:cNvSpPr>
              <p:nvPr/>
            </p:nvSpPr>
            <p:spPr bwMode="gray">
              <a:xfrm>
                <a:off x="576" y="1824"/>
                <a:ext cx="144" cy="144"/>
              </a:xfrm>
              <a:prstGeom prst="ellipse">
                <a:avLst/>
              </a:prstGeom>
              <a:solidFill>
                <a:srgbClr val="62B5C6"/>
              </a:solidFill>
              <a:ln>
                <a:noFill/>
              </a:ln>
              <a:effectLst>
                <a:outerShdw dist="35921" dir="2700000" algn="ctr" rotWithShape="0">
                  <a:srgbClr val="C0C0C0"/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pic>
            <p:nvPicPr>
              <p:cNvPr id="12" name="Picture 57" descr="drop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577" y="1825"/>
                <a:ext cx="143" cy="141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8" name="Group 67"/>
            <p:cNvGrpSpPr>
              <a:grpSpLocks/>
            </p:cNvGrpSpPr>
            <p:nvPr/>
          </p:nvGrpSpPr>
          <p:grpSpPr bwMode="auto">
            <a:xfrm>
              <a:off x="1828800" y="1956813"/>
              <a:ext cx="136525" cy="136525"/>
              <a:chOff x="576" y="1824"/>
              <a:chExt cx="144" cy="144"/>
            </a:xfrm>
          </p:grpSpPr>
          <p:sp>
            <p:nvSpPr>
              <p:cNvPr id="9" name="Oval 68"/>
              <p:cNvSpPr>
                <a:spLocks noChangeArrowheads="1"/>
              </p:cNvSpPr>
              <p:nvPr/>
            </p:nvSpPr>
            <p:spPr bwMode="gray">
              <a:xfrm>
                <a:off x="576" y="1824"/>
                <a:ext cx="144" cy="144"/>
              </a:xfrm>
              <a:prstGeom prst="ellipse">
                <a:avLst/>
              </a:prstGeom>
              <a:solidFill>
                <a:srgbClr val="62B5C6"/>
              </a:solidFill>
              <a:ln>
                <a:noFill/>
              </a:ln>
              <a:effectLst>
                <a:outerShdw dist="35921" dir="2700000" algn="ctr" rotWithShape="0">
                  <a:srgbClr val="C0C0C0"/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pic>
            <p:nvPicPr>
              <p:cNvPr id="10" name="Picture 69" descr="drop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577" y="1825"/>
                <a:ext cx="143" cy="141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</p:grpSp>
      </p:grpSp>
      <p:sp>
        <p:nvSpPr>
          <p:cNvPr id="13" name="Rectangle 12"/>
          <p:cNvSpPr/>
          <p:nvPr/>
        </p:nvSpPr>
        <p:spPr>
          <a:xfrm>
            <a:off x="1205234" y="739170"/>
            <a:ext cx="38962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70510" algn="just">
              <a:spcBef>
                <a:spcPts val="600"/>
              </a:spcBef>
              <a:spcAft>
                <a:spcPts val="0"/>
              </a:spcAft>
            </a:pPr>
            <a:r>
              <a:rPr lang="en-US" sz="2400" b="1" dirty="0">
                <a:latin typeface="Times New Roman"/>
                <a:ea typeface="Times New Roman"/>
              </a:rPr>
              <a:t>1.2.1. </a:t>
            </a:r>
            <a:r>
              <a:rPr lang="en-US" sz="2400" b="1" dirty="0" err="1">
                <a:latin typeface="Times New Roman"/>
                <a:ea typeface="Times New Roman"/>
              </a:rPr>
              <a:t>Cấu</a:t>
            </a:r>
            <a:r>
              <a:rPr lang="en-US" sz="2400" b="1" dirty="0">
                <a:latin typeface="Times New Roman"/>
                <a:ea typeface="Times New Roman"/>
              </a:rPr>
              <a:t> </a:t>
            </a:r>
            <a:r>
              <a:rPr lang="en-US" sz="2400" b="1" dirty="0" err="1">
                <a:latin typeface="Times New Roman"/>
                <a:ea typeface="Times New Roman"/>
              </a:rPr>
              <a:t>tạo</a:t>
            </a:r>
            <a:r>
              <a:rPr lang="en-US" sz="2400" b="1" dirty="0">
                <a:latin typeface="Times New Roman"/>
                <a:ea typeface="Times New Roman"/>
              </a:rPr>
              <a:t> </a:t>
            </a:r>
            <a:r>
              <a:rPr lang="en-US" sz="2400" b="1" dirty="0" err="1">
                <a:latin typeface="Times New Roman"/>
                <a:ea typeface="Times New Roman"/>
              </a:rPr>
              <a:t>và</a:t>
            </a:r>
            <a:r>
              <a:rPr lang="en-US" sz="2400" b="1" dirty="0">
                <a:latin typeface="Times New Roman"/>
                <a:ea typeface="Times New Roman"/>
              </a:rPr>
              <a:t> </a:t>
            </a:r>
            <a:r>
              <a:rPr lang="en-US" sz="2400" b="1" dirty="0" err="1">
                <a:latin typeface="Times New Roman"/>
                <a:ea typeface="Times New Roman"/>
              </a:rPr>
              <a:t>tính</a:t>
            </a:r>
            <a:r>
              <a:rPr lang="en-US" sz="2400" b="1" dirty="0">
                <a:latin typeface="Times New Roman"/>
                <a:ea typeface="Times New Roman"/>
              </a:rPr>
              <a:t> </a:t>
            </a:r>
            <a:r>
              <a:rPr lang="en-US" sz="2400" b="1" dirty="0" err="1">
                <a:latin typeface="Times New Roman"/>
                <a:ea typeface="Times New Roman"/>
              </a:rPr>
              <a:t>chất</a:t>
            </a:r>
            <a:endParaRPr lang="en-US" sz="2000" dirty="0">
              <a:effectLst/>
              <a:latin typeface="Times New Roman"/>
              <a:ea typeface="Times New Roman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304800" y="1735755"/>
            <a:ext cx="8247129" cy="4284045"/>
            <a:chOff x="685800" y="1143000"/>
            <a:chExt cx="8247129" cy="4983811"/>
          </a:xfrm>
        </p:grpSpPr>
        <p:sp>
          <p:nvSpPr>
            <p:cNvPr id="15" name="Round Diagonal Corner Rectangle 14"/>
            <p:cNvSpPr/>
            <p:nvPr/>
          </p:nvSpPr>
          <p:spPr bwMode="gray">
            <a:xfrm>
              <a:off x="685800" y="1143000"/>
              <a:ext cx="4800600" cy="566928"/>
            </a:xfrm>
            <a:prstGeom prst="round2DiagRect">
              <a:avLst>
                <a:gd name="adj1" fmla="val 42473"/>
                <a:gd name="adj2" fmla="val 0"/>
              </a:avLst>
            </a:prstGeom>
            <a:gradFill>
              <a:gsLst>
                <a:gs pos="0">
                  <a:srgbClr val="FCB608">
                    <a:lumMod val="75000"/>
                  </a:srgbClr>
                </a:gs>
                <a:gs pos="92000">
                  <a:srgbClr val="FCB608"/>
                </a:gs>
                <a:gs pos="100000">
                  <a:srgbClr val="FCB608">
                    <a:lumMod val="50000"/>
                  </a:srgbClr>
                </a:gs>
              </a:gsLst>
              <a:lin ang="10800000" scaled="1"/>
            </a:gradFill>
            <a:ln w="25400" cap="flat" cmpd="sng" algn="ctr">
              <a:solidFill>
                <a:srgbClr val="FCB608">
                  <a:lumMod val="75000"/>
                </a:srgbClr>
              </a:solidFill>
              <a:prstDash val="solid"/>
            </a:ln>
            <a:effectLst>
              <a:outerShdw blurRad="139700" dist="177800" dir="84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metal">
              <a:bevelT w="88900" h="889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 bwMode="gray">
            <a:xfrm>
              <a:off x="838200" y="1361735"/>
              <a:ext cx="155448" cy="155448"/>
            </a:xfrm>
            <a:prstGeom prst="ellipse">
              <a:avLst/>
            </a:prstGeom>
            <a:gradFill flip="none" rotWithShape="1">
              <a:gsLst>
                <a:gs pos="0">
                  <a:srgbClr val="FCB608">
                    <a:lumMod val="75000"/>
                  </a:srgbClr>
                </a:gs>
                <a:gs pos="42000">
                  <a:srgbClr val="FCB608">
                    <a:lumMod val="60000"/>
                    <a:lumOff val="40000"/>
                  </a:srgbClr>
                </a:gs>
                <a:gs pos="100000">
                  <a:srgbClr val="FCB608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at" dir="t">
                <a:rot lat="0" lon="0" rev="5400000"/>
              </a:lightRig>
            </a:scene3d>
            <a:sp3d>
              <a:bevelT w="101600" h="635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" name="Rounded Rectangle 16"/>
            <p:cNvSpPr/>
            <p:nvPr/>
          </p:nvSpPr>
          <p:spPr bwMode="gray">
            <a:xfrm>
              <a:off x="1371600" y="1357120"/>
              <a:ext cx="7561329" cy="4769691"/>
            </a:xfrm>
            <a:prstGeom prst="roundRect">
              <a:avLst>
                <a:gd name="adj" fmla="val 7018"/>
              </a:avLst>
            </a:prstGeom>
            <a:gradFill>
              <a:gsLst>
                <a:gs pos="0">
                  <a:srgbClr val="FFFFFF"/>
                </a:gs>
                <a:gs pos="46000">
                  <a:srgbClr val="FCB608">
                    <a:lumMod val="40000"/>
                    <a:lumOff val="60000"/>
                  </a:srgbClr>
                </a:gs>
                <a:gs pos="100000">
                  <a:srgbClr val="FFFFFF"/>
                </a:gs>
              </a:gsLst>
              <a:lin ang="16200000" scaled="1"/>
            </a:gradFill>
            <a:ln w="12700" cap="flat" cmpd="sng" algn="ctr">
              <a:solidFill>
                <a:srgbClr val="FCB608">
                  <a:lumMod val="75000"/>
                </a:srgbClr>
              </a:solidFill>
              <a:prstDash val="solid"/>
            </a:ln>
            <a:effectLst>
              <a:outerShdw blurRad="50800" dist="101600" dir="7980000" algn="tr" rotWithShape="0">
                <a:prstClr val="black">
                  <a:alpha val="1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8" name="Rectangle 52"/>
            <p:cNvSpPr>
              <a:spLocks noChangeArrowheads="1"/>
            </p:cNvSpPr>
            <p:nvPr/>
          </p:nvSpPr>
          <p:spPr bwMode="gray">
            <a:xfrm>
              <a:off x="1371600" y="1583353"/>
              <a:ext cx="7561329" cy="501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         </a:t>
              </a:r>
              <a:endPara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9" name="Rectangle 18"/>
          <p:cNvSpPr/>
          <p:nvPr/>
        </p:nvSpPr>
        <p:spPr>
          <a:xfrm>
            <a:off x="1300830" y="2114279"/>
            <a:ext cx="703729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/>
              <a:t>Cao </a:t>
            </a:r>
            <a:r>
              <a:rPr lang="en-US" sz="2400" dirty="0" err="1"/>
              <a:t>su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</a:t>
            </a:r>
            <a:r>
              <a:rPr lang="en-US" sz="2400" dirty="0" err="1"/>
              <a:t>vật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 </a:t>
            </a:r>
            <a:r>
              <a:rPr lang="en-US" sz="2400" dirty="0" err="1"/>
              <a:t>kỹ</a:t>
            </a:r>
            <a:r>
              <a:rPr lang="en-US" sz="2400" dirty="0"/>
              <a:t> </a:t>
            </a:r>
            <a:r>
              <a:rPr lang="en-US" sz="2400" dirty="0" err="1"/>
              <a:t>thuật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đặc</a:t>
            </a:r>
            <a:r>
              <a:rPr lang="en-US" sz="2400" dirty="0"/>
              <a:t>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đặc</a:t>
            </a:r>
            <a:r>
              <a:rPr lang="en-US" sz="2400" dirty="0"/>
              <a:t> </a:t>
            </a:r>
            <a:r>
              <a:rPr lang="en-US" sz="2400" dirty="0" err="1"/>
              <a:t>biệt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khả</a:t>
            </a:r>
            <a:r>
              <a:rPr lang="en-US" sz="2400" dirty="0"/>
              <a:t> </a:t>
            </a:r>
            <a:r>
              <a:rPr lang="en-US" sz="2400" dirty="0" err="1"/>
              <a:t>năng</a:t>
            </a:r>
            <a:r>
              <a:rPr lang="en-US" sz="2400" dirty="0"/>
              <a:t> </a:t>
            </a:r>
            <a:r>
              <a:rPr lang="en-US" sz="2400" dirty="0" err="1"/>
              <a:t>đàn</a:t>
            </a:r>
            <a:r>
              <a:rPr lang="en-US" sz="2400" dirty="0"/>
              <a:t> </a:t>
            </a:r>
            <a:r>
              <a:rPr lang="en-US" sz="2400" dirty="0" err="1"/>
              <a:t>hồi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. Cao </a:t>
            </a:r>
            <a:r>
              <a:rPr lang="en-US" sz="2400" dirty="0" err="1"/>
              <a:t>su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polyme</a:t>
            </a:r>
            <a:r>
              <a:rPr lang="en-US" sz="2400" dirty="0"/>
              <a:t> </a:t>
            </a:r>
            <a:r>
              <a:rPr lang="en-US" sz="2400" dirty="0" err="1"/>
              <a:t>hữu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/>
              <a:t>mà</a:t>
            </a:r>
            <a:r>
              <a:rPr lang="en-US" sz="2400" dirty="0"/>
              <a:t> ở </a:t>
            </a:r>
            <a:r>
              <a:rPr lang="en-US" sz="2400" dirty="0" err="1"/>
              <a:t>nhiệt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thường</a:t>
            </a:r>
            <a:r>
              <a:rPr lang="en-US" sz="2400" dirty="0"/>
              <a:t> </a:t>
            </a:r>
            <a:r>
              <a:rPr lang="en-US" sz="2400" dirty="0" err="1"/>
              <a:t>nó</a:t>
            </a:r>
            <a:r>
              <a:rPr lang="en-US" sz="2400" dirty="0"/>
              <a:t> </a:t>
            </a:r>
            <a:r>
              <a:rPr lang="en-US" sz="2400" dirty="0" err="1"/>
              <a:t>đã</a:t>
            </a:r>
            <a:r>
              <a:rPr lang="en-US" sz="2400" dirty="0"/>
              <a:t> ở </a:t>
            </a:r>
            <a:r>
              <a:rPr lang="en-US" sz="2400" dirty="0" err="1"/>
              <a:t>trạng</a:t>
            </a:r>
            <a:r>
              <a:rPr lang="en-US" sz="2400" dirty="0"/>
              <a:t> </a:t>
            </a:r>
            <a:r>
              <a:rPr lang="en-US" sz="2400" dirty="0" err="1"/>
              <a:t>thái</a:t>
            </a:r>
            <a:r>
              <a:rPr lang="en-US" sz="2400" dirty="0"/>
              <a:t> </a:t>
            </a:r>
            <a:r>
              <a:rPr lang="en-US" sz="2400" dirty="0" err="1"/>
              <a:t>đàn</a:t>
            </a:r>
            <a:r>
              <a:rPr lang="en-US" sz="2400" dirty="0"/>
              <a:t> </a:t>
            </a:r>
            <a:r>
              <a:rPr lang="en-US" sz="2400" dirty="0" err="1"/>
              <a:t>hồi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, </a:t>
            </a:r>
            <a:r>
              <a:rPr lang="en-US" sz="2400" dirty="0" err="1"/>
              <a:t>khả</a:t>
            </a:r>
            <a:r>
              <a:rPr lang="en-US" sz="2400" dirty="0"/>
              <a:t> </a:t>
            </a:r>
            <a:r>
              <a:rPr lang="en-US" sz="2400" dirty="0" err="1"/>
              <a:t>năng</a:t>
            </a:r>
            <a:r>
              <a:rPr lang="en-US" sz="2400" dirty="0"/>
              <a:t> </a:t>
            </a:r>
            <a:r>
              <a:rPr lang="en-US" sz="2400" dirty="0" err="1"/>
              <a:t>biến</a:t>
            </a:r>
            <a:r>
              <a:rPr lang="en-US" sz="2400" dirty="0"/>
              <a:t> </a:t>
            </a:r>
            <a:r>
              <a:rPr lang="en-US" sz="2400" dirty="0" err="1"/>
              <a:t>dạng</a:t>
            </a:r>
            <a:r>
              <a:rPr lang="en-US" sz="2400" dirty="0"/>
              <a:t> </a:t>
            </a:r>
            <a:r>
              <a:rPr lang="en-US" sz="2400" dirty="0" err="1"/>
              <a:t>đàn</a:t>
            </a:r>
            <a:r>
              <a:rPr lang="en-US" sz="2400" dirty="0"/>
              <a:t> </a:t>
            </a:r>
            <a:r>
              <a:rPr lang="en-US" sz="2400" dirty="0" err="1"/>
              <a:t>hồi</a:t>
            </a:r>
            <a:r>
              <a:rPr lang="en-US" sz="2400" dirty="0"/>
              <a:t> ở </a:t>
            </a:r>
            <a:r>
              <a:rPr lang="en-US" sz="2400" dirty="0" err="1"/>
              <a:t>nhiệt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phòng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đến</a:t>
            </a:r>
            <a:r>
              <a:rPr lang="en-US" sz="2400" dirty="0"/>
              <a:t> 1000% (</a:t>
            </a:r>
            <a:r>
              <a:rPr lang="en-US" sz="2400" dirty="0" err="1"/>
              <a:t>kim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</a:t>
            </a:r>
            <a:r>
              <a:rPr lang="en-US" sz="2400" dirty="0" err="1"/>
              <a:t>nhỏ</a:t>
            </a:r>
            <a:r>
              <a:rPr lang="en-US" sz="2400" dirty="0"/>
              <a:t> </a:t>
            </a:r>
            <a:r>
              <a:rPr lang="en-US" sz="2400" dirty="0" err="1"/>
              <a:t>hơn</a:t>
            </a:r>
            <a:r>
              <a:rPr lang="en-US" sz="2400" dirty="0"/>
              <a:t> 1%). </a:t>
            </a:r>
            <a:r>
              <a:rPr lang="en-US" sz="2400" dirty="0" err="1"/>
              <a:t>Mođun</a:t>
            </a:r>
            <a:r>
              <a:rPr lang="en-US" sz="2400" dirty="0"/>
              <a:t> </a:t>
            </a:r>
            <a:r>
              <a:rPr lang="en-US" sz="2400" dirty="0" err="1"/>
              <a:t>đàn</a:t>
            </a:r>
            <a:r>
              <a:rPr lang="en-US" sz="2400" dirty="0"/>
              <a:t> </a:t>
            </a:r>
            <a:r>
              <a:rPr lang="en-US" sz="2400" dirty="0" err="1"/>
              <a:t>hồi</a:t>
            </a:r>
            <a:r>
              <a:rPr lang="en-US" sz="2400" dirty="0"/>
              <a:t> </a:t>
            </a:r>
            <a:r>
              <a:rPr lang="en-US" sz="2400" dirty="0" err="1"/>
              <a:t>thấp</a:t>
            </a:r>
            <a:r>
              <a:rPr lang="en-US" sz="2400" dirty="0"/>
              <a:t> E = 0,1÷1 KG/mm</a:t>
            </a:r>
            <a:r>
              <a:rPr lang="en-US" sz="2400" baseline="30000" dirty="0"/>
              <a:t>2</a:t>
            </a:r>
            <a:r>
              <a:rPr lang="en-US" sz="2400" dirty="0"/>
              <a:t>. Cao </a:t>
            </a:r>
            <a:r>
              <a:rPr lang="en-US" sz="2400" dirty="0" err="1"/>
              <a:t>su</a:t>
            </a:r>
            <a:r>
              <a:rPr lang="en-US" sz="2400" dirty="0"/>
              <a:t> </a:t>
            </a:r>
            <a:r>
              <a:rPr lang="en-US" sz="2400" dirty="0" err="1"/>
              <a:t>chịu</a:t>
            </a:r>
            <a:r>
              <a:rPr lang="en-US" sz="2400" dirty="0"/>
              <a:t> </a:t>
            </a:r>
            <a:r>
              <a:rPr lang="en-US" sz="2400" dirty="0" err="1"/>
              <a:t>kéo</a:t>
            </a:r>
            <a:r>
              <a:rPr lang="en-US" sz="2400" dirty="0"/>
              <a:t> </a:t>
            </a:r>
            <a:r>
              <a:rPr lang="en-US" sz="2400" dirty="0" err="1"/>
              <a:t>tốt</a:t>
            </a:r>
            <a:r>
              <a:rPr lang="en-US" sz="2400" dirty="0"/>
              <a:t> </a:t>
            </a:r>
            <a:r>
              <a:rPr lang="en-US" sz="2400" dirty="0" err="1"/>
              <a:t>nhưng</a:t>
            </a:r>
            <a:r>
              <a:rPr lang="en-US" sz="2400" dirty="0"/>
              <a:t> </a:t>
            </a:r>
            <a:r>
              <a:rPr lang="en-US" sz="2400" dirty="0" err="1"/>
              <a:t>chịu</a:t>
            </a:r>
            <a:r>
              <a:rPr lang="en-US" sz="2400" dirty="0"/>
              <a:t> </a:t>
            </a:r>
            <a:r>
              <a:rPr lang="en-US" sz="2400" dirty="0" err="1"/>
              <a:t>nén</a:t>
            </a:r>
            <a:r>
              <a:rPr lang="en-US" sz="2400" dirty="0"/>
              <a:t> </a:t>
            </a:r>
            <a:r>
              <a:rPr lang="en-US" sz="2400" dirty="0" err="1"/>
              <a:t>rất</a:t>
            </a:r>
            <a:r>
              <a:rPr lang="en-US" sz="2400" dirty="0"/>
              <a:t> </a:t>
            </a:r>
            <a:r>
              <a:rPr lang="en-US" sz="2400" dirty="0" err="1"/>
              <a:t>kém</a:t>
            </a:r>
            <a:r>
              <a:rPr lang="en-US" sz="2400" dirty="0"/>
              <a:t>. Cao </a:t>
            </a:r>
            <a:r>
              <a:rPr lang="en-US" sz="2400" dirty="0" err="1"/>
              <a:t>su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thấm</a:t>
            </a:r>
            <a:r>
              <a:rPr lang="en-US" sz="2400" dirty="0"/>
              <a:t> </a:t>
            </a:r>
            <a:r>
              <a:rPr lang="en-US" sz="2400" dirty="0" err="1"/>
              <a:t>khí</a:t>
            </a:r>
            <a:r>
              <a:rPr lang="en-US" sz="2400" dirty="0"/>
              <a:t>,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thấm</a:t>
            </a:r>
            <a:r>
              <a:rPr lang="en-US" sz="2400" dirty="0"/>
              <a:t> </a:t>
            </a:r>
            <a:r>
              <a:rPr lang="en-US" sz="2400" dirty="0" err="1"/>
              <a:t>nước</a:t>
            </a:r>
            <a:r>
              <a:rPr lang="en-US" sz="2400" dirty="0"/>
              <a:t>, </a:t>
            </a:r>
            <a:r>
              <a:rPr lang="en-US" sz="2400" dirty="0" err="1"/>
              <a:t>ổn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môi</a:t>
            </a:r>
            <a:r>
              <a:rPr lang="en-US" sz="2400" dirty="0"/>
              <a:t> </a:t>
            </a:r>
            <a:r>
              <a:rPr lang="en-US" sz="2400" dirty="0" err="1"/>
              <a:t>trường</a:t>
            </a:r>
            <a:r>
              <a:rPr lang="en-US" sz="2400" dirty="0"/>
              <a:t> </a:t>
            </a:r>
            <a:r>
              <a:rPr lang="en-US" sz="2400" dirty="0" err="1"/>
              <a:t>tẩy</a:t>
            </a:r>
            <a:r>
              <a:rPr lang="en-US" sz="2400" dirty="0"/>
              <a:t> </a:t>
            </a:r>
            <a:r>
              <a:rPr lang="en-US" sz="2400" dirty="0" err="1"/>
              <a:t>rửa</a:t>
            </a:r>
            <a:r>
              <a:rPr lang="en-US" sz="2400" dirty="0"/>
              <a:t>, </a:t>
            </a:r>
            <a:r>
              <a:rPr lang="en-US" sz="2400" dirty="0" err="1"/>
              <a:t>cách</a:t>
            </a:r>
            <a:r>
              <a:rPr lang="en-US" sz="2400" dirty="0"/>
              <a:t> </a:t>
            </a:r>
            <a:r>
              <a:rPr lang="en-US" sz="2400" dirty="0" err="1"/>
              <a:t>điện</a:t>
            </a:r>
            <a:r>
              <a:rPr lang="en-US" sz="2400" dirty="0"/>
              <a:t> </a:t>
            </a:r>
            <a:r>
              <a:rPr lang="en-US" sz="2400" dirty="0" err="1"/>
              <a:t>tốt</a:t>
            </a:r>
            <a:r>
              <a:rPr lang="en-US" sz="2400" dirty="0"/>
              <a:t>,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mật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thấp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03343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Rectangle 2"/>
          <p:cNvSpPr/>
          <p:nvPr/>
        </p:nvSpPr>
        <p:spPr bwMode="gray">
          <a:xfrm>
            <a:off x="3149321" y="0"/>
            <a:ext cx="2234920" cy="566928"/>
          </a:xfrm>
          <a:prstGeom prst="round2DiagRect">
            <a:avLst>
              <a:gd name="adj1" fmla="val 42473"/>
              <a:gd name="adj2" fmla="val 0"/>
            </a:avLst>
          </a:prstGeom>
          <a:gradFill>
            <a:gsLst>
              <a:gs pos="0">
                <a:srgbClr val="FCB608">
                  <a:lumMod val="75000"/>
                </a:srgbClr>
              </a:gs>
              <a:gs pos="92000">
                <a:srgbClr val="FCB608"/>
              </a:gs>
              <a:gs pos="100000">
                <a:srgbClr val="FCB608">
                  <a:lumMod val="50000"/>
                </a:srgbClr>
              </a:gs>
            </a:gsLst>
            <a:lin ang="10800000" scaled="1"/>
          </a:gradFill>
          <a:ln w="25400" cap="flat" cmpd="sng" algn="ctr">
            <a:solidFill>
              <a:srgbClr val="FCB608">
                <a:lumMod val="75000"/>
              </a:srgbClr>
            </a:solidFill>
            <a:prstDash val="solid"/>
          </a:ln>
          <a:effectLst>
            <a:outerShdw blurRad="139700" dist="177800" dir="8400000" algn="tr" rotWithShape="0">
              <a:prstClr val="black">
                <a:alpha val="2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metal">
            <a:bevelT w="88900" h="88900"/>
          </a:sp3d>
        </p:spPr>
        <p:txBody>
          <a:bodyPr rtlCol="0" anchor="ctr"/>
          <a:lstStyle/>
          <a:p>
            <a:pPr lvl="0" algn="just">
              <a:spcBef>
                <a:spcPts val="600"/>
              </a:spcBef>
              <a:spcAft>
                <a:spcPts val="0"/>
              </a:spcAft>
            </a:pPr>
            <a:r>
              <a:rPr lang="en-US" sz="2400" b="1" dirty="0">
                <a:solidFill>
                  <a:schemeClr val="bg1"/>
                </a:solidFill>
                <a:latin typeface="Times New Roman"/>
                <a:ea typeface="Times New Roman"/>
              </a:rPr>
              <a:t>1.2. CAO SU</a:t>
            </a:r>
            <a:endParaRPr lang="en-US" sz="2400" dirty="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143000" y="685800"/>
            <a:ext cx="5715000" cy="533400"/>
            <a:chOff x="1676400" y="1771075"/>
            <a:chExt cx="5715000" cy="533400"/>
          </a:xfrm>
        </p:grpSpPr>
        <p:sp>
          <p:nvSpPr>
            <p:cNvPr id="5" name="AutoShape 29"/>
            <p:cNvSpPr>
              <a:spLocks noChangeArrowheads="1"/>
            </p:cNvSpPr>
            <p:nvPr/>
          </p:nvSpPr>
          <p:spPr bwMode="gray">
            <a:xfrm>
              <a:off x="1676400" y="1771075"/>
              <a:ext cx="5715000" cy="533400"/>
            </a:xfrm>
            <a:prstGeom prst="roundRect">
              <a:avLst>
                <a:gd name="adj" fmla="val 34819"/>
              </a:avLst>
            </a:prstGeom>
            <a:solidFill>
              <a:srgbClr val="FFFFFF"/>
            </a:solidFill>
            <a:ln w="28575">
              <a:solidFill>
                <a:srgbClr val="62B5C6"/>
              </a:solidFill>
              <a:round/>
              <a:headEnd/>
              <a:tailEnd/>
            </a:ln>
            <a:effectLst>
              <a:outerShdw dist="35921" dir="2700000" algn="ctr" rotWithShape="0">
                <a:srgbClr val="C0C0C0"/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6" name="Text Box 24"/>
            <p:cNvSpPr txBox="1">
              <a:spLocks noChangeArrowheads="1"/>
            </p:cNvSpPr>
            <p:nvPr/>
          </p:nvSpPr>
          <p:spPr bwMode="gray">
            <a:xfrm>
              <a:off x="2133600" y="1850450"/>
              <a:ext cx="472440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endParaRPr>
            </a:p>
          </p:txBody>
        </p:sp>
        <p:grpSp>
          <p:nvGrpSpPr>
            <p:cNvPr id="7" name="Group 55"/>
            <p:cNvGrpSpPr>
              <a:grpSpLocks/>
            </p:cNvGrpSpPr>
            <p:nvPr/>
          </p:nvGrpSpPr>
          <p:grpSpPr bwMode="auto">
            <a:xfrm>
              <a:off x="7091363" y="1956813"/>
              <a:ext cx="136525" cy="136525"/>
              <a:chOff x="576" y="1824"/>
              <a:chExt cx="144" cy="144"/>
            </a:xfrm>
          </p:grpSpPr>
          <p:sp>
            <p:nvSpPr>
              <p:cNvPr id="11" name="Oval 56"/>
              <p:cNvSpPr>
                <a:spLocks noChangeArrowheads="1"/>
              </p:cNvSpPr>
              <p:nvPr/>
            </p:nvSpPr>
            <p:spPr bwMode="gray">
              <a:xfrm>
                <a:off x="576" y="1824"/>
                <a:ext cx="144" cy="144"/>
              </a:xfrm>
              <a:prstGeom prst="ellipse">
                <a:avLst/>
              </a:prstGeom>
              <a:solidFill>
                <a:srgbClr val="62B5C6"/>
              </a:solidFill>
              <a:ln>
                <a:noFill/>
              </a:ln>
              <a:effectLst>
                <a:outerShdw dist="35921" dir="2700000" algn="ctr" rotWithShape="0">
                  <a:srgbClr val="C0C0C0"/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pic>
            <p:nvPicPr>
              <p:cNvPr id="12" name="Picture 57" descr="drop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577" y="1825"/>
                <a:ext cx="143" cy="141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8" name="Group 67"/>
            <p:cNvGrpSpPr>
              <a:grpSpLocks/>
            </p:cNvGrpSpPr>
            <p:nvPr/>
          </p:nvGrpSpPr>
          <p:grpSpPr bwMode="auto">
            <a:xfrm>
              <a:off x="1828800" y="1956813"/>
              <a:ext cx="136525" cy="136525"/>
              <a:chOff x="576" y="1824"/>
              <a:chExt cx="144" cy="144"/>
            </a:xfrm>
          </p:grpSpPr>
          <p:sp>
            <p:nvSpPr>
              <p:cNvPr id="9" name="Oval 68"/>
              <p:cNvSpPr>
                <a:spLocks noChangeArrowheads="1"/>
              </p:cNvSpPr>
              <p:nvPr/>
            </p:nvSpPr>
            <p:spPr bwMode="gray">
              <a:xfrm>
                <a:off x="576" y="1824"/>
                <a:ext cx="144" cy="144"/>
              </a:xfrm>
              <a:prstGeom prst="ellipse">
                <a:avLst/>
              </a:prstGeom>
              <a:solidFill>
                <a:srgbClr val="62B5C6"/>
              </a:solidFill>
              <a:ln>
                <a:noFill/>
              </a:ln>
              <a:effectLst>
                <a:outerShdw dist="35921" dir="2700000" algn="ctr" rotWithShape="0">
                  <a:srgbClr val="C0C0C0"/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pic>
            <p:nvPicPr>
              <p:cNvPr id="10" name="Picture 69" descr="drop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577" y="1825"/>
                <a:ext cx="143" cy="141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</p:grpSp>
      </p:grpSp>
      <p:sp>
        <p:nvSpPr>
          <p:cNvPr id="13" name="Rectangle 12"/>
          <p:cNvSpPr/>
          <p:nvPr/>
        </p:nvSpPr>
        <p:spPr>
          <a:xfrm>
            <a:off x="1205234" y="739170"/>
            <a:ext cx="38962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70510" algn="just">
              <a:spcBef>
                <a:spcPts val="600"/>
              </a:spcBef>
              <a:spcAft>
                <a:spcPts val="0"/>
              </a:spcAft>
            </a:pPr>
            <a:r>
              <a:rPr lang="en-US" sz="2400" b="1" dirty="0">
                <a:latin typeface="Times New Roman"/>
                <a:ea typeface="Times New Roman"/>
              </a:rPr>
              <a:t>1.2.1. </a:t>
            </a:r>
            <a:r>
              <a:rPr lang="en-US" sz="2400" b="1" dirty="0" err="1">
                <a:latin typeface="Times New Roman"/>
                <a:ea typeface="Times New Roman"/>
              </a:rPr>
              <a:t>Cấu</a:t>
            </a:r>
            <a:r>
              <a:rPr lang="en-US" sz="2400" b="1" dirty="0">
                <a:latin typeface="Times New Roman"/>
                <a:ea typeface="Times New Roman"/>
              </a:rPr>
              <a:t> </a:t>
            </a:r>
            <a:r>
              <a:rPr lang="en-US" sz="2400" b="1" dirty="0" err="1">
                <a:latin typeface="Times New Roman"/>
                <a:ea typeface="Times New Roman"/>
              </a:rPr>
              <a:t>tạo</a:t>
            </a:r>
            <a:r>
              <a:rPr lang="en-US" sz="2400" b="1" dirty="0">
                <a:latin typeface="Times New Roman"/>
                <a:ea typeface="Times New Roman"/>
              </a:rPr>
              <a:t> </a:t>
            </a:r>
            <a:r>
              <a:rPr lang="en-US" sz="2400" b="1" dirty="0" err="1">
                <a:latin typeface="Times New Roman"/>
                <a:ea typeface="Times New Roman"/>
              </a:rPr>
              <a:t>và</a:t>
            </a:r>
            <a:r>
              <a:rPr lang="en-US" sz="2400" b="1" dirty="0">
                <a:latin typeface="Times New Roman"/>
                <a:ea typeface="Times New Roman"/>
              </a:rPr>
              <a:t> </a:t>
            </a:r>
            <a:r>
              <a:rPr lang="en-US" sz="2400" b="1" dirty="0" err="1">
                <a:latin typeface="Times New Roman"/>
                <a:ea typeface="Times New Roman"/>
              </a:rPr>
              <a:t>tính</a:t>
            </a:r>
            <a:r>
              <a:rPr lang="en-US" sz="2400" b="1" dirty="0">
                <a:latin typeface="Times New Roman"/>
                <a:ea typeface="Times New Roman"/>
              </a:rPr>
              <a:t> </a:t>
            </a:r>
            <a:r>
              <a:rPr lang="en-US" sz="2400" b="1" dirty="0" err="1">
                <a:latin typeface="Times New Roman"/>
                <a:ea typeface="Times New Roman"/>
              </a:rPr>
              <a:t>chất</a:t>
            </a:r>
            <a:endParaRPr lang="en-US" sz="2000" dirty="0">
              <a:effectLst/>
              <a:latin typeface="Times New Roman"/>
              <a:ea typeface="Times New Roman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304800" y="1735755"/>
            <a:ext cx="8247129" cy="3487067"/>
            <a:chOff x="685800" y="1143000"/>
            <a:chExt cx="8247129" cy="4056653"/>
          </a:xfrm>
        </p:grpSpPr>
        <p:sp>
          <p:nvSpPr>
            <p:cNvPr id="15" name="Round Diagonal Corner Rectangle 14"/>
            <p:cNvSpPr/>
            <p:nvPr/>
          </p:nvSpPr>
          <p:spPr bwMode="gray">
            <a:xfrm>
              <a:off x="685800" y="1143000"/>
              <a:ext cx="4800600" cy="566928"/>
            </a:xfrm>
            <a:prstGeom prst="round2DiagRect">
              <a:avLst>
                <a:gd name="adj1" fmla="val 42473"/>
                <a:gd name="adj2" fmla="val 0"/>
              </a:avLst>
            </a:prstGeom>
            <a:gradFill>
              <a:gsLst>
                <a:gs pos="0">
                  <a:srgbClr val="FCB608">
                    <a:lumMod val="75000"/>
                  </a:srgbClr>
                </a:gs>
                <a:gs pos="92000">
                  <a:srgbClr val="FCB608"/>
                </a:gs>
                <a:gs pos="100000">
                  <a:srgbClr val="FCB608">
                    <a:lumMod val="50000"/>
                  </a:srgbClr>
                </a:gs>
              </a:gsLst>
              <a:lin ang="10800000" scaled="1"/>
            </a:gradFill>
            <a:ln w="25400" cap="flat" cmpd="sng" algn="ctr">
              <a:solidFill>
                <a:srgbClr val="FCB608">
                  <a:lumMod val="75000"/>
                </a:srgbClr>
              </a:solidFill>
              <a:prstDash val="solid"/>
            </a:ln>
            <a:effectLst>
              <a:outerShdw blurRad="139700" dist="177800" dir="84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metal">
              <a:bevelT w="88900" h="889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 bwMode="gray">
            <a:xfrm>
              <a:off x="838200" y="1361735"/>
              <a:ext cx="155448" cy="155448"/>
            </a:xfrm>
            <a:prstGeom prst="ellipse">
              <a:avLst/>
            </a:prstGeom>
            <a:gradFill flip="none" rotWithShape="1">
              <a:gsLst>
                <a:gs pos="0">
                  <a:srgbClr val="FCB608">
                    <a:lumMod val="75000"/>
                  </a:srgbClr>
                </a:gs>
                <a:gs pos="42000">
                  <a:srgbClr val="FCB608">
                    <a:lumMod val="60000"/>
                    <a:lumOff val="40000"/>
                  </a:srgbClr>
                </a:gs>
                <a:gs pos="100000">
                  <a:srgbClr val="FCB608"/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at" dir="t">
                <a:rot lat="0" lon="0" rev="5400000"/>
              </a:lightRig>
            </a:scene3d>
            <a:sp3d>
              <a:bevelT w="101600" h="635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" name="Rounded Rectangle 16"/>
            <p:cNvSpPr/>
            <p:nvPr/>
          </p:nvSpPr>
          <p:spPr bwMode="gray">
            <a:xfrm>
              <a:off x="1371600" y="1357120"/>
              <a:ext cx="7561329" cy="3842533"/>
            </a:xfrm>
            <a:prstGeom prst="roundRect">
              <a:avLst>
                <a:gd name="adj" fmla="val 7018"/>
              </a:avLst>
            </a:prstGeom>
            <a:gradFill>
              <a:gsLst>
                <a:gs pos="0">
                  <a:srgbClr val="FFFFFF"/>
                </a:gs>
                <a:gs pos="46000">
                  <a:srgbClr val="FCB608">
                    <a:lumMod val="40000"/>
                    <a:lumOff val="60000"/>
                  </a:srgbClr>
                </a:gs>
                <a:gs pos="100000">
                  <a:srgbClr val="FFFFFF"/>
                </a:gs>
              </a:gsLst>
              <a:lin ang="16200000" scaled="1"/>
            </a:gradFill>
            <a:ln w="12700" cap="flat" cmpd="sng" algn="ctr">
              <a:solidFill>
                <a:srgbClr val="FCB608">
                  <a:lumMod val="75000"/>
                </a:srgbClr>
              </a:solidFill>
              <a:prstDash val="solid"/>
            </a:ln>
            <a:effectLst>
              <a:outerShdw blurRad="50800" dist="101600" dir="7980000" algn="tr" rotWithShape="0">
                <a:prstClr val="black">
                  <a:alpha val="1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8" name="Rectangle 52"/>
            <p:cNvSpPr>
              <a:spLocks noChangeArrowheads="1"/>
            </p:cNvSpPr>
            <p:nvPr/>
          </p:nvSpPr>
          <p:spPr bwMode="gray">
            <a:xfrm>
              <a:off x="1371600" y="1583353"/>
              <a:ext cx="7561329" cy="501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2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         </a:t>
              </a:r>
              <a:endPara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9" name="Rectangle 18"/>
          <p:cNvSpPr/>
          <p:nvPr/>
        </p:nvSpPr>
        <p:spPr>
          <a:xfrm>
            <a:off x="1300830" y="2114279"/>
            <a:ext cx="70372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/>
              <a:t> </a:t>
            </a:r>
            <a:endParaRPr lang="en-US" sz="2400" dirty="0"/>
          </a:p>
        </p:txBody>
      </p:sp>
      <p:sp>
        <p:nvSpPr>
          <p:cNvPr id="2" name="Rectangle 1"/>
          <p:cNvSpPr/>
          <p:nvPr/>
        </p:nvSpPr>
        <p:spPr>
          <a:xfrm>
            <a:off x="1066800" y="2223082"/>
            <a:ext cx="73556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spcBef>
                <a:spcPts val="600"/>
              </a:spcBef>
              <a:spcAft>
                <a:spcPts val="0"/>
              </a:spcAft>
            </a:pPr>
            <a:r>
              <a:rPr lang="en-US" sz="2400" dirty="0" err="1">
                <a:latin typeface="Times New Roman"/>
                <a:ea typeface="Times New Roman"/>
              </a:rPr>
              <a:t>Về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tính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chất</a:t>
            </a:r>
            <a:r>
              <a:rPr lang="en-US" sz="2400" dirty="0">
                <a:latin typeface="Times New Roman"/>
                <a:ea typeface="Times New Roman"/>
              </a:rPr>
              <a:t>, </a:t>
            </a:r>
            <a:r>
              <a:rPr lang="en-US" sz="2400" dirty="0" err="1">
                <a:latin typeface="Times New Roman"/>
                <a:ea typeface="Times New Roman"/>
              </a:rPr>
              <a:t>cao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su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là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polyme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nhiệt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dẻo</a:t>
            </a:r>
            <a:r>
              <a:rPr lang="en-US" sz="2400" dirty="0">
                <a:latin typeface="Times New Roman"/>
                <a:ea typeface="Times New Roman"/>
              </a:rPr>
              <a:t>. </a:t>
            </a:r>
            <a:r>
              <a:rPr lang="en-US" sz="2400" dirty="0" err="1">
                <a:latin typeface="Times New Roman"/>
                <a:ea typeface="Times New Roman"/>
              </a:rPr>
              <a:t>Khi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cho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lưu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hùynh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vào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cao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su</a:t>
            </a:r>
            <a:r>
              <a:rPr lang="en-US" sz="2400" dirty="0">
                <a:latin typeface="Times New Roman"/>
                <a:ea typeface="Times New Roman"/>
              </a:rPr>
              <a:t> ta </a:t>
            </a:r>
            <a:r>
              <a:rPr lang="en-US" sz="2400" dirty="0" err="1">
                <a:latin typeface="Times New Roman"/>
                <a:ea typeface="Times New Roman"/>
              </a:rPr>
              <a:t>nhận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được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cấu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tạo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mạch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không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gian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gọi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là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cao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su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được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lưu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hóa</a:t>
            </a:r>
            <a:r>
              <a:rPr lang="en-US" sz="2400" dirty="0">
                <a:latin typeface="Times New Roman"/>
                <a:ea typeface="Times New Roman"/>
              </a:rPr>
              <a:t>. </a:t>
            </a:r>
            <a:r>
              <a:rPr lang="fr-FR" sz="2400" dirty="0" err="1">
                <a:latin typeface="Times New Roman"/>
                <a:ea typeface="Times New Roman"/>
              </a:rPr>
              <a:t>Phụ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thuộc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vào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lượng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lưu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huỳnh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đưa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vào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cao</a:t>
            </a:r>
            <a:r>
              <a:rPr lang="fr-FR" sz="2400" dirty="0">
                <a:latin typeface="Times New Roman"/>
                <a:ea typeface="Times New Roman"/>
              </a:rPr>
              <a:t> su </a:t>
            </a:r>
            <a:r>
              <a:rPr lang="fr-FR" sz="2400" dirty="0" err="1">
                <a:latin typeface="Times New Roman"/>
                <a:ea typeface="Times New Roman"/>
              </a:rPr>
              <a:t>độ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dày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đặc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của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mạch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lưới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có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khác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nhau</a:t>
            </a:r>
            <a:r>
              <a:rPr lang="fr-FR" sz="2400" dirty="0">
                <a:latin typeface="Times New Roman"/>
                <a:ea typeface="Times New Roman"/>
              </a:rPr>
              <a:t>. Cao su </a:t>
            </a:r>
            <a:r>
              <a:rPr lang="fr-FR" sz="2400" dirty="0" err="1">
                <a:latin typeface="Times New Roman"/>
                <a:ea typeface="Times New Roman"/>
              </a:rPr>
              <a:t>thiên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nhiên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chưa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lưu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hóa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có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độ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bền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>
                <a:latin typeface="Times New Roman"/>
                <a:ea typeface="Times New Roman"/>
                <a:sym typeface="Symbol"/>
              </a:rPr>
              <a:t></a:t>
            </a:r>
            <a:r>
              <a:rPr lang="fr-FR" sz="2400" baseline="-25000" dirty="0">
                <a:latin typeface="Times New Roman"/>
                <a:ea typeface="Times New Roman"/>
              </a:rPr>
              <a:t>b</a:t>
            </a:r>
            <a:r>
              <a:rPr lang="fr-FR" sz="2400" dirty="0">
                <a:latin typeface="Times New Roman"/>
                <a:ea typeface="Times New Roman"/>
              </a:rPr>
              <a:t> = 0,10÷0,15 KG/mm</a:t>
            </a:r>
            <a:r>
              <a:rPr lang="fr-FR" sz="2400" baseline="30000" dirty="0">
                <a:latin typeface="Times New Roman"/>
                <a:ea typeface="Times New Roman"/>
              </a:rPr>
              <a:t>2</a:t>
            </a:r>
            <a:r>
              <a:rPr lang="fr-FR" sz="2400" dirty="0">
                <a:latin typeface="Times New Roman"/>
                <a:ea typeface="Times New Roman"/>
              </a:rPr>
              <a:t>, </a:t>
            </a:r>
            <a:r>
              <a:rPr lang="fr-FR" sz="2400" dirty="0" err="1">
                <a:latin typeface="Times New Roman"/>
                <a:ea typeface="Times New Roman"/>
              </a:rPr>
              <a:t>sau</a:t>
            </a:r>
            <a:r>
              <a:rPr lang="fr-FR" sz="2400" dirty="0">
                <a:latin typeface="Times New Roman"/>
                <a:ea typeface="Times New Roman"/>
              </a:rPr>
              <a:t> khi </a:t>
            </a:r>
            <a:r>
              <a:rPr lang="fr-FR" sz="2400" dirty="0" err="1">
                <a:latin typeface="Times New Roman"/>
                <a:ea typeface="Times New Roman"/>
              </a:rPr>
              <a:t>lưu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hóa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>
                <a:latin typeface="Times New Roman"/>
                <a:ea typeface="Times New Roman"/>
                <a:sym typeface="Symbol"/>
              </a:rPr>
              <a:t></a:t>
            </a:r>
            <a:r>
              <a:rPr lang="fr-FR" sz="2400" baseline="-25000" dirty="0">
                <a:latin typeface="Times New Roman"/>
                <a:ea typeface="Times New Roman"/>
              </a:rPr>
              <a:t>b</a:t>
            </a:r>
            <a:r>
              <a:rPr lang="fr-FR" sz="2400" dirty="0">
                <a:latin typeface="Times New Roman"/>
                <a:ea typeface="Times New Roman"/>
              </a:rPr>
              <a:t> = 3,5 KG/mm</a:t>
            </a:r>
            <a:r>
              <a:rPr lang="fr-FR" sz="2400" baseline="30000" dirty="0">
                <a:latin typeface="Times New Roman"/>
                <a:ea typeface="Times New Roman"/>
              </a:rPr>
              <a:t>2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đồng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thời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tăng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độ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cứng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và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tăng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tính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chống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mài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mòn</a:t>
            </a:r>
            <a:r>
              <a:rPr lang="fr-FR" sz="2400" dirty="0">
                <a:latin typeface="Times New Roman"/>
                <a:ea typeface="Times New Roman"/>
              </a:rPr>
              <a:t>.</a:t>
            </a:r>
            <a:endParaRPr lang="en-US" sz="24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38357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Rectangle 2"/>
          <p:cNvSpPr/>
          <p:nvPr/>
        </p:nvSpPr>
        <p:spPr bwMode="gray">
          <a:xfrm>
            <a:off x="3149321" y="0"/>
            <a:ext cx="2234920" cy="566928"/>
          </a:xfrm>
          <a:prstGeom prst="round2DiagRect">
            <a:avLst>
              <a:gd name="adj1" fmla="val 42473"/>
              <a:gd name="adj2" fmla="val 0"/>
            </a:avLst>
          </a:prstGeom>
          <a:gradFill>
            <a:gsLst>
              <a:gs pos="0">
                <a:srgbClr val="FCB608">
                  <a:lumMod val="75000"/>
                </a:srgbClr>
              </a:gs>
              <a:gs pos="92000">
                <a:srgbClr val="FCB608"/>
              </a:gs>
              <a:gs pos="100000">
                <a:srgbClr val="FCB608">
                  <a:lumMod val="50000"/>
                </a:srgbClr>
              </a:gs>
            </a:gsLst>
            <a:lin ang="10800000" scaled="1"/>
          </a:gradFill>
          <a:ln w="25400" cap="flat" cmpd="sng" algn="ctr">
            <a:solidFill>
              <a:srgbClr val="FCB608">
                <a:lumMod val="75000"/>
              </a:srgbClr>
            </a:solidFill>
            <a:prstDash val="solid"/>
          </a:ln>
          <a:effectLst>
            <a:outerShdw blurRad="139700" dist="177800" dir="8400000" algn="tr" rotWithShape="0">
              <a:prstClr val="black">
                <a:alpha val="2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metal">
            <a:bevelT w="88900" h="88900"/>
          </a:sp3d>
        </p:spPr>
        <p:txBody>
          <a:bodyPr rtlCol="0" anchor="ctr"/>
          <a:lstStyle/>
          <a:p>
            <a:pPr lvl="0" algn="just">
              <a:spcBef>
                <a:spcPts val="600"/>
              </a:spcBef>
              <a:spcAft>
                <a:spcPts val="0"/>
              </a:spcAft>
            </a:pPr>
            <a:r>
              <a:rPr lang="en-US" sz="2400" b="1" dirty="0">
                <a:solidFill>
                  <a:schemeClr val="bg1"/>
                </a:solidFill>
                <a:latin typeface="Times New Roman"/>
                <a:ea typeface="Times New Roman"/>
              </a:rPr>
              <a:t>1.2. CAO SU</a:t>
            </a:r>
            <a:endParaRPr lang="en-US" sz="2400" dirty="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143000" y="685799"/>
            <a:ext cx="5715000" cy="761129"/>
            <a:chOff x="1676400" y="1771074"/>
            <a:chExt cx="5715000" cy="761129"/>
          </a:xfrm>
        </p:grpSpPr>
        <p:sp>
          <p:nvSpPr>
            <p:cNvPr id="5" name="AutoShape 29"/>
            <p:cNvSpPr>
              <a:spLocks noChangeArrowheads="1"/>
            </p:cNvSpPr>
            <p:nvPr/>
          </p:nvSpPr>
          <p:spPr bwMode="gray">
            <a:xfrm>
              <a:off x="1676400" y="1771074"/>
              <a:ext cx="5715000" cy="761129"/>
            </a:xfrm>
            <a:prstGeom prst="roundRect">
              <a:avLst>
                <a:gd name="adj" fmla="val 34819"/>
              </a:avLst>
            </a:prstGeom>
            <a:solidFill>
              <a:srgbClr val="FFFFFF"/>
            </a:solidFill>
            <a:ln w="28575">
              <a:solidFill>
                <a:srgbClr val="62B5C6"/>
              </a:solidFill>
              <a:round/>
              <a:headEnd/>
              <a:tailEnd/>
            </a:ln>
            <a:effectLst>
              <a:outerShdw dist="35921" dir="2700000" algn="ctr" rotWithShape="0">
                <a:srgbClr val="C0C0C0"/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6" name="Text Box 24"/>
            <p:cNvSpPr txBox="1">
              <a:spLocks noChangeArrowheads="1"/>
            </p:cNvSpPr>
            <p:nvPr/>
          </p:nvSpPr>
          <p:spPr bwMode="gray">
            <a:xfrm>
              <a:off x="2133600" y="1850450"/>
              <a:ext cx="472440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endParaRPr>
            </a:p>
          </p:txBody>
        </p:sp>
        <p:grpSp>
          <p:nvGrpSpPr>
            <p:cNvPr id="7" name="Group 55"/>
            <p:cNvGrpSpPr>
              <a:grpSpLocks/>
            </p:cNvGrpSpPr>
            <p:nvPr/>
          </p:nvGrpSpPr>
          <p:grpSpPr bwMode="auto">
            <a:xfrm>
              <a:off x="7091363" y="1956813"/>
              <a:ext cx="136525" cy="136525"/>
              <a:chOff x="576" y="1824"/>
              <a:chExt cx="144" cy="144"/>
            </a:xfrm>
          </p:grpSpPr>
          <p:sp>
            <p:nvSpPr>
              <p:cNvPr id="11" name="Oval 56"/>
              <p:cNvSpPr>
                <a:spLocks noChangeArrowheads="1"/>
              </p:cNvSpPr>
              <p:nvPr/>
            </p:nvSpPr>
            <p:spPr bwMode="gray">
              <a:xfrm>
                <a:off x="576" y="1824"/>
                <a:ext cx="144" cy="144"/>
              </a:xfrm>
              <a:prstGeom prst="ellipse">
                <a:avLst/>
              </a:prstGeom>
              <a:solidFill>
                <a:srgbClr val="62B5C6"/>
              </a:solidFill>
              <a:ln>
                <a:noFill/>
              </a:ln>
              <a:effectLst>
                <a:outerShdw dist="35921" dir="2700000" algn="ctr" rotWithShape="0">
                  <a:srgbClr val="C0C0C0"/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pic>
            <p:nvPicPr>
              <p:cNvPr id="12" name="Picture 57" descr="drop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577" y="1825"/>
                <a:ext cx="143" cy="141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8" name="Group 67"/>
            <p:cNvGrpSpPr>
              <a:grpSpLocks/>
            </p:cNvGrpSpPr>
            <p:nvPr/>
          </p:nvGrpSpPr>
          <p:grpSpPr bwMode="auto">
            <a:xfrm>
              <a:off x="1828800" y="1956813"/>
              <a:ext cx="136525" cy="136525"/>
              <a:chOff x="576" y="1824"/>
              <a:chExt cx="144" cy="144"/>
            </a:xfrm>
          </p:grpSpPr>
          <p:sp>
            <p:nvSpPr>
              <p:cNvPr id="9" name="Oval 68"/>
              <p:cNvSpPr>
                <a:spLocks noChangeArrowheads="1"/>
              </p:cNvSpPr>
              <p:nvPr/>
            </p:nvSpPr>
            <p:spPr bwMode="gray">
              <a:xfrm>
                <a:off x="576" y="1824"/>
                <a:ext cx="144" cy="144"/>
              </a:xfrm>
              <a:prstGeom prst="ellipse">
                <a:avLst/>
              </a:prstGeom>
              <a:solidFill>
                <a:srgbClr val="62B5C6"/>
              </a:solidFill>
              <a:ln>
                <a:noFill/>
              </a:ln>
              <a:effectLst>
                <a:outerShdw dist="35921" dir="2700000" algn="ctr" rotWithShape="0">
                  <a:srgbClr val="C0C0C0"/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pic>
            <p:nvPicPr>
              <p:cNvPr id="10" name="Picture 69" descr="drop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577" y="1825"/>
                <a:ext cx="143" cy="141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</p:grpSp>
      </p:grpSp>
      <p:sp>
        <p:nvSpPr>
          <p:cNvPr id="13" name="Rectangle 12"/>
          <p:cNvSpPr/>
          <p:nvPr/>
        </p:nvSpPr>
        <p:spPr>
          <a:xfrm>
            <a:off x="1524000" y="663714"/>
            <a:ext cx="53006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70510" algn="just">
              <a:spcBef>
                <a:spcPts val="600"/>
              </a:spcBef>
              <a:spcAft>
                <a:spcPts val="0"/>
              </a:spcAft>
            </a:pPr>
            <a:r>
              <a:rPr lang="en-US" sz="2000" b="1" dirty="0">
                <a:latin typeface="Times New Roman"/>
                <a:ea typeface="Times New Roman"/>
              </a:rPr>
              <a:t>1.2.2 </a:t>
            </a:r>
            <a:r>
              <a:rPr lang="en-US" sz="2000" b="1" dirty="0" err="1">
                <a:latin typeface="Times New Roman"/>
                <a:ea typeface="Times New Roman"/>
              </a:rPr>
              <a:t>Thành</a:t>
            </a:r>
            <a:r>
              <a:rPr lang="en-US" sz="2000" b="1" dirty="0"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latin typeface="Times New Roman"/>
                <a:ea typeface="Times New Roman"/>
              </a:rPr>
              <a:t>phần</a:t>
            </a:r>
            <a:r>
              <a:rPr lang="en-US" sz="2000" b="1" dirty="0"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latin typeface="Times New Roman"/>
                <a:ea typeface="Times New Roman"/>
              </a:rPr>
              <a:t>đơn</a:t>
            </a:r>
            <a:r>
              <a:rPr lang="en-US" sz="2000" b="1" dirty="0"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latin typeface="Times New Roman"/>
                <a:ea typeface="Times New Roman"/>
              </a:rPr>
              <a:t>pha</a:t>
            </a:r>
            <a:r>
              <a:rPr lang="en-US" sz="2000" b="1" dirty="0"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latin typeface="Times New Roman"/>
                <a:ea typeface="Times New Roman"/>
              </a:rPr>
              <a:t>chế</a:t>
            </a:r>
            <a:r>
              <a:rPr lang="en-US" sz="2000" b="1" dirty="0"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latin typeface="Times New Roman"/>
                <a:ea typeface="Times New Roman"/>
              </a:rPr>
              <a:t>và</a:t>
            </a:r>
            <a:r>
              <a:rPr lang="en-US" sz="2000" b="1" dirty="0"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latin typeface="Times New Roman"/>
                <a:ea typeface="Times New Roman"/>
              </a:rPr>
              <a:t>công</a:t>
            </a:r>
            <a:r>
              <a:rPr lang="en-US" sz="2000" b="1" dirty="0">
                <a:latin typeface="Times New Roman"/>
                <a:ea typeface="Times New Roman"/>
              </a:rPr>
              <a:t> </a:t>
            </a:r>
            <a:r>
              <a:rPr lang="en-US" sz="2000" b="1" dirty="0" err="1" smtClean="0">
                <a:latin typeface="Times New Roman"/>
                <a:ea typeface="Times New Roman"/>
              </a:rPr>
              <a:t>dụng</a:t>
            </a:r>
            <a:r>
              <a:rPr lang="en-US" sz="2000" b="1" dirty="0" smtClean="0">
                <a:latin typeface="Times New Roman"/>
                <a:ea typeface="Times New Roman"/>
              </a:rPr>
              <a:t/>
            </a:r>
            <a:br>
              <a:rPr lang="en-US" sz="2000" b="1" dirty="0" smtClean="0">
                <a:latin typeface="Times New Roman"/>
                <a:ea typeface="Times New Roman"/>
              </a:rPr>
            </a:br>
            <a:r>
              <a:rPr lang="en-US" sz="2000" b="1" dirty="0" smtClean="0"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latin typeface="Times New Roman"/>
                <a:ea typeface="Times New Roman"/>
              </a:rPr>
              <a:t>các</a:t>
            </a:r>
            <a:r>
              <a:rPr lang="en-US" sz="2000" b="1" dirty="0"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latin typeface="Times New Roman"/>
                <a:ea typeface="Times New Roman"/>
              </a:rPr>
              <a:t>chất</a:t>
            </a:r>
            <a:r>
              <a:rPr lang="en-US" sz="2000" b="1" dirty="0"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latin typeface="Times New Roman"/>
                <a:ea typeface="Times New Roman"/>
              </a:rPr>
              <a:t>phụ</a:t>
            </a:r>
            <a:r>
              <a:rPr lang="en-US" sz="2000" b="1" dirty="0"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latin typeface="Times New Roman"/>
                <a:ea typeface="Times New Roman"/>
              </a:rPr>
              <a:t>gia</a:t>
            </a:r>
            <a:endParaRPr lang="en-US" sz="2000" dirty="0">
              <a:effectLst/>
              <a:latin typeface="Times New Roman"/>
              <a:ea typeface="Times New Roman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524000" y="1729770"/>
            <a:ext cx="6019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spcBef>
                <a:spcPts val="600"/>
              </a:spcBef>
              <a:spcAft>
                <a:spcPts val="600"/>
              </a:spcAft>
            </a:pPr>
            <a:r>
              <a:rPr lang="fr-FR" sz="2400" dirty="0" err="1">
                <a:latin typeface="Times New Roman"/>
                <a:ea typeface="Times New Roman"/>
              </a:rPr>
              <a:t>Ngoài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cao</a:t>
            </a:r>
            <a:r>
              <a:rPr lang="fr-FR" sz="2400" dirty="0">
                <a:latin typeface="Times New Roman"/>
                <a:ea typeface="Times New Roman"/>
              </a:rPr>
              <a:t> su </a:t>
            </a:r>
            <a:r>
              <a:rPr lang="fr-FR" sz="2400" dirty="0" err="1">
                <a:latin typeface="Times New Roman"/>
                <a:ea typeface="Times New Roman"/>
              </a:rPr>
              <a:t>đóng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vai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trò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chất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liên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kết</a:t>
            </a:r>
            <a:r>
              <a:rPr lang="fr-FR" sz="2400" dirty="0">
                <a:latin typeface="Times New Roman"/>
                <a:ea typeface="Times New Roman"/>
              </a:rPr>
              <a:t>, </a:t>
            </a:r>
            <a:r>
              <a:rPr lang="fr-FR" sz="2400" dirty="0" err="1">
                <a:latin typeface="Times New Roman"/>
                <a:ea typeface="Times New Roman"/>
              </a:rPr>
              <a:t>các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chất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phụ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gia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cho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vào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được</a:t>
            </a:r>
            <a:r>
              <a:rPr lang="fr-FR" sz="2400" dirty="0">
                <a:latin typeface="Times New Roman"/>
                <a:ea typeface="Times New Roman"/>
              </a:rPr>
              <a:t> chia ra </a:t>
            </a:r>
            <a:r>
              <a:rPr lang="fr-FR" sz="2400" dirty="0" err="1">
                <a:latin typeface="Times New Roman"/>
                <a:ea typeface="Times New Roman"/>
              </a:rPr>
              <a:t>các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loại</a:t>
            </a:r>
            <a:r>
              <a:rPr lang="fr-FR" sz="2400" dirty="0">
                <a:latin typeface="Times New Roman"/>
                <a:ea typeface="Times New Roman"/>
              </a:rPr>
              <a:t>: </a:t>
            </a:r>
            <a:r>
              <a:rPr lang="fr-FR" sz="2400" dirty="0" err="1">
                <a:latin typeface="Times New Roman"/>
                <a:ea typeface="Times New Roman"/>
              </a:rPr>
              <a:t>chất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lưu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hóa</a:t>
            </a:r>
            <a:r>
              <a:rPr lang="fr-FR" sz="2400" dirty="0">
                <a:latin typeface="Times New Roman"/>
                <a:ea typeface="Times New Roman"/>
              </a:rPr>
              <a:t>, </a:t>
            </a:r>
            <a:r>
              <a:rPr lang="fr-FR" sz="2400" dirty="0" err="1">
                <a:latin typeface="Times New Roman"/>
                <a:ea typeface="Times New Roman"/>
              </a:rPr>
              <a:t>chất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xúc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tiến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lưu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hóa</a:t>
            </a:r>
            <a:r>
              <a:rPr lang="fr-FR" sz="2400" dirty="0">
                <a:latin typeface="Times New Roman"/>
                <a:ea typeface="Times New Roman"/>
              </a:rPr>
              <a:t>, </a:t>
            </a:r>
            <a:r>
              <a:rPr lang="fr-FR" sz="2400" dirty="0" err="1">
                <a:latin typeface="Times New Roman"/>
                <a:ea typeface="Times New Roman"/>
              </a:rPr>
              <a:t>chất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chống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lão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hóa</a:t>
            </a:r>
            <a:r>
              <a:rPr lang="fr-FR" sz="2400" dirty="0">
                <a:latin typeface="Times New Roman"/>
                <a:ea typeface="Times New Roman"/>
              </a:rPr>
              <a:t>, </a:t>
            </a:r>
            <a:r>
              <a:rPr lang="fr-FR" sz="2400" dirty="0" err="1">
                <a:latin typeface="Times New Roman"/>
                <a:ea typeface="Times New Roman"/>
              </a:rPr>
              <a:t>chất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hóa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dẻo</a:t>
            </a:r>
            <a:r>
              <a:rPr lang="fr-FR" sz="2400" dirty="0">
                <a:latin typeface="Times New Roman"/>
                <a:ea typeface="Times New Roman"/>
              </a:rPr>
              <a:t>, </a:t>
            </a:r>
            <a:r>
              <a:rPr lang="fr-FR" sz="2400" dirty="0" err="1">
                <a:latin typeface="Times New Roman"/>
                <a:ea typeface="Times New Roman"/>
              </a:rPr>
              <a:t>chất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độn</a:t>
            </a:r>
            <a:r>
              <a:rPr lang="fr-FR" sz="2400" dirty="0">
                <a:latin typeface="Times New Roman"/>
                <a:ea typeface="Times New Roman"/>
              </a:rPr>
              <a:t> </a:t>
            </a:r>
            <a:r>
              <a:rPr lang="fr-FR" sz="2400" dirty="0" err="1">
                <a:latin typeface="Times New Roman"/>
                <a:ea typeface="Times New Roman"/>
              </a:rPr>
              <a:t>v.v</a:t>
            </a:r>
            <a:r>
              <a:rPr lang="fr-FR" sz="2400" dirty="0">
                <a:latin typeface="Times New Roman"/>
                <a:ea typeface="Times New Roman"/>
              </a:rPr>
              <a:t>…</a:t>
            </a:r>
            <a:endParaRPr lang="en-US" sz="2400" dirty="0">
              <a:effectLst/>
              <a:latin typeface="Times New Roman"/>
              <a:ea typeface="Times New Roman"/>
            </a:endParaRPr>
          </a:p>
        </p:txBody>
      </p:sp>
      <p:grpSp>
        <p:nvGrpSpPr>
          <p:cNvPr id="21" name="Group 32"/>
          <p:cNvGrpSpPr>
            <a:grpSpLocks/>
          </p:cNvGrpSpPr>
          <p:nvPr/>
        </p:nvGrpSpPr>
        <p:grpSpPr bwMode="auto">
          <a:xfrm>
            <a:off x="134089" y="3798933"/>
            <a:ext cx="3109913" cy="665162"/>
            <a:chOff x="1152" y="1275"/>
            <a:chExt cx="1959" cy="419"/>
          </a:xfrm>
        </p:grpSpPr>
        <p:grpSp>
          <p:nvGrpSpPr>
            <p:cNvPr id="22" name="Group 3"/>
            <p:cNvGrpSpPr>
              <a:grpSpLocks/>
            </p:cNvGrpSpPr>
            <p:nvPr/>
          </p:nvGrpSpPr>
          <p:grpSpPr bwMode="auto">
            <a:xfrm>
              <a:off x="1152" y="1275"/>
              <a:ext cx="480" cy="419"/>
              <a:chOff x="1110" y="2656"/>
              <a:chExt cx="1549" cy="1351"/>
            </a:xfrm>
          </p:grpSpPr>
          <p:sp>
            <p:nvSpPr>
              <p:cNvPr id="26" name="AutoShape 4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00" b="0" i="0" u="none" strike="noStrike" kern="0" cap="none" spc="0" normalizeH="0" baseline="0" noProof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" name="AutoShape 5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00" b="0" i="0" u="none" strike="noStrike" kern="0" cap="none" spc="0" normalizeH="0" baseline="0" noProof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8" name="AutoShape 6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B4C965">
                      <a:gamma/>
                      <a:shade val="46275"/>
                      <a:invGamma/>
                    </a:srgbClr>
                  </a:gs>
                  <a:gs pos="100000">
                    <a:srgbClr val="B4C965"/>
                  </a:gs>
                </a:gsLst>
                <a:lin ang="2700000" scaled="1"/>
              </a:gradFill>
              <a:ln w="9525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00" b="0" i="0" u="none" strike="noStrike" kern="0" cap="none" spc="0" normalizeH="0" baseline="0" noProof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3" name="Line 11"/>
            <p:cNvSpPr>
              <a:spLocks noChangeShapeType="1"/>
            </p:cNvSpPr>
            <p:nvPr/>
          </p:nvSpPr>
          <p:spPr bwMode="auto">
            <a:xfrm>
              <a:off x="1536" y="1659"/>
              <a:ext cx="1575" cy="0"/>
            </a:xfrm>
            <a:prstGeom prst="line">
              <a:avLst/>
            </a:prstGeom>
            <a:noFill/>
            <a:ln w="25400">
              <a:solidFill>
                <a:srgbClr val="00666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00" b="0" i="0" u="none" strike="noStrike" kern="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Text Box 13"/>
            <p:cNvSpPr txBox="1">
              <a:spLocks noChangeArrowheads="1"/>
            </p:cNvSpPr>
            <p:nvPr/>
          </p:nvSpPr>
          <p:spPr bwMode="gray">
            <a:xfrm>
              <a:off x="1290" y="1337"/>
              <a:ext cx="193" cy="2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700" b="1" i="0" u="none" strike="noStrike" kern="0" cap="none" spc="0" normalizeH="0" baseline="0" noProof="0">
                  <a:ln>
                    <a:noFill/>
                  </a:ln>
                  <a:solidFill>
                    <a:srgbClr val="000099"/>
                  </a:solidFill>
                  <a:effectLst/>
                  <a:uLnTx/>
                  <a:uFillTx/>
                </a:rPr>
                <a:t>1</a:t>
              </a:r>
            </a:p>
          </p:txBody>
        </p:sp>
      </p:grpSp>
      <p:grpSp>
        <p:nvGrpSpPr>
          <p:cNvPr id="30" name="Group 33"/>
          <p:cNvGrpSpPr>
            <a:grpSpLocks/>
          </p:cNvGrpSpPr>
          <p:nvPr/>
        </p:nvGrpSpPr>
        <p:grpSpPr bwMode="auto">
          <a:xfrm>
            <a:off x="134089" y="4660946"/>
            <a:ext cx="3124200" cy="665162"/>
            <a:chOff x="1152" y="1851"/>
            <a:chExt cx="1968" cy="419"/>
          </a:xfrm>
        </p:grpSpPr>
        <p:grpSp>
          <p:nvGrpSpPr>
            <p:cNvPr id="32" name="Group 7"/>
            <p:cNvGrpSpPr>
              <a:grpSpLocks/>
            </p:cNvGrpSpPr>
            <p:nvPr/>
          </p:nvGrpSpPr>
          <p:grpSpPr bwMode="auto">
            <a:xfrm>
              <a:off x="1152" y="1851"/>
              <a:ext cx="480" cy="419"/>
              <a:chOff x="3174" y="2656"/>
              <a:chExt cx="1549" cy="1351"/>
            </a:xfrm>
          </p:grpSpPr>
          <p:sp>
            <p:nvSpPr>
              <p:cNvPr id="36" name="AutoShape 8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" name="AutoShape 9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" name="AutoShape 10"/>
              <p:cNvSpPr>
                <a:spLocks noChangeArrowheads="1"/>
              </p:cNvSpPr>
              <p:nvPr/>
            </p:nvSpPr>
            <p:spPr bwMode="gray">
              <a:xfrm>
                <a:off x="3264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62B5C6">
                      <a:gamma/>
                      <a:shade val="46275"/>
                      <a:invGamma/>
                    </a:srgbClr>
                  </a:gs>
                  <a:gs pos="100000">
                    <a:srgbClr val="62B5C6"/>
                  </a:gs>
                </a:gsLst>
                <a:lin ang="2700000" scaled="1"/>
              </a:gradFill>
              <a:ln w="9525">
                <a:solidFill>
                  <a:srgbClr val="FFFF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33" name="Line 14"/>
            <p:cNvSpPr>
              <a:spLocks noChangeShapeType="1"/>
            </p:cNvSpPr>
            <p:nvPr/>
          </p:nvSpPr>
          <p:spPr bwMode="auto">
            <a:xfrm>
              <a:off x="1536" y="2235"/>
              <a:ext cx="1584" cy="0"/>
            </a:xfrm>
            <a:prstGeom prst="line">
              <a:avLst/>
            </a:prstGeom>
            <a:noFill/>
            <a:ln w="25400">
              <a:solidFill>
                <a:srgbClr val="00666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Text Box 15"/>
            <p:cNvSpPr txBox="1">
              <a:spLocks noChangeArrowheads="1"/>
            </p:cNvSpPr>
            <p:nvPr/>
          </p:nvSpPr>
          <p:spPr bwMode="auto">
            <a:xfrm>
              <a:off x="2160" y="1899"/>
              <a:ext cx="155" cy="2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7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rPr>
                <a:t> </a:t>
              </a:r>
              <a:endPara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5" name="Text Box 16"/>
            <p:cNvSpPr txBox="1">
              <a:spLocks noChangeArrowheads="1"/>
            </p:cNvSpPr>
            <p:nvPr/>
          </p:nvSpPr>
          <p:spPr bwMode="gray">
            <a:xfrm>
              <a:off x="1290" y="1913"/>
              <a:ext cx="193" cy="2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700" b="1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2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762500" y="3700508"/>
            <a:ext cx="3124200" cy="665162"/>
            <a:chOff x="76200" y="2840038"/>
            <a:chExt cx="3124200" cy="665162"/>
          </a:xfrm>
        </p:grpSpPr>
        <p:grpSp>
          <p:nvGrpSpPr>
            <p:cNvPr id="40" name="Group 34"/>
            <p:cNvGrpSpPr>
              <a:grpSpLocks/>
            </p:cNvGrpSpPr>
            <p:nvPr/>
          </p:nvGrpSpPr>
          <p:grpSpPr bwMode="auto">
            <a:xfrm>
              <a:off x="76200" y="2840038"/>
              <a:ext cx="3124200" cy="665162"/>
              <a:chOff x="1152" y="2413"/>
              <a:chExt cx="1968" cy="419"/>
            </a:xfrm>
          </p:grpSpPr>
          <p:grpSp>
            <p:nvGrpSpPr>
              <p:cNvPr id="42" name="Group 17"/>
              <p:cNvGrpSpPr>
                <a:grpSpLocks/>
              </p:cNvGrpSpPr>
              <p:nvPr/>
            </p:nvGrpSpPr>
            <p:grpSpPr bwMode="auto">
              <a:xfrm>
                <a:off x="1152" y="2413"/>
                <a:ext cx="480" cy="419"/>
                <a:chOff x="1110" y="2656"/>
                <a:chExt cx="1549" cy="1351"/>
              </a:xfrm>
            </p:grpSpPr>
            <p:sp>
              <p:nvSpPr>
                <p:cNvPr id="45" name="AutoShape 18"/>
                <p:cNvSpPr>
                  <a:spLocks noChangeArrowheads="1"/>
                </p:cNvSpPr>
                <p:nvPr/>
              </p:nvSpPr>
              <p:spPr bwMode="gray">
                <a:xfrm>
                  <a:off x="1123" y="2679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solidFill>
                  <a:srgbClr val="808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C0C0C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6" name="AutoShape 19"/>
                <p:cNvSpPr>
                  <a:spLocks noChangeArrowheads="1"/>
                </p:cNvSpPr>
                <p:nvPr/>
              </p:nvSpPr>
              <p:spPr bwMode="gray">
                <a:xfrm>
                  <a:off x="1110" y="2656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gradFill rotWithShape="1">
                  <a:gsLst>
                    <a:gs pos="0">
                      <a:srgbClr val="E6E6E6"/>
                    </a:gs>
                    <a:gs pos="7500">
                      <a:srgbClr val="7D8496"/>
                    </a:gs>
                    <a:gs pos="26500">
                      <a:srgbClr val="E6E6E6"/>
                    </a:gs>
                    <a:gs pos="34000">
                      <a:srgbClr val="7D8496"/>
                    </a:gs>
                    <a:gs pos="46500">
                      <a:srgbClr val="E6E6E6"/>
                    </a:gs>
                    <a:gs pos="50000">
                      <a:srgbClr val="FFFFFF"/>
                    </a:gs>
                    <a:gs pos="53501">
                      <a:srgbClr val="E6E6E6"/>
                    </a:gs>
                    <a:gs pos="66001">
                      <a:srgbClr val="7D8496"/>
                    </a:gs>
                    <a:gs pos="73500">
                      <a:srgbClr val="E6E6E6"/>
                    </a:gs>
                    <a:gs pos="92501">
                      <a:srgbClr val="7D8496"/>
                    </a:gs>
                    <a:gs pos="100000">
                      <a:srgbClr val="E6E6E6"/>
                    </a:gs>
                  </a:gsLst>
                  <a:lin ang="2700000" scaled="1"/>
                </a:gradFill>
                <a:ln w="9525">
                  <a:solidFill>
                    <a:srgbClr val="C0C0C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7" name="AutoShape 20"/>
                <p:cNvSpPr>
                  <a:spLocks noChangeArrowheads="1"/>
                </p:cNvSpPr>
                <p:nvPr/>
              </p:nvSpPr>
              <p:spPr bwMode="gray">
                <a:xfrm>
                  <a:off x="1200" y="2736"/>
                  <a:ext cx="1350" cy="1168"/>
                </a:xfrm>
                <a:prstGeom prst="hexagon">
                  <a:avLst>
                    <a:gd name="adj" fmla="val 28896"/>
                    <a:gd name="vf" fmla="val 115470"/>
                  </a:avLst>
                </a:prstGeom>
                <a:gradFill rotWithShape="1">
                  <a:gsLst>
                    <a:gs pos="0">
                      <a:srgbClr val="B4C965">
                        <a:gamma/>
                        <a:shade val="46275"/>
                        <a:invGamma/>
                      </a:srgbClr>
                    </a:gs>
                    <a:gs pos="100000">
                      <a:srgbClr val="B4C965"/>
                    </a:gs>
                  </a:gsLst>
                  <a:lin ang="2700000" scaled="1"/>
                </a:gra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43" name="Line 25"/>
              <p:cNvSpPr>
                <a:spLocks noChangeShapeType="1"/>
              </p:cNvSpPr>
              <p:nvPr/>
            </p:nvSpPr>
            <p:spPr bwMode="auto">
              <a:xfrm>
                <a:off x="1536" y="2797"/>
                <a:ext cx="1584" cy="0"/>
              </a:xfrm>
              <a:prstGeom prst="line">
                <a:avLst/>
              </a:prstGeom>
              <a:noFill/>
              <a:ln w="25400">
                <a:solidFill>
                  <a:srgbClr val="006666"/>
                </a:solidFill>
                <a:prstDash val="sysDot"/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4" name="Text Box 27"/>
              <p:cNvSpPr txBox="1">
                <a:spLocks noChangeArrowheads="1"/>
              </p:cNvSpPr>
              <p:nvPr/>
            </p:nvSpPr>
            <p:spPr bwMode="gray">
              <a:xfrm>
                <a:off x="1290" y="2475"/>
                <a:ext cx="193" cy="22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700" b="1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rPr>
                  <a:t>3</a:t>
                </a:r>
              </a:p>
            </p:txBody>
          </p:sp>
        </p:grpSp>
        <p:sp>
          <p:nvSpPr>
            <p:cNvPr id="41" name="Rectangle 40"/>
            <p:cNvSpPr/>
            <p:nvPr/>
          </p:nvSpPr>
          <p:spPr>
            <a:xfrm>
              <a:off x="914400" y="3015734"/>
              <a:ext cx="184731" cy="353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4762500" y="4441870"/>
            <a:ext cx="3124200" cy="665162"/>
            <a:chOff x="76200" y="3581400"/>
            <a:chExt cx="3124200" cy="665162"/>
          </a:xfrm>
        </p:grpSpPr>
        <p:grpSp>
          <p:nvGrpSpPr>
            <p:cNvPr id="49" name="Group 35"/>
            <p:cNvGrpSpPr>
              <a:grpSpLocks/>
            </p:cNvGrpSpPr>
            <p:nvPr/>
          </p:nvGrpSpPr>
          <p:grpSpPr bwMode="auto">
            <a:xfrm>
              <a:off x="76200" y="3581400"/>
              <a:ext cx="3124200" cy="665162"/>
              <a:chOff x="1152" y="2989"/>
              <a:chExt cx="1968" cy="419"/>
            </a:xfrm>
          </p:grpSpPr>
          <p:grpSp>
            <p:nvGrpSpPr>
              <p:cNvPr id="51" name="Group 21"/>
              <p:cNvGrpSpPr>
                <a:grpSpLocks/>
              </p:cNvGrpSpPr>
              <p:nvPr/>
            </p:nvGrpSpPr>
            <p:grpSpPr bwMode="auto">
              <a:xfrm>
                <a:off x="1152" y="2989"/>
                <a:ext cx="480" cy="419"/>
                <a:chOff x="3174" y="2656"/>
                <a:chExt cx="1549" cy="1351"/>
              </a:xfrm>
            </p:grpSpPr>
            <p:sp>
              <p:nvSpPr>
                <p:cNvPr id="54" name="AutoShape 22"/>
                <p:cNvSpPr>
                  <a:spLocks noChangeArrowheads="1"/>
                </p:cNvSpPr>
                <p:nvPr/>
              </p:nvSpPr>
              <p:spPr bwMode="gray">
                <a:xfrm>
                  <a:off x="3187" y="2679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solidFill>
                  <a:srgbClr val="808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C0C0C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5" name="AutoShape 23"/>
                <p:cNvSpPr>
                  <a:spLocks noChangeArrowheads="1"/>
                </p:cNvSpPr>
                <p:nvPr/>
              </p:nvSpPr>
              <p:spPr bwMode="gray">
                <a:xfrm>
                  <a:off x="3174" y="2656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gradFill rotWithShape="1">
                  <a:gsLst>
                    <a:gs pos="0">
                      <a:srgbClr val="E6E6E6"/>
                    </a:gs>
                    <a:gs pos="7500">
                      <a:srgbClr val="7D8496"/>
                    </a:gs>
                    <a:gs pos="26500">
                      <a:srgbClr val="E6E6E6"/>
                    </a:gs>
                    <a:gs pos="34000">
                      <a:srgbClr val="7D8496"/>
                    </a:gs>
                    <a:gs pos="46500">
                      <a:srgbClr val="E6E6E6"/>
                    </a:gs>
                    <a:gs pos="50000">
                      <a:srgbClr val="FFFFFF"/>
                    </a:gs>
                    <a:gs pos="53501">
                      <a:srgbClr val="E6E6E6"/>
                    </a:gs>
                    <a:gs pos="66001">
                      <a:srgbClr val="7D8496"/>
                    </a:gs>
                    <a:gs pos="73500">
                      <a:srgbClr val="E6E6E6"/>
                    </a:gs>
                    <a:gs pos="92501">
                      <a:srgbClr val="7D8496"/>
                    </a:gs>
                    <a:gs pos="100000">
                      <a:srgbClr val="E6E6E6"/>
                    </a:gs>
                  </a:gsLst>
                  <a:lin ang="2700000" scaled="1"/>
                </a:gradFill>
                <a:ln w="9525">
                  <a:solidFill>
                    <a:srgbClr val="C0C0C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6" name="AutoShape 24"/>
                <p:cNvSpPr>
                  <a:spLocks noChangeArrowheads="1"/>
                </p:cNvSpPr>
                <p:nvPr/>
              </p:nvSpPr>
              <p:spPr bwMode="gray">
                <a:xfrm>
                  <a:off x="3264" y="2736"/>
                  <a:ext cx="1350" cy="1168"/>
                </a:xfrm>
                <a:prstGeom prst="hexagon">
                  <a:avLst>
                    <a:gd name="adj" fmla="val 28896"/>
                    <a:gd name="vf" fmla="val 115470"/>
                  </a:avLst>
                </a:prstGeom>
                <a:gradFill rotWithShape="1">
                  <a:gsLst>
                    <a:gs pos="0">
                      <a:srgbClr val="62B5C6">
                        <a:gamma/>
                        <a:shade val="46275"/>
                        <a:invGamma/>
                      </a:srgbClr>
                    </a:gs>
                    <a:gs pos="100000">
                      <a:srgbClr val="62B5C6"/>
                    </a:gs>
                  </a:gsLst>
                  <a:lin ang="2700000" scaled="1"/>
                </a:gra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7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52" name="Line 28"/>
              <p:cNvSpPr>
                <a:spLocks noChangeShapeType="1"/>
              </p:cNvSpPr>
              <p:nvPr/>
            </p:nvSpPr>
            <p:spPr bwMode="auto">
              <a:xfrm>
                <a:off x="1536" y="3373"/>
                <a:ext cx="1584" cy="3"/>
              </a:xfrm>
              <a:prstGeom prst="line">
                <a:avLst/>
              </a:prstGeom>
              <a:noFill/>
              <a:ln w="25400">
                <a:solidFill>
                  <a:srgbClr val="006666"/>
                </a:solidFill>
                <a:prstDash val="sysDot"/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3" name="Text Box 30"/>
              <p:cNvSpPr txBox="1">
                <a:spLocks noChangeArrowheads="1"/>
              </p:cNvSpPr>
              <p:nvPr/>
            </p:nvSpPr>
            <p:spPr bwMode="gray">
              <a:xfrm>
                <a:off x="1290" y="3051"/>
                <a:ext cx="193" cy="22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marL="0" marR="0" lvl="0" indent="0" algn="ctr" defTabSz="91440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700" b="1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</a:rPr>
                  <a:t>4</a:t>
                </a:r>
              </a:p>
            </p:txBody>
          </p:sp>
        </p:grpSp>
        <p:sp>
          <p:nvSpPr>
            <p:cNvPr id="50" name="Rectangle 49"/>
            <p:cNvSpPr/>
            <p:nvPr/>
          </p:nvSpPr>
          <p:spPr>
            <a:xfrm>
              <a:off x="838200" y="3734977"/>
              <a:ext cx="184731" cy="353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57" name="Rectangle 56"/>
          <p:cNvSpPr/>
          <p:nvPr/>
        </p:nvSpPr>
        <p:spPr>
          <a:xfrm>
            <a:off x="530944" y="3951090"/>
            <a:ext cx="315887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70510" indent="269875">
              <a:spcBef>
                <a:spcPts val="600"/>
              </a:spcBef>
              <a:spcAft>
                <a:spcPts val="600"/>
              </a:spcAft>
            </a:pPr>
            <a:r>
              <a:rPr lang="fr-FR" sz="2200" b="1" dirty="0">
                <a:latin typeface="Times New Roman"/>
                <a:ea typeface="Times New Roman"/>
              </a:rPr>
              <a:t>1.2.2.1 </a:t>
            </a:r>
            <a:r>
              <a:rPr lang="fr-FR" sz="2200" b="1" dirty="0" err="1">
                <a:latin typeface="Times New Roman"/>
                <a:ea typeface="Times New Roman"/>
              </a:rPr>
              <a:t>Chất</a:t>
            </a:r>
            <a:r>
              <a:rPr lang="fr-FR" sz="2200" b="1" dirty="0">
                <a:latin typeface="Times New Roman"/>
                <a:ea typeface="Times New Roman"/>
              </a:rPr>
              <a:t> </a:t>
            </a:r>
            <a:r>
              <a:rPr lang="fr-FR" sz="2200" b="1" dirty="0" err="1">
                <a:latin typeface="Times New Roman"/>
                <a:ea typeface="Times New Roman"/>
              </a:rPr>
              <a:t>lưu</a:t>
            </a:r>
            <a:r>
              <a:rPr lang="fr-FR" sz="2200" b="1" dirty="0">
                <a:latin typeface="Times New Roman"/>
                <a:ea typeface="Times New Roman"/>
              </a:rPr>
              <a:t> </a:t>
            </a:r>
            <a:r>
              <a:rPr lang="fr-FR" sz="2200" b="1" dirty="0" err="1">
                <a:latin typeface="Times New Roman"/>
                <a:ea typeface="Times New Roman"/>
              </a:rPr>
              <a:t>hóa</a:t>
            </a:r>
            <a:endParaRPr lang="en-US" sz="2200" dirty="0">
              <a:effectLst/>
              <a:latin typeface="Times New Roman"/>
              <a:ea typeface="Times New Roman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345865" y="4734402"/>
            <a:ext cx="390587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70510" indent="269875" algn="just">
              <a:spcBef>
                <a:spcPts val="600"/>
              </a:spcBef>
              <a:spcAft>
                <a:spcPts val="600"/>
              </a:spcAft>
            </a:pPr>
            <a:r>
              <a:rPr lang="fr-FR" sz="2200" b="1" dirty="0">
                <a:latin typeface="Times New Roman"/>
                <a:ea typeface="Times New Roman"/>
              </a:rPr>
              <a:t>1.2.2.2 </a:t>
            </a:r>
            <a:r>
              <a:rPr lang="fr-FR" sz="2200" b="1" dirty="0" err="1">
                <a:latin typeface="Times New Roman"/>
                <a:ea typeface="Times New Roman"/>
              </a:rPr>
              <a:t>Chất</a:t>
            </a:r>
            <a:r>
              <a:rPr lang="fr-FR" sz="2200" b="1" dirty="0">
                <a:latin typeface="Times New Roman"/>
                <a:ea typeface="Times New Roman"/>
              </a:rPr>
              <a:t> </a:t>
            </a:r>
            <a:r>
              <a:rPr lang="fr-FR" sz="2200" b="1" dirty="0" err="1">
                <a:latin typeface="Times New Roman"/>
                <a:ea typeface="Times New Roman"/>
              </a:rPr>
              <a:t>chống</a:t>
            </a:r>
            <a:r>
              <a:rPr lang="fr-FR" sz="2200" b="1" dirty="0">
                <a:latin typeface="Times New Roman"/>
                <a:ea typeface="Times New Roman"/>
              </a:rPr>
              <a:t> </a:t>
            </a:r>
            <a:r>
              <a:rPr lang="fr-FR" sz="2200" b="1" dirty="0" err="1">
                <a:latin typeface="Times New Roman"/>
                <a:ea typeface="Times New Roman"/>
              </a:rPr>
              <a:t>lão</a:t>
            </a:r>
            <a:r>
              <a:rPr lang="fr-FR" sz="2200" b="1" dirty="0">
                <a:latin typeface="Times New Roman"/>
                <a:ea typeface="Times New Roman"/>
              </a:rPr>
              <a:t> </a:t>
            </a:r>
            <a:r>
              <a:rPr lang="fr-FR" sz="2200" b="1" dirty="0" err="1">
                <a:latin typeface="Times New Roman"/>
                <a:ea typeface="Times New Roman"/>
              </a:rPr>
              <a:t>hóa</a:t>
            </a:r>
            <a:endParaRPr lang="en-US" sz="2200" dirty="0">
              <a:effectLst/>
              <a:latin typeface="Times New Roman"/>
              <a:ea typeface="Times New Roman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5585012" y="3798933"/>
            <a:ext cx="299793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dirty="0"/>
              <a:t>1.2.2.3. </a:t>
            </a:r>
            <a:r>
              <a:rPr lang="en-US" sz="2200" dirty="0" err="1"/>
              <a:t>Chất</a:t>
            </a:r>
            <a:r>
              <a:rPr lang="en-US" sz="2200" dirty="0"/>
              <a:t> </a:t>
            </a:r>
            <a:r>
              <a:rPr lang="en-US" sz="2200" dirty="0" err="1"/>
              <a:t>hóa</a:t>
            </a:r>
            <a:r>
              <a:rPr lang="en-US" sz="2200" dirty="0"/>
              <a:t> </a:t>
            </a:r>
            <a:r>
              <a:rPr lang="en-US" sz="2200" dirty="0" err="1"/>
              <a:t>dẻo</a:t>
            </a:r>
            <a:endParaRPr lang="en-US" sz="2200" dirty="0"/>
          </a:p>
        </p:txBody>
      </p:sp>
      <p:sp>
        <p:nvSpPr>
          <p:cNvPr id="60" name="Rectangle 59"/>
          <p:cNvSpPr/>
          <p:nvPr/>
        </p:nvSpPr>
        <p:spPr>
          <a:xfrm>
            <a:off x="5549190" y="4641160"/>
            <a:ext cx="235352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dirty="0"/>
              <a:t>1.2.2.4 </a:t>
            </a:r>
            <a:r>
              <a:rPr lang="en-US" sz="2200" b="1" dirty="0" err="1"/>
              <a:t>Chất</a:t>
            </a:r>
            <a:r>
              <a:rPr lang="en-US" sz="2200" b="1" dirty="0"/>
              <a:t> </a:t>
            </a:r>
            <a:r>
              <a:rPr lang="en-US" sz="2200" b="1" dirty="0" err="1"/>
              <a:t>độn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315910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Rectangle 2"/>
          <p:cNvSpPr/>
          <p:nvPr/>
        </p:nvSpPr>
        <p:spPr bwMode="gray">
          <a:xfrm>
            <a:off x="3149321" y="0"/>
            <a:ext cx="2234920" cy="566928"/>
          </a:xfrm>
          <a:prstGeom prst="round2DiagRect">
            <a:avLst>
              <a:gd name="adj1" fmla="val 42473"/>
              <a:gd name="adj2" fmla="val 0"/>
            </a:avLst>
          </a:prstGeom>
          <a:gradFill>
            <a:gsLst>
              <a:gs pos="0">
                <a:srgbClr val="FCB608">
                  <a:lumMod val="75000"/>
                </a:srgbClr>
              </a:gs>
              <a:gs pos="92000">
                <a:srgbClr val="FCB608"/>
              </a:gs>
              <a:gs pos="100000">
                <a:srgbClr val="FCB608">
                  <a:lumMod val="50000"/>
                </a:srgbClr>
              </a:gs>
            </a:gsLst>
            <a:lin ang="10800000" scaled="1"/>
          </a:gradFill>
          <a:ln w="25400" cap="flat" cmpd="sng" algn="ctr">
            <a:solidFill>
              <a:srgbClr val="FCB608">
                <a:lumMod val="75000"/>
              </a:srgbClr>
            </a:solidFill>
            <a:prstDash val="solid"/>
          </a:ln>
          <a:effectLst>
            <a:outerShdw blurRad="139700" dist="177800" dir="8400000" algn="tr" rotWithShape="0">
              <a:prstClr val="black">
                <a:alpha val="2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metal">
            <a:bevelT w="88900" h="88900"/>
          </a:sp3d>
        </p:spPr>
        <p:txBody>
          <a:bodyPr rtlCol="0" anchor="ctr"/>
          <a:lstStyle/>
          <a:p>
            <a:pPr lvl="0" algn="just">
              <a:spcBef>
                <a:spcPts val="600"/>
              </a:spcBef>
              <a:spcAft>
                <a:spcPts val="0"/>
              </a:spcAft>
            </a:pPr>
            <a:r>
              <a:rPr lang="en-US" sz="2400" b="1" dirty="0">
                <a:solidFill>
                  <a:schemeClr val="bg1"/>
                </a:solidFill>
                <a:latin typeface="Times New Roman"/>
                <a:ea typeface="Times New Roman"/>
              </a:rPr>
              <a:t>1.2. CAO SU</a:t>
            </a:r>
            <a:endParaRPr lang="en-US" sz="2400" dirty="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143000" y="685800"/>
            <a:ext cx="5181600" cy="479486"/>
            <a:chOff x="1676400" y="1771075"/>
            <a:chExt cx="5181600" cy="479486"/>
          </a:xfrm>
        </p:grpSpPr>
        <p:sp>
          <p:nvSpPr>
            <p:cNvPr id="5" name="AutoShape 29"/>
            <p:cNvSpPr>
              <a:spLocks noChangeArrowheads="1"/>
            </p:cNvSpPr>
            <p:nvPr/>
          </p:nvSpPr>
          <p:spPr bwMode="gray">
            <a:xfrm>
              <a:off x="1676400" y="1771075"/>
              <a:ext cx="4241241" cy="479486"/>
            </a:xfrm>
            <a:prstGeom prst="roundRect">
              <a:avLst>
                <a:gd name="adj" fmla="val 34819"/>
              </a:avLst>
            </a:prstGeom>
            <a:solidFill>
              <a:srgbClr val="FFFFFF"/>
            </a:solidFill>
            <a:ln w="28575">
              <a:solidFill>
                <a:srgbClr val="62B5C6"/>
              </a:solidFill>
              <a:round/>
              <a:headEnd/>
              <a:tailEnd/>
            </a:ln>
            <a:effectLst>
              <a:outerShdw dist="35921" dir="2700000" algn="ctr" rotWithShape="0">
                <a:srgbClr val="C0C0C0"/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6" name="Text Box 24"/>
            <p:cNvSpPr txBox="1">
              <a:spLocks noChangeArrowheads="1"/>
            </p:cNvSpPr>
            <p:nvPr/>
          </p:nvSpPr>
          <p:spPr bwMode="gray">
            <a:xfrm>
              <a:off x="2133600" y="1850450"/>
              <a:ext cx="472440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endParaRPr>
            </a:p>
          </p:txBody>
        </p:sp>
        <p:grpSp>
          <p:nvGrpSpPr>
            <p:cNvPr id="8" name="Group 67"/>
            <p:cNvGrpSpPr>
              <a:grpSpLocks/>
            </p:cNvGrpSpPr>
            <p:nvPr/>
          </p:nvGrpSpPr>
          <p:grpSpPr bwMode="auto">
            <a:xfrm>
              <a:off x="1828800" y="1956813"/>
              <a:ext cx="136525" cy="136525"/>
              <a:chOff x="576" y="1824"/>
              <a:chExt cx="144" cy="144"/>
            </a:xfrm>
          </p:grpSpPr>
          <p:sp>
            <p:nvSpPr>
              <p:cNvPr id="9" name="Oval 68"/>
              <p:cNvSpPr>
                <a:spLocks noChangeArrowheads="1"/>
              </p:cNvSpPr>
              <p:nvPr/>
            </p:nvSpPr>
            <p:spPr bwMode="gray">
              <a:xfrm>
                <a:off x="576" y="1824"/>
                <a:ext cx="144" cy="144"/>
              </a:xfrm>
              <a:prstGeom prst="ellipse">
                <a:avLst/>
              </a:prstGeom>
              <a:solidFill>
                <a:srgbClr val="62B5C6"/>
              </a:solidFill>
              <a:ln>
                <a:noFill/>
              </a:ln>
              <a:effectLst>
                <a:outerShdw dist="35921" dir="2700000" algn="ctr" rotWithShape="0">
                  <a:srgbClr val="C0C0C0"/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pic>
            <p:nvPicPr>
              <p:cNvPr id="10" name="Picture 69" descr="drop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577" y="1825"/>
                <a:ext cx="143" cy="141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</p:grpSp>
      </p:grpSp>
      <p:sp>
        <p:nvSpPr>
          <p:cNvPr id="13" name="Rectangle 12"/>
          <p:cNvSpPr/>
          <p:nvPr/>
        </p:nvSpPr>
        <p:spPr>
          <a:xfrm>
            <a:off x="1600200" y="725488"/>
            <a:ext cx="29360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70510" indent="269875" algn="just">
              <a:spcBef>
                <a:spcPts val="600"/>
              </a:spcBef>
              <a:spcAft>
                <a:spcPts val="600"/>
              </a:spcAft>
            </a:pPr>
            <a:r>
              <a:rPr lang="fr-FR" sz="2000" b="1" dirty="0">
                <a:latin typeface="Times New Roman"/>
                <a:ea typeface="Times New Roman"/>
              </a:rPr>
              <a:t>1.2.2.1 </a:t>
            </a:r>
            <a:r>
              <a:rPr lang="fr-FR" sz="2000" b="1" dirty="0" err="1">
                <a:latin typeface="Times New Roman"/>
                <a:ea typeface="Times New Roman"/>
              </a:rPr>
              <a:t>Chất</a:t>
            </a:r>
            <a:r>
              <a:rPr lang="fr-FR" sz="2000" b="1" dirty="0">
                <a:latin typeface="Times New Roman"/>
                <a:ea typeface="Times New Roman"/>
              </a:rPr>
              <a:t> </a:t>
            </a:r>
            <a:r>
              <a:rPr lang="fr-FR" sz="2000" b="1" dirty="0" err="1">
                <a:latin typeface="Times New Roman"/>
                <a:ea typeface="Times New Roman"/>
              </a:rPr>
              <a:t>lưu</a:t>
            </a:r>
            <a:r>
              <a:rPr lang="fr-FR" sz="2000" b="1" dirty="0">
                <a:latin typeface="Times New Roman"/>
                <a:ea typeface="Times New Roman"/>
              </a:rPr>
              <a:t> </a:t>
            </a:r>
            <a:r>
              <a:rPr lang="fr-FR" sz="2000" b="1" dirty="0" err="1">
                <a:latin typeface="Times New Roman"/>
                <a:ea typeface="Times New Roman"/>
              </a:rPr>
              <a:t>hóa</a:t>
            </a:r>
            <a:endParaRPr lang="en-US" sz="2000" dirty="0">
              <a:effectLst/>
              <a:latin typeface="Times New Roman"/>
              <a:ea typeface="Times New Roman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638691" y="1983346"/>
            <a:ext cx="6133709" cy="3878242"/>
            <a:chOff x="1638691" y="1983346"/>
            <a:chExt cx="6133709" cy="3878242"/>
          </a:xfrm>
        </p:grpSpPr>
        <p:grpSp>
          <p:nvGrpSpPr>
            <p:cNvPr id="15" name="Group 14"/>
            <p:cNvGrpSpPr/>
            <p:nvPr/>
          </p:nvGrpSpPr>
          <p:grpSpPr>
            <a:xfrm>
              <a:off x="1638691" y="1983346"/>
              <a:ext cx="4000500" cy="531254"/>
              <a:chOff x="38100" y="1566672"/>
              <a:chExt cx="5143500" cy="531254"/>
            </a:xfrm>
          </p:grpSpPr>
          <p:sp>
            <p:nvSpPr>
              <p:cNvPr id="18" name="Round Diagonal Corner Rectangle 17"/>
              <p:cNvSpPr/>
              <p:nvPr/>
            </p:nvSpPr>
            <p:spPr bwMode="gray">
              <a:xfrm>
                <a:off x="38100" y="1566672"/>
                <a:ext cx="5143500" cy="531254"/>
              </a:xfrm>
              <a:prstGeom prst="round2DiagRect">
                <a:avLst>
                  <a:gd name="adj1" fmla="val 42473"/>
                  <a:gd name="adj2" fmla="val 0"/>
                </a:avLst>
              </a:prstGeom>
              <a:gradFill>
                <a:gsLst>
                  <a:gs pos="0">
                    <a:srgbClr val="62B5C6">
                      <a:lumMod val="75000"/>
                    </a:srgbClr>
                  </a:gs>
                  <a:gs pos="92000">
                    <a:srgbClr val="62B5C6"/>
                  </a:gs>
                  <a:gs pos="100000">
                    <a:srgbClr val="62B5C6">
                      <a:lumMod val="50000"/>
                    </a:srgbClr>
                  </a:gs>
                </a:gsLst>
                <a:lin ang="10800000" scaled="1"/>
              </a:gradFill>
              <a:ln w="25400" cap="flat" cmpd="sng" algn="ctr">
                <a:solidFill>
                  <a:srgbClr val="62B5C6">
                    <a:shade val="50000"/>
                  </a:srgbClr>
                </a:solidFill>
                <a:prstDash val="solid"/>
              </a:ln>
              <a:effectLst>
                <a:outerShdw blurRad="139700" dist="177800" dir="8400000" algn="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contrasting" dir="t">
                  <a:rot lat="0" lon="0" rev="4200000"/>
                </a:lightRig>
              </a:scene3d>
              <a:sp3d prstMaterial="metal">
                <a:bevelT w="88900" h="889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9" name="Oval 18"/>
              <p:cNvSpPr/>
              <p:nvPr/>
            </p:nvSpPr>
            <p:spPr bwMode="gray">
              <a:xfrm>
                <a:off x="222452" y="1752600"/>
                <a:ext cx="155448" cy="155448"/>
              </a:xfrm>
              <a:prstGeom prst="ellipse">
                <a:avLst/>
              </a:prstGeom>
              <a:gradFill flip="none" rotWithShape="1">
                <a:gsLst>
                  <a:gs pos="0">
                    <a:srgbClr val="62B5C6">
                      <a:shade val="51000"/>
                      <a:satMod val="130000"/>
                    </a:srgbClr>
                  </a:gs>
                  <a:gs pos="42000">
                    <a:srgbClr val="62B5C6">
                      <a:lumMod val="60000"/>
                      <a:lumOff val="40000"/>
                    </a:srgbClr>
                  </a:gs>
                  <a:gs pos="100000">
                    <a:srgbClr val="62B5C6">
                      <a:shade val="94000"/>
                      <a:satMod val="135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>
                  <a:rot lat="0" lon="0" rev="0"/>
                </a:camera>
                <a:lightRig rig="flat" dir="t">
                  <a:rot lat="0" lon="0" rev="5400000"/>
                </a:lightRig>
              </a:scene3d>
              <a:sp3d>
                <a:bevelT w="101600" h="635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16" name="Rounded Rectangle 15"/>
            <p:cNvSpPr/>
            <p:nvPr/>
          </p:nvSpPr>
          <p:spPr bwMode="gray">
            <a:xfrm>
              <a:off x="1676791" y="2478926"/>
              <a:ext cx="6095609" cy="3382662"/>
            </a:xfrm>
            <a:prstGeom prst="roundRect">
              <a:avLst/>
            </a:prstGeom>
            <a:gradFill>
              <a:gsLst>
                <a:gs pos="0">
                  <a:srgbClr val="FFFFFF"/>
                </a:gs>
                <a:gs pos="46000">
                  <a:srgbClr val="62B5C6">
                    <a:lumMod val="40000"/>
                    <a:lumOff val="60000"/>
                  </a:srgbClr>
                </a:gs>
                <a:gs pos="100000">
                  <a:srgbClr val="FFFFFF"/>
                </a:gs>
              </a:gsLst>
              <a:lin ang="16200000" scaled="1"/>
            </a:gradFill>
            <a:ln w="12700" cap="flat" cmpd="sng" algn="ctr">
              <a:solidFill>
                <a:srgbClr val="62B5C6">
                  <a:shade val="50000"/>
                </a:srgbClr>
              </a:solidFill>
              <a:prstDash val="solid"/>
            </a:ln>
            <a:effectLst>
              <a:outerShdw blurRad="50800" dist="101600" dir="7980000" algn="tr" rotWithShape="0">
                <a:prstClr val="black">
                  <a:alpha val="10000"/>
                </a:prstClr>
              </a:outerShdw>
            </a:effectLst>
          </p:spPr>
          <p:txBody>
            <a:bodyPr rtlCol="0" anchor="ctr"/>
            <a:lstStyle/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842528" y="2706231"/>
              <a:ext cx="5320663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2133390" y="2646763"/>
            <a:ext cx="518241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400" dirty="0" err="1"/>
              <a:t>Chất</a:t>
            </a:r>
            <a:r>
              <a:rPr lang="fr-FR" sz="2400" dirty="0"/>
              <a:t> </a:t>
            </a:r>
            <a:r>
              <a:rPr lang="fr-FR" sz="2400" dirty="0" err="1"/>
              <a:t>lưu</a:t>
            </a:r>
            <a:r>
              <a:rPr lang="fr-FR" sz="2400" dirty="0"/>
              <a:t> </a:t>
            </a:r>
            <a:r>
              <a:rPr lang="fr-FR" sz="2400" dirty="0" err="1"/>
              <a:t>hóa</a:t>
            </a:r>
            <a:r>
              <a:rPr lang="fr-FR" sz="2400" dirty="0"/>
              <a:t> </a:t>
            </a:r>
            <a:r>
              <a:rPr lang="fr-FR" sz="2400" dirty="0" err="1"/>
              <a:t>nguyên</a:t>
            </a:r>
            <a:r>
              <a:rPr lang="fr-FR" sz="2400" dirty="0"/>
              <a:t> </a:t>
            </a:r>
            <a:r>
              <a:rPr lang="fr-FR" sz="2400" dirty="0" err="1"/>
              <a:t>thủy</a:t>
            </a:r>
            <a:r>
              <a:rPr lang="fr-FR" sz="2400" dirty="0"/>
              <a:t> </a:t>
            </a:r>
            <a:r>
              <a:rPr lang="fr-FR" sz="2400" dirty="0" err="1"/>
              <a:t>và</a:t>
            </a:r>
            <a:r>
              <a:rPr lang="fr-FR" sz="2400" dirty="0"/>
              <a:t> </a:t>
            </a:r>
            <a:r>
              <a:rPr lang="fr-FR" sz="2400" dirty="0" err="1"/>
              <a:t>thông</a:t>
            </a:r>
            <a:r>
              <a:rPr lang="fr-FR" sz="2400" dirty="0"/>
              <a:t> </a:t>
            </a:r>
            <a:r>
              <a:rPr lang="fr-FR" sz="2400" dirty="0" err="1"/>
              <a:t>dụng</a:t>
            </a:r>
            <a:r>
              <a:rPr lang="fr-FR" sz="2400" dirty="0"/>
              <a:t> </a:t>
            </a:r>
            <a:r>
              <a:rPr lang="fr-FR" sz="2400" dirty="0" err="1"/>
              <a:t>nhất</a:t>
            </a:r>
            <a:r>
              <a:rPr lang="fr-FR" sz="2400" dirty="0"/>
              <a:t> là </a:t>
            </a:r>
            <a:r>
              <a:rPr lang="fr-FR" sz="2400" dirty="0" err="1"/>
              <a:t>lưu</a:t>
            </a:r>
            <a:r>
              <a:rPr lang="fr-FR" sz="2400" dirty="0"/>
              <a:t> </a:t>
            </a:r>
            <a:r>
              <a:rPr lang="fr-FR" sz="2400" dirty="0" err="1"/>
              <a:t>huỳnh</a:t>
            </a:r>
            <a:r>
              <a:rPr lang="fr-FR" sz="2400" dirty="0"/>
              <a:t> </a:t>
            </a:r>
            <a:r>
              <a:rPr lang="fr-FR" sz="2400" dirty="0" err="1"/>
              <a:t>trộn</a:t>
            </a:r>
            <a:r>
              <a:rPr lang="fr-FR" sz="2400" dirty="0"/>
              <a:t> </a:t>
            </a:r>
            <a:r>
              <a:rPr lang="fr-FR" sz="2400" dirty="0" err="1"/>
              <a:t>với</a:t>
            </a:r>
            <a:r>
              <a:rPr lang="fr-FR" sz="2400" dirty="0"/>
              <a:t> </a:t>
            </a:r>
            <a:r>
              <a:rPr lang="fr-FR" sz="2400" dirty="0" err="1"/>
              <a:t>cao</a:t>
            </a:r>
            <a:r>
              <a:rPr lang="fr-FR" sz="2400" dirty="0"/>
              <a:t> su </a:t>
            </a:r>
            <a:r>
              <a:rPr lang="fr-FR" sz="2400" dirty="0" err="1"/>
              <a:t>thiên</a:t>
            </a:r>
            <a:r>
              <a:rPr lang="fr-FR" sz="2400" dirty="0"/>
              <a:t> </a:t>
            </a:r>
            <a:r>
              <a:rPr lang="fr-FR" sz="2400" dirty="0" err="1"/>
              <a:t>nhiên</a:t>
            </a:r>
            <a:r>
              <a:rPr lang="fr-FR" sz="2400" dirty="0"/>
              <a:t> </a:t>
            </a:r>
            <a:r>
              <a:rPr lang="fr-FR" sz="2400" dirty="0" err="1"/>
              <a:t>hoặc</a:t>
            </a:r>
            <a:r>
              <a:rPr lang="fr-FR" sz="2400" dirty="0"/>
              <a:t> </a:t>
            </a:r>
            <a:r>
              <a:rPr lang="fr-FR" sz="2400" dirty="0" err="1"/>
              <a:t>cao</a:t>
            </a:r>
            <a:r>
              <a:rPr lang="fr-FR" sz="2400" dirty="0"/>
              <a:t> su </a:t>
            </a:r>
            <a:r>
              <a:rPr lang="fr-FR" sz="2400" dirty="0" err="1"/>
              <a:t>butadiene</a:t>
            </a:r>
            <a:r>
              <a:rPr lang="fr-FR" sz="2400" dirty="0"/>
              <a:t> </a:t>
            </a:r>
            <a:r>
              <a:rPr lang="fr-FR" sz="2400" dirty="0" err="1"/>
              <a:t>và</a:t>
            </a:r>
            <a:r>
              <a:rPr lang="fr-FR" sz="2400" dirty="0"/>
              <a:t> </a:t>
            </a:r>
            <a:r>
              <a:rPr lang="fr-FR" sz="2400" dirty="0" err="1"/>
              <a:t>các</a:t>
            </a:r>
            <a:r>
              <a:rPr lang="fr-FR" sz="2400" dirty="0"/>
              <a:t> </a:t>
            </a:r>
            <a:r>
              <a:rPr lang="fr-FR" sz="2400" dirty="0" err="1"/>
              <a:t>cao</a:t>
            </a:r>
            <a:r>
              <a:rPr lang="fr-FR" sz="2400" dirty="0"/>
              <a:t> su </a:t>
            </a:r>
            <a:r>
              <a:rPr lang="fr-FR" sz="2400" dirty="0" err="1"/>
              <a:t>nguyên</a:t>
            </a:r>
            <a:r>
              <a:rPr lang="fr-FR" sz="2400" dirty="0"/>
              <a:t> </a:t>
            </a:r>
            <a:r>
              <a:rPr lang="fr-FR" sz="2400" dirty="0" err="1"/>
              <a:t>liệu</a:t>
            </a:r>
            <a:r>
              <a:rPr lang="fr-FR" sz="2400" dirty="0"/>
              <a:t> </a:t>
            </a:r>
            <a:r>
              <a:rPr lang="fr-FR" sz="2400" dirty="0" err="1"/>
              <a:t>khác</a:t>
            </a:r>
            <a:r>
              <a:rPr lang="fr-FR" sz="2400" dirty="0"/>
              <a:t> khi nung </a:t>
            </a:r>
            <a:r>
              <a:rPr lang="fr-FR" sz="2400" dirty="0" err="1"/>
              <a:t>lên</a:t>
            </a:r>
            <a:r>
              <a:rPr lang="fr-FR" sz="2400" dirty="0"/>
              <a:t> 140÷160</a:t>
            </a:r>
            <a:r>
              <a:rPr lang="fr-FR" sz="2400" baseline="30000" dirty="0"/>
              <a:t>o</a:t>
            </a:r>
            <a:r>
              <a:rPr lang="fr-FR" sz="2400" dirty="0"/>
              <a:t>C, </a:t>
            </a:r>
            <a:r>
              <a:rPr lang="fr-FR" sz="2400" dirty="0" err="1"/>
              <a:t>tạo</a:t>
            </a:r>
            <a:r>
              <a:rPr lang="fr-FR" sz="2400" dirty="0"/>
              <a:t> </a:t>
            </a:r>
            <a:r>
              <a:rPr lang="fr-FR" sz="2400" dirty="0" err="1"/>
              <a:t>mối</a:t>
            </a:r>
            <a:r>
              <a:rPr lang="fr-FR" sz="2400" dirty="0"/>
              <a:t> </a:t>
            </a:r>
            <a:r>
              <a:rPr lang="fr-FR" sz="2400" dirty="0" err="1"/>
              <a:t>liên</a:t>
            </a:r>
            <a:r>
              <a:rPr lang="fr-FR" sz="2400" dirty="0"/>
              <a:t> </a:t>
            </a:r>
            <a:r>
              <a:rPr lang="fr-FR" sz="2400" dirty="0" err="1"/>
              <a:t>kết</a:t>
            </a:r>
            <a:r>
              <a:rPr lang="fr-FR" sz="2400" dirty="0"/>
              <a:t> </a:t>
            </a:r>
            <a:r>
              <a:rPr lang="fr-FR" sz="2400" dirty="0" err="1"/>
              <a:t>ngang</a:t>
            </a:r>
            <a:r>
              <a:rPr lang="fr-FR" sz="2400" dirty="0"/>
              <a:t> </a:t>
            </a:r>
            <a:r>
              <a:rPr lang="fr-FR" sz="2400" dirty="0" err="1"/>
              <a:t>giữa</a:t>
            </a:r>
            <a:r>
              <a:rPr lang="fr-FR" sz="2400" dirty="0"/>
              <a:t> </a:t>
            </a:r>
            <a:r>
              <a:rPr lang="fr-FR" sz="2400" dirty="0" err="1"/>
              <a:t>các</a:t>
            </a:r>
            <a:r>
              <a:rPr lang="fr-FR" sz="2400" dirty="0"/>
              <a:t> </a:t>
            </a:r>
            <a:r>
              <a:rPr lang="fr-FR" sz="2400" dirty="0" err="1"/>
              <a:t>mạch</a:t>
            </a:r>
            <a:r>
              <a:rPr lang="fr-FR" sz="2400" dirty="0"/>
              <a:t> </a:t>
            </a:r>
            <a:r>
              <a:rPr lang="fr-FR" sz="2400" dirty="0" err="1"/>
              <a:t>cao</a:t>
            </a:r>
            <a:r>
              <a:rPr lang="fr-FR" sz="2400" dirty="0"/>
              <a:t> su, </a:t>
            </a:r>
            <a:r>
              <a:rPr lang="fr-FR" sz="2400" dirty="0" err="1"/>
              <a:t>chuyển</a:t>
            </a:r>
            <a:r>
              <a:rPr lang="fr-FR" sz="2400" dirty="0"/>
              <a:t> </a:t>
            </a:r>
            <a:r>
              <a:rPr lang="fr-FR" sz="2400" dirty="0" err="1"/>
              <a:t>cao</a:t>
            </a:r>
            <a:r>
              <a:rPr lang="fr-FR" sz="2400" dirty="0"/>
              <a:t> su </a:t>
            </a:r>
            <a:r>
              <a:rPr lang="fr-FR" sz="2400" dirty="0" err="1"/>
              <a:t>dạng</a:t>
            </a:r>
            <a:r>
              <a:rPr lang="fr-FR" sz="2400" dirty="0"/>
              <a:t> </a:t>
            </a:r>
            <a:r>
              <a:rPr lang="fr-FR" sz="2400" dirty="0" err="1"/>
              <a:t>mạch</a:t>
            </a:r>
            <a:r>
              <a:rPr lang="fr-FR" sz="2400" dirty="0"/>
              <a:t> </a:t>
            </a:r>
            <a:r>
              <a:rPr lang="fr-FR" sz="2400" dirty="0" err="1"/>
              <a:t>thẳng</a:t>
            </a:r>
            <a:r>
              <a:rPr lang="fr-FR" sz="2400" dirty="0"/>
              <a:t> </a:t>
            </a:r>
            <a:r>
              <a:rPr lang="fr-FR" sz="2400" dirty="0" err="1"/>
              <a:t>thành</a:t>
            </a:r>
            <a:r>
              <a:rPr lang="fr-FR" sz="2400" dirty="0"/>
              <a:t> </a:t>
            </a:r>
            <a:r>
              <a:rPr lang="fr-FR" sz="2400" dirty="0" err="1"/>
              <a:t>mạch</a:t>
            </a:r>
            <a:r>
              <a:rPr lang="fr-FR" sz="2400" dirty="0"/>
              <a:t> </a:t>
            </a:r>
            <a:r>
              <a:rPr lang="fr-FR" sz="2400" dirty="0" err="1"/>
              <a:t>lưới</a:t>
            </a:r>
            <a:r>
              <a:rPr lang="fr-FR" sz="2400" dirty="0"/>
              <a:t> </a:t>
            </a:r>
            <a:r>
              <a:rPr lang="fr-FR" sz="2400" dirty="0" err="1"/>
              <a:t>không</a:t>
            </a:r>
            <a:r>
              <a:rPr lang="fr-FR" sz="2400" dirty="0"/>
              <a:t> </a:t>
            </a:r>
            <a:r>
              <a:rPr lang="fr-FR" sz="2400" dirty="0" err="1"/>
              <a:t>gian</a:t>
            </a:r>
            <a:r>
              <a:rPr lang="fr-FR" sz="2400" dirty="0"/>
              <a:t>.</a:t>
            </a:r>
            <a:endParaRPr lang="en-US" sz="2400" dirty="0"/>
          </a:p>
        </p:txBody>
      </p:sp>
      <p:sp>
        <p:nvSpPr>
          <p:cNvPr id="21" name="Rectangle 20"/>
          <p:cNvSpPr/>
          <p:nvPr/>
        </p:nvSpPr>
        <p:spPr>
          <a:xfrm>
            <a:off x="2194425" y="2062332"/>
            <a:ext cx="25301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1.2.2.1 </a:t>
            </a:r>
            <a:r>
              <a:rPr lang="fr-FR" b="1" dirty="0" err="1">
                <a:solidFill>
                  <a:schemeClr val="bg1"/>
                </a:solidFill>
              </a:rPr>
              <a:t>Chất</a:t>
            </a:r>
            <a:r>
              <a:rPr lang="fr-FR" b="1" dirty="0">
                <a:solidFill>
                  <a:schemeClr val="bg1"/>
                </a:solidFill>
              </a:rPr>
              <a:t> </a:t>
            </a:r>
            <a:r>
              <a:rPr lang="fr-FR" b="1" dirty="0" err="1">
                <a:solidFill>
                  <a:schemeClr val="bg1"/>
                </a:solidFill>
              </a:rPr>
              <a:t>lưu</a:t>
            </a:r>
            <a:r>
              <a:rPr lang="fr-FR" b="1" dirty="0">
                <a:solidFill>
                  <a:schemeClr val="bg1"/>
                </a:solidFill>
              </a:rPr>
              <a:t> </a:t>
            </a:r>
            <a:r>
              <a:rPr lang="fr-FR" b="1" dirty="0" err="1">
                <a:solidFill>
                  <a:schemeClr val="bg1"/>
                </a:solidFill>
              </a:rPr>
              <a:t>hóa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392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Rectangle 2"/>
          <p:cNvSpPr/>
          <p:nvPr/>
        </p:nvSpPr>
        <p:spPr bwMode="gray">
          <a:xfrm>
            <a:off x="3149321" y="0"/>
            <a:ext cx="2234920" cy="566928"/>
          </a:xfrm>
          <a:prstGeom prst="round2DiagRect">
            <a:avLst>
              <a:gd name="adj1" fmla="val 42473"/>
              <a:gd name="adj2" fmla="val 0"/>
            </a:avLst>
          </a:prstGeom>
          <a:gradFill>
            <a:gsLst>
              <a:gs pos="0">
                <a:srgbClr val="FCB608">
                  <a:lumMod val="75000"/>
                </a:srgbClr>
              </a:gs>
              <a:gs pos="92000">
                <a:srgbClr val="FCB608"/>
              </a:gs>
              <a:gs pos="100000">
                <a:srgbClr val="FCB608">
                  <a:lumMod val="50000"/>
                </a:srgbClr>
              </a:gs>
            </a:gsLst>
            <a:lin ang="10800000" scaled="1"/>
          </a:gradFill>
          <a:ln w="25400" cap="flat" cmpd="sng" algn="ctr">
            <a:solidFill>
              <a:srgbClr val="FCB608">
                <a:lumMod val="75000"/>
              </a:srgbClr>
            </a:solidFill>
            <a:prstDash val="solid"/>
          </a:ln>
          <a:effectLst>
            <a:outerShdw blurRad="139700" dist="177800" dir="8400000" algn="tr" rotWithShape="0">
              <a:prstClr val="black">
                <a:alpha val="2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metal">
            <a:bevelT w="88900" h="88900"/>
          </a:sp3d>
        </p:spPr>
        <p:txBody>
          <a:bodyPr rtlCol="0" anchor="ctr"/>
          <a:lstStyle/>
          <a:p>
            <a:pPr lvl="0" algn="just">
              <a:spcBef>
                <a:spcPts val="600"/>
              </a:spcBef>
              <a:spcAft>
                <a:spcPts val="0"/>
              </a:spcAft>
            </a:pPr>
            <a:r>
              <a:rPr lang="en-US" sz="2400" b="1" dirty="0">
                <a:solidFill>
                  <a:schemeClr val="bg1"/>
                </a:solidFill>
                <a:latin typeface="Times New Roman"/>
                <a:ea typeface="Times New Roman"/>
              </a:rPr>
              <a:t>1.2. CAO SU</a:t>
            </a:r>
            <a:endParaRPr lang="en-US" sz="2400" dirty="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143000" y="685800"/>
            <a:ext cx="5181600" cy="479486"/>
            <a:chOff x="1676400" y="1771075"/>
            <a:chExt cx="5181600" cy="479486"/>
          </a:xfrm>
        </p:grpSpPr>
        <p:sp>
          <p:nvSpPr>
            <p:cNvPr id="5" name="AutoShape 29"/>
            <p:cNvSpPr>
              <a:spLocks noChangeArrowheads="1"/>
            </p:cNvSpPr>
            <p:nvPr/>
          </p:nvSpPr>
          <p:spPr bwMode="gray">
            <a:xfrm>
              <a:off x="1676400" y="1771075"/>
              <a:ext cx="4241241" cy="479486"/>
            </a:xfrm>
            <a:prstGeom prst="roundRect">
              <a:avLst>
                <a:gd name="adj" fmla="val 34819"/>
              </a:avLst>
            </a:prstGeom>
            <a:solidFill>
              <a:srgbClr val="FFFFFF"/>
            </a:solidFill>
            <a:ln w="28575">
              <a:solidFill>
                <a:srgbClr val="62B5C6"/>
              </a:solidFill>
              <a:round/>
              <a:headEnd/>
              <a:tailEnd/>
            </a:ln>
            <a:effectLst>
              <a:outerShdw dist="35921" dir="2700000" algn="ctr" rotWithShape="0">
                <a:srgbClr val="C0C0C0"/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6" name="Text Box 24"/>
            <p:cNvSpPr txBox="1">
              <a:spLocks noChangeArrowheads="1"/>
            </p:cNvSpPr>
            <p:nvPr/>
          </p:nvSpPr>
          <p:spPr bwMode="gray">
            <a:xfrm>
              <a:off x="2133600" y="1850450"/>
              <a:ext cx="472440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endParaRPr>
            </a:p>
          </p:txBody>
        </p:sp>
        <p:grpSp>
          <p:nvGrpSpPr>
            <p:cNvPr id="8" name="Group 67"/>
            <p:cNvGrpSpPr>
              <a:grpSpLocks/>
            </p:cNvGrpSpPr>
            <p:nvPr/>
          </p:nvGrpSpPr>
          <p:grpSpPr bwMode="auto">
            <a:xfrm>
              <a:off x="1828800" y="1956813"/>
              <a:ext cx="136525" cy="136525"/>
              <a:chOff x="576" y="1824"/>
              <a:chExt cx="144" cy="144"/>
            </a:xfrm>
          </p:grpSpPr>
          <p:sp>
            <p:nvSpPr>
              <p:cNvPr id="9" name="Oval 68"/>
              <p:cNvSpPr>
                <a:spLocks noChangeArrowheads="1"/>
              </p:cNvSpPr>
              <p:nvPr/>
            </p:nvSpPr>
            <p:spPr bwMode="gray">
              <a:xfrm>
                <a:off x="576" y="1824"/>
                <a:ext cx="144" cy="144"/>
              </a:xfrm>
              <a:prstGeom prst="ellipse">
                <a:avLst/>
              </a:prstGeom>
              <a:solidFill>
                <a:srgbClr val="62B5C6"/>
              </a:solidFill>
              <a:ln>
                <a:noFill/>
              </a:ln>
              <a:effectLst>
                <a:outerShdw dist="35921" dir="2700000" algn="ctr" rotWithShape="0">
                  <a:srgbClr val="C0C0C0"/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pic>
            <p:nvPicPr>
              <p:cNvPr id="10" name="Picture 69" descr="drop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577" y="1825"/>
                <a:ext cx="143" cy="141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</p:grpSp>
      </p:grpSp>
      <p:sp>
        <p:nvSpPr>
          <p:cNvPr id="13" name="Rectangle 12"/>
          <p:cNvSpPr/>
          <p:nvPr/>
        </p:nvSpPr>
        <p:spPr>
          <a:xfrm>
            <a:off x="990600" y="725488"/>
            <a:ext cx="396358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70510" indent="269875" algn="just">
              <a:spcBef>
                <a:spcPts val="600"/>
              </a:spcBef>
              <a:spcAft>
                <a:spcPts val="600"/>
              </a:spcAft>
            </a:pPr>
            <a:r>
              <a:rPr lang="fr-FR" sz="2000" b="1" dirty="0"/>
              <a:t>1.2.2.2 </a:t>
            </a:r>
            <a:r>
              <a:rPr lang="fr-FR" sz="2000" b="1" dirty="0" err="1"/>
              <a:t>Chất</a:t>
            </a:r>
            <a:r>
              <a:rPr lang="fr-FR" sz="2000" b="1" dirty="0"/>
              <a:t> </a:t>
            </a:r>
            <a:r>
              <a:rPr lang="fr-FR" sz="2000" b="1" dirty="0" err="1"/>
              <a:t>chống</a:t>
            </a:r>
            <a:r>
              <a:rPr lang="fr-FR" sz="2000" b="1" dirty="0"/>
              <a:t> </a:t>
            </a:r>
            <a:r>
              <a:rPr lang="fr-FR" sz="2000" b="1" dirty="0" err="1"/>
              <a:t>lão</a:t>
            </a:r>
            <a:r>
              <a:rPr lang="fr-FR" sz="2000" b="1" dirty="0"/>
              <a:t> </a:t>
            </a:r>
            <a:r>
              <a:rPr lang="fr-FR" sz="2000" b="1" dirty="0" err="1" smtClean="0"/>
              <a:t>hóa</a:t>
            </a:r>
            <a:endParaRPr lang="en-US" sz="2000" dirty="0"/>
          </a:p>
        </p:txBody>
      </p:sp>
      <p:grpSp>
        <p:nvGrpSpPr>
          <p:cNvPr id="20" name="Group 19"/>
          <p:cNvGrpSpPr/>
          <p:nvPr/>
        </p:nvGrpSpPr>
        <p:grpSpPr>
          <a:xfrm>
            <a:off x="762000" y="2096587"/>
            <a:ext cx="7391400" cy="2775910"/>
            <a:chOff x="1143000" y="3962400"/>
            <a:chExt cx="7391400" cy="2775910"/>
          </a:xfrm>
        </p:grpSpPr>
        <p:sp>
          <p:nvSpPr>
            <p:cNvPr id="22" name="Rounded Rectangle 21"/>
            <p:cNvSpPr/>
            <p:nvPr/>
          </p:nvSpPr>
          <p:spPr bwMode="gray">
            <a:xfrm>
              <a:off x="1143000" y="4171649"/>
              <a:ext cx="7391400" cy="2566661"/>
            </a:xfrm>
            <a:prstGeom prst="roundRect">
              <a:avLst/>
            </a:prstGeom>
            <a:gradFill flip="none" rotWithShape="1">
              <a:gsLst>
                <a:gs pos="0">
                  <a:srgbClr val="7EC65A">
                    <a:lumMod val="20000"/>
                    <a:lumOff val="80000"/>
                  </a:srgbClr>
                </a:gs>
                <a:gs pos="100000">
                  <a:srgbClr val="FFFFFF"/>
                </a:gs>
              </a:gsLst>
              <a:lin ang="16200000" scaled="1"/>
              <a:tileRect/>
            </a:gradFill>
            <a:ln>
              <a:solidFill>
                <a:srgbClr val="7EC65A"/>
              </a:solidFill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 bwMode="gray">
            <a:xfrm>
              <a:off x="1219199" y="3962400"/>
              <a:ext cx="3428581" cy="3301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EC65A">
                    <a:shade val="51000"/>
                    <a:satMod val="130000"/>
                  </a:srgbClr>
                </a:gs>
                <a:gs pos="80000">
                  <a:srgbClr val="7EC65A">
                    <a:shade val="93000"/>
                    <a:satMod val="130000"/>
                  </a:srgbClr>
                </a:gs>
                <a:gs pos="100000">
                  <a:srgbClr val="7EC65A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7EC65A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endParaRPr>
            </a:p>
          </p:txBody>
        </p:sp>
      </p:grpSp>
      <p:sp>
        <p:nvSpPr>
          <p:cNvPr id="7" name="Rectangle 6"/>
          <p:cNvSpPr/>
          <p:nvPr/>
        </p:nvSpPr>
        <p:spPr>
          <a:xfrm>
            <a:off x="1143907" y="2487973"/>
            <a:ext cx="670858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400" dirty="0" err="1"/>
              <a:t>Nguyên</a:t>
            </a:r>
            <a:r>
              <a:rPr lang="fr-FR" sz="2400" dirty="0"/>
              <a:t> </a:t>
            </a:r>
            <a:r>
              <a:rPr lang="fr-FR" sz="2400" dirty="0" err="1"/>
              <a:t>nhân</a:t>
            </a:r>
            <a:r>
              <a:rPr lang="fr-FR" sz="2400" dirty="0"/>
              <a:t> </a:t>
            </a:r>
            <a:r>
              <a:rPr lang="fr-FR" sz="2400" dirty="0" err="1"/>
              <a:t>lão</a:t>
            </a:r>
            <a:r>
              <a:rPr lang="fr-FR" sz="2400" dirty="0"/>
              <a:t> </a:t>
            </a:r>
            <a:r>
              <a:rPr lang="fr-FR" sz="2400" dirty="0" err="1"/>
              <a:t>hóa</a:t>
            </a:r>
            <a:r>
              <a:rPr lang="fr-FR" sz="2400" dirty="0"/>
              <a:t> </a:t>
            </a:r>
            <a:r>
              <a:rPr lang="fr-FR" sz="2400" dirty="0" err="1"/>
              <a:t>chủ</a:t>
            </a:r>
            <a:r>
              <a:rPr lang="fr-FR" sz="2400" dirty="0"/>
              <a:t> </a:t>
            </a:r>
            <a:r>
              <a:rPr lang="fr-FR" sz="2400" dirty="0" err="1"/>
              <a:t>yếu</a:t>
            </a:r>
            <a:r>
              <a:rPr lang="fr-FR" sz="2400" dirty="0"/>
              <a:t> </a:t>
            </a:r>
            <a:r>
              <a:rPr lang="fr-FR" sz="2400" dirty="0" err="1"/>
              <a:t>của</a:t>
            </a:r>
            <a:r>
              <a:rPr lang="fr-FR" sz="2400" dirty="0"/>
              <a:t> </a:t>
            </a:r>
            <a:r>
              <a:rPr lang="fr-FR" sz="2400" dirty="0" err="1"/>
              <a:t>cao</a:t>
            </a:r>
            <a:r>
              <a:rPr lang="fr-FR" sz="2400" dirty="0"/>
              <a:t> su là </a:t>
            </a:r>
            <a:r>
              <a:rPr lang="fr-FR" sz="2400" dirty="0" err="1"/>
              <a:t>cao</a:t>
            </a:r>
            <a:r>
              <a:rPr lang="fr-FR" sz="2400" dirty="0"/>
              <a:t> su </a:t>
            </a:r>
            <a:r>
              <a:rPr lang="fr-FR" sz="2400" dirty="0" err="1"/>
              <a:t>bị</a:t>
            </a:r>
            <a:r>
              <a:rPr lang="fr-FR" sz="2400" dirty="0"/>
              <a:t> </a:t>
            </a:r>
            <a:r>
              <a:rPr lang="fr-FR" sz="2400" dirty="0" err="1"/>
              <a:t>oxi</a:t>
            </a:r>
            <a:r>
              <a:rPr lang="fr-FR" sz="2400" dirty="0"/>
              <a:t> </a:t>
            </a:r>
            <a:r>
              <a:rPr lang="fr-FR" sz="2400" dirty="0" err="1"/>
              <a:t>hóa</a:t>
            </a:r>
            <a:r>
              <a:rPr lang="fr-FR" sz="2400" dirty="0"/>
              <a:t> </a:t>
            </a:r>
            <a:r>
              <a:rPr lang="fr-FR" sz="2400" dirty="0" err="1"/>
              <a:t>trong</a:t>
            </a:r>
            <a:r>
              <a:rPr lang="fr-FR" sz="2400" dirty="0"/>
              <a:t> </a:t>
            </a:r>
            <a:r>
              <a:rPr lang="fr-FR" sz="2400" dirty="0" err="1"/>
              <a:t>quá</a:t>
            </a:r>
            <a:r>
              <a:rPr lang="fr-FR" sz="2400" dirty="0"/>
              <a:t> </a:t>
            </a:r>
            <a:r>
              <a:rPr lang="fr-FR" sz="2400" dirty="0" err="1"/>
              <a:t>trình</a:t>
            </a:r>
            <a:r>
              <a:rPr lang="fr-FR" sz="2400" dirty="0"/>
              <a:t> </a:t>
            </a:r>
            <a:r>
              <a:rPr lang="fr-FR" sz="2400" dirty="0" err="1"/>
              <a:t>sử</a:t>
            </a:r>
            <a:r>
              <a:rPr lang="fr-FR" sz="2400" dirty="0"/>
              <a:t> </a:t>
            </a:r>
            <a:r>
              <a:rPr lang="fr-FR" sz="2400" dirty="0" err="1"/>
              <a:t>dụng</a:t>
            </a:r>
            <a:r>
              <a:rPr lang="fr-FR" sz="2400" dirty="0"/>
              <a:t>. Khi </a:t>
            </a:r>
            <a:r>
              <a:rPr lang="fr-FR" sz="2400" dirty="0" err="1"/>
              <a:t>có</a:t>
            </a:r>
            <a:r>
              <a:rPr lang="fr-FR" sz="2400" dirty="0"/>
              <a:t> </a:t>
            </a:r>
            <a:r>
              <a:rPr lang="fr-FR" sz="2400" dirty="0" err="1"/>
              <a:t>ánh</a:t>
            </a:r>
            <a:r>
              <a:rPr lang="fr-FR" sz="2400" dirty="0"/>
              <a:t> </a:t>
            </a:r>
            <a:r>
              <a:rPr lang="fr-FR" sz="2400" dirty="0" err="1"/>
              <a:t>sáng</a:t>
            </a:r>
            <a:r>
              <a:rPr lang="fr-FR" sz="2400" dirty="0"/>
              <a:t> </a:t>
            </a:r>
            <a:r>
              <a:rPr lang="fr-FR" sz="2400" dirty="0" err="1"/>
              <a:t>và</a:t>
            </a:r>
            <a:r>
              <a:rPr lang="fr-FR" sz="2400" dirty="0"/>
              <a:t> </a:t>
            </a:r>
            <a:r>
              <a:rPr lang="fr-FR" sz="2400" dirty="0" err="1"/>
              <a:t>oxi</a:t>
            </a:r>
            <a:r>
              <a:rPr lang="fr-FR" sz="2400" dirty="0"/>
              <a:t> </a:t>
            </a:r>
            <a:r>
              <a:rPr lang="fr-FR" sz="2400" dirty="0" err="1"/>
              <a:t>tác</a:t>
            </a:r>
            <a:r>
              <a:rPr lang="fr-FR" sz="2400" dirty="0"/>
              <a:t> </a:t>
            </a:r>
            <a:r>
              <a:rPr lang="fr-FR" sz="2400" dirty="0" err="1"/>
              <a:t>dụng</a:t>
            </a:r>
            <a:r>
              <a:rPr lang="fr-FR" sz="2400" dirty="0"/>
              <a:t> </a:t>
            </a:r>
            <a:r>
              <a:rPr lang="fr-FR" sz="2400" dirty="0" err="1"/>
              <a:t>thì</a:t>
            </a:r>
            <a:r>
              <a:rPr lang="fr-FR" sz="2400" dirty="0"/>
              <a:t> </a:t>
            </a:r>
            <a:r>
              <a:rPr lang="fr-FR" sz="2400" dirty="0" err="1"/>
              <a:t>trên</a:t>
            </a:r>
            <a:r>
              <a:rPr lang="fr-FR" sz="2400" dirty="0"/>
              <a:t> </a:t>
            </a:r>
            <a:r>
              <a:rPr lang="fr-FR" sz="2400" dirty="0" err="1"/>
              <a:t>bề</a:t>
            </a:r>
            <a:r>
              <a:rPr lang="fr-FR" sz="2400" dirty="0"/>
              <a:t> </a:t>
            </a:r>
            <a:r>
              <a:rPr lang="fr-FR" sz="2400" dirty="0" err="1"/>
              <a:t>mặt</a:t>
            </a:r>
            <a:r>
              <a:rPr lang="fr-FR" sz="2400" dirty="0"/>
              <a:t> </a:t>
            </a:r>
            <a:r>
              <a:rPr lang="fr-FR" sz="2400" dirty="0" err="1"/>
              <a:t>cao</a:t>
            </a:r>
            <a:r>
              <a:rPr lang="fr-FR" sz="2400" dirty="0"/>
              <a:t> su </a:t>
            </a:r>
            <a:r>
              <a:rPr lang="fr-FR" sz="2400" dirty="0" err="1"/>
              <a:t>bị</a:t>
            </a:r>
            <a:r>
              <a:rPr lang="fr-FR" sz="2400" dirty="0"/>
              <a:t> </a:t>
            </a:r>
            <a:r>
              <a:rPr lang="fr-FR" sz="2400" dirty="0" err="1"/>
              <a:t>lão</a:t>
            </a:r>
            <a:r>
              <a:rPr lang="fr-FR" sz="2400" dirty="0"/>
              <a:t> </a:t>
            </a:r>
            <a:r>
              <a:rPr lang="fr-FR" sz="2400" dirty="0" err="1"/>
              <a:t>hóa</a:t>
            </a:r>
            <a:r>
              <a:rPr lang="fr-FR" sz="2400" dirty="0"/>
              <a:t>. </a:t>
            </a:r>
            <a:r>
              <a:rPr lang="fr-FR" sz="2400" dirty="0" err="1"/>
              <a:t>Ngoài</a:t>
            </a:r>
            <a:r>
              <a:rPr lang="fr-FR" sz="2400" dirty="0"/>
              <a:t> ra </a:t>
            </a:r>
            <a:r>
              <a:rPr lang="fr-FR" sz="2400" dirty="0" err="1"/>
              <a:t>các</a:t>
            </a:r>
            <a:r>
              <a:rPr lang="fr-FR" sz="2400" dirty="0"/>
              <a:t> </a:t>
            </a:r>
            <a:r>
              <a:rPr lang="fr-FR" sz="2400" dirty="0" err="1"/>
              <a:t>tia</a:t>
            </a:r>
            <a:r>
              <a:rPr lang="fr-FR" sz="2400" dirty="0"/>
              <a:t> </a:t>
            </a:r>
            <a:r>
              <a:rPr lang="fr-FR" sz="2400" dirty="0" err="1"/>
              <a:t>tử</a:t>
            </a:r>
            <a:r>
              <a:rPr lang="fr-FR" sz="2400" dirty="0"/>
              <a:t> </a:t>
            </a:r>
            <a:r>
              <a:rPr lang="fr-FR" sz="2400" dirty="0" err="1"/>
              <a:t>ngoại</a:t>
            </a:r>
            <a:r>
              <a:rPr lang="fr-FR" sz="2400" dirty="0"/>
              <a:t>, </a:t>
            </a:r>
            <a:r>
              <a:rPr lang="fr-FR" sz="2400" dirty="0" err="1"/>
              <a:t>tia</a:t>
            </a:r>
            <a:r>
              <a:rPr lang="fr-FR" sz="2400" dirty="0"/>
              <a:t> </a:t>
            </a:r>
            <a:r>
              <a:rPr lang="fr-FR" sz="2400" dirty="0" err="1"/>
              <a:t>cực</a:t>
            </a:r>
            <a:r>
              <a:rPr lang="fr-FR" sz="2400" dirty="0"/>
              <a:t> </a:t>
            </a:r>
            <a:r>
              <a:rPr lang="fr-FR" sz="2400" dirty="0" err="1"/>
              <a:t>tím</a:t>
            </a:r>
            <a:r>
              <a:rPr lang="fr-FR" sz="2400" dirty="0"/>
              <a:t> </a:t>
            </a:r>
            <a:r>
              <a:rPr lang="fr-FR" sz="2400" dirty="0" err="1"/>
              <a:t>và</a:t>
            </a:r>
            <a:r>
              <a:rPr lang="fr-FR" sz="2400" dirty="0"/>
              <a:t> </a:t>
            </a:r>
            <a:r>
              <a:rPr lang="fr-FR" sz="2400" dirty="0" err="1"/>
              <a:t>tia</a:t>
            </a:r>
            <a:r>
              <a:rPr lang="fr-FR" sz="2400" dirty="0"/>
              <a:t> </a:t>
            </a:r>
            <a:r>
              <a:rPr lang="fr-FR" sz="2400" dirty="0" err="1"/>
              <a:t>hồng</a:t>
            </a:r>
            <a:r>
              <a:rPr lang="fr-FR" sz="2400" dirty="0"/>
              <a:t> </a:t>
            </a:r>
            <a:r>
              <a:rPr lang="fr-FR" sz="2400" dirty="0" err="1"/>
              <a:t>ngoại</a:t>
            </a:r>
            <a:r>
              <a:rPr lang="fr-FR" sz="2400" dirty="0"/>
              <a:t> </a:t>
            </a:r>
            <a:r>
              <a:rPr lang="fr-FR" sz="2400" dirty="0" err="1"/>
              <a:t>cũng</a:t>
            </a:r>
            <a:r>
              <a:rPr lang="fr-FR" sz="2400" dirty="0"/>
              <a:t> </a:t>
            </a:r>
            <a:r>
              <a:rPr lang="fr-FR" sz="2400" dirty="0" err="1"/>
              <a:t>có</a:t>
            </a:r>
            <a:r>
              <a:rPr lang="fr-FR" sz="2400" dirty="0"/>
              <a:t> </a:t>
            </a:r>
            <a:r>
              <a:rPr lang="fr-FR" sz="2400" dirty="0" err="1"/>
              <a:t>tác</a:t>
            </a:r>
            <a:r>
              <a:rPr lang="fr-FR" sz="2400" dirty="0"/>
              <a:t> </a:t>
            </a:r>
            <a:r>
              <a:rPr lang="fr-FR" sz="2400" dirty="0" err="1"/>
              <a:t>dụng</a:t>
            </a:r>
            <a:r>
              <a:rPr lang="fr-FR" sz="2400" dirty="0"/>
              <a:t> </a:t>
            </a:r>
            <a:r>
              <a:rPr lang="fr-FR" sz="2400" dirty="0" err="1"/>
              <a:t>làm</a:t>
            </a:r>
            <a:r>
              <a:rPr lang="fr-FR" sz="2400" dirty="0"/>
              <a:t> </a:t>
            </a:r>
            <a:r>
              <a:rPr lang="fr-FR" sz="2400" dirty="0" err="1"/>
              <a:t>lão</a:t>
            </a:r>
            <a:r>
              <a:rPr lang="fr-FR" sz="2400" dirty="0"/>
              <a:t> </a:t>
            </a:r>
            <a:r>
              <a:rPr lang="fr-FR" sz="2400" dirty="0" err="1"/>
              <a:t>hóa</a:t>
            </a:r>
            <a:r>
              <a:rPr lang="fr-FR" sz="2400" dirty="0"/>
              <a:t> </a:t>
            </a:r>
            <a:r>
              <a:rPr lang="fr-FR" sz="2400" dirty="0" err="1"/>
              <a:t>mạnh</a:t>
            </a:r>
            <a:r>
              <a:rPr lang="fr-FR" sz="2400" dirty="0"/>
              <a:t> </a:t>
            </a:r>
            <a:r>
              <a:rPr lang="fr-FR" sz="2400" dirty="0" err="1"/>
              <a:t>hơn</a:t>
            </a:r>
            <a:r>
              <a:rPr lang="fr-FR" sz="2400" dirty="0"/>
              <a:t>.</a:t>
            </a:r>
            <a:endParaRPr lang="en-US" sz="2400" dirty="0"/>
          </a:p>
        </p:txBody>
      </p:sp>
      <p:sp>
        <p:nvSpPr>
          <p:cNvPr id="11" name="Rectangle 10"/>
          <p:cNvSpPr/>
          <p:nvPr/>
        </p:nvSpPr>
        <p:spPr>
          <a:xfrm>
            <a:off x="851228" y="2057400"/>
            <a:ext cx="3095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1.2.2.2 </a:t>
            </a:r>
            <a:r>
              <a:rPr lang="fr-FR" b="1" dirty="0" err="1"/>
              <a:t>Chất</a:t>
            </a:r>
            <a:r>
              <a:rPr lang="fr-FR" b="1" dirty="0"/>
              <a:t> </a:t>
            </a:r>
            <a:r>
              <a:rPr lang="fr-FR" b="1" dirty="0" err="1"/>
              <a:t>chống</a:t>
            </a:r>
            <a:r>
              <a:rPr lang="fr-FR" b="1" dirty="0"/>
              <a:t> </a:t>
            </a:r>
            <a:r>
              <a:rPr lang="fr-FR" b="1" dirty="0" err="1"/>
              <a:t>lão</a:t>
            </a:r>
            <a:r>
              <a:rPr lang="fr-FR" b="1" dirty="0"/>
              <a:t> </a:t>
            </a:r>
            <a:r>
              <a:rPr lang="fr-FR" b="1" dirty="0" err="1"/>
              <a:t>hóa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7863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Rectangle 2"/>
          <p:cNvSpPr/>
          <p:nvPr/>
        </p:nvSpPr>
        <p:spPr bwMode="gray">
          <a:xfrm>
            <a:off x="3149321" y="0"/>
            <a:ext cx="2234920" cy="566928"/>
          </a:xfrm>
          <a:prstGeom prst="round2DiagRect">
            <a:avLst>
              <a:gd name="adj1" fmla="val 42473"/>
              <a:gd name="adj2" fmla="val 0"/>
            </a:avLst>
          </a:prstGeom>
          <a:gradFill>
            <a:gsLst>
              <a:gs pos="0">
                <a:srgbClr val="FCB608">
                  <a:lumMod val="75000"/>
                </a:srgbClr>
              </a:gs>
              <a:gs pos="92000">
                <a:srgbClr val="FCB608"/>
              </a:gs>
              <a:gs pos="100000">
                <a:srgbClr val="FCB608">
                  <a:lumMod val="50000"/>
                </a:srgbClr>
              </a:gs>
            </a:gsLst>
            <a:lin ang="10800000" scaled="1"/>
          </a:gradFill>
          <a:ln w="25400" cap="flat" cmpd="sng" algn="ctr">
            <a:solidFill>
              <a:srgbClr val="FCB608">
                <a:lumMod val="75000"/>
              </a:srgbClr>
            </a:solidFill>
            <a:prstDash val="solid"/>
          </a:ln>
          <a:effectLst>
            <a:outerShdw blurRad="139700" dist="177800" dir="8400000" algn="tr" rotWithShape="0">
              <a:prstClr val="black">
                <a:alpha val="2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metal">
            <a:bevelT w="88900" h="88900"/>
          </a:sp3d>
        </p:spPr>
        <p:txBody>
          <a:bodyPr rtlCol="0" anchor="ctr"/>
          <a:lstStyle/>
          <a:p>
            <a:pPr lvl="0" algn="just">
              <a:spcBef>
                <a:spcPts val="600"/>
              </a:spcBef>
              <a:spcAft>
                <a:spcPts val="0"/>
              </a:spcAft>
            </a:pPr>
            <a:r>
              <a:rPr lang="en-US" sz="2400" b="1" dirty="0">
                <a:solidFill>
                  <a:schemeClr val="bg1"/>
                </a:solidFill>
                <a:latin typeface="Times New Roman"/>
                <a:ea typeface="Times New Roman"/>
              </a:rPr>
              <a:t>1.2. CAO SU</a:t>
            </a:r>
            <a:endParaRPr lang="en-US" sz="2400" dirty="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952081" y="685800"/>
            <a:ext cx="5181600" cy="479486"/>
            <a:chOff x="1676400" y="1771075"/>
            <a:chExt cx="5181600" cy="479486"/>
          </a:xfrm>
        </p:grpSpPr>
        <p:sp>
          <p:nvSpPr>
            <p:cNvPr id="5" name="AutoShape 29"/>
            <p:cNvSpPr>
              <a:spLocks noChangeArrowheads="1"/>
            </p:cNvSpPr>
            <p:nvPr/>
          </p:nvSpPr>
          <p:spPr bwMode="gray">
            <a:xfrm>
              <a:off x="1676400" y="1771075"/>
              <a:ext cx="4241241" cy="479486"/>
            </a:xfrm>
            <a:prstGeom prst="roundRect">
              <a:avLst>
                <a:gd name="adj" fmla="val 34819"/>
              </a:avLst>
            </a:prstGeom>
            <a:solidFill>
              <a:srgbClr val="FFFFFF"/>
            </a:solidFill>
            <a:ln w="28575">
              <a:solidFill>
                <a:srgbClr val="62B5C6"/>
              </a:solidFill>
              <a:round/>
              <a:headEnd/>
              <a:tailEnd/>
            </a:ln>
            <a:effectLst>
              <a:outerShdw dist="35921" dir="2700000" algn="ctr" rotWithShape="0">
                <a:srgbClr val="C0C0C0"/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6" name="Text Box 24"/>
            <p:cNvSpPr txBox="1">
              <a:spLocks noChangeArrowheads="1"/>
            </p:cNvSpPr>
            <p:nvPr/>
          </p:nvSpPr>
          <p:spPr bwMode="gray">
            <a:xfrm>
              <a:off x="2133600" y="1850450"/>
              <a:ext cx="472440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endParaRPr>
            </a:p>
          </p:txBody>
        </p:sp>
        <p:grpSp>
          <p:nvGrpSpPr>
            <p:cNvPr id="8" name="Group 67"/>
            <p:cNvGrpSpPr>
              <a:grpSpLocks/>
            </p:cNvGrpSpPr>
            <p:nvPr/>
          </p:nvGrpSpPr>
          <p:grpSpPr bwMode="auto">
            <a:xfrm>
              <a:off x="1828800" y="1956813"/>
              <a:ext cx="136525" cy="136525"/>
              <a:chOff x="576" y="1824"/>
              <a:chExt cx="144" cy="144"/>
            </a:xfrm>
          </p:grpSpPr>
          <p:sp>
            <p:nvSpPr>
              <p:cNvPr id="9" name="Oval 68"/>
              <p:cNvSpPr>
                <a:spLocks noChangeArrowheads="1"/>
              </p:cNvSpPr>
              <p:nvPr/>
            </p:nvSpPr>
            <p:spPr bwMode="gray">
              <a:xfrm>
                <a:off x="576" y="1824"/>
                <a:ext cx="144" cy="144"/>
              </a:xfrm>
              <a:prstGeom prst="ellipse">
                <a:avLst/>
              </a:prstGeom>
              <a:solidFill>
                <a:srgbClr val="62B5C6"/>
              </a:solidFill>
              <a:ln>
                <a:noFill/>
              </a:ln>
              <a:effectLst>
                <a:outerShdw dist="35921" dir="2700000" algn="ctr" rotWithShape="0">
                  <a:srgbClr val="C0C0C0"/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pic>
            <p:nvPicPr>
              <p:cNvPr id="10" name="Picture 69" descr="drop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577" y="1825"/>
                <a:ext cx="143" cy="141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</p:grpSp>
      </p:grpSp>
      <p:sp>
        <p:nvSpPr>
          <p:cNvPr id="13" name="Rectangle 12"/>
          <p:cNvSpPr/>
          <p:nvPr/>
        </p:nvSpPr>
        <p:spPr>
          <a:xfrm>
            <a:off x="1094357" y="707869"/>
            <a:ext cx="33496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70510" indent="269875" algn="just">
              <a:spcBef>
                <a:spcPts val="600"/>
              </a:spcBef>
              <a:spcAft>
                <a:spcPts val="600"/>
              </a:spcAft>
            </a:pPr>
            <a:r>
              <a:rPr lang="fr-FR" sz="2000" b="1" dirty="0" smtClean="0"/>
              <a:t> </a:t>
            </a:r>
            <a:r>
              <a:rPr lang="en-US" sz="2000" b="1" dirty="0"/>
              <a:t>1.2.2.3. </a:t>
            </a:r>
            <a:r>
              <a:rPr lang="en-US" sz="2000" b="1" dirty="0" err="1"/>
              <a:t>Chất</a:t>
            </a:r>
            <a:r>
              <a:rPr lang="en-US" sz="2000" b="1" dirty="0"/>
              <a:t> </a:t>
            </a:r>
            <a:r>
              <a:rPr lang="en-US" sz="2000" b="1" dirty="0" err="1"/>
              <a:t>hóa</a:t>
            </a:r>
            <a:r>
              <a:rPr lang="en-US" sz="2000" b="1" dirty="0"/>
              <a:t> </a:t>
            </a:r>
            <a:r>
              <a:rPr lang="en-US" sz="2000" b="1" dirty="0" err="1" smtClean="0"/>
              <a:t>dẻo</a:t>
            </a:r>
            <a:endParaRPr lang="en-US" sz="2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526258" y="1301394"/>
            <a:ext cx="8389142" cy="1828800"/>
            <a:chOff x="1143000" y="5384855"/>
            <a:chExt cx="8389142" cy="1828800"/>
          </a:xfrm>
        </p:grpSpPr>
        <p:sp>
          <p:nvSpPr>
            <p:cNvPr id="16" name="Rounded Rectangle 15"/>
            <p:cNvSpPr/>
            <p:nvPr/>
          </p:nvSpPr>
          <p:spPr bwMode="gray">
            <a:xfrm>
              <a:off x="1143000" y="5619449"/>
              <a:ext cx="8389142" cy="1594206"/>
            </a:xfrm>
            <a:prstGeom prst="roundRect">
              <a:avLst/>
            </a:prstGeom>
            <a:gradFill flip="none" rotWithShape="1">
              <a:gsLst>
                <a:gs pos="0">
                  <a:srgbClr val="CB9C57">
                    <a:lumMod val="20000"/>
                    <a:lumOff val="80000"/>
                  </a:srgbClr>
                </a:gs>
                <a:gs pos="100000">
                  <a:srgbClr val="FFFFFF"/>
                </a:gs>
              </a:gsLst>
              <a:lin ang="16200000" scaled="1"/>
              <a:tileRect/>
            </a:gradFill>
            <a:ln>
              <a:solidFill>
                <a:srgbClr val="CB9C57"/>
              </a:solidFill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endParaRPr>
            </a:p>
          </p:txBody>
        </p:sp>
        <p:sp>
          <p:nvSpPr>
            <p:cNvPr id="17" name="Rounded Rectangle 16"/>
            <p:cNvSpPr/>
            <p:nvPr/>
          </p:nvSpPr>
          <p:spPr bwMode="gray">
            <a:xfrm>
              <a:off x="1259732" y="5384855"/>
              <a:ext cx="2855068" cy="3301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CB9C57">
                    <a:shade val="51000"/>
                    <a:satMod val="130000"/>
                  </a:srgbClr>
                </a:gs>
                <a:gs pos="80000">
                  <a:srgbClr val="CB9C57">
                    <a:shade val="93000"/>
                    <a:satMod val="130000"/>
                  </a:srgbClr>
                </a:gs>
                <a:gs pos="100000">
                  <a:srgbClr val="CB9C57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CB9C57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 </a:t>
              </a: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830441" y="1262207"/>
            <a:ext cx="24801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1.2.2.3. </a:t>
            </a:r>
            <a:r>
              <a:rPr lang="en-US" b="1" dirty="0" err="1"/>
              <a:t>Chất</a:t>
            </a:r>
            <a:r>
              <a:rPr lang="en-US" b="1" dirty="0"/>
              <a:t> </a:t>
            </a:r>
            <a:r>
              <a:rPr lang="en-US" b="1" dirty="0" err="1"/>
              <a:t>hóa</a:t>
            </a:r>
            <a:r>
              <a:rPr lang="en-US" b="1" dirty="0"/>
              <a:t> </a:t>
            </a:r>
            <a:r>
              <a:rPr lang="en-US" b="1" dirty="0" err="1"/>
              <a:t>dẻo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44187" y="1732926"/>
            <a:ext cx="82188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0510" indent="269875" algn="just"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latin typeface="Times New Roman"/>
                <a:ea typeface="Times New Roman"/>
              </a:rPr>
              <a:t>Chất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hóa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dẻo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có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tác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dụng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làm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tăng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tính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dẻo</a:t>
            </a:r>
            <a:r>
              <a:rPr lang="en-US" sz="2400" dirty="0">
                <a:latin typeface="Times New Roman"/>
                <a:ea typeface="Times New Roman"/>
              </a:rPr>
              <a:t>, </a:t>
            </a:r>
            <a:r>
              <a:rPr lang="en-US" sz="2400" dirty="0" err="1">
                <a:latin typeface="Times New Roman"/>
                <a:ea typeface="Times New Roman"/>
              </a:rPr>
              <a:t>tính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đàn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hồi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của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cao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su</a:t>
            </a:r>
            <a:r>
              <a:rPr lang="en-US" sz="2400" dirty="0">
                <a:latin typeface="Times New Roman"/>
                <a:ea typeface="Times New Roman"/>
              </a:rPr>
              <a:t>, </a:t>
            </a:r>
            <a:r>
              <a:rPr lang="en-US" sz="2400" dirty="0" err="1">
                <a:latin typeface="Times New Roman"/>
                <a:ea typeface="Times New Roman"/>
              </a:rPr>
              <a:t>tăng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tính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chịu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lạnh</a:t>
            </a:r>
            <a:r>
              <a:rPr lang="en-US" sz="2400" dirty="0">
                <a:latin typeface="Times New Roman"/>
                <a:ea typeface="Times New Roman"/>
              </a:rPr>
              <a:t>, </a:t>
            </a:r>
            <a:r>
              <a:rPr lang="en-US" sz="2400" dirty="0" err="1">
                <a:latin typeface="Times New Roman"/>
                <a:ea typeface="Times New Roman"/>
              </a:rPr>
              <a:t>hạ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thấp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nhiệt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độ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thủy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tinh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hóa</a:t>
            </a:r>
            <a:r>
              <a:rPr lang="en-US" sz="2400" dirty="0">
                <a:latin typeface="Times New Roman"/>
                <a:ea typeface="Times New Roman"/>
              </a:rPr>
              <a:t>, </a:t>
            </a:r>
            <a:r>
              <a:rPr lang="en-US" sz="2400" dirty="0" err="1">
                <a:latin typeface="Times New Roman"/>
                <a:ea typeface="Times New Roman"/>
              </a:rPr>
              <a:t>làm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dễ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dàng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tính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công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nghệ</a:t>
            </a:r>
            <a:r>
              <a:rPr lang="en-US" sz="2400" dirty="0">
                <a:latin typeface="Times New Roman"/>
                <a:ea typeface="Times New Roman"/>
              </a:rPr>
              <a:t>.</a:t>
            </a:r>
            <a:endParaRPr lang="en-US" sz="2400" dirty="0">
              <a:effectLst/>
              <a:latin typeface="Times New Roman"/>
              <a:ea typeface="Times New Roman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228600" y="3484318"/>
            <a:ext cx="8686800" cy="2764082"/>
            <a:chOff x="1143000" y="3962400"/>
            <a:chExt cx="8686800" cy="2764082"/>
          </a:xfrm>
        </p:grpSpPr>
        <p:sp>
          <p:nvSpPr>
            <p:cNvPr id="24" name="Rounded Rectangle 23"/>
            <p:cNvSpPr/>
            <p:nvPr/>
          </p:nvSpPr>
          <p:spPr bwMode="gray">
            <a:xfrm>
              <a:off x="1143000" y="4171649"/>
              <a:ext cx="8686800" cy="2554833"/>
            </a:xfrm>
            <a:prstGeom prst="roundRect">
              <a:avLst/>
            </a:prstGeom>
            <a:gradFill flip="none" rotWithShape="1">
              <a:gsLst>
                <a:gs pos="0">
                  <a:srgbClr val="7EC65A">
                    <a:lumMod val="20000"/>
                    <a:lumOff val="80000"/>
                  </a:srgbClr>
                </a:gs>
                <a:gs pos="100000">
                  <a:srgbClr val="FFFFFF"/>
                </a:gs>
              </a:gsLst>
              <a:lin ang="16200000" scaled="1"/>
              <a:tileRect/>
            </a:gradFill>
            <a:ln>
              <a:solidFill>
                <a:srgbClr val="7EC65A"/>
              </a:solidFill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endParaRPr>
            </a:p>
          </p:txBody>
        </p:sp>
        <p:sp>
          <p:nvSpPr>
            <p:cNvPr id="25" name="Rounded Rectangle 24"/>
            <p:cNvSpPr/>
            <p:nvPr/>
          </p:nvSpPr>
          <p:spPr bwMode="gray">
            <a:xfrm>
              <a:off x="1219200" y="3962400"/>
              <a:ext cx="2895600" cy="3301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EC65A">
                    <a:shade val="51000"/>
                    <a:satMod val="130000"/>
                  </a:srgbClr>
                </a:gs>
                <a:gs pos="80000">
                  <a:srgbClr val="7EC65A">
                    <a:shade val="93000"/>
                    <a:satMod val="130000"/>
                  </a:srgbClr>
                </a:gs>
                <a:gs pos="100000">
                  <a:srgbClr val="7EC65A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7EC65A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348702" y="3940076"/>
            <a:ext cx="841429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/>
              <a:t>Khi</a:t>
            </a:r>
            <a:r>
              <a:rPr lang="en-US" sz="2400" dirty="0"/>
              <a:t> </a:t>
            </a:r>
            <a:r>
              <a:rPr lang="en-US" sz="2400" dirty="0" err="1"/>
              <a:t>dùng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su</a:t>
            </a:r>
            <a:r>
              <a:rPr lang="en-US" sz="2400" dirty="0"/>
              <a:t> </a:t>
            </a:r>
            <a:r>
              <a:rPr lang="en-US" sz="2400" dirty="0" err="1"/>
              <a:t>thiên</a:t>
            </a:r>
            <a:r>
              <a:rPr lang="en-US" sz="2400" dirty="0"/>
              <a:t> </a:t>
            </a:r>
            <a:r>
              <a:rPr lang="en-US" sz="2400" dirty="0" err="1"/>
              <a:t>nhiên</a:t>
            </a:r>
            <a:r>
              <a:rPr lang="en-US" sz="2400" dirty="0"/>
              <a:t>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su</a:t>
            </a:r>
            <a:r>
              <a:rPr lang="en-US" sz="2400" dirty="0"/>
              <a:t> </a:t>
            </a:r>
            <a:r>
              <a:rPr lang="en-US" sz="2400" dirty="0" err="1"/>
              <a:t>cloropren</a:t>
            </a:r>
            <a:r>
              <a:rPr lang="en-US" sz="2400" dirty="0"/>
              <a:t>,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su</a:t>
            </a:r>
            <a:r>
              <a:rPr lang="en-US" sz="2400" dirty="0"/>
              <a:t> butyl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cần</a:t>
            </a:r>
            <a:r>
              <a:rPr lang="en-US" sz="2400" dirty="0"/>
              <a:t> </a:t>
            </a:r>
            <a:r>
              <a:rPr lang="en-US" sz="2400" dirty="0" err="1"/>
              <a:t>dùng</a:t>
            </a:r>
            <a:r>
              <a:rPr lang="en-US" sz="2400" dirty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độn</a:t>
            </a:r>
            <a:r>
              <a:rPr lang="en-US" sz="2400" dirty="0"/>
              <a:t>, </a:t>
            </a:r>
            <a:r>
              <a:rPr lang="en-US" sz="2400" dirty="0" err="1"/>
              <a:t>tất</a:t>
            </a:r>
            <a:r>
              <a:rPr lang="en-US" sz="2400" dirty="0"/>
              <a:t> </a:t>
            </a:r>
            <a:r>
              <a:rPr lang="en-US" sz="2400" dirty="0" err="1"/>
              <a:t>cả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su</a:t>
            </a:r>
            <a:r>
              <a:rPr lang="en-US" sz="2400" dirty="0"/>
              <a:t> </a:t>
            </a:r>
            <a:r>
              <a:rPr lang="en-US" sz="2400" dirty="0" err="1"/>
              <a:t>tổng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còn</a:t>
            </a:r>
            <a:r>
              <a:rPr lang="en-US" sz="2400" dirty="0"/>
              <a:t> </a:t>
            </a:r>
            <a:r>
              <a:rPr lang="en-US" sz="2400" dirty="0" err="1"/>
              <a:t>lại</a:t>
            </a:r>
            <a:r>
              <a:rPr lang="en-US" sz="2400" dirty="0"/>
              <a:t> </a:t>
            </a:r>
            <a:r>
              <a:rPr lang="en-US" sz="2400" dirty="0" err="1"/>
              <a:t>đều</a:t>
            </a:r>
            <a:r>
              <a:rPr lang="en-US" sz="2400" dirty="0"/>
              <a:t> </a:t>
            </a:r>
            <a:r>
              <a:rPr lang="en-US" sz="2400" dirty="0" err="1"/>
              <a:t>phải</a:t>
            </a:r>
            <a:r>
              <a:rPr lang="en-US" sz="2400" dirty="0"/>
              <a:t> </a:t>
            </a:r>
            <a:r>
              <a:rPr lang="en-US" sz="2400" dirty="0" err="1"/>
              <a:t>dùng</a:t>
            </a:r>
            <a:r>
              <a:rPr lang="en-US" sz="2400" dirty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độn</a:t>
            </a:r>
            <a:r>
              <a:rPr lang="en-US" sz="2400" dirty="0"/>
              <a:t>.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độn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tác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</a:t>
            </a:r>
            <a:r>
              <a:rPr lang="en-US" sz="2400" dirty="0" err="1"/>
              <a:t>tăng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bền</a:t>
            </a:r>
            <a:r>
              <a:rPr lang="en-US" sz="2400" dirty="0"/>
              <a:t> </a:t>
            </a:r>
            <a:r>
              <a:rPr lang="en-US" sz="2400" dirty="0" err="1"/>
              <a:t>kéo</a:t>
            </a:r>
            <a:r>
              <a:rPr lang="en-US" sz="2400" dirty="0"/>
              <a:t> </a:t>
            </a:r>
            <a:r>
              <a:rPr lang="en-US" sz="2400" dirty="0" err="1"/>
              <a:t>dứt</a:t>
            </a:r>
            <a:r>
              <a:rPr lang="en-US" sz="2400" dirty="0"/>
              <a:t> </a:t>
            </a:r>
            <a:r>
              <a:rPr lang="en-US" sz="2400" dirty="0" err="1"/>
              <a:t>đối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su</a:t>
            </a:r>
            <a:r>
              <a:rPr lang="en-US" sz="2400" dirty="0"/>
              <a:t> </a:t>
            </a:r>
            <a:r>
              <a:rPr lang="en-US" sz="2400" dirty="0" err="1"/>
              <a:t>thiên</a:t>
            </a:r>
            <a:r>
              <a:rPr lang="en-US" sz="2400" dirty="0"/>
              <a:t> </a:t>
            </a:r>
            <a:r>
              <a:rPr lang="en-US" sz="2400" dirty="0" err="1"/>
              <a:t>nhiên</a:t>
            </a:r>
            <a:r>
              <a:rPr lang="en-US" sz="2400" dirty="0"/>
              <a:t> </a:t>
            </a:r>
            <a:r>
              <a:rPr lang="en-US" sz="2400" dirty="0" err="1"/>
              <a:t>sau</a:t>
            </a:r>
            <a:r>
              <a:rPr lang="en-US" sz="2400" dirty="0"/>
              <a:t> </a:t>
            </a:r>
            <a:r>
              <a:rPr lang="en-US" sz="2400" dirty="0" err="1"/>
              <a:t>khi</a:t>
            </a:r>
            <a:r>
              <a:rPr lang="en-US" sz="2400" dirty="0"/>
              <a:t> </a:t>
            </a:r>
            <a:r>
              <a:rPr lang="en-US" sz="2400" dirty="0" err="1"/>
              <a:t>lưu</a:t>
            </a:r>
            <a:r>
              <a:rPr lang="en-US" sz="2400" dirty="0"/>
              <a:t> </a:t>
            </a:r>
            <a:r>
              <a:rPr lang="en-US" sz="2400" dirty="0" err="1"/>
              <a:t>hóa</a:t>
            </a:r>
            <a:r>
              <a:rPr lang="en-US" sz="2400" dirty="0"/>
              <a:t> </a:t>
            </a:r>
            <a:r>
              <a:rPr lang="en-US" sz="2400" dirty="0" err="1"/>
              <a:t>lên</a:t>
            </a:r>
            <a:r>
              <a:rPr lang="en-US" sz="2400" dirty="0"/>
              <a:t> 1,6 ÷ 2 </a:t>
            </a:r>
            <a:r>
              <a:rPr lang="en-US" sz="2400" dirty="0" err="1"/>
              <a:t>lần</a:t>
            </a:r>
            <a:r>
              <a:rPr lang="en-US" sz="2400" dirty="0"/>
              <a:t>, </a:t>
            </a:r>
            <a:r>
              <a:rPr lang="en-US" sz="2400" dirty="0" err="1"/>
              <a:t>đối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su</a:t>
            </a:r>
            <a:r>
              <a:rPr lang="en-US" sz="2400" dirty="0"/>
              <a:t> </a:t>
            </a:r>
            <a:r>
              <a:rPr lang="en-US" sz="2400" dirty="0" err="1"/>
              <a:t>tổng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tăng</a:t>
            </a:r>
            <a:r>
              <a:rPr lang="en-US" sz="2400" dirty="0"/>
              <a:t> </a:t>
            </a:r>
            <a:r>
              <a:rPr lang="en-US" sz="2400" dirty="0" err="1"/>
              <a:t>đến</a:t>
            </a:r>
            <a:r>
              <a:rPr lang="en-US" sz="2400" dirty="0"/>
              <a:t> 8 ÷ 10 </a:t>
            </a:r>
            <a:r>
              <a:rPr lang="en-US" sz="2400" dirty="0" err="1"/>
              <a:t>lần</a:t>
            </a:r>
            <a:r>
              <a:rPr lang="en-US" sz="2400" dirty="0"/>
              <a:t>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88972" y="3464724"/>
            <a:ext cx="1954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1.2.2.4 </a:t>
            </a:r>
            <a:r>
              <a:rPr lang="en-US" b="1" dirty="0" err="1"/>
              <a:t>Chất</a:t>
            </a:r>
            <a:r>
              <a:rPr lang="en-US" b="1" dirty="0"/>
              <a:t> </a:t>
            </a:r>
            <a:r>
              <a:rPr lang="en-US" b="1" dirty="0" err="1"/>
              <a:t>độn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3135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Rectangle 2"/>
          <p:cNvSpPr/>
          <p:nvPr/>
        </p:nvSpPr>
        <p:spPr bwMode="gray">
          <a:xfrm>
            <a:off x="3149321" y="0"/>
            <a:ext cx="2234920" cy="566928"/>
          </a:xfrm>
          <a:prstGeom prst="round2DiagRect">
            <a:avLst>
              <a:gd name="adj1" fmla="val 42473"/>
              <a:gd name="adj2" fmla="val 0"/>
            </a:avLst>
          </a:prstGeom>
          <a:gradFill>
            <a:gsLst>
              <a:gs pos="0">
                <a:srgbClr val="FCB608">
                  <a:lumMod val="75000"/>
                </a:srgbClr>
              </a:gs>
              <a:gs pos="92000">
                <a:srgbClr val="FCB608"/>
              </a:gs>
              <a:gs pos="100000">
                <a:srgbClr val="FCB608">
                  <a:lumMod val="50000"/>
                </a:srgbClr>
              </a:gs>
            </a:gsLst>
            <a:lin ang="10800000" scaled="1"/>
          </a:gradFill>
          <a:ln w="25400" cap="flat" cmpd="sng" algn="ctr">
            <a:solidFill>
              <a:srgbClr val="FCB608">
                <a:lumMod val="75000"/>
              </a:srgbClr>
            </a:solidFill>
            <a:prstDash val="solid"/>
          </a:ln>
          <a:effectLst>
            <a:outerShdw blurRad="139700" dist="177800" dir="8400000" algn="tr" rotWithShape="0">
              <a:prstClr val="black">
                <a:alpha val="2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metal">
            <a:bevelT w="88900" h="88900"/>
          </a:sp3d>
        </p:spPr>
        <p:txBody>
          <a:bodyPr rtlCol="0" anchor="ctr"/>
          <a:lstStyle/>
          <a:p>
            <a:pPr lvl="0" algn="just">
              <a:spcBef>
                <a:spcPts val="600"/>
              </a:spcBef>
              <a:spcAft>
                <a:spcPts val="0"/>
              </a:spcAft>
            </a:pPr>
            <a:r>
              <a:rPr lang="en-US" sz="2400" b="1" dirty="0">
                <a:solidFill>
                  <a:schemeClr val="bg1"/>
                </a:solidFill>
                <a:latin typeface="Times New Roman"/>
                <a:ea typeface="Times New Roman"/>
              </a:rPr>
              <a:t>1.2. CAO SU</a:t>
            </a:r>
            <a:endParaRPr lang="en-US" sz="2400" dirty="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952081" y="685800"/>
            <a:ext cx="5181600" cy="479486"/>
            <a:chOff x="1676400" y="1771075"/>
            <a:chExt cx="5181600" cy="479486"/>
          </a:xfrm>
        </p:grpSpPr>
        <p:sp>
          <p:nvSpPr>
            <p:cNvPr id="5" name="AutoShape 29"/>
            <p:cNvSpPr>
              <a:spLocks noChangeArrowheads="1"/>
            </p:cNvSpPr>
            <p:nvPr/>
          </p:nvSpPr>
          <p:spPr bwMode="gray">
            <a:xfrm>
              <a:off x="1676400" y="1771075"/>
              <a:ext cx="4839119" cy="479486"/>
            </a:xfrm>
            <a:prstGeom prst="roundRect">
              <a:avLst>
                <a:gd name="adj" fmla="val 34819"/>
              </a:avLst>
            </a:prstGeom>
            <a:solidFill>
              <a:srgbClr val="FFFFFF"/>
            </a:solidFill>
            <a:ln w="28575">
              <a:solidFill>
                <a:srgbClr val="62B5C6"/>
              </a:solidFill>
              <a:round/>
              <a:headEnd/>
              <a:tailEnd/>
            </a:ln>
            <a:effectLst>
              <a:outerShdw dist="35921" dir="2700000" algn="ctr" rotWithShape="0">
                <a:srgbClr val="C0C0C0"/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6" name="Text Box 24"/>
            <p:cNvSpPr txBox="1">
              <a:spLocks noChangeArrowheads="1"/>
            </p:cNvSpPr>
            <p:nvPr/>
          </p:nvSpPr>
          <p:spPr bwMode="gray">
            <a:xfrm>
              <a:off x="2133600" y="1850450"/>
              <a:ext cx="472440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endParaRPr>
            </a:p>
          </p:txBody>
        </p:sp>
        <p:grpSp>
          <p:nvGrpSpPr>
            <p:cNvPr id="8" name="Group 67"/>
            <p:cNvGrpSpPr>
              <a:grpSpLocks/>
            </p:cNvGrpSpPr>
            <p:nvPr/>
          </p:nvGrpSpPr>
          <p:grpSpPr bwMode="auto">
            <a:xfrm>
              <a:off x="1828800" y="1956813"/>
              <a:ext cx="136525" cy="136525"/>
              <a:chOff x="576" y="1824"/>
              <a:chExt cx="144" cy="144"/>
            </a:xfrm>
          </p:grpSpPr>
          <p:sp>
            <p:nvSpPr>
              <p:cNvPr id="9" name="Oval 68"/>
              <p:cNvSpPr>
                <a:spLocks noChangeArrowheads="1"/>
              </p:cNvSpPr>
              <p:nvPr/>
            </p:nvSpPr>
            <p:spPr bwMode="gray">
              <a:xfrm>
                <a:off x="576" y="1824"/>
                <a:ext cx="144" cy="144"/>
              </a:xfrm>
              <a:prstGeom prst="ellipse">
                <a:avLst/>
              </a:prstGeom>
              <a:solidFill>
                <a:srgbClr val="62B5C6"/>
              </a:solidFill>
              <a:ln>
                <a:noFill/>
              </a:ln>
              <a:effectLst>
                <a:outerShdw dist="35921" dir="2700000" algn="ctr" rotWithShape="0">
                  <a:srgbClr val="C0C0C0"/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pic>
            <p:nvPicPr>
              <p:cNvPr id="10" name="Picture 69" descr="drop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577" y="1825"/>
                <a:ext cx="143" cy="141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</p:grpSp>
      </p:grpSp>
      <p:sp>
        <p:nvSpPr>
          <p:cNvPr id="13" name="Rectangle 12"/>
          <p:cNvSpPr/>
          <p:nvPr/>
        </p:nvSpPr>
        <p:spPr>
          <a:xfrm>
            <a:off x="1094357" y="707869"/>
            <a:ext cx="41729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/>
              <a:t>1.2.3 </a:t>
            </a:r>
            <a:r>
              <a:rPr lang="en-US" sz="2000" b="1" dirty="0" err="1"/>
              <a:t>Các</a:t>
            </a:r>
            <a:r>
              <a:rPr lang="en-US" sz="2000" b="1" dirty="0"/>
              <a:t> </a:t>
            </a:r>
            <a:r>
              <a:rPr lang="en-US" sz="2000" b="1" dirty="0" err="1"/>
              <a:t>loại</a:t>
            </a:r>
            <a:r>
              <a:rPr lang="en-US" sz="2000" b="1" dirty="0"/>
              <a:t> </a:t>
            </a:r>
            <a:r>
              <a:rPr lang="en-US" sz="2000" b="1" dirty="0" err="1"/>
              <a:t>cao</a:t>
            </a:r>
            <a:r>
              <a:rPr lang="en-US" sz="2000" b="1" dirty="0"/>
              <a:t> </a:t>
            </a:r>
            <a:r>
              <a:rPr lang="en-US" sz="2000" b="1" dirty="0" err="1"/>
              <a:t>su</a:t>
            </a:r>
            <a:r>
              <a:rPr lang="en-US" sz="2000" b="1" dirty="0"/>
              <a:t> </a:t>
            </a:r>
            <a:r>
              <a:rPr lang="en-US" sz="2000" b="1" dirty="0" err="1"/>
              <a:t>thông</a:t>
            </a:r>
            <a:r>
              <a:rPr lang="en-US" sz="2000" b="1" dirty="0"/>
              <a:t> </a:t>
            </a:r>
            <a:r>
              <a:rPr lang="en-US" sz="2000" b="1" dirty="0" err="1" smtClean="0"/>
              <a:t>dụng</a:t>
            </a:r>
            <a:endParaRPr lang="en-US" sz="2000" dirty="0"/>
          </a:p>
        </p:txBody>
      </p:sp>
      <p:grpSp>
        <p:nvGrpSpPr>
          <p:cNvPr id="20" name="Group 19"/>
          <p:cNvGrpSpPr/>
          <p:nvPr/>
        </p:nvGrpSpPr>
        <p:grpSpPr>
          <a:xfrm>
            <a:off x="381000" y="3518383"/>
            <a:ext cx="8610599" cy="1219200"/>
            <a:chOff x="540543" y="3962400"/>
            <a:chExt cx="8610599" cy="1219200"/>
          </a:xfrm>
        </p:grpSpPr>
        <p:sp>
          <p:nvSpPr>
            <p:cNvPr id="22" name="Rounded Rectangle 21"/>
            <p:cNvSpPr/>
            <p:nvPr/>
          </p:nvSpPr>
          <p:spPr bwMode="gray">
            <a:xfrm>
              <a:off x="540543" y="4171649"/>
              <a:ext cx="8610599" cy="1009951"/>
            </a:xfrm>
            <a:prstGeom prst="roundRect">
              <a:avLst/>
            </a:prstGeom>
            <a:gradFill flip="none" rotWithShape="1">
              <a:gsLst>
                <a:gs pos="0">
                  <a:srgbClr val="7EC65A">
                    <a:lumMod val="20000"/>
                    <a:lumOff val="80000"/>
                  </a:srgbClr>
                </a:gs>
                <a:gs pos="100000">
                  <a:srgbClr val="FFFFFF"/>
                </a:gs>
              </a:gsLst>
              <a:lin ang="16200000" scaled="1"/>
              <a:tileRect/>
            </a:gradFill>
            <a:ln>
              <a:solidFill>
                <a:srgbClr val="7EC65A"/>
              </a:solidFill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9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 </a:t>
              </a:r>
              <a:endPara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3" name="Rounded Rectangle 22"/>
            <p:cNvSpPr/>
            <p:nvPr/>
          </p:nvSpPr>
          <p:spPr bwMode="gray">
            <a:xfrm>
              <a:off x="1219200" y="3962400"/>
              <a:ext cx="3969542" cy="3301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EC65A">
                    <a:shade val="51000"/>
                    <a:satMod val="130000"/>
                  </a:srgbClr>
                </a:gs>
                <a:gs pos="80000">
                  <a:srgbClr val="7EC65A">
                    <a:shade val="93000"/>
                    <a:satMod val="130000"/>
                  </a:srgbClr>
                </a:gs>
                <a:gs pos="100000">
                  <a:srgbClr val="7EC65A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7EC65A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381000" y="1418325"/>
            <a:ext cx="8610599" cy="1947658"/>
            <a:chOff x="540543" y="1862342"/>
            <a:chExt cx="8610599" cy="1947658"/>
          </a:xfrm>
        </p:grpSpPr>
        <p:sp>
          <p:nvSpPr>
            <p:cNvPr id="27" name="Rounded Rectangle 26"/>
            <p:cNvSpPr/>
            <p:nvPr/>
          </p:nvSpPr>
          <p:spPr bwMode="gray">
            <a:xfrm>
              <a:off x="540543" y="2038049"/>
              <a:ext cx="8610599" cy="1771951"/>
            </a:xfrm>
            <a:prstGeom prst="roundRect">
              <a:avLst/>
            </a:prstGeom>
            <a:gradFill flip="none" rotWithShape="1">
              <a:gsLst>
                <a:gs pos="0">
                  <a:srgbClr val="FCB608">
                    <a:lumMod val="20000"/>
                    <a:lumOff val="80000"/>
                  </a:srgbClr>
                </a:gs>
                <a:gs pos="100000">
                  <a:srgbClr val="FFFFFF"/>
                </a:gs>
              </a:gsLst>
              <a:lin ang="16200000" scaled="1"/>
              <a:tileRect/>
            </a:gradFill>
            <a:ln>
              <a:solidFill>
                <a:srgbClr val="FCB608"/>
              </a:solidFill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vi-VN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 </a:t>
              </a:r>
              <a:endPara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Rounded Rectangle 27"/>
            <p:cNvSpPr/>
            <p:nvPr/>
          </p:nvSpPr>
          <p:spPr bwMode="gray">
            <a:xfrm>
              <a:off x="1219199" y="1862342"/>
              <a:ext cx="3969543" cy="3301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CB608">
                    <a:shade val="51000"/>
                    <a:satMod val="130000"/>
                  </a:srgbClr>
                </a:gs>
                <a:gs pos="80000">
                  <a:srgbClr val="FCB608">
                    <a:shade val="93000"/>
                    <a:satMod val="130000"/>
                  </a:srgbClr>
                </a:gs>
                <a:gs pos="100000">
                  <a:srgbClr val="FCB608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FCB608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381000" y="4940838"/>
            <a:ext cx="8610599" cy="1244545"/>
            <a:chOff x="540543" y="5384855"/>
            <a:chExt cx="8610599" cy="1244545"/>
          </a:xfrm>
        </p:grpSpPr>
        <p:sp>
          <p:nvSpPr>
            <p:cNvPr id="30" name="Rounded Rectangle 29"/>
            <p:cNvSpPr/>
            <p:nvPr/>
          </p:nvSpPr>
          <p:spPr bwMode="gray">
            <a:xfrm>
              <a:off x="540543" y="5619449"/>
              <a:ext cx="8610599" cy="1009951"/>
            </a:xfrm>
            <a:prstGeom prst="roundRect">
              <a:avLst/>
            </a:prstGeom>
            <a:gradFill flip="none" rotWithShape="1">
              <a:gsLst>
                <a:gs pos="0">
                  <a:srgbClr val="CB9C57">
                    <a:lumMod val="20000"/>
                    <a:lumOff val="80000"/>
                  </a:srgbClr>
                </a:gs>
                <a:gs pos="100000">
                  <a:srgbClr val="FFFFFF"/>
                </a:gs>
              </a:gsLst>
              <a:lin ang="16200000" scaled="1"/>
              <a:tileRect/>
            </a:gradFill>
            <a:ln>
              <a:solidFill>
                <a:srgbClr val="CB9C57"/>
              </a:solidFill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endParaRPr>
            </a:p>
          </p:txBody>
        </p:sp>
        <p:sp>
          <p:nvSpPr>
            <p:cNvPr id="31" name="Rounded Rectangle 30"/>
            <p:cNvSpPr/>
            <p:nvPr/>
          </p:nvSpPr>
          <p:spPr bwMode="gray">
            <a:xfrm>
              <a:off x="1259732" y="5384855"/>
              <a:ext cx="3929010" cy="3301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CB9C57">
                    <a:shade val="51000"/>
                    <a:satMod val="130000"/>
                  </a:srgbClr>
                </a:gs>
                <a:gs pos="80000">
                  <a:srgbClr val="CB9C57">
                    <a:shade val="93000"/>
                    <a:satMod val="130000"/>
                  </a:srgbClr>
                </a:gs>
                <a:gs pos="100000">
                  <a:srgbClr val="CB9C57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CB9C57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endParaRPr>
            </a:p>
          </p:txBody>
        </p:sp>
      </p:grpSp>
      <p:sp>
        <p:nvSpPr>
          <p:cNvPr id="7" name="Rectangle 6"/>
          <p:cNvSpPr/>
          <p:nvPr/>
        </p:nvSpPr>
        <p:spPr>
          <a:xfrm>
            <a:off x="1409281" y="1398731"/>
            <a:ext cx="30187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1.2.3.1 Cao </a:t>
            </a:r>
            <a:r>
              <a:rPr lang="en-US" b="1" dirty="0" err="1"/>
              <a:t>su</a:t>
            </a:r>
            <a:r>
              <a:rPr lang="en-US" b="1" dirty="0"/>
              <a:t> </a:t>
            </a:r>
            <a:r>
              <a:rPr lang="en-US" b="1" dirty="0" err="1"/>
              <a:t>thiên</a:t>
            </a:r>
            <a:r>
              <a:rPr lang="en-US" b="1" dirty="0"/>
              <a:t> </a:t>
            </a:r>
            <a:r>
              <a:rPr lang="en-US" b="1" dirty="0" err="1"/>
              <a:t>nhiên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57200" y="1752600"/>
            <a:ext cx="836140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/>
              <a:t>Cao </a:t>
            </a:r>
            <a:r>
              <a:rPr lang="en-US" sz="2400" dirty="0" err="1"/>
              <a:t>su</a:t>
            </a:r>
            <a:r>
              <a:rPr lang="en-US" sz="2400" dirty="0"/>
              <a:t> </a:t>
            </a:r>
            <a:r>
              <a:rPr lang="en-US" sz="2400" dirty="0" err="1"/>
              <a:t>thiên</a:t>
            </a:r>
            <a:r>
              <a:rPr lang="en-US" sz="2400" dirty="0"/>
              <a:t> </a:t>
            </a:r>
            <a:r>
              <a:rPr lang="en-US" sz="2400" dirty="0" err="1"/>
              <a:t>nhiên</a:t>
            </a:r>
            <a:r>
              <a:rPr lang="en-US" sz="2400" dirty="0"/>
              <a:t> </a:t>
            </a:r>
            <a:r>
              <a:rPr lang="en-US" sz="2400" dirty="0" err="1"/>
              <a:t>lấy</a:t>
            </a:r>
            <a:r>
              <a:rPr lang="en-US" sz="2400" dirty="0"/>
              <a:t> </a:t>
            </a:r>
            <a:r>
              <a:rPr lang="en-US" sz="2400" dirty="0" err="1"/>
              <a:t>từ</a:t>
            </a:r>
            <a:r>
              <a:rPr lang="en-US" sz="2400" dirty="0"/>
              <a:t> </a:t>
            </a:r>
            <a:r>
              <a:rPr lang="en-US" sz="2400" dirty="0" err="1"/>
              <a:t>mủ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</a:t>
            </a:r>
            <a:r>
              <a:rPr lang="en-US" sz="2400" dirty="0" err="1"/>
              <a:t>cây</a:t>
            </a:r>
            <a:r>
              <a:rPr lang="en-US" sz="2400" dirty="0"/>
              <a:t> </a:t>
            </a:r>
            <a:r>
              <a:rPr lang="en-US" sz="2400" dirty="0" err="1"/>
              <a:t>rừng</a:t>
            </a:r>
            <a:r>
              <a:rPr lang="en-US" sz="2400" dirty="0"/>
              <a:t> </a:t>
            </a:r>
            <a:r>
              <a:rPr lang="en-US" sz="2400" dirty="0" err="1"/>
              <a:t>nguồn</a:t>
            </a:r>
            <a:r>
              <a:rPr lang="en-US" sz="2400" dirty="0"/>
              <a:t> </a:t>
            </a:r>
            <a:r>
              <a:rPr lang="en-US" sz="2400" dirty="0" err="1"/>
              <a:t>gốc</a:t>
            </a:r>
            <a:r>
              <a:rPr lang="en-US" sz="2400" dirty="0"/>
              <a:t> </a:t>
            </a:r>
            <a:r>
              <a:rPr lang="en-US" sz="2400" dirty="0" err="1"/>
              <a:t>từ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rừng</a:t>
            </a:r>
            <a:r>
              <a:rPr lang="en-US" sz="2400" dirty="0"/>
              <a:t> </a:t>
            </a:r>
            <a:r>
              <a:rPr lang="en-US" sz="2400" dirty="0" err="1"/>
              <a:t>nhiệt</a:t>
            </a:r>
            <a:r>
              <a:rPr lang="en-US" sz="2400" dirty="0"/>
              <a:t> </a:t>
            </a:r>
            <a:r>
              <a:rPr lang="en-US" sz="2400" dirty="0" err="1"/>
              <a:t>đới</a:t>
            </a:r>
            <a:r>
              <a:rPr lang="en-US" sz="2400" dirty="0"/>
              <a:t> </a:t>
            </a:r>
            <a:r>
              <a:rPr lang="en-US" sz="2400" dirty="0" err="1"/>
              <a:t>châu</a:t>
            </a:r>
            <a:r>
              <a:rPr lang="en-US" sz="2400" dirty="0"/>
              <a:t> Á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châu</a:t>
            </a:r>
            <a:r>
              <a:rPr lang="en-US" sz="2400" dirty="0"/>
              <a:t> </a:t>
            </a:r>
            <a:r>
              <a:rPr lang="en-US" sz="2400" dirty="0" err="1"/>
              <a:t>Mỹ</a:t>
            </a:r>
            <a:r>
              <a:rPr lang="en-US" sz="2400" dirty="0"/>
              <a:t> La </a:t>
            </a:r>
            <a:r>
              <a:rPr lang="en-US" sz="2400" dirty="0" err="1"/>
              <a:t>Tinh</a:t>
            </a:r>
            <a:r>
              <a:rPr lang="en-US" sz="2400" dirty="0"/>
              <a:t>.</a:t>
            </a:r>
          </a:p>
          <a:p>
            <a:pPr algn="just"/>
            <a:r>
              <a:rPr lang="en-US" sz="2400" dirty="0" err="1"/>
              <a:t>Cấu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mạch</a:t>
            </a:r>
            <a:r>
              <a:rPr lang="en-US" sz="2400" dirty="0"/>
              <a:t> </a:t>
            </a:r>
            <a:r>
              <a:rPr lang="en-US" sz="2400" dirty="0" err="1"/>
              <a:t>phân</a:t>
            </a:r>
            <a:r>
              <a:rPr lang="en-US" sz="2400" dirty="0"/>
              <a:t> </a:t>
            </a:r>
            <a:r>
              <a:rPr lang="en-US" sz="2400" dirty="0" err="1"/>
              <a:t>tử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su</a:t>
            </a:r>
            <a:r>
              <a:rPr lang="en-US" sz="2400" dirty="0"/>
              <a:t> </a:t>
            </a:r>
            <a:r>
              <a:rPr lang="en-US" sz="2400" dirty="0" err="1"/>
              <a:t>thiên</a:t>
            </a:r>
            <a:r>
              <a:rPr lang="en-US" sz="2400" dirty="0"/>
              <a:t> </a:t>
            </a:r>
            <a:r>
              <a:rPr lang="en-US" sz="2400" dirty="0" err="1"/>
              <a:t>nhiên</a:t>
            </a:r>
            <a:r>
              <a:rPr lang="en-US" sz="2400" dirty="0"/>
              <a:t> </a:t>
            </a:r>
            <a:r>
              <a:rPr lang="en-US" sz="2400" dirty="0" err="1"/>
              <a:t>gồm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mắt</a:t>
            </a:r>
            <a:r>
              <a:rPr lang="en-US" sz="2400" dirty="0"/>
              <a:t> </a:t>
            </a:r>
            <a:r>
              <a:rPr lang="en-US" sz="2400" dirty="0" err="1"/>
              <a:t>xích</a:t>
            </a:r>
            <a:r>
              <a:rPr lang="en-US" sz="2400" dirty="0"/>
              <a:t> </a:t>
            </a:r>
            <a:r>
              <a:rPr lang="en-US" sz="2400" dirty="0" err="1"/>
              <a:t>chuỗi</a:t>
            </a:r>
            <a:r>
              <a:rPr lang="en-US" sz="2400" dirty="0"/>
              <a:t> </a:t>
            </a:r>
            <a:r>
              <a:rPr lang="en-US" sz="2400" dirty="0" err="1"/>
              <a:t>dài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lớn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nhóm</a:t>
            </a:r>
            <a:r>
              <a:rPr lang="en-US" sz="2400" dirty="0"/>
              <a:t> </a:t>
            </a:r>
            <a:r>
              <a:rPr lang="en-US" sz="2400" dirty="0" err="1"/>
              <a:t>izopenten</a:t>
            </a:r>
            <a:r>
              <a:rPr lang="en-US" sz="2400" dirty="0"/>
              <a:t>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1573" y="3518383"/>
            <a:ext cx="33345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1.2.3.2 Cao </a:t>
            </a:r>
            <a:r>
              <a:rPr lang="en-US" b="1" dirty="0" err="1"/>
              <a:t>su</a:t>
            </a:r>
            <a:r>
              <a:rPr lang="en-US" b="1" dirty="0"/>
              <a:t> </a:t>
            </a:r>
            <a:r>
              <a:rPr lang="en-US" b="1" dirty="0" err="1"/>
              <a:t>divinyl</a:t>
            </a:r>
            <a:r>
              <a:rPr lang="en-US" b="1" dirty="0"/>
              <a:t> (C</a:t>
            </a:r>
            <a:r>
              <a:rPr lang="en-US" b="1" baseline="-25000" dirty="0"/>
              <a:t>4</a:t>
            </a:r>
            <a:r>
              <a:rPr lang="en-US" b="1" dirty="0"/>
              <a:t>H</a:t>
            </a:r>
            <a:r>
              <a:rPr lang="en-US" b="1" baseline="-25000" dirty="0"/>
              <a:t>6</a:t>
            </a:r>
            <a:r>
              <a:rPr lang="en-US" b="1" dirty="0"/>
              <a:t>)</a:t>
            </a:r>
            <a:r>
              <a:rPr lang="en-US" b="1" baseline="-25000" dirty="0"/>
              <a:t>n</a:t>
            </a:r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505594" y="3901805"/>
            <a:ext cx="83614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/>
              <a:t>Divinyl</a:t>
            </a:r>
            <a:r>
              <a:rPr lang="en-US" sz="2400" dirty="0"/>
              <a:t> hay </a:t>
            </a:r>
            <a:r>
              <a:rPr lang="en-US" sz="2400" dirty="0" err="1"/>
              <a:t>butadien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tên</a:t>
            </a:r>
            <a:r>
              <a:rPr lang="en-US" sz="2400" dirty="0"/>
              <a:t> </a:t>
            </a:r>
            <a:r>
              <a:rPr lang="en-US" sz="2400" dirty="0" err="1"/>
              <a:t>gọi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monome</a:t>
            </a:r>
            <a:r>
              <a:rPr lang="en-US" sz="2400" dirty="0"/>
              <a:t> ban </a:t>
            </a:r>
            <a:r>
              <a:rPr lang="en-US" sz="2400" dirty="0" err="1"/>
              <a:t>đầu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tổng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thành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su</a:t>
            </a:r>
            <a:r>
              <a:rPr lang="en-US" sz="2400" dirty="0"/>
              <a:t> </a:t>
            </a:r>
            <a:r>
              <a:rPr lang="en-US" sz="2400" dirty="0" err="1"/>
              <a:t>butadien</a:t>
            </a:r>
            <a:r>
              <a:rPr lang="en-US" sz="2400" dirty="0"/>
              <a:t>,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thức</a:t>
            </a:r>
            <a:r>
              <a:rPr lang="en-US" sz="2400" dirty="0"/>
              <a:t> (C</a:t>
            </a:r>
            <a:r>
              <a:rPr lang="en-US" sz="2400" baseline="-25000" dirty="0"/>
              <a:t>4</a:t>
            </a:r>
            <a:r>
              <a:rPr lang="en-US" sz="2400" dirty="0"/>
              <a:t>H</a:t>
            </a:r>
            <a:r>
              <a:rPr lang="en-US" sz="2400" baseline="-25000" dirty="0"/>
              <a:t>6</a:t>
            </a:r>
            <a:r>
              <a:rPr lang="en-US" sz="2400" dirty="0"/>
              <a:t>)</a:t>
            </a:r>
            <a:r>
              <a:rPr lang="en-US" sz="2400" baseline="-25000" dirty="0"/>
              <a:t>n</a:t>
            </a:r>
            <a:r>
              <a:rPr lang="en-US" sz="2400" dirty="0"/>
              <a:t>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1248006" y="4940838"/>
            <a:ext cx="30187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1.2.3.3 Cao </a:t>
            </a:r>
            <a:r>
              <a:rPr lang="en-US" b="1" dirty="0" err="1"/>
              <a:t>su</a:t>
            </a:r>
            <a:r>
              <a:rPr lang="en-US" b="1" dirty="0"/>
              <a:t> </a:t>
            </a:r>
            <a:r>
              <a:rPr lang="en-US" b="1" dirty="0" err="1"/>
              <a:t>poliizopren</a:t>
            </a:r>
            <a:endParaRPr lang="en-US" dirty="0"/>
          </a:p>
        </p:txBody>
      </p:sp>
      <p:sp>
        <p:nvSpPr>
          <p:cNvPr id="34" name="Rectangle 33"/>
          <p:cNvSpPr/>
          <p:nvPr/>
        </p:nvSpPr>
        <p:spPr>
          <a:xfrm>
            <a:off x="514559" y="5270983"/>
            <a:ext cx="83524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/>
              <a:t>Người</a:t>
            </a:r>
            <a:r>
              <a:rPr lang="en-US" sz="2400" dirty="0"/>
              <a:t> ta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tổng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su</a:t>
            </a:r>
            <a:r>
              <a:rPr lang="en-US" sz="2400" dirty="0"/>
              <a:t> </a:t>
            </a:r>
            <a:r>
              <a:rPr lang="en-US" sz="2400" dirty="0" err="1"/>
              <a:t>izopren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cấu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tương</a:t>
            </a:r>
            <a:r>
              <a:rPr lang="en-US" sz="2400" dirty="0"/>
              <a:t> </a:t>
            </a:r>
            <a:r>
              <a:rPr lang="en-US" sz="2400" dirty="0" err="1"/>
              <a:t>tự</a:t>
            </a:r>
            <a:r>
              <a:rPr lang="en-US" sz="2400" dirty="0"/>
              <a:t> </a:t>
            </a:r>
            <a:r>
              <a:rPr lang="en-US" sz="2400" dirty="0" err="1"/>
              <a:t>như</a:t>
            </a:r>
            <a:r>
              <a:rPr lang="en-US" sz="2400" dirty="0"/>
              <a:t> </a:t>
            </a:r>
            <a:r>
              <a:rPr lang="en-US" sz="2400" dirty="0" err="1"/>
              <a:t>cao</a:t>
            </a:r>
            <a:r>
              <a:rPr lang="en-US" sz="2400" dirty="0"/>
              <a:t> </a:t>
            </a:r>
            <a:r>
              <a:rPr lang="en-US" sz="2400" dirty="0" err="1"/>
              <a:t>su</a:t>
            </a:r>
            <a:r>
              <a:rPr lang="en-US" sz="2400" dirty="0"/>
              <a:t> </a:t>
            </a:r>
            <a:r>
              <a:rPr lang="en-US" sz="2400" dirty="0" err="1"/>
              <a:t>thiên</a:t>
            </a:r>
            <a:r>
              <a:rPr lang="en-US" sz="2400" dirty="0"/>
              <a:t> </a:t>
            </a:r>
            <a:r>
              <a:rPr lang="en-US" sz="2400" dirty="0" err="1"/>
              <a:t>nhiên</a:t>
            </a:r>
            <a:r>
              <a:rPr lang="en-US" sz="2400" dirty="0"/>
              <a:t> (C</a:t>
            </a:r>
            <a:r>
              <a:rPr lang="en-US" sz="2400" baseline="-25000" dirty="0"/>
              <a:t>5</a:t>
            </a:r>
            <a:r>
              <a:rPr lang="en-US" sz="2400" dirty="0"/>
              <a:t>H</a:t>
            </a:r>
            <a:r>
              <a:rPr lang="en-US" sz="2400" baseline="-25000" dirty="0"/>
              <a:t>8</a:t>
            </a:r>
            <a:r>
              <a:rPr lang="en-US" sz="2400" dirty="0"/>
              <a:t>)</a:t>
            </a:r>
            <a:r>
              <a:rPr lang="en-US" sz="2400" baseline="-25000" dirty="0"/>
              <a:t>n</a:t>
            </a:r>
            <a:r>
              <a:rPr lang="en-US" sz="2400" dirty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75292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-30163"/>
            <a:ext cx="4724400" cy="639763"/>
          </a:xfrm>
        </p:spPr>
        <p:txBody>
          <a:bodyPr/>
          <a:lstStyle/>
          <a:p>
            <a:r>
              <a:rPr lang="en-US" sz="2400" dirty="0"/>
              <a:t>2. VẬT LIỆU COMPOZIT </a:t>
            </a:r>
          </a:p>
        </p:txBody>
      </p:sp>
      <p:sp>
        <p:nvSpPr>
          <p:cNvPr id="24" name="Round Diagonal Corner Rectangle 23"/>
          <p:cNvSpPr/>
          <p:nvPr/>
        </p:nvSpPr>
        <p:spPr bwMode="gray">
          <a:xfrm>
            <a:off x="-8965" y="693729"/>
            <a:ext cx="5486400" cy="601671"/>
          </a:xfrm>
          <a:prstGeom prst="round2DiagRect">
            <a:avLst>
              <a:gd name="adj1" fmla="val 42473"/>
              <a:gd name="adj2" fmla="val 0"/>
            </a:avLst>
          </a:prstGeom>
          <a:gradFill>
            <a:gsLst>
              <a:gs pos="0">
                <a:srgbClr val="62B5C6">
                  <a:lumMod val="75000"/>
                </a:srgbClr>
              </a:gs>
              <a:gs pos="92000">
                <a:srgbClr val="62B5C6"/>
              </a:gs>
              <a:gs pos="100000">
                <a:srgbClr val="62B5C6">
                  <a:lumMod val="50000"/>
                </a:srgbClr>
              </a:gs>
            </a:gsLst>
            <a:lin ang="10800000" scaled="1"/>
          </a:gradFill>
          <a:ln w="25400" cap="flat" cmpd="sng" algn="ctr">
            <a:solidFill>
              <a:srgbClr val="62B5C6">
                <a:shade val="50000"/>
              </a:srgbClr>
            </a:solidFill>
            <a:prstDash val="solid"/>
          </a:ln>
          <a:effectLst>
            <a:outerShdw blurRad="139700" dist="177800" dir="8400000" algn="tr" rotWithShape="0">
              <a:prstClr val="black">
                <a:alpha val="2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metal">
            <a:bevelT w="88900" h="889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 smtClean="0">
                <a:solidFill>
                  <a:schemeClr val="bg1"/>
                </a:solidFill>
              </a:rPr>
              <a:t>2.1. CẤU TẠO CỦA VẬT LIỆU COMPOZIT</a:t>
            </a: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14" name="Rounded Rectangle 13"/>
          <p:cNvSpPr/>
          <p:nvPr/>
        </p:nvSpPr>
        <p:spPr bwMode="gray">
          <a:xfrm>
            <a:off x="197703" y="2286000"/>
            <a:ext cx="8610311" cy="3797320"/>
          </a:xfrm>
          <a:prstGeom prst="roundRect">
            <a:avLst/>
          </a:prstGeom>
          <a:gradFill>
            <a:gsLst>
              <a:gs pos="0">
                <a:srgbClr val="FFFFFF"/>
              </a:gs>
              <a:gs pos="46000">
                <a:srgbClr val="62B5C6">
                  <a:lumMod val="40000"/>
                  <a:lumOff val="60000"/>
                </a:srgbClr>
              </a:gs>
              <a:gs pos="100000">
                <a:srgbClr val="FFFFFF"/>
              </a:gs>
            </a:gsLst>
            <a:lin ang="16200000" scaled="1"/>
          </a:gradFill>
          <a:ln w="12700" cap="flat" cmpd="sng" algn="ctr">
            <a:solidFill>
              <a:srgbClr val="62B5C6">
                <a:shade val="50000"/>
              </a:srgbClr>
            </a:solidFill>
            <a:prstDash val="solid"/>
          </a:ln>
          <a:effectLst>
            <a:outerShdw blurRad="50800" dist="101600" dir="7980000" algn="tr" rotWithShape="0">
              <a:prstClr val="black">
                <a:alpha val="10000"/>
              </a:prstClr>
            </a:outerShdw>
          </a:effectLst>
        </p:spPr>
        <p:txBody>
          <a:bodyPr rtlCol="0" anchor="ctr"/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811343" y="2802050"/>
            <a:ext cx="5320663" cy="45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19387" y="2476500"/>
            <a:ext cx="82293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- </a:t>
            </a:r>
            <a:r>
              <a:rPr lang="en-US" sz="2400" dirty="0" err="1" smtClean="0"/>
              <a:t>Từ</a:t>
            </a:r>
            <a:r>
              <a:rPr lang="en-US" sz="2400" dirty="0" smtClean="0"/>
              <a:t> </a:t>
            </a:r>
            <a:r>
              <a:rPr lang="en-US" sz="2400" dirty="0" err="1"/>
              <a:t>compozit</a:t>
            </a:r>
            <a:r>
              <a:rPr lang="en-US" sz="2400" dirty="0"/>
              <a:t> </a:t>
            </a:r>
            <a:r>
              <a:rPr lang="en-US" sz="2400" dirty="0" err="1"/>
              <a:t>xuất</a:t>
            </a:r>
            <a:r>
              <a:rPr lang="en-US" sz="2400" dirty="0"/>
              <a:t> </a:t>
            </a:r>
            <a:r>
              <a:rPr lang="en-US" sz="2400" dirty="0" err="1"/>
              <a:t>phát</a:t>
            </a:r>
            <a:r>
              <a:rPr lang="en-US" sz="2400" dirty="0"/>
              <a:t> </a:t>
            </a:r>
            <a:r>
              <a:rPr lang="en-US" sz="2400" dirty="0" err="1"/>
              <a:t>từ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thuật</a:t>
            </a:r>
            <a:r>
              <a:rPr lang="en-US" sz="2400" dirty="0"/>
              <a:t> </a:t>
            </a:r>
            <a:r>
              <a:rPr lang="en-US" sz="2400" dirty="0" err="1"/>
              <a:t>ngữ</a:t>
            </a:r>
            <a:r>
              <a:rPr lang="en-US" sz="2400" dirty="0"/>
              <a:t> </a:t>
            </a:r>
            <a:r>
              <a:rPr lang="en-US" sz="2400" dirty="0" err="1"/>
              <a:t>tiếng</a:t>
            </a:r>
            <a:r>
              <a:rPr lang="en-US" sz="2400" dirty="0"/>
              <a:t> </a:t>
            </a:r>
            <a:r>
              <a:rPr lang="en-US" sz="2400" dirty="0" err="1"/>
              <a:t>Pháp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composite </a:t>
            </a:r>
            <a:r>
              <a:rPr lang="en-US" sz="2400" dirty="0" err="1"/>
              <a:t>nghĩa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vật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 </a:t>
            </a:r>
            <a:r>
              <a:rPr lang="en-US" sz="2400" dirty="0" err="1"/>
              <a:t>phối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.</a:t>
            </a:r>
          </a:p>
          <a:p>
            <a:r>
              <a:rPr lang="en-US" sz="2400" dirty="0" smtClean="0"/>
              <a:t>- </a:t>
            </a:r>
            <a:r>
              <a:rPr lang="en-US" sz="2400" dirty="0" err="1" smtClean="0"/>
              <a:t>Vật</a:t>
            </a:r>
            <a:r>
              <a:rPr lang="en-US" sz="2400" dirty="0" smtClean="0"/>
              <a:t> </a:t>
            </a:r>
            <a:r>
              <a:rPr lang="en-US" sz="2400" dirty="0" err="1"/>
              <a:t>liệu</a:t>
            </a:r>
            <a:r>
              <a:rPr lang="en-US" sz="2400" dirty="0"/>
              <a:t> </a:t>
            </a:r>
            <a:r>
              <a:rPr lang="en-US" sz="2400" dirty="0" err="1"/>
              <a:t>compozit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</a:t>
            </a:r>
            <a:r>
              <a:rPr lang="en-US" sz="2400" dirty="0" err="1"/>
              <a:t>vật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 </a:t>
            </a:r>
            <a:r>
              <a:rPr lang="en-US" sz="2400" dirty="0" err="1"/>
              <a:t>gồm</a:t>
            </a:r>
            <a:r>
              <a:rPr lang="en-US" sz="2400" dirty="0"/>
              <a:t> </a:t>
            </a:r>
            <a:r>
              <a:rPr lang="en-US" sz="2400" dirty="0" err="1"/>
              <a:t>hai</a:t>
            </a:r>
            <a:r>
              <a:rPr lang="en-US" sz="2400" dirty="0"/>
              <a:t> hay </a:t>
            </a:r>
            <a:r>
              <a:rPr lang="en-US" sz="2400" dirty="0" err="1"/>
              <a:t>nhiều</a:t>
            </a:r>
            <a:r>
              <a:rPr lang="en-US" sz="2400" dirty="0"/>
              <a:t> </a:t>
            </a:r>
            <a:r>
              <a:rPr lang="en-US" sz="2400" dirty="0" err="1"/>
              <a:t>vật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 </a:t>
            </a:r>
            <a:r>
              <a:rPr lang="en-US" sz="2400" dirty="0" err="1"/>
              <a:t>khác</a:t>
            </a:r>
            <a:r>
              <a:rPr lang="en-US" sz="2400" dirty="0"/>
              <a:t> </a:t>
            </a:r>
            <a:r>
              <a:rPr lang="en-US" sz="2400" dirty="0" err="1"/>
              <a:t>nhau</a:t>
            </a:r>
            <a:r>
              <a:rPr lang="en-US" sz="2400" dirty="0"/>
              <a:t> </a:t>
            </a:r>
            <a:r>
              <a:rPr lang="en-US" sz="2400" dirty="0" err="1"/>
              <a:t>kết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lại</a:t>
            </a:r>
            <a:r>
              <a:rPr lang="en-US" sz="2400" dirty="0"/>
              <a:t>,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đó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ưu</a:t>
            </a:r>
            <a:r>
              <a:rPr lang="en-US" sz="2400" dirty="0"/>
              <a:t> </a:t>
            </a:r>
            <a:r>
              <a:rPr lang="en-US" sz="2400" dirty="0" err="1"/>
              <a:t>điểm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mỗi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</a:t>
            </a:r>
            <a:r>
              <a:rPr lang="en-US" sz="2400" dirty="0" err="1"/>
              <a:t>vật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 </a:t>
            </a:r>
            <a:r>
              <a:rPr lang="en-US" sz="2400" dirty="0" err="1"/>
              <a:t>thành</a:t>
            </a:r>
            <a:r>
              <a:rPr lang="en-US" sz="2400" dirty="0"/>
              <a:t> </a:t>
            </a:r>
            <a:r>
              <a:rPr lang="en-US" sz="2400" dirty="0" err="1"/>
              <a:t>phần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phối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nhau</a:t>
            </a:r>
            <a:r>
              <a:rPr lang="en-US" sz="2400" dirty="0"/>
              <a:t>,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nên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</a:t>
            </a:r>
            <a:r>
              <a:rPr lang="en-US" sz="2400" dirty="0" err="1"/>
              <a:t>vật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mới</a:t>
            </a:r>
            <a:r>
              <a:rPr lang="en-US" sz="2400" dirty="0"/>
              <a:t> </a:t>
            </a:r>
            <a:r>
              <a:rPr lang="en-US" sz="2400" dirty="0" err="1"/>
              <a:t>hoàn</a:t>
            </a:r>
            <a:r>
              <a:rPr lang="en-US" sz="2400" dirty="0"/>
              <a:t> </a:t>
            </a:r>
            <a:r>
              <a:rPr lang="en-US" sz="2400" dirty="0" err="1"/>
              <a:t>toàn</a:t>
            </a:r>
            <a:r>
              <a:rPr lang="en-US" sz="2400" dirty="0"/>
              <a:t> </a:t>
            </a:r>
            <a:r>
              <a:rPr lang="en-US" sz="2400" dirty="0" err="1"/>
              <a:t>mà</a:t>
            </a:r>
            <a:r>
              <a:rPr lang="en-US" sz="2400" dirty="0"/>
              <a:t> </a:t>
            </a:r>
            <a:r>
              <a:rPr lang="en-US" sz="2400" dirty="0" err="1"/>
              <a:t>nếu</a:t>
            </a:r>
            <a:r>
              <a:rPr lang="en-US" sz="2400" dirty="0"/>
              <a:t> </a:t>
            </a:r>
            <a:r>
              <a:rPr lang="en-US" sz="2400" dirty="0" err="1"/>
              <a:t>đứng</a:t>
            </a:r>
            <a:r>
              <a:rPr lang="en-US" sz="2400" dirty="0"/>
              <a:t> </a:t>
            </a:r>
            <a:r>
              <a:rPr lang="en-US" sz="2400" dirty="0" err="1"/>
              <a:t>riêng</a:t>
            </a:r>
            <a:r>
              <a:rPr lang="en-US" sz="2400" dirty="0"/>
              <a:t> </a:t>
            </a:r>
            <a:r>
              <a:rPr lang="en-US" sz="2400" dirty="0" err="1"/>
              <a:t>rẽ</a:t>
            </a:r>
            <a:r>
              <a:rPr lang="en-US" sz="2400" dirty="0"/>
              <a:t> </a:t>
            </a:r>
            <a:r>
              <a:rPr lang="en-US" sz="2400" dirty="0" err="1"/>
              <a:t>thì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</a:t>
            </a:r>
            <a:r>
              <a:rPr lang="en-US" sz="2400" dirty="0" err="1"/>
              <a:t>vật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 </a:t>
            </a:r>
            <a:r>
              <a:rPr lang="en-US" sz="2400" dirty="0" err="1"/>
              <a:t>thành</a:t>
            </a:r>
            <a:r>
              <a:rPr lang="en-US" sz="2400" dirty="0"/>
              <a:t> </a:t>
            </a:r>
            <a:r>
              <a:rPr lang="en-US" sz="2400" dirty="0" err="1"/>
              <a:t>phần</a:t>
            </a:r>
            <a:r>
              <a:rPr lang="en-US" sz="2400" dirty="0"/>
              <a:t> </a:t>
            </a:r>
            <a:r>
              <a:rPr lang="en-US" sz="2400" dirty="0" err="1"/>
              <a:t>nào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đáp</a:t>
            </a:r>
            <a:r>
              <a:rPr lang="en-US" sz="2400" dirty="0"/>
              <a:t> </a:t>
            </a:r>
            <a:r>
              <a:rPr lang="en-US" sz="2400" dirty="0" err="1"/>
              <a:t>ứng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, </a:t>
            </a:r>
            <a:r>
              <a:rPr lang="en-US" sz="2400" dirty="0" err="1"/>
              <a:t>còn</a:t>
            </a:r>
            <a:r>
              <a:rPr lang="en-US" sz="2400" dirty="0"/>
              <a:t> </a:t>
            </a:r>
            <a:r>
              <a:rPr lang="en-US" sz="2400" dirty="0" err="1"/>
              <a:t>nhược</a:t>
            </a:r>
            <a:r>
              <a:rPr lang="en-US" sz="2400" dirty="0"/>
              <a:t> </a:t>
            </a:r>
            <a:r>
              <a:rPr lang="en-US" sz="2400" dirty="0" err="1"/>
              <a:t>điểm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mỗi</a:t>
            </a:r>
            <a:r>
              <a:rPr lang="en-US" sz="2400" dirty="0"/>
              <a:t> </a:t>
            </a:r>
            <a:r>
              <a:rPr lang="en-US" sz="2400" dirty="0" err="1"/>
              <a:t>vật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 </a:t>
            </a:r>
            <a:r>
              <a:rPr lang="en-US" sz="2400" dirty="0" err="1"/>
              <a:t>thành</a:t>
            </a:r>
            <a:r>
              <a:rPr lang="en-US" sz="2400" dirty="0"/>
              <a:t> </a:t>
            </a:r>
            <a:r>
              <a:rPr lang="en-US" sz="2400" dirty="0" err="1"/>
              <a:t>phần</a:t>
            </a:r>
            <a:r>
              <a:rPr lang="en-US" sz="2400" dirty="0"/>
              <a:t> </a:t>
            </a:r>
            <a:r>
              <a:rPr lang="en-US" sz="2400" dirty="0" err="1"/>
              <a:t>thì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khắc</a:t>
            </a:r>
            <a:r>
              <a:rPr lang="en-US" sz="2400" dirty="0"/>
              <a:t> </a:t>
            </a:r>
            <a:r>
              <a:rPr lang="en-US" sz="2400" dirty="0" err="1"/>
              <a:t>phục</a:t>
            </a:r>
            <a:r>
              <a:rPr lang="en-US" sz="2400" dirty="0"/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761999" y="1600200"/>
            <a:ext cx="37096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2.1. 1 </a:t>
            </a:r>
            <a:r>
              <a:rPr lang="en-US" sz="2400" b="1" dirty="0" err="1"/>
              <a:t>Quy</a:t>
            </a:r>
            <a:r>
              <a:rPr lang="en-US" sz="2400" b="1" dirty="0"/>
              <a:t> </a:t>
            </a:r>
            <a:r>
              <a:rPr lang="en-US" sz="2400" b="1" dirty="0" err="1"/>
              <a:t>luật</a:t>
            </a:r>
            <a:r>
              <a:rPr lang="en-US" sz="2400" b="1" dirty="0"/>
              <a:t> </a:t>
            </a:r>
            <a:r>
              <a:rPr lang="en-US" sz="2400" b="1" dirty="0" err="1"/>
              <a:t>kết</a:t>
            </a:r>
            <a:r>
              <a:rPr lang="en-US" sz="2400" b="1" dirty="0"/>
              <a:t> </a:t>
            </a:r>
            <a:r>
              <a:rPr lang="en-US" sz="2400" b="1" dirty="0" err="1"/>
              <a:t>hợp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110318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-30163"/>
            <a:ext cx="4724400" cy="639763"/>
          </a:xfrm>
        </p:spPr>
        <p:txBody>
          <a:bodyPr/>
          <a:lstStyle/>
          <a:p>
            <a:r>
              <a:rPr lang="en-US" sz="2400" dirty="0"/>
              <a:t>2. VẬT LIỆU COMPOZIT </a:t>
            </a:r>
          </a:p>
        </p:txBody>
      </p:sp>
      <p:sp>
        <p:nvSpPr>
          <p:cNvPr id="24" name="Round Diagonal Corner Rectangle 23"/>
          <p:cNvSpPr/>
          <p:nvPr/>
        </p:nvSpPr>
        <p:spPr bwMode="gray">
          <a:xfrm>
            <a:off x="-8965" y="693729"/>
            <a:ext cx="5486400" cy="601671"/>
          </a:xfrm>
          <a:prstGeom prst="round2DiagRect">
            <a:avLst>
              <a:gd name="adj1" fmla="val 42473"/>
              <a:gd name="adj2" fmla="val 0"/>
            </a:avLst>
          </a:prstGeom>
          <a:gradFill>
            <a:gsLst>
              <a:gs pos="0">
                <a:srgbClr val="62B5C6">
                  <a:lumMod val="75000"/>
                </a:srgbClr>
              </a:gs>
              <a:gs pos="92000">
                <a:srgbClr val="62B5C6"/>
              </a:gs>
              <a:gs pos="100000">
                <a:srgbClr val="62B5C6">
                  <a:lumMod val="50000"/>
                </a:srgbClr>
              </a:gs>
            </a:gsLst>
            <a:lin ang="10800000" scaled="1"/>
          </a:gradFill>
          <a:ln w="25400" cap="flat" cmpd="sng" algn="ctr">
            <a:solidFill>
              <a:srgbClr val="62B5C6">
                <a:shade val="50000"/>
              </a:srgbClr>
            </a:solidFill>
            <a:prstDash val="solid"/>
          </a:ln>
          <a:effectLst>
            <a:outerShdw blurRad="139700" dist="177800" dir="8400000" algn="tr" rotWithShape="0">
              <a:prstClr val="black">
                <a:alpha val="2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metal">
            <a:bevelT w="88900" h="889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 smtClean="0">
                <a:solidFill>
                  <a:schemeClr val="bg1"/>
                </a:solidFill>
              </a:rPr>
              <a:t>2.1. CẤU TẠO CỦA VẬT LIỆU COMPOZIT</a:t>
            </a: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1999" y="1371600"/>
            <a:ext cx="37096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2.1.2 </a:t>
            </a:r>
            <a:r>
              <a:rPr lang="en-US" sz="2400" b="1" dirty="0" err="1"/>
              <a:t>Liên</a:t>
            </a:r>
            <a:r>
              <a:rPr lang="en-US" sz="2400" b="1" dirty="0"/>
              <a:t> </a:t>
            </a:r>
            <a:r>
              <a:rPr lang="en-US" sz="2400" b="1" dirty="0" err="1"/>
              <a:t>kết</a:t>
            </a:r>
            <a:r>
              <a:rPr lang="en-US" sz="2400" b="1" dirty="0"/>
              <a:t> </a:t>
            </a:r>
            <a:r>
              <a:rPr lang="en-US" sz="2400" b="1" dirty="0" err="1"/>
              <a:t>nền</a:t>
            </a:r>
            <a:r>
              <a:rPr lang="en-US" sz="2400" b="1" dirty="0"/>
              <a:t> – </a:t>
            </a:r>
            <a:r>
              <a:rPr lang="en-US" sz="2400" b="1" dirty="0" err="1"/>
              <a:t>cốt</a:t>
            </a:r>
            <a:endParaRPr lang="en-US" sz="2400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1981200"/>
            <a:ext cx="9000565" cy="4191000"/>
            <a:chOff x="905435" y="3962400"/>
            <a:chExt cx="9000565" cy="4191000"/>
          </a:xfrm>
        </p:grpSpPr>
        <p:sp>
          <p:nvSpPr>
            <p:cNvPr id="9" name="Rounded Rectangle 8"/>
            <p:cNvSpPr/>
            <p:nvPr/>
          </p:nvSpPr>
          <p:spPr bwMode="gray">
            <a:xfrm>
              <a:off x="905435" y="4171649"/>
              <a:ext cx="9000565" cy="3981751"/>
            </a:xfrm>
            <a:prstGeom prst="roundRect">
              <a:avLst/>
            </a:prstGeom>
            <a:gradFill flip="none" rotWithShape="1">
              <a:gsLst>
                <a:gs pos="0">
                  <a:srgbClr val="7EC65A">
                    <a:lumMod val="20000"/>
                    <a:lumOff val="80000"/>
                  </a:srgbClr>
                </a:gs>
                <a:gs pos="100000">
                  <a:srgbClr val="FFFFFF"/>
                </a:gs>
              </a:gsLst>
              <a:lin ang="16200000" scaled="1"/>
              <a:tileRect/>
            </a:gradFill>
            <a:ln>
              <a:solidFill>
                <a:srgbClr val="7EC65A"/>
              </a:solidFill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0" name="Rounded Rectangle 9"/>
            <p:cNvSpPr/>
            <p:nvPr/>
          </p:nvSpPr>
          <p:spPr bwMode="gray">
            <a:xfrm>
              <a:off x="1219200" y="3962400"/>
              <a:ext cx="3352800" cy="3301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EC65A">
                    <a:shade val="51000"/>
                    <a:satMod val="130000"/>
                  </a:srgbClr>
                </a:gs>
                <a:gs pos="80000">
                  <a:srgbClr val="7EC65A">
                    <a:shade val="93000"/>
                    <a:satMod val="130000"/>
                  </a:srgbClr>
                </a:gs>
                <a:gs pos="100000">
                  <a:srgbClr val="7EC65A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7EC65A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r>
                <a:rPr lang="en-US" sz="2000" b="1" dirty="0">
                  <a:solidFill>
                    <a:schemeClr val="bg1"/>
                  </a:solidFill>
                </a:rPr>
                <a:t>2.1.2 </a:t>
              </a:r>
              <a:r>
                <a:rPr lang="en-US" sz="2000" b="1" dirty="0" err="1">
                  <a:solidFill>
                    <a:schemeClr val="bg1"/>
                  </a:solidFill>
                </a:rPr>
                <a:t>Liên</a:t>
              </a:r>
              <a:r>
                <a:rPr lang="en-US" sz="2000" b="1" dirty="0">
                  <a:solidFill>
                    <a:schemeClr val="bg1"/>
                  </a:solidFill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</a:rPr>
                <a:t>kết</a:t>
              </a:r>
              <a:r>
                <a:rPr lang="en-US" sz="2000" b="1" dirty="0">
                  <a:solidFill>
                    <a:schemeClr val="bg1"/>
                  </a:solidFill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</a:rPr>
                <a:t>nền</a:t>
              </a:r>
              <a:r>
                <a:rPr lang="en-US" sz="2000" b="1" dirty="0">
                  <a:solidFill>
                    <a:schemeClr val="bg1"/>
                  </a:solidFill>
                </a:rPr>
                <a:t> – </a:t>
              </a:r>
              <a:r>
                <a:rPr lang="en-US" sz="2000" b="1" dirty="0" err="1">
                  <a:solidFill>
                    <a:schemeClr val="bg1"/>
                  </a:solidFill>
                </a:rPr>
                <a:t>cốt</a:t>
              </a:r>
              <a:endParaRPr lang="en-US" sz="2000" dirty="0">
                <a:solidFill>
                  <a:schemeClr val="bg1"/>
                </a:solidFill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237565" y="2267411"/>
            <a:ext cx="8686800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/>
              <a:t>Vật</a:t>
            </a:r>
            <a:r>
              <a:rPr lang="en-US" sz="2200" dirty="0"/>
              <a:t> </a:t>
            </a:r>
            <a:r>
              <a:rPr lang="en-US" sz="2200" dirty="0" err="1"/>
              <a:t>liệu</a:t>
            </a:r>
            <a:r>
              <a:rPr lang="en-US" sz="2200" dirty="0"/>
              <a:t> </a:t>
            </a:r>
            <a:r>
              <a:rPr lang="en-US" sz="2200" dirty="0" err="1"/>
              <a:t>compozit</a:t>
            </a:r>
            <a:r>
              <a:rPr lang="en-US" sz="2200" dirty="0"/>
              <a:t> </a:t>
            </a:r>
            <a:r>
              <a:rPr lang="en-US" sz="2200" dirty="0" err="1"/>
              <a:t>có</a:t>
            </a:r>
            <a:r>
              <a:rPr lang="en-US" sz="2200" dirty="0"/>
              <a:t> </a:t>
            </a:r>
            <a:r>
              <a:rPr lang="en-US" sz="2200" dirty="0" err="1"/>
              <a:t>hai</a:t>
            </a:r>
            <a:r>
              <a:rPr lang="en-US" sz="2200" dirty="0"/>
              <a:t> </a:t>
            </a:r>
            <a:r>
              <a:rPr lang="en-US" sz="2200" dirty="0" err="1"/>
              <a:t>thành</a:t>
            </a:r>
            <a:r>
              <a:rPr lang="en-US" sz="2200" dirty="0"/>
              <a:t> </a:t>
            </a:r>
            <a:r>
              <a:rPr lang="en-US" sz="2200" dirty="0" err="1"/>
              <a:t>phần</a:t>
            </a:r>
            <a:r>
              <a:rPr lang="en-US" sz="2200" dirty="0"/>
              <a:t> </a:t>
            </a:r>
            <a:r>
              <a:rPr lang="en-US" sz="2200" dirty="0" err="1"/>
              <a:t>chính</a:t>
            </a:r>
            <a:r>
              <a:rPr lang="en-US" sz="2200" dirty="0"/>
              <a:t> </a:t>
            </a:r>
            <a:r>
              <a:rPr lang="en-US" sz="2200" dirty="0" err="1"/>
              <a:t>là</a:t>
            </a:r>
            <a:r>
              <a:rPr lang="en-US" sz="2200" dirty="0"/>
              <a:t> </a:t>
            </a:r>
            <a:r>
              <a:rPr lang="en-US" sz="2200" dirty="0" err="1"/>
              <a:t>vật</a:t>
            </a:r>
            <a:r>
              <a:rPr lang="en-US" sz="2200" dirty="0"/>
              <a:t> </a:t>
            </a:r>
            <a:r>
              <a:rPr lang="en-US" sz="2200" dirty="0" err="1"/>
              <a:t>liệu</a:t>
            </a:r>
            <a:r>
              <a:rPr lang="en-US" sz="2200" dirty="0"/>
              <a:t> </a:t>
            </a:r>
            <a:r>
              <a:rPr lang="en-US" sz="2200" dirty="0" err="1"/>
              <a:t>cốt</a:t>
            </a:r>
            <a:r>
              <a:rPr lang="en-US" sz="2200" dirty="0"/>
              <a:t>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vật</a:t>
            </a:r>
            <a:r>
              <a:rPr lang="en-US" sz="2200" dirty="0"/>
              <a:t> </a:t>
            </a:r>
            <a:r>
              <a:rPr lang="en-US" sz="2200" dirty="0" err="1"/>
              <a:t>liệu</a:t>
            </a:r>
            <a:r>
              <a:rPr lang="en-US" sz="2200" dirty="0"/>
              <a:t> </a:t>
            </a:r>
            <a:r>
              <a:rPr lang="en-US" sz="2200" dirty="0" err="1"/>
              <a:t>nền</a:t>
            </a:r>
            <a:r>
              <a:rPr lang="en-US" sz="2200" dirty="0"/>
              <a:t>.</a:t>
            </a:r>
          </a:p>
          <a:p>
            <a:r>
              <a:rPr lang="en-US" sz="2200" dirty="0"/>
              <a:t>- </a:t>
            </a:r>
            <a:r>
              <a:rPr lang="en-US" sz="2200" dirty="0" err="1"/>
              <a:t>Nhiệm</a:t>
            </a:r>
            <a:r>
              <a:rPr lang="en-US" sz="2200" dirty="0"/>
              <a:t> </a:t>
            </a:r>
            <a:r>
              <a:rPr lang="en-US" sz="2200" dirty="0" err="1"/>
              <a:t>vụ</a:t>
            </a:r>
            <a:r>
              <a:rPr lang="en-US" sz="2200" dirty="0"/>
              <a:t> </a:t>
            </a:r>
            <a:r>
              <a:rPr lang="en-US" sz="2200" dirty="0" err="1"/>
              <a:t>chính</a:t>
            </a:r>
            <a:r>
              <a:rPr lang="en-US" sz="2200" dirty="0"/>
              <a:t> </a:t>
            </a:r>
            <a:r>
              <a:rPr lang="en-US" sz="2200" dirty="0" err="1"/>
              <a:t>của</a:t>
            </a:r>
            <a:r>
              <a:rPr lang="en-US" sz="2200" dirty="0"/>
              <a:t> </a:t>
            </a:r>
            <a:r>
              <a:rPr lang="en-US" sz="2200" dirty="0" err="1"/>
              <a:t>vật</a:t>
            </a:r>
            <a:r>
              <a:rPr lang="en-US" sz="2200" dirty="0"/>
              <a:t> </a:t>
            </a:r>
            <a:r>
              <a:rPr lang="en-US" sz="2200" dirty="0" err="1"/>
              <a:t>liệu</a:t>
            </a:r>
            <a:r>
              <a:rPr lang="en-US" sz="2200" dirty="0"/>
              <a:t> </a:t>
            </a:r>
            <a:r>
              <a:rPr lang="en-US" sz="2200" dirty="0" err="1"/>
              <a:t>cốt</a:t>
            </a:r>
            <a:r>
              <a:rPr lang="en-US" sz="2200" dirty="0"/>
              <a:t> </a:t>
            </a:r>
            <a:r>
              <a:rPr lang="en-US" sz="2200" dirty="0" err="1"/>
              <a:t>là</a:t>
            </a:r>
            <a:r>
              <a:rPr lang="en-US" sz="2200" dirty="0"/>
              <a:t> </a:t>
            </a:r>
            <a:r>
              <a:rPr lang="en-US" sz="2200" dirty="0" err="1"/>
              <a:t>chịu</a:t>
            </a:r>
            <a:r>
              <a:rPr lang="en-US" sz="2200" dirty="0"/>
              <a:t> </a:t>
            </a:r>
            <a:r>
              <a:rPr lang="en-US" sz="2200" dirty="0" err="1"/>
              <a:t>tải</a:t>
            </a:r>
            <a:r>
              <a:rPr lang="en-US" sz="2200" dirty="0"/>
              <a:t> </a:t>
            </a:r>
            <a:r>
              <a:rPr lang="en-US" sz="2200" dirty="0" err="1"/>
              <a:t>trọng</a:t>
            </a:r>
            <a:r>
              <a:rPr lang="en-US" sz="2200" dirty="0"/>
              <a:t> </a:t>
            </a:r>
            <a:r>
              <a:rPr lang="en-US" sz="2200" dirty="0" err="1"/>
              <a:t>nên</a:t>
            </a:r>
            <a:r>
              <a:rPr lang="en-US" sz="2200" dirty="0"/>
              <a:t> </a:t>
            </a:r>
            <a:r>
              <a:rPr lang="en-US" sz="2200" dirty="0" err="1"/>
              <a:t>phải</a:t>
            </a:r>
            <a:r>
              <a:rPr lang="en-US" sz="2200" dirty="0"/>
              <a:t> </a:t>
            </a:r>
            <a:r>
              <a:rPr lang="en-US" sz="2200" dirty="0" err="1"/>
              <a:t>có</a:t>
            </a:r>
            <a:r>
              <a:rPr lang="en-US" sz="2200" dirty="0"/>
              <a:t> </a:t>
            </a:r>
            <a:r>
              <a:rPr lang="en-US" sz="2200" dirty="0" err="1"/>
              <a:t>độ</a:t>
            </a:r>
            <a:r>
              <a:rPr lang="en-US" sz="2200" dirty="0"/>
              <a:t> </a:t>
            </a:r>
            <a:r>
              <a:rPr lang="en-US" sz="2200" dirty="0" err="1"/>
              <a:t>bền</a:t>
            </a:r>
            <a:r>
              <a:rPr lang="en-US" sz="2200" dirty="0"/>
              <a:t> </a:t>
            </a:r>
            <a:r>
              <a:rPr lang="en-US" sz="2200" dirty="0" err="1"/>
              <a:t>cao</a:t>
            </a:r>
            <a:r>
              <a:rPr lang="en-US" sz="2200" dirty="0"/>
              <a:t>. </a:t>
            </a:r>
            <a:r>
              <a:rPr lang="en-US" sz="2200" dirty="0" err="1"/>
              <a:t>Vật</a:t>
            </a:r>
            <a:r>
              <a:rPr lang="en-US" sz="2200" dirty="0"/>
              <a:t> </a:t>
            </a:r>
            <a:r>
              <a:rPr lang="en-US" sz="2200" dirty="0" err="1"/>
              <a:t>liệu</a:t>
            </a:r>
            <a:r>
              <a:rPr lang="en-US" sz="2200" dirty="0"/>
              <a:t> </a:t>
            </a:r>
            <a:r>
              <a:rPr lang="en-US" sz="2200" dirty="0" err="1"/>
              <a:t>cốt</a:t>
            </a:r>
            <a:r>
              <a:rPr lang="en-US" sz="2200" dirty="0"/>
              <a:t> </a:t>
            </a:r>
            <a:r>
              <a:rPr lang="en-US" sz="2200" dirty="0" err="1"/>
              <a:t>thường</a:t>
            </a:r>
            <a:r>
              <a:rPr lang="en-US" sz="2200" dirty="0"/>
              <a:t> ở </a:t>
            </a:r>
            <a:r>
              <a:rPr lang="en-US" sz="2200" dirty="0" err="1"/>
              <a:t>dạng</a:t>
            </a:r>
            <a:r>
              <a:rPr lang="en-US" sz="2200" dirty="0"/>
              <a:t> </a:t>
            </a:r>
            <a:r>
              <a:rPr lang="en-US" sz="2200" dirty="0" err="1"/>
              <a:t>sợi</a:t>
            </a:r>
            <a:r>
              <a:rPr lang="en-US" sz="2200" dirty="0"/>
              <a:t> </a:t>
            </a:r>
            <a:r>
              <a:rPr lang="en-US" sz="2200" dirty="0" err="1"/>
              <a:t>như</a:t>
            </a:r>
            <a:r>
              <a:rPr lang="en-US" sz="2200" dirty="0"/>
              <a:t> </a:t>
            </a:r>
            <a:r>
              <a:rPr lang="en-US" sz="2200" dirty="0" err="1"/>
              <a:t>sợi</a:t>
            </a:r>
            <a:r>
              <a:rPr lang="en-US" sz="2200" dirty="0"/>
              <a:t> </a:t>
            </a:r>
            <a:r>
              <a:rPr lang="en-US" sz="2200" dirty="0" err="1"/>
              <a:t>cacbon</a:t>
            </a:r>
            <a:r>
              <a:rPr lang="en-US" sz="2200" dirty="0"/>
              <a:t>, </a:t>
            </a:r>
            <a:r>
              <a:rPr lang="en-US" sz="2200" dirty="0" err="1"/>
              <a:t>sợi</a:t>
            </a:r>
            <a:r>
              <a:rPr lang="en-US" sz="2200" dirty="0"/>
              <a:t> </a:t>
            </a:r>
            <a:r>
              <a:rPr lang="en-US" sz="2200" dirty="0" err="1"/>
              <a:t>thủy</a:t>
            </a:r>
            <a:r>
              <a:rPr lang="en-US" sz="2200" dirty="0"/>
              <a:t> </a:t>
            </a:r>
            <a:r>
              <a:rPr lang="en-US" sz="2200" dirty="0" err="1"/>
              <a:t>tinh</a:t>
            </a:r>
            <a:r>
              <a:rPr lang="en-US" sz="2200" dirty="0"/>
              <a:t>, </a:t>
            </a:r>
            <a:r>
              <a:rPr lang="en-US" sz="2200" dirty="0" err="1"/>
              <a:t>sợi</a:t>
            </a:r>
            <a:r>
              <a:rPr lang="en-US" sz="2200" dirty="0"/>
              <a:t> </a:t>
            </a:r>
            <a:r>
              <a:rPr lang="en-US" sz="2200" dirty="0" err="1"/>
              <a:t>bo</a:t>
            </a:r>
            <a:r>
              <a:rPr lang="en-US" sz="2200" dirty="0"/>
              <a:t>, </a:t>
            </a:r>
            <a:r>
              <a:rPr lang="en-US" sz="2200" dirty="0" err="1"/>
              <a:t>sợi</a:t>
            </a:r>
            <a:r>
              <a:rPr lang="en-US" sz="2200" dirty="0"/>
              <a:t> </a:t>
            </a:r>
            <a:r>
              <a:rPr lang="en-US" sz="2200" dirty="0" err="1"/>
              <a:t>polyme</a:t>
            </a:r>
            <a:r>
              <a:rPr lang="en-US" sz="2200" dirty="0"/>
              <a:t>, </a:t>
            </a:r>
            <a:r>
              <a:rPr lang="en-US" sz="2200" dirty="0" err="1"/>
              <a:t>sợi</a:t>
            </a:r>
            <a:r>
              <a:rPr lang="en-US" sz="2200" dirty="0"/>
              <a:t> </a:t>
            </a:r>
            <a:r>
              <a:rPr lang="en-US" sz="2200" dirty="0" err="1"/>
              <a:t>kim</a:t>
            </a:r>
            <a:r>
              <a:rPr lang="en-US" sz="2200" dirty="0"/>
              <a:t> </a:t>
            </a:r>
            <a:r>
              <a:rPr lang="en-US" sz="2200" dirty="0" err="1"/>
              <a:t>loại</a:t>
            </a:r>
            <a:r>
              <a:rPr lang="en-US" sz="2200" dirty="0"/>
              <a:t>, </a:t>
            </a:r>
            <a:r>
              <a:rPr lang="en-US" sz="2200" dirty="0" err="1"/>
              <a:t>sợi</a:t>
            </a:r>
            <a:r>
              <a:rPr lang="en-US" sz="2200" dirty="0"/>
              <a:t> </a:t>
            </a:r>
            <a:r>
              <a:rPr lang="en-US" sz="2200" dirty="0" err="1"/>
              <a:t>graphit</a:t>
            </a:r>
            <a:r>
              <a:rPr lang="en-US" sz="2200" dirty="0"/>
              <a:t> </a:t>
            </a:r>
            <a:r>
              <a:rPr lang="en-US" sz="2200" dirty="0" err="1"/>
              <a:t>hoặc</a:t>
            </a:r>
            <a:r>
              <a:rPr lang="en-US" sz="2200" dirty="0"/>
              <a:t> </a:t>
            </a:r>
            <a:r>
              <a:rPr lang="en-US" sz="2200" dirty="0" err="1"/>
              <a:t>có</a:t>
            </a:r>
            <a:r>
              <a:rPr lang="en-US" sz="2200" dirty="0"/>
              <a:t> </a:t>
            </a:r>
            <a:r>
              <a:rPr lang="en-US" sz="2200" dirty="0" err="1"/>
              <a:t>thể</a:t>
            </a:r>
            <a:r>
              <a:rPr lang="en-US" sz="2200" dirty="0"/>
              <a:t> ở </a:t>
            </a:r>
            <a:r>
              <a:rPr lang="en-US" sz="2200" dirty="0" err="1"/>
              <a:t>dạng</a:t>
            </a:r>
            <a:r>
              <a:rPr lang="en-US" sz="2200" dirty="0"/>
              <a:t> </a:t>
            </a:r>
            <a:r>
              <a:rPr lang="en-US" sz="2200" dirty="0" err="1"/>
              <a:t>hạt</a:t>
            </a:r>
            <a:r>
              <a:rPr lang="en-US" sz="2200" dirty="0"/>
              <a:t> </a:t>
            </a:r>
            <a:r>
              <a:rPr lang="en-US" sz="2200" dirty="0" err="1"/>
              <a:t>như</a:t>
            </a:r>
            <a:r>
              <a:rPr lang="en-US" sz="2200" dirty="0"/>
              <a:t> </a:t>
            </a:r>
            <a:r>
              <a:rPr lang="en-US" sz="2200" dirty="0" err="1"/>
              <a:t>hạt</a:t>
            </a:r>
            <a:r>
              <a:rPr lang="en-US" sz="2200" dirty="0"/>
              <a:t> </a:t>
            </a:r>
            <a:r>
              <a:rPr lang="en-US" sz="2200" dirty="0" err="1"/>
              <a:t>cacborun</a:t>
            </a:r>
            <a:r>
              <a:rPr lang="en-US" sz="2200" dirty="0"/>
              <a:t> (</a:t>
            </a:r>
            <a:r>
              <a:rPr lang="en-US" sz="2200" dirty="0" err="1"/>
              <a:t>SiC</a:t>
            </a:r>
            <a:r>
              <a:rPr lang="en-US" sz="2200" dirty="0"/>
              <a:t>), </a:t>
            </a:r>
            <a:r>
              <a:rPr lang="en-US" sz="2200" dirty="0" err="1"/>
              <a:t>corindon</a:t>
            </a:r>
            <a:r>
              <a:rPr lang="en-US" sz="2200" dirty="0"/>
              <a:t> (Al</a:t>
            </a:r>
            <a:r>
              <a:rPr lang="en-US" sz="2200" baseline="-25000" dirty="0"/>
              <a:t>2</a:t>
            </a:r>
            <a:r>
              <a:rPr lang="en-US" sz="2200" dirty="0"/>
              <a:t>O</a:t>
            </a:r>
            <a:r>
              <a:rPr lang="en-US" sz="2200" baseline="-25000" dirty="0"/>
              <a:t>3</a:t>
            </a:r>
            <a:r>
              <a:rPr lang="en-US" sz="2200" dirty="0"/>
              <a:t>), </a:t>
            </a:r>
            <a:r>
              <a:rPr lang="en-US" sz="2200" dirty="0" err="1"/>
              <a:t>cacbit</a:t>
            </a:r>
            <a:r>
              <a:rPr lang="en-US" sz="2200" dirty="0"/>
              <a:t> </a:t>
            </a:r>
            <a:r>
              <a:rPr lang="en-US" sz="2200" dirty="0" err="1"/>
              <a:t>bo</a:t>
            </a:r>
            <a:r>
              <a:rPr lang="en-US" sz="2200" dirty="0"/>
              <a:t> (B</a:t>
            </a:r>
            <a:r>
              <a:rPr lang="en-US" sz="2200" baseline="-25000" dirty="0"/>
              <a:t>4</a:t>
            </a:r>
            <a:r>
              <a:rPr lang="en-US" sz="2200" dirty="0"/>
              <a:t>C) </a:t>
            </a:r>
            <a:r>
              <a:rPr lang="en-US" sz="2200" dirty="0" err="1"/>
              <a:t>v.v</a:t>
            </a:r>
            <a:r>
              <a:rPr lang="en-US" sz="2200" dirty="0"/>
              <a:t>…</a:t>
            </a:r>
          </a:p>
          <a:p>
            <a:r>
              <a:rPr lang="en-US" sz="2200" dirty="0"/>
              <a:t>- </a:t>
            </a:r>
            <a:r>
              <a:rPr lang="en-US" sz="2200" dirty="0" err="1"/>
              <a:t>Vật</a:t>
            </a:r>
            <a:r>
              <a:rPr lang="en-US" sz="2200" dirty="0"/>
              <a:t> </a:t>
            </a:r>
            <a:r>
              <a:rPr lang="en-US" sz="2200" dirty="0" err="1"/>
              <a:t>liệu</a:t>
            </a:r>
            <a:r>
              <a:rPr lang="en-US" sz="2200" dirty="0"/>
              <a:t> </a:t>
            </a:r>
            <a:r>
              <a:rPr lang="en-US" sz="2200" dirty="0" err="1"/>
              <a:t>nền</a:t>
            </a:r>
            <a:r>
              <a:rPr lang="en-US" sz="2200" dirty="0"/>
              <a:t> </a:t>
            </a:r>
            <a:r>
              <a:rPr lang="en-US" sz="2200" dirty="0" err="1"/>
              <a:t>thực</a:t>
            </a:r>
            <a:r>
              <a:rPr lang="en-US" sz="2200" dirty="0"/>
              <a:t> </a:t>
            </a:r>
            <a:r>
              <a:rPr lang="en-US" sz="2200" dirty="0" err="1"/>
              <a:t>hiện</a:t>
            </a:r>
            <a:r>
              <a:rPr lang="en-US" sz="2200" dirty="0"/>
              <a:t> </a:t>
            </a:r>
            <a:r>
              <a:rPr lang="en-US" sz="2200" dirty="0" err="1"/>
              <a:t>nhiệm</a:t>
            </a:r>
            <a:r>
              <a:rPr lang="en-US" sz="2200" dirty="0"/>
              <a:t> </a:t>
            </a:r>
            <a:r>
              <a:rPr lang="en-US" sz="2200" dirty="0" err="1"/>
              <a:t>vụ</a:t>
            </a:r>
            <a:r>
              <a:rPr lang="en-US" sz="2200" dirty="0"/>
              <a:t> </a:t>
            </a:r>
            <a:r>
              <a:rPr lang="en-US" sz="2200" dirty="0" err="1"/>
              <a:t>chất</a:t>
            </a:r>
            <a:r>
              <a:rPr lang="en-US" sz="2200" dirty="0"/>
              <a:t> </a:t>
            </a:r>
            <a:r>
              <a:rPr lang="en-US" sz="2200" dirty="0" err="1"/>
              <a:t>liên</a:t>
            </a:r>
            <a:r>
              <a:rPr lang="en-US" sz="2200" dirty="0"/>
              <a:t> </a:t>
            </a:r>
            <a:r>
              <a:rPr lang="en-US" sz="2200" dirty="0" err="1"/>
              <a:t>kết</a:t>
            </a:r>
            <a:r>
              <a:rPr lang="en-US" sz="2200" dirty="0"/>
              <a:t> </a:t>
            </a:r>
            <a:r>
              <a:rPr lang="en-US" sz="2200" dirty="0" err="1"/>
              <a:t>tạo</a:t>
            </a:r>
            <a:r>
              <a:rPr lang="en-US" sz="2200" dirty="0"/>
              <a:t> </a:t>
            </a:r>
            <a:r>
              <a:rPr lang="en-US" sz="2200" dirty="0" err="1"/>
              <a:t>nên</a:t>
            </a:r>
            <a:r>
              <a:rPr lang="en-US" sz="2200" dirty="0"/>
              <a:t> </a:t>
            </a:r>
            <a:r>
              <a:rPr lang="en-US" sz="2200" dirty="0" err="1"/>
              <a:t>sự</a:t>
            </a:r>
            <a:r>
              <a:rPr lang="en-US" sz="2200" dirty="0"/>
              <a:t> </a:t>
            </a:r>
            <a:r>
              <a:rPr lang="en-US" sz="2200" dirty="0" err="1"/>
              <a:t>liên</a:t>
            </a:r>
            <a:r>
              <a:rPr lang="en-US" sz="2200" dirty="0"/>
              <a:t> </a:t>
            </a:r>
            <a:r>
              <a:rPr lang="en-US" sz="2200" dirty="0" err="1"/>
              <a:t>kết</a:t>
            </a:r>
            <a:r>
              <a:rPr lang="en-US" sz="2200" dirty="0"/>
              <a:t> </a:t>
            </a:r>
            <a:r>
              <a:rPr lang="en-US" sz="2200" dirty="0" err="1"/>
              <a:t>tốt</a:t>
            </a:r>
            <a:r>
              <a:rPr lang="en-US" sz="2200" dirty="0"/>
              <a:t> </a:t>
            </a:r>
            <a:r>
              <a:rPr lang="en-US" sz="2200" dirty="0" err="1"/>
              <a:t>giữa</a:t>
            </a:r>
            <a:r>
              <a:rPr lang="en-US" sz="2200" dirty="0"/>
              <a:t> </a:t>
            </a:r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thành</a:t>
            </a:r>
            <a:r>
              <a:rPr lang="en-US" sz="2200" dirty="0"/>
              <a:t> </a:t>
            </a:r>
            <a:r>
              <a:rPr lang="en-US" sz="2200" dirty="0" err="1"/>
              <a:t>phần</a:t>
            </a:r>
            <a:r>
              <a:rPr lang="en-US" sz="2200" dirty="0"/>
              <a:t> </a:t>
            </a:r>
            <a:r>
              <a:rPr lang="en-US" sz="2200" dirty="0" err="1"/>
              <a:t>cốt</a:t>
            </a:r>
            <a:r>
              <a:rPr lang="en-US" sz="2200" dirty="0"/>
              <a:t>. </a:t>
            </a:r>
            <a:r>
              <a:rPr lang="en-US" sz="2200" dirty="0" err="1"/>
              <a:t>Vật</a:t>
            </a:r>
            <a:r>
              <a:rPr lang="en-US" sz="2200" dirty="0"/>
              <a:t> </a:t>
            </a:r>
            <a:r>
              <a:rPr lang="en-US" sz="2200" dirty="0" err="1"/>
              <a:t>liệu</a:t>
            </a:r>
            <a:r>
              <a:rPr lang="en-US" sz="2200" dirty="0"/>
              <a:t> </a:t>
            </a:r>
            <a:r>
              <a:rPr lang="en-US" sz="2200" dirty="0" err="1"/>
              <a:t>nền</a:t>
            </a:r>
            <a:r>
              <a:rPr lang="en-US" sz="2200" dirty="0"/>
              <a:t> </a:t>
            </a:r>
            <a:r>
              <a:rPr lang="en-US" sz="2200" dirty="0" err="1"/>
              <a:t>là</a:t>
            </a:r>
            <a:r>
              <a:rPr lang="en-US" sz="2200" dirty="0"/>
              <a:t> </a:t>
            </a:r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vật</a:t>
            </a:r>
            <a:r>
              <a:rPr lang="en-US" sz="2200" dirty="0"/>
              <a:t> </a:t>
            </a:r>
            <a:r>
              <a:rPr lang="en-US" sz="2200" dirty="0" err="1"/>
              <a:t>liệu</a:t>
            </a:r>
            <a:r>
              <a:rPr lang="en-US" sz="2200" dirty="0"/>
              <a:t> </a:t>
            </a:r>
            <a:r>
              <a:rPr lang="en-US" sz="2200" dirty="0" err="1"/>
              <a:t>có</a:t>
            </a:r>
            <a:r>
              <a:rPr lang="en-US" sz="2200" dirty="0"/>
              <a:t> </a:t>
            </a:r>
            <a:r>
              <a:rPr lang="en-US" sz="2200" dirty="0" err="1"/>
              <a:t>tính</a:t>
            </a:r>
            <a:r>
              <a:rPr lang="en-US" sz="2200" dirty="0"/>
              <a:t> </a:t>
            </a:r>
            <a:r>
              <a:rPr lang="en-US" sz="2200" dirty="0" err="1"/>
              <a:t>dẻo</a:t>
            </a:r>
            <a:r>
              <a:rPr lang="en-US" sz="2200" dirty="0"/>
              <a:t> </a:t>
            </a:r>
            <a:r>
              <a:rPr lang="en-US" sz="2200" dirty="0" err="1"/>
              <a:t>cao</a:t>
            </a:r>
            <a:r>
              <a:rPr lang="en-US" sz="2200" dirty="0"/>
              <a:t>. </a:t>
            </a:r>
            <a:r>
              <a:rPr lang="en-US" sz="2200" dirty="0" err="1"/>
              <a:t>Vật</a:t>
            </a:r>
            <a:r>
              <a:rPr lang="en-US" sz="2200" dirty="0"/>
              <a:t> </a:t>
            </a:r>
            <a:r>
              <a:rPr lang="en-US" sz="2200" dirty="0" err="1"/>
              <a:t>liệu</a:t>
            </a:r>
            <a:r>
              <a:rPr lang="en-US" sz="2200" dirty="0"/>
              <a:t> </a:t>
            </a:r>
            <a:r>
              <a:rPr lang="en-US" sz="2200" dirty="0" err="1"/>
              <a:t>nền</a:t>
            </a:r>
            <a:r>
              <a:rPr lang="en-US" sz="2200" dirty="0"/>
              <a:t> </a:t>
            </a:r>
            <a:r>
              <a:rPr lang="en-US" sz="2200" dirty="0" err="1"/>
              <a:t>thông</a:t>
            </a:r>
            <a:r>
              <a:rPr lang="en-US" sz="2200" dirty="0"/>
              <a:t> </a:t>
            </a:r>
            <a:r>
              <a:rPr lang="en-US" sz="2200" dirty="0" err="1"/>
              <a:t>dụng</a:t>
            </a:r>
            <a:r>
              <a:rPr lang="en-US" sz="2200" dirty="0"/>
              <a:t> chia </a:t>
            </a:r>
            <a:r>
              <a:rPr lang="en-US" sz="2200" dirty="0" err="1"/>
              <a:t>ra</a:t>
            </a:r>
            <a:r>
              <a:rPr lang="en-US" sz="2200" dirty="0"/>
              <a:t> </a:t>
            </a:r>
            <a:r>
              <a:rPr lang="en-US" sz="2200" dirty="0" err="1"/>
              <a:t>ba</a:t>
            </a:r>
            <a:r>
              <a:rPr lang="en-US" sz="2200" dirty="0"/>
              <a:t> </a:t>
            </a:r>
            <a:r>
              <a:rPr lang="en-US" sz="2200" dirty="0" err="1"/>
              <a:t>loại</a:t>
            </a:r>
            <a:r>
              <a:rPr lang="en-US" sz="2200" dirty="0"/>
              <a:t>: </a:t>
            </a:r>
            <a:r>
              <a:rPr lang="en-US" sz="2200" dirty="0" err="1"/>
              <a:t>polyme</a:t>
            </a:r>
            <a:r>
              <a:rPr lang="en-US" sz="2200" dirty="0"/>
              <a:t>, </a:t>
            </a:r>
            <a:r>
              <a:rPr lang="en-US" sz="2200" dirty="0" err="1"/>
              <a:t>cacbon</a:t>
            </a:r>
            <a:r>
              <a:rPr lang="en-US" sz="2200" dirty="0"/>
              <a:t>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kim</a:t>
            </a:r>
            <a:r>
              <a:rPr lang="en-US" sz="2200" dirty="0"/>
              <a:t> </a:t>
            </a:r>
            <a:r>
              <a:rPr lang="en-US" sz="2200" dirty="0" err="1"/>
              <a:t>loại</a:t>
            </a:r>
            <a:r>
              <a:rPr lang="en-US" sz="2200" dirty="0"/>
              <a:t> </a:t>
            </a:r>
            <a:r>
              <a:rPr lang="en-US" sz="2200" dirty="0" err="1"/>
              <a:t>dẻo</a:t>
            </a:r>
            <a:r>
              <a:rPr lang="en-US" sz="2200" dirty="0"/>
              <a:t>. </a:t>
            </a:r>
            <a:r>
              <a:rPr lang="en-US" sz="2200" dirty="0" err="1"/>
              <a:t>Vật</a:t>
            </a:r>
            <a:r>
              <a:rPr lang="en-US" sz="2200" dirty="0"/>
              <a:t> </a:t>
            </a:r>
            <a:r>
              <a:rPr lang="en-US" sz="2200" dirty="0" err="1"/>
              <a:t>liệu</a:t>
            </a:r>
            <a:r>
              <a:rPr lang="en-US" sz="2200" dirty="0"/>
              <a:t> </a:t>
            </a:r>
            <a:r>
              <a:rPr lang="en-US" sz="2200" dirty="0" err="1"/>
              <a:t>nền</a:t>
            </a:r>
            <a:r>
              <a:rPr lang="en-US" sz="2200" dirty="0"/>
              <a:t> </a:t>
            </a:r>
            <a:r>
              <a:rPr lang="en-US" sz="2200" dirty="0" err="1"/>
              <a:t>polyme</a:t>
            </a:r>
            <a:r>
              <a:rPr lang="en-US" sz="2200" dirty="0"/>
              <a:t> </a:t>
            </a:r>
            <a:r>
              <a:rPr lang="en-US" sz="2200" dirty="0" err="1"/>
              <a:t>thường</a:t>
            </a:r>
            <a:r>
              <a:rPr lang="en-US" sz="2200" dirty="0"/>
              <a:t> </a:t>
            </a:r>
            <a:r>
              <a:rPr lang="en-US" sz="2200" dirty="0" err="1"/>
              <a:t>là</a:t>
            </a:r>
            <a:r>
              <a:rPr lang="en-US" sz="2200" dirty="0"/>
              <a:t> </a:t>
            </a:r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polyeste</a:t>
            </a:r>
            <a:r>
              <a:rPr lang="en-US" sz="2200" dirty="0"/>
              <a:t>, </a:t>
            </a:r>
            <a:r>
              <a:rPr lang="en-US" sz="2200" dirty="0" err="1"/>
              <a:t>vật</a:t>
            </a:r>
            <a:r>
              <a:rPr lang="en-US" sz="2200" dirty="0"/>
              <a:t> </a:t>
            </a:r>
            <a:r>
              <a:rPr lang="en-US" sz="2200" dirty="0" err="1"/>
              <a:t>liệu</a:t>
            </a:r>
            <a:r>
              <a:rPr lang="en-US" sz="2200" dirty="0"/>
              <a:t> </a:t>
            </a:r>
            <a:r>
              <a:rPr lang="en-US" sz="2200" dirty="0" err="1"/>
              <a:t>nền</a:t>
            </a:r>
            <a:r>
              <a:rPr lang="en-US" sz="2200" dirty="0"/>
              <a:t> </a:t>
            </a:r>
            <a:r>
              <a:rPr lang="en-US" sz="2200" dirty="0" err="1"/>
              <a:t>kim</a:t>
            </a:r>
            <a:r>
              <a:rPr lang="en-US" sz="2200" dirty="0"/>
              <a:t> </a:t>
            </a:r>
            <a:r>
              <a:rPr lang="en-US" sz="2200" dirty="0" err="1"/>
              <a:t>loại</a:t>
            </a:r>
            <a:r>
              <a:rPr lang="en-US" sz="2200" dirty="0"/>
              <a:t> </a:t>
            </a:r>
            <a:r>
              <a:rPr lang="en-US" sz="2200" dirty="0" err="1"/>
              <a:t>thường</a:t>
            </a:r>
            <a:r>
              <a:rPr lang="en-US" sz="2200" dirty="0"/>
              <a:t> </a:t>
            </a:r>
            <a:r>
              <a:rPr lang="en-US" sz="2200" dirty="0" err="1"/>
              <a:t>là</a:t>
            </a:r>
            <a:r>
              <a:rPr lang="en-US" sz="2200" dirty="0"/>
              <a:t> </a:t>
            </a:r>
            <a:r>
              <a:rPr lang="en-US" sz="2200" dirty="0" err="1"/>
              <a:t>nhôm</a:t>
            </a:r>
            <a:r>
              <a:rPr lang="en-US" sz="2200" dirty="0"/>
              <a:t>, </a:t>
            </a:r>
            <a:r>
              <a:rPr lang="en-US" sz="2200" dirty="0" err="1"/>
              <a:t>đồng</a:t>
            </a:r>
            <a:r>
              <a:rPr lang="en-US" sz="2200" dirty="0"/>
              <a:t>, </a:t>
            </a:r>
            <a:r>
              <a:rPr lang="en-US" sz="2200" dirty="0" err="1"/>
              <a:t>niken</a:t>
            </a:r>
            <a:r>
              <a:rPr lang="en-US" sz="2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512851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-30163"/>
            <a:ext cx="4724400" cy="639763"/>
          </a:xfrm>
        </p:spPr>
        <p:txBody>
          <a:bodyPr/>
          <a:lstStyle/>
          <a:p>
            <a:r>
              <a:rPr lang="en-US" sz="2400" dirty="0"/>
              <a:t>2. VẬT LIỆU COMPOZIT </a:t>
            </a:r>
          </a:p>
        </p:txBody>
      </p:sp>
      <p:sp>
        <p:nvSpPr>
          <p:cNvPr id="24" name="Round Diagonal Corner Rectangle 23"/>
          <p:cNvSpPr/>
          <p:nvPr/>
        </p:nvSpPr>
        <p:spPr bwMode="gray">
          <a:xfrm>
            <a:off x="-8965" y="693729"/>
            <a:ext cx="5486400" cy="601671"/>
          </a:xfrm>
          <a:prstGeom prst="round2DiagRect">
            <a:avLst>
              <a:gd name="adj1" fmla="val 42473"/>
              <a:gd name="adj2" fmla="val 0"/>
            </a:avLst>
          </a:prstGeom>
          <a:gradFill>
            <a:gsLst>
              <a:gs pos="0">
                <a:srgbClr val="62B5C6">
                  <a:lumMod val="75000"/>
                </a:srgbClr>
              </a:gs>
              <a:gs pos="92000">
                <a:srgbClr val="62B5C6"/>
              </a:gs>
              <a:gs pos="100000">
                <a:srgbClr val="62B5C6">
                  <a:lumMod val="50000"/>
                </a:srgbClr>
              </a:gs>
            </a:gsLst>
            <a:lin ang="10800000" scaled="1"/>
          </a:gradFill>
          <a:ln w="25400" cap="flat" cmpd="sng" algn="ctr">
            <a:solidFill>
              <a:srgbClr val="62B5C6">
                <a:shade val="50000"/>
              </a:srgbClr>
            </a:solidFill>
            <a:prstDash val="solid"/>
          </a:ln>
          <a:effectLst>
            <a:outerShdw blurRad="139700" dist="177800" dir="8400000" algn="tr" rotWithShape="0">
              <a:prstClr val="black">
                <a:alpha val="2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metal">
            <a:bevelT w="88900" h="889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 smtClean="0">
                <a:solidFill>
                  <a:schemeClr val="bg1"/>
                </a:solidFill>
              </a:rPr>
              <a:t>2.1. CẤU TẠO CỦA VẬT LIỆU COMPOZIT</a:t>
            </a: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1999" y="1295400"/>
            <a:ext cx="37096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2.1.2 </a:t>
            </a:r>
            <a:r>
              <a:rPr lang="en-US" sz="2400" b="1" dirty="0" err="1"/>
              <a:t>Liên</a:t>
            </a:r>
            <a:r>
              <a:rPr lang="en-US" sz="2400" b="1" dirty="0"/>
              <a:t> </a:t>
            </a:r>
            <a:r>
              <a:rPr lang="en-US" sz="2400" b="1" dirty="0" err="1"/>
              <a:t>kết</a:t>
            </a:r>
            <a:r>
              <a:rPr lang="en-US" sz="2400" b="1" dirty="0"/>
              <a:t> </a:t>
            </a:r>
            <a:r>
              <a:rPr lang="en-US" sz="2400" b="1" dirty="0" err="1"/>
              <a:t>nền</a:t>
            </a:r>
            <a:r>
              <a:rPr lang="en-US" sz="2400" b="1" dirty="0"/>
              <a:t> – </a:t>
            </a:r>
            <a:r>
              <a:rPr lang="en-US" sz="2400" b="1" dirty="0" err="1"/>
              <a:t>cốt</a:t>
            </a:r>
            <a:endParaRPr lang="en-US" sz="2400" dirty="0"/>
          </a:p>
        </p:txBody>
      </p:sp>
      <p:grpSp>
        <p:nvGrpSpPr>
          <p:cNvPr id="11" name="Group 10"/>
          <p:cNvGrpSpPr/>
          <p:nvPr/>
        </p:nvGrpSpPr>
        <p:grpSpPr>
          <a:xfrm>
            <a:off x="-8966" y="1833265"/>
            <a:ext cx="9152965" cy="4567535"/>
            <a:chOff x="1142999" y="5384855"/>
            <a:chExt cx="9152965" cy="4567535"/>
          </a:xfrm>
        </p:grpSpPr>
        <p:sp>
          <p:nvSpPr>
            <p:cNvPr id="12" name="Rounded Rectangle 11"/>
            <p:cNvSpPr/>
            <p:nvPr/>
          </p:nvSpPr>
          <p:spPr bwMode="gray">
            <a:xfrm>
              <a:off x="1142999" y="5619449"/>
              <a:ext cx="9152965" cy="4332941"/>
            </a:xfrm>
            <a:prstGeom prst="roundRect">
              <a:avLst/>
            </a:prstGeom>
            <a:gradFill flip="none" rotWithShape="1">
              <a:gsLst>
                <a:gs pos="0">
                  <a:srgbClr val="CB9C57">
                    <a:lumMod val="20000"/>
                    <a:lumOff val="80000"/>
                  </a:srgbClr>
                </a:gs>
                <a:gs pos="100000">
                  <a:srgbClr val="FFFFFF"/>
                </a:gs>
              </a:gsLst>
              <a:lin ang="16200000" scaled="1"/>
              <a:tileRect/>
            </a:gradFill>
            <a:ln>
              <a:solidFill>
                <a:srgbClr val="CB9C57"/>
              </a:solidFill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endParaRPr>
            </a:p>
          </p:txBody>
        </p:sp>
        <p:sp>
          <p:nvSpPr>
            <p:cNvPr id="13" name="Rounded Rectangle 12"/>
            <p:cNvSpPr/>
            <p:nvPr/>
          </p:nvSpPr>
          <p:spPr bwMode="gray">
            <a:xfrm>
              <a:off x="1259731" y="5384855"/>
              <a:ext cx="4997634" cy="45273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CB9C57">
                    <a:shade val="51000"/>
                    <a:satMod val="130000"/>
                  </a:srgbClr>
                </a:gs>
                <a:gs pos="80000">
                  <a:srgbClr val="CB9C57">
                    <a:shade val="93000"/>
                    <a:satMod val="130000"/>
                  </a:srgbClr>
                </a:gs>
                <a:gs pos="100000">
                  <a:srgbClr val="CB9C57">
                    <a:shade val="94000"/>
                    <a:satMod val="135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CB9C57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237134" y="2286000"/>
            <a:ext cx="866076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100" dirty="0"/>
              <a:t>- </a:t>
            </a:r>
            <a:r>
              <a:rPr lang="en-US" sz="2100" dirty="0" err="1"/>
              <a:t>Là</a:t>
            </a:r>
            <a:r>
              <a:rPr lang="en-US" sz="2100" dirty="0"/>
              <a:t> </a:t>
            </a:r>
            <a:r>
              <a:rPr lang="en-US" sz="2100" dirty="0" err="1"/>
              <a:t>vật</a:t>
            </a:r>
            <a:r>
              <a:rPr lang="en-US" sz="2100" dirty="0"/>
              <a:t> </a:t>
            </a:r>
            <a:r>
              <a:rPr lang="en-US" sz="2100" dirty="0" err="1"/>
              <a:t>liệu</a:t>
            </a:r>
            <a:r>
              <a:rPr lang="en-US" sz="2100" dirty="0"/>
              <a:t> </a:t>
            </a:r>
            <a:r>
              <a:rPr lang="en-US" sz="2100" dirty="0" err="1"/>
              <a:t>nhiều</a:t>
            </a:r>
            <a:r>
              <a:rPr lang="en-US" sz="2100" dirty="0"/>
              <a:t> </a:t>
            </a:r>
            <a:r>
              <a:rPr lang="en-US" sz="2100" dirty="0" err="1"/>
              <a:t>pha</a:t>
            </a:r>
            <a:r>
              <a:rPr lang="en-US" sz="2100" dirty="0"/>
              <a:t>, </a:t>
            </a:r>
            <a:r>
              <a:rPr lang="en-US" sz="2100" dirty="0" err="1"/>
              <a:t>các</a:t>
            </a:r>
            <a:r>
              <a:rPr lang="en-US" sz="2100" dirty="0"/>
              <a:t> </a:t>
            </a:r>
            <a:r>
              <a:rPr lang="en-US" sz="2100" dirty="0" err="1"/>
              <a:t>pha</a:t>
            </a:r>
            <a:r>
              <a:rPr lang="en-US" sz="2100" dirty="0"/>
              <a:t> </a:t>
            </a:r>
            <a:r>
              <a:rPr lang="en-US" sz="2100" dirty="0" err="1"/>
              <a:t>không</a:t>
            </a:r>
            <a:r>
              <a:rPr lang="en-US" sz="2100" dirty="0"/>
              <a:t> </a:t>
            </a:r>
            <a:r>
              <a:rPr lang="en-US" sz="2100" dirty="0" err="1"/>
              <a:t>hòa</a:t>
            </a:r>
            <a:r>
              <a:rPr lang="en-US" sz="2100" dirty="0"/>
              <a:t> tan </a:t>
            </a:r>
            <a:r>
              <a:rPr lang="en-US" sz="2100" dirty="0" err="1"/>
              <a:t>vào</a:t>
            </a:r>
            <a:r>
              <a:rPr lang="en-US" sz="2100" dirty="0"/>
              <a:t> </a:t>
            </a:r>
            <a:r>
              <a:rPr lang="en-US" sz="2100" dirty="0" err="1"/>
              <a:t>nhau</a:t>
            </a:r>
            <a:r>
              <a:rPr lang="en-US" sz="2100" dirty="0"/>
              <a:t> </a:t>
            </a:r>
            <a:r>
              <a:rPr lang="en-US" sz="2100" dirty="0" err="1"/>
              <a:t>và</a:t>
            </a:r>
            <a:r>
              <a:rPr lang="en-US" sz="2100" dirty="0"/>
              <a:t> </a:t>
            </a:r>
            <a:r>
              <a:rPr lang="en-US" sz="2100" dirty="0" err="1"/>
              <a:t>phân</a:t>
            </a:r>
            <a:r>
              <a:rPr lang="en-US" sz="2100" dirty="0"/>
              <a:t> </a:t>
            </a:r>
            <a:r>
              <a:rPr lang="en-US" sz="2100" dirty="0" err="1"/>
              <a:t>cách</a:t>
            </a:r>
            <a:r>
              <a:rPr lang="en-US" sz="2100" dirty="0"/>
              <a:t> </a:t>
            </a:r>
            <a:r>
              <a:rPr lang="en-US" sz="2100" dirty="0" err="1"/>
              <a:t>bằng</a:t>
            </a:r>
            <a:r>
              <a:rPr lang="en-US" sz="2100" dirty="0"/>
              <a:t> </a:t>
            </a:r>
            <a:r>
              <a:rPr lang="en-US" sz="2100" dirty="0" err="1"/>
              <a:t>ranh</a:t>
            </a:r>
            <a:r>
              <a:rPr lang="en-US" sz="2100" dirty="0"/>
              <a:t> </a:t>
            </a:r>
            <a:r>
              <a:rPr lang="en-US" sz="2100" dirty="0" err="1"/>
              <a:t>giới</a:t>
            </a:r>
            <a:r>
              <a:rPr lang="en-US" sz="2100" dirty="0"/>
              <a:t> </a:t>
            </a:r>
            <a:r>
              <a:rPr lang="en-US" sz="2100" dirty="0" err="1"/>
              <a:t>pha</a:t>
            </a:r>
            <a:r>
              <a:rPr lang="en-US" sz="2100" dirty="0"/>
              <a:t>, </a:t>
            </a:r>
            <a:r>
              <a:rPr lang="en-US" sz="2100" dirty="0" err="1"/>
              <a:t>trong</a:t>
            </a:r>
            <a:r>
              <a:rPr lang="en-US" sz="2100" dirty="0"/>
              <a:t> </a:t>
            </a:r>
            <a:r>
              <a:rPr lang="en-US" sz="2100" dirty="0" err="1"/>
              <a:t>đó</a:t>
            </a:r>
            <a:r>
              <a:rPr lang="en-US" sz="2100" dirty="0"/>
              <a:t> </a:t>
            </a:r>
            <a:r>
              <a:rPr lang="en-US" sz="2100" dirty="0" err="1"/>
              <a:t>nền</a:t>
            </a:r>
            <a:r>
              <a:rPr lang="en-US" sz="2100" dirty="0"/>
              <a:t> </a:t>
            </a:r>
            <a:r>
              <a:rPr lang="en-US" sz="2100" dirty="0" err="1"/>
              <a:t>là</a:t>
            </a:r>
            <a:r>
              <a:rPr lang="en-US" sz="2100" dirty="0"/>
              <a:t> </a:t>
            </a:r>
            <a:r>
              <a:rPr lang="en-US" sz="2100" dirty="0" err="1"/>
              <a:t>pha</a:t>
            </a:r>
            <a:r>
              <a:rPr lang="en-US" sz="2100" dirty="0"/>
              <a:t> </a:t>
            </a:r>
            <a:r>
              <a:rPr lang="en-US" sz="2100" dirty="0" err="1"/>
              <a:t>liên</a:t>
            </a:r>
            <a:r>
              <a:rPr lang="en-US" sz="2100" dirty="0"/>
              <a:t> </a:t>
            </a:r>
            <a:r>
              <a:rPr lang="en-US" sz="2100" dirty="0" err="1"/>
              <a:t>tục</a:t>
            </a:r>
            <a:r>
              <a:rPr lang="en-US" sz="2100" dirty="0"/>
              <a:t> </a:t>
            </a:r>
            <a:r>
              <a:rPr lang="en-US" sz="2100" dirty="0" err="1"/>
              <a:t>còn</a:t>
            </a:r>
            <a:r>
              <a:rPr lang="en-US" sz="2100" dirty="0"/>
              <a:t> </a:t>
            </a:r>
            <a:r>
              <a:rPr lang="en-US" sz="2100" dirty="0" err="1"/>
              <a:t>cốt</a:t>
            </a:r>
            <a:r>
              <a:rPr lang="en-US" sz="2100" dirty="0"/>
              <a:t> </a:t>
            </a:r>
            <a:r>
              <a:rPr lang="en-US" sz="2100" dirty="0" err="1"/>
              <a:t>là</a:t>
            </a:r>
            <a:r>
              <a:rPr lang="en-US" sz="2100" dirty="0"/>
              <a:t> </a:t>
            </a:r>
            <a:r>
              <a:rPr lang="en-US" sz="2100" dirty="0" err="1"/>
              <a:t>các</a:t>
            </a:r>
            <a:r>
              <a:rPr lang="en-US" sz="2100" dirty="0"/>
              <a:t> </a:t>
            </a:r>
            <a:r>
              <a:rPr lang="en-US" sz="2100" dirty="0" err="1"/>
              <a:t>pha</a:t>
            </a:r>
            <a:r>
              <a:rPr lang="en-US" sz="2100" dirty="0"/>
              <a:t> </a:t>
            </a:r>
            <a:r>
              <a:rPr lang="en-US" sz="2100" dirty="0" err="1"/>
              <a:t>gián</a:t>
            </a:r>
            <a:r>
              <a:rPr lang="en-US" sz="2100" dirty="0"/>
              <a:t> </a:t>
            </a:r>
            <a:r>
              <a:rPr lang="en-US" sz="2100" dirty="0" err="1"/>
              <a:t>đoạn</a:t>
            </a:r>
            <a:r>
              <a:rPr lang="en-US" sz="2100" dirty="0"/>
              <a:t>.</a:t>
            </a:r>
          </a:p>
          <a:p>
            <a:pPr algn="just"/>
            <a:r>
              <a:rPr lang="en-US" sz="2100" dirty="0"/>
              <a:t>- </a:t>
            </a:r>
            <a:r>
              <a:rPr lang="en-US" sz="2100" dirty="0" err="1"/>
              <a:t>Trong</a:t>
            </a:r>
            <a:r>
              <a:rPr lang="en-US" sz="2100" dirty="0"/>
              <a:t> </a:t>
            </a:r>
            <a:r>
              <a:rPr lang="en-US" sz="2100" dirty="0" err="1"/>
              <a:t>compozit</a:t>
            </a:r>
            <a:r>
              <a:rPr lang="en-US" sz="2100" dirty="0"/>
              <a:t>, </a:t>
            </a:r>
            <a:r>
              <a:rPr lang="en-US" sz="2100" dirty="0" err="1"/>
              <a:t>tỷ</a:t>
            </a:r>
            <a:r>
              <a:rPr lang="en-US" sz="2100" dirty="0"/>
              <a:t> </a:t>
            </a:r>
            <a:r>
              <a:rPr lang="en-US" sz="2100" dirty="0" err="1"/>
              <a:t>lệ</a:t>
            </a:r>
            <a:r>
              <a:rPr lang="en-US" sz="2100" dirty="0"/>
              <a:t>, </a:t>
            </a:r>
            <a:r>
              <a:rPr lang="en-US" sz="2100" dirty="0" err="1"/>
              <a:t>hình</a:t>
            </a:r>
            <a:r>
              <a:rPr lang="en-US" sz="2100" dirty="0"/>
              <a:t> </a:t>
            </a:r>
            <a:r>
              <a:rPr lang="en-US" sz="2100" dirty="0" err="1"/>
              <a:t>dáng</a:t>
            </a:r>
            <a:r>
              <a:rPr lang="en-US" sz="2100" dirty="0"/>
              <a:t>, </a:t>
            </a:r>
            <a:r>
              <a:rPr lang="en-US" sz="2100" dirty="0" err="1"/>
              <a:t>kích</a:t>
            </a:r>
            <a:r>
              <a:rPr lang="en-US" sz="2100" dirty="0"/>
              <a:t> </a:t>
            </a:r>
            <a:r>
              <a:rPr lang="en-US" sz="2100" dirty="0" err="1"/>
              <a:t>thước</a:t>
            </a:r>
            <a:r>
              <a:rPr lang="en-US" sz="2100" dirty="0"/>
              <a:t> </a:t>
            </a:r>
            <a:r>
              <a:rPr lang="en-US" sz="2100" dirty="0" err="1"/>
              <a:t>cũng</a:t>
            </a:r>
            <a:r>
              <a:rPr lang="en-US" sz="2100" dirty="0"/>
              <a:t> </a:t>
            </a:r>
            <a:r>
              <a:rPr lang="en-US" sz="2100" dirty="0" err="1"/>
              <a:t>như</a:t>
            </a:r>
            <a:r>
              <a:rPr lang="en-US" sz="2100" dirty="0"/>
              <a:t> </a:t>
            </a:r>
            <a:r>
              <a:rPr lang="en-US" sz="2100" dirty="0" err="1"/>
              <a:t>sự</a:t>
            </a:r>
            <a:r>
              <a:rPr lang="en-US" sz="2100" dirty="0"/>
              <a:t> </a:t>
            </a:r>
            <a:r>
              <a:rPr lang="en-US" sz="2100" dirty="0" err="1"/>
              <a:t>phân</a:t>
            </a:r>
            <a:r>
              <a:rPr lang="en-US" sz="2100" dirty="0"/>
              <a:t> </a:t>
            </a:r>
            <a:r>
              <a:rPr lang="en-US" sz="2100" dirty="0" err="1"/>
              <a:t>bố</a:t>
            </a:r>
            <a:r>
              <a:rPr lang="en-US" sz="2100" dirty="0"/>
              <a:t> </a:t>
            </a:r>
            <a:r>
              <a:rPr lang="en-US" sz="2100" dirty="0" err="1"/>
              <a:t>của</a:t>
            </a:r>
            <a:r>
              <a:rPr lang="en-US" sz="2100" dirty="0"/>
              <a:t> </a:t>
            </a:r>
            <a:r>
              <a:rPr lang="en-US" sz="2100" dirty="0" err="1"/>
              <a:t>nền</a:t>
            </a:r>
            <a:r>
              <a:rPr lang="en-US" sz="2100" dirty="0"/>
              <a:t> </a:t>
            </a:r>
            <a:r>
              <a:rPr lang="en-US" sz="2100" dirty="0" err="1"/>
              <a:t>và</a:t>
            </a:r>
            <a:r>
              <a:rPr lang="en-US" sz="2100" dirty="0"/>
              <a:t> </a:t>
            </a:r>
            <a:r>
              <a:rPr lang="en-US" sz="2100" dirty="0" err="1"/>
              <a:t>cốt</a:t>
            </a:r>
            <a:r>
              <a:rPr lang="en-US" sz="2100" dirty="0"/>
              <a:t> </a:t>
            </a:r>
            <a:r>
              <a:rPr lang="en-US" sz="2100" dirty="0" err="1"/>
              <a:t>tuân</a:t>
            </a:r>
            <a:r>
              <a:rPr lang="en-US" sz="2100" dirty="0"/>
              <a:t> </a:t>
            </a:r>
            <a:r>
              <a:rPr lang="en-US" sz="2100" dirty="0" err="1"/>
              <a:t>theo</a:t>
            </a:r>
            <a:r>
              <a:rPr lang="en-US" sz="2100" dirty="0"/>
              <a:t> </a:t>
            </a:r>
            <a:r>
              <a:rPr lang="en-US" sz="2100" dirty="0" err="1"/>
              <a:t>các</a:t>
            </a:r>
            <a:r>
              <a:rPr lang="en-US" sz="2100" dirty="0"/>
              <a:t> </a:t>
            </a:r>
            <a:r>
              <a:rPr lang="en-US" sz="2100" dirty="0" err="1"/>
              <a:t>quy</a:t>
            </a:r>
            <a:r>
              <a:rPr lang="en-US" sz="2100" dirty="0"/>
              <a:t> </a:t>
            </a:r>
            <a:r>
              <a:rPr lang="en-US" sz="2100" dirty="0" err="1"/>
              <a:t>định</a:t>
            </a:r>
            <a:r>
              <a:rPr lang="en-US" sz="2100" dirty="0"/>
              <a:t> </a:t>
            </a:r>
            <a:r>
              <a:rPr lang="en-US" sz="2100" dirty="0" err="1"/>
              <a:t>thiết</a:t>
            </a:r>
            <a:r>
              <a:rPr lang="en-US" sz="2100" dirty="0"/>
              <a:t> </a:t>
            </a:r>
            <a:r>
              <a:rPr lang="en-US" sz="2100" dirty="0" err="1"/>
              <a:t>kế</a:t>
            </a:r>
            <a:r>
              <a:rPr lang="en-US" sz="2100" dirty="0"/>
              <a:t> </a:t>
            </a:r>
            <a:r>
              <a:rPr lang="en-US" sz="2100" dirty="0" err="1"/>
              <a:t>trước</a:t>
            </a:r>
            <a:r>
              <a:rPr lang="en-US" sz="2100" dirty="0"/>
              <a:t>.</a:t>
            </a:r>
          </a:p>
          <a:p>
            <a:pPr algn="just"/>
            <a:r>
              <a:rPr lang="en-US" sz="2100" dirty="0"/>
              <a:t>- </a:t>
            </a:r>
            <a:r>
              <a:rPr lang="en-US" sz="2100" dirty="0" err="1"/>
              <a:t>Tính</a:t>
            </a:r>
            <a:r>
              <a:rPr lang="en-US" sz="2100" dirty="0"/>
              <a:t> </a:t>
            </a:r>
            <a:r>
              <a:rPr lang="en-US" sz="2100" dirty="0" err="1"/>
              <a:t>chất</a:t>
            </a:r>
            <a:r>
              <a:rPr lang="en-US" sz="2100" dirty="0"/>
              <a:t> </a:t>
            </a:r>
            <a:r>
              <a:rPr lang="en-US" sz="2100" dirty="0" err="1"/>
              <a:t>của</a:t>
            </a:r>
            <a:r>
              <a:rPr lang="en-US" sz="2100" dirty="0"/>
              <a:t> </a:t>
            </a:r>
            <a:r>
              <a:rPr lang="en-US" sz="2100" dirty="0" err="1"/>
              <a:t>các</a:t>
            </a:r>
            <a:r>
              <a:rPr lang="en-US" sz="2100" dirty="0"/>
              <a:t> </a:t>
            </a:r>
            <a:r>
              <a:rPr lang="en-US" sz="2100" dirty="0" err="1"/>
              <a:t>pha</a:t>
            </a:r>
            <a:r>
              <a:rPr lang="en-US" sz="2100" dirty="0"/>
              <a:t> </a:t>
            </a:r>
            <a:r>
              <a:rPr lang="en-US" sz="2100" dirty="0" err="1"/>
              <a:t>thành</a:t>
            </a:r>
            <a:r>
              <a:rPr lang="en-US" sz="2100" dirty="0"/>
              <a:t> </a:t>
            </a:r>
            <a:r>
              <a:rPr lang="en-US" sz="2100" dirty="0" err="1"/>
              <a:t>phần</a:t>
            </a:r>
            <a:r>
              <a:rPr lang="en-US" sz="2100" dirty="0"/>
              <a:t> </a:t>
            </a:r>
            <a:r>
              <a:rPr lang="en-US" sz="2100" dirty="0" err="1"/>
              <a:t>được</a:t>
            </a:r>
            <a:r>
              <a:rPr lang="en-US" sz="2100" dirty="0"/>
              <a:t> </a:t>
            </a:r>
            <a:r>
              <a:rPr lang="en-US" sz="2100" dirty="0" err="1"/>
              <a:t>phối</a:t>
            </a:r>
            <a:r>
              <a:rPr lang="en-US" sz="2100" dirty="0"/>
              <a:t> </a:t>
            </a:r>
            <a:r>
              <a:rPr lang="en-US" sz="2100" dirty="0" err="1"/>
              <a:t>hợp</a:t>
            </a:r>
            <a:r>
              <a:rPr lang="en-US" sz="2100" dirty="0"/>
              <a:t> </a:t>
            </a:r>
            <a:r>
              <a:rPr lang="en-US" sz="2100" dirty="0" err="1"/>
              <a:t>để</a:t>
            </a:r>
            <a:r>
              <a:rPr lang="en-US" sz="2100" dirty="0"/>
              <a:t> </a:t>
            </a:r>
            <a:r>
              <a:rPr lang="en-US" sz="2100" dirty="0" err="1"/>
              <a:t>tạo</a:t>
            </a:r>
            <a:r>
              <a:rPr lang="en-US" sz="2100" dirty="0"/>
              <a:t> </a:t>
            </a:r>
            <a:r>
              <a:rPr lang="en-US" sz="2100" dirty="0" err="1"/>
              <a:t>nên</a:t>
            </a:r>
            <a:r>
              <a:rPr lang="en-US" sz="2100" dirty="0"/>
              <a:t> </a:t>
            </a:r>
            <a:r>
              <a:rPr lang="en-US" sz="2100" dirty="0" err="1"/>
              <a:t>tính</a:t>
            </a:r>
            <a:r>
              <a:rPr lang="en-US" sz="2100" dirty="0"/>
              <a:t> </a:t>
            </a:r>
            <a:r>
              <a:rPr lang="en-US" sz="2100" dirty="0" err="1"/>
              <a:t>chất</a:t>
            </a:r>
            <a:r>
              <a:rPr lang="en-US" sz="2100" dirty="0"/>
              <a:t> </a:t>
            </a:r>
            <a:r>
              <a:rPr lang="en-US" sz="2100" dirty="0" err="1"/>
              <a:t>chung</a:t>
            </a:r>
            <a:r>
              <a:rPr lang="en-US" sz="2100" dirty="0"/>
              <a:t> </a:t>
            </a:r>
            <a:r>
              <a:rPr lang="en-US" sz="2100" dirty="0" err="1"/>
              <a:t>của</a:t>
            </a:r>
            <a:r>
              <a:rPr lang="en-US" sz="2100" dirty="0"/>
              <a:t> </a:t>
            </a:r>
            <a:r>
              <a:rPr lang="en-US" sz="2100" dirty="0" err="1"/>
              <a:t>compozit</a:t>
            </a:r>
            <a:r>
              <a:rPr lang="en-US" sz="2100" dirty="0"/>
              <a:t>.</a:t>
            </a:r>
          </a:p>
          <a:p>
            <a:pPr algn="just"/>
            <a:r>
              <a:rPr lang="en-US" sz="2100" dirty="0" smtClean="0"/>
              <a:t>          </a:t>
            </a:r>
            <a:r>
              <a:rPr lang="en-US" sz="2100" dirty="0" err="1" smtClean="0"/>
              <a:t>Tuy</a:t>
            </a:r>
            <a:r>
              <a:rPr lang="en-US" sz="2100" dirty="0" smtClean="0"/>
              <a:t> </a:t>
            </a:r>
            <a:r>
              <a:rPr lang="en-US" sz="2100" dirty="0" err="1"/>
              <a:t>nhiên</a:t>
            </a:r>
            <a:r>
              <a:rPr lang="en-US" sz="2100" dirty="0"/>
              <a:t>, </a:t>
            </a:r>
            <a:r>
              <a:rPr lang="en-US" sz="2100" dirty="0" err="1"/>
              <a:t>phải</a:t>
            </a:r>
            <a:r>
              <a:rPr lang="en-US" sz="2100" dirty="0"/>
              <a:t> </a:t>
            </a:r>
            <a:r>
              <a:rPr lang="en-US" sz="2100" dirty="0" err="1"/>
              <a:t>lựa</a:t>
            </a:r>
            <a:r>
              <a:rPr lang="en-US" sz="2100" dirty="0"/>
              <a:t> </a:t>
            </a:r>
            <a:r>
              <a:rPr lang="en-US" sz="2100" dirty="0" err="1"/>
              <a:t>chọn</a:t>
            </a:r>
            <a:r>
              <a:rPr lang="en-US" sz="2100" dirty="0"/>
              <a:t> </a:t>
            </a:r>
            <a:r>
              <a:rPr lang="en-US" sz="2100" dirty="0" err="1"/>
              <a:t>sao</a:t>
            </a:r>
            <a:r>
              <a:rPr lang="en-US" sz="2100" dirty="0"/>
              <a:t> </a:t>
            </a:r>
            <a:r>
              <a:rPr lang="en-US" sz="2100" dirty="0" err="1"/>
              <a:t>cho</a:t>
            </a:r>
            <a:r>
              <a:rPr lang="en-US" sz="2100" dirty="0"/>
              <a:t> </a:t>
            </a:r>
            <a:r>
              <a:rPr lang="en-US" sz="2100" dirty="0" err="1"/>
              <a:t>các</a:t>
            </a:r>
            <a:r>
              <a:rPr lang="en-US" sz="2100" dirty="0"/>
              <a:t> </a:t>
            </a:r>
            <a:r>
              <a:rPr lang="en-US" sz="2100" dirty="0" err="1"/>
              <a:t>tính</a:t>
            </a:r>
            <a:r>
              <a:rPr lang="en-US" sz="2100" dirty="0"/>
              <a:t> </a:t>
            </a:r>
            <a:r>
              <a:rPr lang="en-US" sz="2100" dirty="0" err="1"/>
              <a:t>chất</a:t>
            </a:r>
            <a:r>
              <a:rPr lang="en-US" sz="2100" dirty="0"/>
              <a:t> </a:t>
            </a:r>
            <a:r>
              <a:rPr lang="en-US" sz="2100" dirty="0" err="1"/>
              <a:t>tốt</a:t>
            </a:r>
            <a:r>
              <a:rPr lang="en-US" sz="2100" dirty="0"/>
              <a:t> </a:t>
            </a:r>
            <a:r>
              <a:rPr lang="en-US" sz="2100" dirty="0" err="1"/>
              <a:t>của</a:t>
            </a:r>
            <a:r>
              <a:rPr lang="en-US" sz="2100" dirty="0"/>
              <a:t> </a:t>
            </a:r>
            <a:r>
              <a:rPr lang="en-US" sz="2100" dirty="0" err="1"/>
              <a:t>vật</a:t>
            </a:r>
            <a:r>
              <a:rPr lang="en-US" sz="2100" dirty="0"/>
              <a:t> </a:t>
            </a:r>
            <a:r>
              <a:rPr lang="en-US" sz="2100" dirty="0" err="1"/>
              <a:t>liệu</a:t>
            </a:r>
            <a:r>
              <a:rPr lang="en-US" sz="2100" dirty="0"/>
              <a:t> </a:t>
            </a:r>
            <a:r>
              <a:rPr lang="en-US" sz="2100" dirty="0" err="1"/>
              <a:t>thành</a:t>
            </a:r>
            <a:r>
              <a:rPr lang="en-US" sz="2100" dirty="0"/>
              <a:t> </a:t>
            </a:r>
            <a:r>
              <a:rPr lang="en-US" sz="2100" dirty="0" err="1"/>
              <a:t>phần</a:t>
            </a:r>
            <a:r>
              <a:rPr lang="en-US" sz="2100" dirty="0"/>
              <a:t> </a:t>
            </a:r>
            <a:r>
              <a:rPr lang="en-US" sz="2100" dirty="0" err="1"/>
              <a:t>có</a:t>
            </a:r>
            <a:r>
              <a:rPr lang="en-US" sz="2100" dirty="0"/>
              <a:t> </a:t>
            </a:r>
            <a:r>
              <a:rPr lang="en-US" sz="2100" dirty="0" err="1"/>
              <a:t>thể</a:t>
            </a:r>
            <a:r>
              <a:rPr lang="en-US" sz="2100" dirty="0"/>
              <a:t> </a:t>
            </a:r>
            <a:r>
              <a:rPr lang="en-US" sz="2100" dirty="0" err="1"/>
              <a:t>kết</a:t>
            </a:r>
            <a:r>
              <a:rPr lang="en-US" sz="2100" dirty="0"/>
              <a:t> </a:t>
            </a:r>
            <a:r>
              <a:rPr lang="en-US" sz="2100" dirty="0" err="1"/>
              <a:t>hợp</a:t>
            </a:r>
            <a:r>
              <a:rPr lang="en-US" sz="2100" dirty="0"/>
              <a:t> </a:t>
            </a:r>
            <a:r>
              <a:rPr lang="en-US" sz="2100" dirty="0" err="1"/>
              <a:t>với</a:t>
            </a:r>
            <a:r>
              <a:rPr lang="en-US" sz="2100" dirty="0"/>
              <a:t> </a:t>
            </a:r>
            <a:r>
              <a:rPr lang="en-US" sz="2100" dirty="0" err="1"/>
              <a:t>nhau</a:t>
            </a:r>
            <a:r>
              <a:rPr lang="en-US" sz="2100" dirty="0"/>
              <a:t> </a:t>
            </a:r>
            <a:r>
              <a:rPr lang="en-US" sz="2100" dirty="0" err="1"/>
              <a:t>và</a:t>
            </a:r>
            <a:r>
              <a:rPr lang="en-US" sz="2100" dirty="0"/>
              <a:t> </a:t>
            </a:r>
            <a:r>
              <a:rPr lang="en-US" sz="2100" dirty="0" err="1"/>
              <a:t>phát</a:t>
            </a:r>
            <a:r>
              <a:rPr lang="en-US" sz="2100" dirty="0"/>
              <a:t> </a:t>
            </a:r>
            <a:r>
              <a:rPr lang="en-US" sz="2100" dirty="0" err="1"/>
              <a:t>huy</a:t>
            </a:r>
            <a:r>
              <a:rPr lang="en-US" sz="2100" dirty="0"/>
              <a:t> </a:t>
            </a:r>
            <a:r>
              <a:rPr lang="en-US" sz="2100" dirty="0" err="1"/>
              <a:t>được</a:t>
            </a:r>
            <a:r>
              <a:rPr lang="en-US" sz="2100" dirty="0"/>
              <a:t> </a:t>
            </a:r>
            <a:r>
              <a:rPr lang="en-US" sz="2100" dirty="0" err="1"/>
              <a:t>trên</a:t>
            </a:r>
            <a:r>
              <a:rPr lang="en-US" sz="2100" dirty="0"/>
              <a:t> </a:t>
            </a:r>
            <a:r>
              <a:rPr lang="en-US" sz="2100" dirty="0" err="1"/>
              <a:t>cơ</a:t>
            </a:r>
            <a:r>
              <a:rPr lang="en-US" sz="2100" dirty="0"/>
              <a:t> </a:t>
            </a:r>
            <a:r>
              <a:rPr lang="en-US" sz="2100" dirty="0" err="1"/>
              <a:t>sở</a:t>
            </a:r>
            <a:r>
              <a:rPr lang="en-US" sz="2100" dirty="0"/>
              <a:t> </a:t>
            </a:r>
            <a:r>
              <a:rPr lang="en-US" sz="2100" dirty="0" err="1"/>
              <a:t>các</a:t>
            </a:r>
            <a:r>
              <a:rPr lang="en-US" sz="2100" dirty="0"/>
              <a:t> </a:t>
            </a:r>
            <a:r>
              <a:rPr lang="en-US" sz="2100" dirty="0" err="1"/>
              <a:t>tính</a:t>
            </a:r>
            <a:r>
              <a:rPr lang="en-US" sz="2100" dirty="0"/>
              <a:t> </a:t>
            </a:r>
            <a:r>
              <a:rPr lang="en-US" sz="2100" dirty="0" err="1"/>
              <a:t>toán</a:t>
            </a:r>
            <a:r>
              <a:rPr lang="en-US" sz="2100" dirty="0"/>
              <a:t> </a:t>
            </a:r>
            <a:r>
              <a:rPr lang="en-US" sz="2100" dirty="0" err="1"/>
              <a:t>và</a:t>
            </a:r>
            <a:r>
              <a:rPr lang="en-US" sz="2100" dirty="0"/>
              <a:t> </a:t>
            </a:r>
            <a:r>
              <a:rPr lang="en-US" sz="2100" dirty="0" err="1"/>
              <a:t>các</a:t>
            </a:r>
            <a:r>
              <a:rPr lang="en-US" sz="2100" dirty="0"/>
              <a:t> </a:t>
            </a:r>
            <a:r>
              <a:rPr lang="en-US" sz="2100" dirty="0" err="1"/>
              <a:t>vật</a:t>
            </a:r>
            <a:r>
              <a:rPr lang="en-US" sz="2100" dirty="0"/>
              <a:t> </a:t>
            </a:r>
            <a:r>
              <a:rPr lang="en-US" sz="2100" dirty="0" err="1"/>
              <a:t>liệu</a:t>
            </a:r>
            <a:r>
              <a:rPr lang="en-US" sz="2100" dirty="0"/>
              <a:t> </a:t>
            </a:r>
            <a:r>
              <a:rPr lang="en-US" sz="2100" dirty="0" err="1"/>
              <a:t>thành</a:t>
            </a:r>
            <a:r>
              <a:rPr lang="en-US" sz="2100" dirty="0"/>
              <a:t> </a:t>
            </a:r>
            <a:r>
              <a:rPr lang="en-US" sz="2100" dirty="0" err="1"/>
              <a:t>phần</a:t>
            </a:r>
            <a:r>
              <a:rPr lang="en-US" sz="2100" dirty="0"/>
              <a:t> </a:t>
            </a:r>
            <a:r>
              <a:rPr lang="en-US" sz="2100" dirty="0" err="1"/>
              <a:t>cốt</a:t>
            </a:r>
            <a:r>
              <a:rPr lang="en-US" sz="2100" dirty="0"/>
              <a:t> </a:t>
            </a:r>
            <a:r>
              <a:rPr lang="en-US" sz="2100" dirty="0" err="1"/>
              <a:t>và</a:t>
            </a:r>
            <a:r>
              <a:rPr lang="en-US" sz="2100" dirty="0"/>
              <a:t> </a:t>
            </a:r>
            <a:r>
              <a:rPr lang="en-US" sz="2100" dirty="0" err="1"/>
              <a:t>nền</a:t>
            </a:r>
            <a:r>
              <a:rPr lang="en-US" sz="2100" dirty="0"/>
              <a:t> </a:t>
            </a:r>
            <a:r>
              <a:rPr lang="en-US" sz="2100" dirty="0" err="1"/>
              <a:t>phải</a:t>
            </a:r>
            <a:r>
              <a:rPr lang="en-US" sz="2100" dirty="0"/>
              <a:t> </a:t>
            </a:r>
            <a:r>
              <a:rPr lang="en-US" sz="2100" dirty="0" err="1"/>
              <a:t>chọn</a:t>
            </a:r>
            <a:r>
              <a:rPr lang="en-US" sz="2100" dirty="0"/>
              <a:t> </a:t>
            </a:r>
            <a:r>
              <a:rPr lang="en-US" sz="2100" dirty="0" err="1"/>
              <a:t>sao</a:t>
            </a:r>
            <a:r>
              <a:rPr lang="en-US" sz="2100" dirty="0"/>
              <a:t> </a:t>
            </a:r>
            <a:r>
              <a:rPr lang="en-US" sz="2100" dirty="0" err="1"/>
              <a:t>cho</a:t>
            </a:r>
            <a:r>
              <a:rPr lang="en-US" sz="2100" dirty="0"/>
              <a:t> </a:t>
            </a:r>
            <a:r>
              <a:rPr lang="en-US" sz="2100" dirty="0" err="1"/>
              <a:t>có</a:t>
            </a:r>
            <a:r>
              <a:rPr lang="en-US" sz="2100" dirty="0"/>
              <a:t> </a:t>
            </a:r>
            <a:r>
              <a:rPr lang="en-US" sz="2100" dirty="0" err="1"/>
              <a:t>hệ</a:t>
            </a:r>
            <a:r>
              <a:rPr lang="en-US" sz="2100" dirty="0"/>
              <a:t> </a:t>
            </a:r>
            <a:r>
              <a:rPr lang="en-US" sz="2100" dirty="0" err="1"/>
              <a:t>số</a:t>
            </a:r>
            <a:r>
              <a:rPr lang="en-US" sz="2100" dirty="0"/>
              <a:t> </a:t>
            </a:r>
            <a:r>
              <a:rPr lang="en-US" sz="2100" dirty="0" err="1"/>
              <a:t>dãn</a:t>
            </a:r>
            <a:r>
              <a:rPr lang="en-US" sz="2100" dirty="0"/>
              <a:t> </a:t>
            </a:r>
            <a:r>
              <a:rPr lang="en-US" sz="2100" dirty="0" err="1"/>
              <a:t>nở</a:t>
            </a:r>
            <a:r>
              <a:rPr lang="en-US" sz="2100" dirty="0"/>
              <a:t> </a:t>
            </a:r>
            <a:r>
              <a:rPr lang="en-US" sz="2100" dirty="0" err="1"/>
              <a:t>nhiệt</a:t>
            </a:r>
            <a:r>
              <a:rPr lang="en-US" sz="2100" dirty="0"/>
              <a:t> </a:t>
            </a:r>
            <a:r>
              <a:rPr lang="en-US" sz="2100" dirty="0" err="1"/>
              <a:t>phải</a:t>
            </a:r>
            <a:r>
              <a:rPr lang="en-US" sz="2100" dirty="0"/>
              <a:t> </a:t>
            </a:r>
            <a:r>
              <a:rPr lang="en-US" sz="2100" dirty="0" err="1"/>
              <a:t>gần</a:t>
            </a:r>
            <a:r>
              <a:rPr lang="en-US" sz="2100" dirty="0"/>
              <a:t> </a:t>
            </a:r>
            <a:r>
              <a:rPr lang="en-US" sz="2100" dirty="0" err="1"/>
              <a:t>bằng</a:t>
            </a:r>
            <a:r>
              <a:rPr lang="en-US" sz="2100" dirty="0"/>
              <a:t> </a:t>
            </a:r>
            <a:r>
              <a:rPr lang="en-US" sz="2100" dirty="0" err="1"/>
              <a:t>nhau</a:t>
            </a:r>
            <a:r>
              <a:rPr lang="en-US" sz="2100" dirty="0"/>
              <a:t> </a:t>
            </a:r>
            <a:r>
              <a:rPr lang="en-US" sz="2100" dirty="0" err="1"/>
              <a:t>để</a:t>
            </a:r>
            <a:r>
              <a:rPr lang="en-US" sz="2100" dirty="0"/>
              <a:t> </a:t>
            </a:r>
            <a:r>
              <a:rPr lang="en-US" sz="2100" dirty="0" err="1"/>
              <a:t>bảo</a:t>
            </a:r>
            <a:r>
              <a:rPr lang="en-US" sz="2100" dirty="0"/>
              <a:t> </a:t>
            </a:r>
            <a:r>
              <a:rPr lang="en-US" sz="2100" dirty="0" err="1"/>
              <a:t>đảm</a:t>
            </a:r>
            <a:r>
              <a:rPr lang="en-US" sz="2100" dirty="0"/>
              <a:t> </a:t>
            </a:r>
            <a:r>
              <a:rPr lang="en-US" sz="2100" dirty="0" err="1"/>
              <a:t>tính</a:t>
            </a:r>
            <a:r>
              <a:rPr lang="en-US" sz="2100" dirty="0"/>
              <a:t> </a:t>
            </a:r>
            <a:r>
              <a:rPr lang="en-US" sz="2100" dirty="0" err="1"/>
              <a:t>truyền</a:t>
            </a:r>
            <a:r>
              <a:rPr lang="en-US" sz="2100" dirty="0"/>
              <a:t> </a:t>
            </a:r>
            <a:r>
              <a:rPr lang="en-US" sz="2100" dirty="0" err="1"/>
              <a:t>lực</a:t>
            </a:r>
            <a:r>
              <a:rPr lang="en-US" sz="2100" dirty="0"/>
              <a:t> </a:t>
            </a:r>
            <a:r>
              <a:rPr lang="en-US" sz="2100" dirty="0" err="1"/>
              <a:t>liên</a:t>
            </a:r>
            <a:r>
              <a:rPr lang="en-US" sz="2100" dirty="0"/>
              <a:t> </a:t>
            </a:r>
            <a:r>
              <a:rPr lang="en-US" sz="2100" dirty="0" err="1"/>
              <a:t>tục</a:t>
            </a:r>
            <a:r>
              <a:rPr lang="en-US" sz="2100" dirty="0"/>
              <a:t> </a:t>
            </a:r>
            <a:r>
              <a:rPr lang="en-US" sz="2100" dirty="0" err="1"/>
              <a:t>giữa</a:t>
            </a:r>
            <a:r>
              <a:rPr lang="en-US" sz="2100" dirty="0"/>
              <a:t> </a:t>
            </a:r>
            <a:r>
              <a:rPr lang="en-US" sz="2100" dirty="0" err="1"/>
              <a:t>cốt</a:t>
            </a:r>
            <a:r>
              <a:rPr lang="en-US" sz="2100" dirty="0"/>
              <a:t> </a:t>
            </a:r>
            <a:r>
              <a:rPr lang="en-US" sz="2100" dirty="0" err="1"/>
              <a:t>và</a:t>
            </a:r>
            <a:r>
              <a:rPr lang="en-US" sz="2100" dirty="0"/>
              <a:t> </a:t>
            </a:r>
            <a:r>
              <a:rPr lang="en-US" sz="2100" dirty="0" err="1"/>
              <a:t>nền</a:t>
            </a:r>
            <a:r>
              <a:rPr lang="en-US" sz="2100" dirty="0"/>
              <a:t> </a:t>
            </a:r>
            <a:r>
              <a:rPr lang="en-US" sz="2100" dirty="0" err="1"/>
              <a:t>trong</a:t>
            </a:r>
            <a:r>
              <a:rPr lang="en-US" sz="2100" dirty="0"/>
              <a:t> </a:t>
            </a:r>
            <a:r>
              <a:rPr lang="en-US" sz="2100" dirty="0" err="1"/>
              <a:t>quá</a:t>
            </a:r>
            <a:r>
              <a:rPr lang="en-US" sz="2100" dirty="0"/>
              <a:t> </a:t>
            </a:r>
            <a:r>
              <a:rPr lang="en-US" sz="2100" dirty="0" err="1"/>
              <a:t>trình</a:t>
            </a:r>
            <a:r>
              <a:rPr lang="en-US" sz="2100" dirty="0"/>
              <a:t> </a:t>
            </a:r>
            <a:r>
              <a:rPr lang="en-US" sz="2100" dirty="0" err="1"/>
              <a:t>làm</a:t>
            </a:r>
            <a:r>
              <a:rPr lang="en-US" sz="2100" dirty="0"/>
              <a:t> </a:t>
            </a:r>
            <a:r>
              <a:rPr lang="en-US" sz="2100" dirty="0" err="1"/>
              <a:t>việc</a:t>
            </a:r>
            <a:r>
              <a:rPr lang="en-US" sz="2100" dirty="0"/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237134" y="1833265"/>
            <a:ext cx="486826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>
                <a:solidFill>
                  <a:schemeClr val="bg1"/>
                </a:solidFill>
              </a:rPr>
              <a:t>Đặc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điểm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chính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của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vật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liệu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compozit</a:t>
            </a:r>
            <a:endParaRPr 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05866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-30163"/>
            <a:ext cx="4724400" cy="639763"/>
          </a:xfrm>
        </p:spPr>
        <p:txBody>
          <a:bodyPr/>
          <a:lstStyle/>
          <a:p>
            <a:r>
              <a:rPr lang="en-US" sz="2400" dirty="0"/>
              <a:t>2. VẬT LIỆU COMPOZIT </a:t>
            </a:r>
          </a:p>
        </p:txBody>
      </p:sp>
      <p:sp>
        <p:nvSpPr>
          <p:cNvPr id="24" name="Round Diagonal Corner Rectangle 23"/>
          <p:cNvSpPr/>
          <p:nvPr/>
        </p:nvSpPr>
        <p:spPr bwMode="gray">
          <a:xfrm>
            <a:off x="-8965" y="693729"/>
            <a:ext cx="5486400" cy="601671"/>
          </a:xfrm>
          <a:prstGeom prst="round2DiagRect">
            <a:avLst>
              <a:gd name="adj1" fmla="val 42473"/>
              <a:gd name="adj2" fmla="val 0"/>
            </a:avLst>
          </a:prstGeom>
          <a:gradFill>
            <a:gsLst>
              <a:gs pos="0">
                <a:srgbClr val="62B5C6">
                  <a:lumMod val="75000"/>
                </a:srgbClr>
              </a:gs>
              <a:gs pos="92000">
                <a:srgbClr val="62B5C6"/>
              </a:gs>
              <a:gs pos="100000">
                <a:srgbClr val="62B5C6">
                  <a:lumMod val="50000"/>
                </a:srgbClr>
              </a:gs>
            </a:gsLst>
            <a:lin ang="10800000" scaled="1"/>
          </a:gradFill>
          <a:ln w="25400" cap="flat" cmpd="sng" algn="ctr">
            <a:solidFill>
              <a:srgbClr val="62B5C6">
                <a:shade val="50000"/>
              </a:srgbClr>
            </a:solidFill>
            <a:prstDash val="solid"/>
          </a:ln>
          <a:effectLst>
            <a:outerShdw blurRad="139700" dist="177800" dir="8400000" algn="tr" rotWithShape="0">
              <a:prstClr val="black">
                <a:alpha val="2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metal">
            <a:bevelT w="88900" h="889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 smtClean="0">
                <a:solidFill>
                  <a:schemeClr val="bg1"/>
                </a:solidFill>
              </a:rPr>
              <a:t>2.1. CẤU TẠO CỦA VẬT LIỆU COMPOZIT</a:t>
            </a: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7200" y="1371600"/>
            <a:ext cx="3810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/>
            <a:r>
              <a:rPr lang="en-US" sz="2400" b="1" dirty="0" smtClean="0"/>
              <a:t>2.1.2- </a:t>
            </a:r>
            <a:r>
              <a:rPr lang="en-US" sz="2400" b="1" dirty="0" err="1" smtClean="0"/>
              <a:t>Phân</a:t>
            </a:r>
            <a:r>
              <a:rPr lang="en-US" sz="2400" b="1" dirty="0" smtClean="0"/>
              <a:t> </a:t>
            </a:r>
            <a:r>
              <a:rPr lang="en-US" sz="2400" b="1" dirty="0" err="1"/>
              <a:t>loại</a:t>
            </a:r>
            <a:endParaRPr lang="en-US" sz="2000" dirty="0"/>
          </a:p>
        </p:txBody>
      </p:sp>
      <p:grpSp>
        <p:nvGrpSpPr>
          <p:cNvPr id="52" name="Group 51"/>
          <p:cNvGrpSpPr/>
          <p:nvPr/>
        </p:nvGrpSpPr>
        <p:grpSpPr>
          <a:xfrm>
            <a:off x="1009649" y="3568701"/>
            <a:ext cx="6610350" cy="665162"/>
            <a:chOff x="1009649" y="3568701"/>
            <a:chExt cx="6610350" cy="665162"/>
          </a:xfrm>
        </p:grpSpPr>
        <p:grpSp>
          <p:nvGrpSpPr>
            <p:cNvPr id="23" name="Group 33"/>
            <p:cNvGrpSpPr>
              <a:grpSpLocks/>
            </p:cNvGrpSpPr>
            <p:nvPr/>
          </p:nvGrpSpPr>
          <p:grpSpPr bwMode="auto">
            <a:xfrm>
              <a:off x="1009649" y="3568701"/>
              <a:ext cx="6610350" cy="665162"/>
              <a:chOff x="1152" y="1851"/>
              <a:chExt cx="4164" cy="419"/>
            </a:xfrm>
          </p:grpSpPr>
          <p:grpSp>
            <p:nvGrpSpPr>
              <p:cNvPr id="26" name="Group 7"/>
              <p:cNvGrpSpPr>
                <a:grpSpLocks/>
              </p:cNvGrpSpPr>
              <p:nvPr/>
            </p:nvGrpSpPr>
            <p:grpSpPr bwMode="auto">
              <a:xfrm>
                <a:off x="1152" y="1851"/>
                <a:ext cx="480" cy="419"/>
                <a:chOff x="3174" y="2656"/>
                <a:chExt cx="1549" cy="1351"/>
              </a:xfrm>
            </p:grpSpPr>
            <p:sp>
              <p:nvSpPr>
                <p:cNvPr id="30" name="AutoShape 8"/>
                <p:cNvSpPr>
                  <a:spLocks noChangeArrowheads="1"/>
                </p:cNvSpPr>
                <p:nvPr/>
              </p:nvSpPr>
              <p:spPr bwMode="gray">
                <a:xfrm>
                  <a:off x="3187" y="2679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solidFill>
                  <a:srgbClr val="808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C0C0C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700"/>
                </a:p>
              </p:txBody>
            </p:sp>
            <p:sp>
              <p:nvSpPr>
                <p:cNvPr id="31" name="AutoShape 9"/>
                <p:cNvSpPr>
                  <a:spLocks noChangeArrowheads="1"/>
                </p:cNvSpPr>
                <p:nvPr/>
              </p:nvSpPr>
              <p:spPr bwMode="gray">
                <a:xfrm>
                  <a:off x="3174" y="2656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gradFill rotWithShape="1">
                  <a:gsLst>
                    <a:gs pos="0">
                      <a:srgbClr val="E6E6E6"/>
                    </a:gs>
                    <a:gs pos="7500">
                      <a:srgbClr val="7D8496"/>
                    </a:gs>
                    <a:gs pos="26500">
                      <a:srgbClr val="E6E6E6"/>
                    </a:gs>
                    <a:gs pos="34000">
                      <a:srgbClr val="7D8496"/>
                    </a:gs>
                    <a:gs pos="46500">
                      <a:srgbClr val="E6E6E6"/>
                    </a:gs>
                    <a:gs pos="50000">
                      <a:srgbClr val="FFFFFF"/>
                    </a:gs>
                    <a:gs pos="53501">
                      <a:srgbClr val="E6E6E6"/>
                    </a:gs>
                    <a:gs pos="66001">
                      <a:srgbClr val="7D8496"/>
                    </a:gs>
                    <a:gs pos="73500">
                      <a:srgbClr val="E6E6E6"/>
                    </a:gs>
                    <a:gs pos="92501">
                      <a:srgbClr val="7D8496"/>
                    </a:gs>
                    <a:gs pos="100000">
                      <a:srgbClr val="E6E6E6"/>
                    </a:gs>
                  </a:gsLst>
                  <a:lin ang="2700000" scaled="1"/>
                </a:gradFill>
                <a:ln w="9525">
                  <a:solidFill>
                    <a:srgbClr val="C0C0C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700"/>
                </a:p>
              </p:txBody>
            </p:sp>
            <p:sp>
              <p:nvSpPr>
                <p:cNvPr id="32" name="AutoShape 10"/>
                <p:cNvSpPr>
                  <a:spLocks noChangeArrowheads="1"/>
                </p:cNvSpPr>
                <p:nvPr/>
              </p:nvSpPr>
              <p:spPr bwMode="gray">
                <a:xfrm>
                  <a:off x="3264" y="2736"/>
                  <a:ext cx="1350" cy="1168"/>
                </a:xfrm>
                <a:prstGeom prst="hexagon">
                  <a:avLst>
                    <a:gd name="adj" fmla="val 28896"/>
                    <a:gd name="vf" fmla="val 115470"/>
                  </a:avLst>
                </a:prstGeom>
                <a:gradFill rotWithShape="1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2700000" scaled="1"/>
                </a:gra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700"/>
                </a:p>
              </p:txBody>
            </p:sp>
          </p:grpSp>
          <p:sp>
            <p:nvSpPr>
              <p:cNvPr id="27" name="Line 14"/>
              <p:cNvSpPr>
                <a:spLocks noChangeShapeType="1"/>
              </p:cNvSpPr>
              <p:nvPr/>
            </p:nvSpPr>
            <p:spPr bwMode="auto">
              <a:xfrm flipV="1">
                <a:off x="1536" y="2235"/>
                <a:ext cx="3780" cy="0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prstDash val="sysDot"/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700"/>
              </a:p>
            </p:txBody>
          </p:sp>
          <p:sp>
            <p:nvSpPr>
              <p:cNvPr id="28" name="Text Box 15"/>
              <p:cNvSpPr txBox="1">
                <a:spLocks noChangeArrowheads="1"/>
              </p:cNvSpPr>
              <p:nvPr/>
            </p:nvSpPr>
            <p:spPr bwMode="auto">
              <a:xfrm>
                <a:off x="2160" y="1899"/>
                <a:ext cx="155" cy="22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1700" dirty="0" smtClean="0"/>
                  <a:t> </a:t>
                </a:r>
                <a:endParaRPr lang="en-US" sz="1700" dirty="0"/>
              </a:p>
            </p:txBody>
          </p:sp>
          <p:sp>
            <p:nvSpPr>
              <p:cNvPr id="29" name="Text Box 16"/>
              <p:cNvSpPr txBox="1">
                <a:spLocks noChangeArrowheads="1"/>
              </p:cNvSpPr>
              <p:nvPr/>
            </p:nvSpPr>
            <p:spPr bwMode="gray">
              <a:xfrm>
                <a:off x="1290" y="1913"/>
                <a:ext cx="193" cy="22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sz="1700" b="1">
                    <a:solidFill>
                      <a:schemeClr val="bg1"/>
                    </a:solidFill>
                  </a:rPr>
                  <a:t>2</a:t>
                </a:r>
              </a:p>
            </p:txBody>
          </p:sp>
        </p:grpSp>
        <p:sp>
          <p:nvSpPr>
            <p:cNvPr id="25" name="Rectangle 24"/>
            <p:cNvSpPr/>
            <p:nvPr/>
          </p:nvSpPr>
          <p:spPr>
            <a:xfrm>
              <a:off x="1889847" y="3657600"/>
              <a:ext cx="321594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sz="2400" dirty="0" err="1"/>
                <a:t>Compozit</a:t>
              </a:r>
              <a:r>
                <a:rPr lang="en-US" sz="2400" dirty="0"/>
                <a:t> </a:t>
              </a:r>
              <a:r>
                <a:rPr lang="en-US" sz="2400" dirty="0" err="1"/>
                <a:t>nền</a:t>
              </a:r>
              <a:r>
                <a:rPr lang="en-US" sz="2400" dirty="0"/>
                <a:t> </a:t>
              </a:r>
              <a:r>
                <a:rPr lang="en-US" sz="2400" dirty="0" err="1"/>
                <a:t>kim</a:t>
              </a:r>
              <a:r>
                <a:rPr lang="en-US" sz="2400" dirty="0"/>
                <a:t> </a:t>
              </a:r>
              <a:r>
                <a:rPr lang="en-US" sz="2400" dirty="0" err="1"/>
                <a:t>loại</a:t>
              </a:r>
              <a:endParaRPr lang="en-US" sz="2400" dirty="0">
                <a:solidFill>
                  <a:srgbClr val="000099"/>
                </a:solidFill>
              </a:endParaRPr>
            </a:p>
          </p:txBody>
        </p:sp>
      </p:grpSp>
      <p:sp>
        <p:nvSpPr>
          <p:cNvPr id="6" name="Rectangle 5"/>
          <p:cNvSpPr/>
          <p:nvPr/>
        </p:nvSpPr>
        <p:spPr>
          <a:xfrm>
            <a:off x="316956" y="1981200"/>
            <a:ext cx="65410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- </a:t>
            </a:r>
            <a:r>
              <a:rPr lang="en-US" sz="2400" dirty="0" err="1"/>
              <a:t>Phân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bản</a:t>
            </a:r>
            <a:r>
              <a:rPr lang="en-US" sz="2400" dirty="0"/>
              <a:t> 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nền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:</a:t>
            </a:r>
          </a:p>
        </p:txBody>
      </p:sp>
      <p:grpSp>
        <p:nvGrpSpPr>
          <p:cNvPr id="53" name="Group 52"/>
          <p:cNvGrpSpPr/>
          <p:nvPr/>
        </p:nvGrpSpPr>
        <p:grpSpPr>
          <a:xfrm>
            <a:off x="1009649" y="2654301"/>
            <a:ext cx="6610351" cy="665162"/>
            <a:chOff x="1009649" y="2654301"/>
            <a:chExt cx="6610351" cy="665162"/>
          </a:xfrm>
        </p:grpSpPr>
        <p:grpSp>
          <p:nvGrpSpPr>
            <p:cNvPr id="14" name="Group 32"/>
            <p:cNvGrpSpPr>
              <a:grpSpLocks/>
            </p:cNvGrpSpPr>
            <p:nvPr/>
          </p:nvGrpSpPr>
          <p:grpSpPr bwMode="auto">
            <a:xfrm>
              <a:off x="1009649" y="2654301"/>
              <a:ext cx="6610351" cy="665162"/>
              <a:chOff x="1152" y="1275"/>
              <a:chExt cx="4164" cy="419"/>
            </a:xfrm>
          </p:grpSpPr>
          <p:grpSp>
            <p:nvGrpSpPr>
              <p:cNvPr id="15" name="Group 3"/>
              <p:cNvGrpSpPr>
                <a:grpSpLocks/>
              </p:cNvGrpSpPr>
              <p:nvPr/>
            </p:nvGrpSpPr>
            <p:grpSpPr bwMode="auto">
              <a:xfrm>
                <a:off x="1152" y="1275"/>
                <a:ext cx="480" cy="419"/>
                <a:chOff x="1110" y="2656"/>
                <a:chExt cx="1549" cy="1351"/>
              </a:xfrm>
            </p:grpSpPr>
            <p:sp>
              <p:nvSpPr>
                <p:cNvPr id="19" name="AutoShape 4"/>
                <p:cNvSpPr>
                  <a:spLocks noChangeArrowheads="1"/>
                </p:cNvSpPr>
                <p:nvPr/>
              </p:nvSpPr>
              <p:spPr bwMode="gray">
                <a:xfrm>
                  <a:off x="1123" y="2679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solidFill>
                  <a:srgbClr val="808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C0C0C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700">
                    <a:solidFill>
                      <a:srgbClr val="000099"/>
                    </a:solidFill>
                  </a:endParaRPr>
                </a:p>
              </p:txBody>
            </p:sp>
            <p:sp>
              <p:nvSpPr>
                <p:cNvPr id="20" name="AutoShape 5"/>
                <p:cNvSpPr>
                  <a:spLocks noChangeArrowheads="1"/>
                </p:cNvSpPr>
                <p:nvPr/>
              </p:nvSpPr>
              <p:spPr bwMode="gray">
                <a:xfrm>
                  <a:off x="1110" y="2656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gradFill rotWithShape="1">
                  <a:gsLst>
                    <a:gs pos="0">
                      <a:srgbClr val="E6E6E6"/>
                    </a:gs>
                    <a:gs pos="7500">
                      <a:srgbClr val="7D8496"/>
                    </a:gs>
                    <a:gs pos="26500">
                      <a:srgbClr val="E6E6E6"/>
                    </a:gs>
                    <a:gs pos="34000">
                      <a:srgbClr val="7D8496"/>
                    </a:gs>
                    <a:gs pos="46500">
                      <a:srgbClr val="E6E6E6"/>
                    </a:gs>
                    <a:gs pos="50000">
                      <a:srgbClr val="FFFFFF"/>
                    </a:gs>
                    <a:gs pos="53501">
                      <a:srgbClr val="E6E6E6"/>
                    </a:gs>
                    <a:gs pos="66001">
                      <a:srgbClr val="7D8496"/>
                    </a:gs>
                    <a:gs pos="73500">
                      <a:srgbClr val="E6E6E6"/>
                    </a:gs>
                    <a:gs pos="92501">
                      <a:srgbClr val="7D8496"/>
                    </a:gs>
                    <a:gs pos="100000">
                      <a:srgbClr val="E6E6E6"/>
                    </a:gs>
                  </a:gsLst>
                  <a:lin ang="2700000" scaled="1"/>
                </a:gradFill>
                <a:ln w="9525">
                  <a:solidFill>
                    <a:srgbClr val="C0C0C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700">
                    <a:solidFill>
                      <a:srgbClr val="000099"/>
                    </a:solidFill>
                  </a:endParaRPr>
                </a:p>
              </p:txBody>
            </p:sp>
            <p:sp>
              <p:nvSpPr>
                <p:cNvPr id="21" name="AutoShape 6"/>
                <p:cNvSpPr>
                  <a:spLocks noChangeArrowheads="1"/>
                </p:cNvSpPr>
                <p:nvPr/>
              </p:nvSpPr>
              <p:spPr bwMode="gray">
                <a:xfrm>
                  <a:off x="1200" y="2736"/>
                  <a:ext cx="1350" cy="1168"/>
                </a:xfrm>
                <a:prstGeom prst="hexagon">
                  <a:avLst>
                    <a:gd name="adj" fmla="val 28896"/>
                    <a:gd name="vf" fmla="val 115470"/>
                  </a:avLst>
                </a:prstGeom>
                <a:gradFill rotWithShape="1">
                  <a:gsLst>
                    <a:gs pos="0">
                      <a:schemeClr val="hlink">
                        <a:gamma/>
                        <a:shade val="46275"/>
                        <a:invGamma/>
                      </a:schemeClr>
                    </a:gs>
                    <a:gs pos="100000">
                      <a:schemeClr val="hlink"/>
                    </a:gs>
                  </a:gsLst>
                  <a:lin ang="2700000" scaled="1"/>
                </a:gra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700">
                    <a:solidFill>
                      <a:srgbClr val="000099"/>
                    </a:solidFill>
                  </a:endParaRPr>
                </a:p>
              </p:txBody>
            </p:sp>
          </p:grpSp>
          <p:sp>
            <p:nvSpPr>
              <p:cNvPr id="16" name="Line 11"/>
              <p:cNvSpPr>
                <a:spLocks noChangeShapeType="1"/>
              </p:cNvSpPr>
              <p:nvPr/>
            </p:nvSpPr>
            <p:spPr bwMode="auto">
              <a:xfrm>
                <a:off x="1536" y="1659"/>
                <a:ext cx="3780" cy="0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prstDash val="sysDot"/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700">
                  <a:solidFill>
                    <a:srgbClr val="000099"/>
                  </a:solidFill>
                </a:endParaRPr>
              </a:p>
            </p:txBody>
          </p:sp>
          <p:sp>
            <p:nvSpPr>
              <p:cNvPr id="18" name="Text Box 13"/>
              <p:cNvSpPr txBox="1">
                <a:spLocks noChangeArrowheads="1"/>
              </p:cNvSpPr>
              <p:nvPr/>
            </p:nvSpPr>
            <p:spPr bwMode="gray">
              <a:xfrm>
                <a:off x="1290" y="1337"/>
                <a:ext cx="193" cy="22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sz="1700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</p:grpSp>
        <p:sp>
          <p:nvSpPr>
            <p:cNvPr id="7" name="Rectangle 6"/>
            <p:cNvSpPr/>
            <p:nvPr/>
          </p:nvSpPr>
          <p:spPr>
            <a:xfrm>
              <a:off x="1897512" y="2743200"/>
              <a:ext cx="335220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err="1"/>
                <a:t>Compozit</a:t>
              </a:r>
              <a:r>
                <a:rPr lang="en-US" sz="2400" dirty="0"/>
                <a:t> </a:t>
              </a:r>
              <a:r>
                <a:rPr lang="en-US" sz="2400" dirty="0" err="1"/>
                <a:t>nền</a:t>
              </a:r>
              <a:r>
                <a:rPr lang="en-US" sz="2400" dirty="0"/>
                <a:t> </a:t>
              </a:r>
              <a:r>
                <a:rPr lang="en-US" sz="2400" dirty="0" err="1"/>
                <a:t>chất</a:t>
              </a:r>
              <a:r>
                <a:rPr lang="en-US" sz="2400" dirty="0"/>
                <a:t> </a:t>
              </a:r>
              <a:r>
                <a:rPr lang="en-US" sz="2400" dirty="0" err="1"/>
                <a:t>dẻo</a:t>
              </a:r>
              <a:endParaRPr lang="en-US" sz="2400" dirty="0"/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1009649" y="4460876"/>
            <a:ext cx="6610350" cy="665162"/>
            <a:chOff x="1009649" y="4460876"/>
            <a:chExt cx="6610350" cy="665162"/>
          </a:xfrm>
        </p:grpSpPr>
        <p:grpSp>
          <p:nvGrpSpPr>
            <p:cNvPr id="33" name="Group 32"/>
            <p:cNvGrpSpPr/>
            <p:nvPr/>
          </p:nvGrpSpPr>
          <p:grpSpPr>
            <a:xfrm>
              <a:off x="1009649" y="4460876"/>
              <a:ext cx="6610350" cy="665162"/>
              <a:chOff x="76200" y="2840038"/>
              <a:chExt cx="6610350" cy="665162"/>
            </a:xfrm>
          </p:grpSpPr>
          <p:grpSp>
            <p:nvGrpSpPr>
              <p:cNvPr id="34" name="Group 34"/>
              <p:cNvGrpSpPr>
                <a:grpSpLocks/>
              </p:cNvGrpSpPr>
              <p:nvPr/>
            </p:nvGrpSpPr>
            <p:grpSpPr bwMode="auto">
              <a:xfrm>
                <a:off x="76200" y="2840038"/>
                <a:ext cx="6610350" cy="665162"/>
                <a:chOff x="1152" y="2413"/>
                <a:chExt cx="4164" cy="419"/>
              </a:xfrm>
            </p:grpSpPr>
            <p:grpSp>
              <p:nvGrpSpPr>
                <p:cNvPr id="36" name="Group 17"/>
                <p:cNvGrpSpPr>
                  <a:grpSpLocks/>
                </p:cNvGrpSpPr>
                <p:nvPr/>
              </p:nvGrpSpPr>
              <p:grpSpPr bwMode="auto">
                <a:xfrm>
                  <a:off x="1152" y="2413"/>
                  <a:ext cx="480" cy="419"/>
                  <a:chOff x="1110" y="2656"/>
                  <a:chExt cx="1549" cy="1351"/>
                </a:xfrm>
              </p:grpSpPr>
              <p:sp>
                <p:nvSpPr>
                  <p:cNvPr id="39" name="AutoShape 18"/>
                  <p:cNvSpPr>
                    <a:spLocks noChangeArrowheads="1"/>
                  </p:cNvSpPr>
                  <p:nvPr/>
                </p:nvSpPr>
                <p:spPr bwMode="gray">
                  <a:xfrm>
                    <a:off x="1123" y="2679"/>
                    <a:ext cx="1536" cy="1328"/>
                  </a:xfrm>
                  <a:prstGeom prst="hexagon">
                    <a:avLst>
                      <a:gd name="adj" fmla="val 28916"/>
                      <a:gd name="vf" fmla="val 115470"/>
                    </a:avLst>
                  </a:prstGeom>
                  <a:solidFill>
                    <a:srgbClr val="8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C0C0C0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1700"/>
                  </a:p>
                </p:txBody>
              </p:sp>
              <p:sp>
                <p:nvSpPr>
                  <p:cNvPr id="40" name="AutoShape 19"/>
                  <p:cNvSpPr>
                    <a:spLocks noChangeArrowheads="1"/>
                  </p:cNvSpPr>
                  <p:nvPr/>
                </p:nvSpPr>
                <p:spPr bwMode="gray">
                  <a:xfrm>
                    <a:off x="1110" y="2656"/>
                    <a:ext cx="1536" cy="1328"/>
                  </a:xfrm>
                  <a:prstGeom prst="hexagon">
                    <a:avLst>
                      <a:gd name="adj" fmla="val 28916"/>
                      <a:gd name="vf" fmla="val 115470"/>
                    </a:avLst>
                  </a:prstGeom>
                  <a:gradFill rotWithShape="1">
                    <a:gsLst>
                      <a:gs pos="0">
                        <a:srgbClr val="E6E6E6"/>
                      </a:gs>
                      <a:gs pos="7500">
                        <a:srgbClr val="7D8496"/>
                      </a:gs>
                      <a:gs pos="26500">
                        <a:srgbClr val="E6E6E6"/>
                      </a:gs>
                      <a:gs pos="34000">
                        <a:srgbClr val="7D8496"/>
                      </a:gs>
                      <a:gs pos="46500">
                        <a:srgbClr val="E6E6E6"/>
                      </a:gs>
                      <a:gs pos="50000">
                        <a:srgbClr val="FFFFFF"/>
                      </a:gs>
                      <a:gs pos="53501">
                        <a:srgbClr val="E6E6E6"/>
                      </a:gs>
                      <a:gs pos="66001">
                        <a:srgbClr val="7D8496"/>
                      </a:gs>
                      <a:gs pos="73500">
                        <a:srgbClr val="E6E6E6"/>
                      </a:gs>
                      <a:gs pos="92501">
                        <a:srgbClr val="7D8496"/>
                      </a:gs>
                      <a:gs pos="100000">
                        <a:srgbClr val="E6E6E6"/>
                      </a:gs>
                    </a:gsLst>
                    <a:lin ang="2700000" scaled="1"/>
                  </a:gradFill>
                  <a:ln w="9525">
                    <a:solidFill>
                      <a:srgbClr val="C0C0C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1700"/>
                  </a:p>
                </p:txBody>
              </p:sp>
              <p:sp>
                <p:nvSpPr>
                  <p:cNvPr id="41" name="AutoShape 20"/>
                  <p:cNvSpPr>
                    <a:spLocks noChangeArrowheads="1"/>
                  </p:cNvSpPr>
                  <p:nvPr/>
                </p:nvSpPr>
                <p:spPr bwMode="gray">
                  <a:xfrm>
                    <a:off x="1200" y="2736"/>
                    <a:ext cx="1350" cy="1168"/>
                  </a:xfrm>
                  <a:prstGeom prst="hexagon">
                    <a:avLst>
                      <a:gd name="adj" fmla="val 28896"/>
                      <a:gd name="vf" fmla="val 115470"/>
                    </a:avLst>
                  </a:prstGeom>
                  <a:gradFill rotWithShape="1">
                    <a:gsLst>
                      <a:gs pos="0">
                        <a:schemeClr val="hlink">
                          <a:gamma/>
                          <a:shade val="46275"/>
                          <a:invGamma/>
                        </a:schemeClr>
                      </a:gs>
                      <a:gs pos="100000">
                        <a:schemeClr val="hlink"/>
                      </a:gs>
                    </a:gsLst>
                    <a:lin ang="2700000" scaled="1"/>
                  </a:gradFill>
                  <a:ln w="9525">
                    <a:solidFill>
                      <a:schemeClr val="bg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1700"/>
                  </a:p>
                </p:txBody>
              </p:sp>
            </p:grpSp>
            <p:sp>
              <p:nvSpPr>
                <p:cNvPr id="37" name="Line 25"/>
                <p:cNvSpPr>
                  <a:spLocks noChangeShapeType="1"/>
                </p:cNvSpPr>
                <p:nvPr/>
              </p:nvSpPr>
              <p:spPr bwMode="auto">
                <a:xfrm>
                  <a:off x="1536" y="2797"/>
                  <a:ext cx="3780" cy="0"/>
                </a:xfrm>
                <a:prstGeom prst="line">
                  <a:avLst/>
                </a:prstGeom>
                <a:noFill/>
                <a:ln w="25400">
                  <a:solidFill>
                    <a:schemeClr val="tx2"/>
                  </a:solidFill>
                  <a:prstDash val="sysDot"/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700"/>
                </a:p>
              </p:txBody>
            </p:sp>
            <p:sp>
              <p:nvSpPr>
                <p:cNvPr id="38" name="Text Box 27"/>
                <p:cNvSpPr txBox="1">
                  <a:spLocks noChangeArrowheads="1"/>
                </p:cNvSpPr>
                <p:nvPr/>
              </p:nvSpPr>
              <p:spPr bwMode="gray">
                <a:xfrm>
                  <a:off x="1290" y="2475"/>
                  <a:ext cx="193" cy="22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en-US" sz="1700" b="1">
                      <a:solidFill>
                        <a:schemeClr val="bg1"/>
                      </a:solidFill>
                    </a:rPr>
                    <a:t>3</a:t>
                  </a:r>
                </a:p>
              </p:txBody>
            </p:sp>
          </p:grpSp>
          <p:sp>
            <p:nvSpPr>
              <p:cNvPr id="35" name="Rectangle 34"/>
              <p:cNvSpPr/>
              <p:nvPr/>
            </p:nvSpPr>
            <p:spPr>
              <a:xfrm>
                <a:off x="914400" y="3015734"/>
                <a:ext cx="245580" cy="3539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1700" dirty="0" smtClean="0">
                    <a:solidFill>
                      <a:srgbClr val="000099"/>
                    </a:solidFill>
                  </a:rPr>
                  <a:t> </a:t>
                </a:r>
                <a:endParaRPr lang="en-US" sz="1700" dirty="0">
                  <a:solidFill>
                    <a:srgbClr val="000099"/>
                  </a:solidFill>
                </a:endParaRPr>
              </a:p>
            </p:txBody>
          </p:sp>
        </p:grpSp>
        <p:sp>
          <p:nvSpPr>
            <p:cNvPr id="8" name="Rectangle 7"/>
            <p:cNvSpPr/>
            <p:nvPr/>
          </p:nvSpPr>
          <p:spPr>
            <a:xfrm>
              <a:off x="1849314" y="4567535"/>
              <a:ext cx="277031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err="1"/>
                <a:t>Compozit</a:t>
              </a:r>
              <a:r>
                <a:rPr lang="en-US" sz="2400" dirty="0"/>
                <a:t> </a:t>
              </a:r>
              <a:r>
                <a:rPr lang="en-US" sz="2400" dirty="0" err="1"/>
                <a:t>nền</a:t>
              </a:r>
              <a:r>
                <a:rPr lang="en-US" sz="2400" dirty="0"/>
                <a:t> </a:t>
              </a:r>
              <a:r>
                <a:rPr lang="en-US" sz="2400" dirty="0" err="1"/>
                <a:t>gốm</a:t>
              </a:r>
              <a:endParaRPr lang="en-US" sz="2400" dirty="0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1009649" y="5202238"/>
            <a:ext cx="6610350" cy="665162"/>
            <a:chOff x="1009649" y="5202238"/>
            <a:chExt cx="6610350" cy="665162"/>
          </a:xfrm>
        </p:grpSpPr>
        <p:grpSp>
          <p:nvGrpSpPr>
            <p:cNvPr id="42" name="Group 41"/>
            <p:cNvGrpSpPr/>
            <p:nvPr/>
          </p:nvGrpSpPr>
          <p:grpSpPr>
            <a:xfrm>
              <a:off x="1009649" y="5202238"/>
              <a:ext cx="6610350" cy="665162"/>
              <a:chOff x="76200" y="3581400"/>
              <a:chExt cx="6610350" cy="665162"/>
            </a:xfrm>
          </p:grpSpPr>
          <p:grpSp>
            <p:nvGrpSpPr>
              <p:cNvPr id="43" name="Group 35"/>
              <p:cNvGrpSpPr>
                <a:grpSpLocks/>
              </p:cNvGrpSpPr>
              <p:nvPr/>
            </p:nvGrpSpPr>
            <p:grpSpPr bwMode="auto">
              <a:xfrm>
                <a:off x="76200" y="3581400"/>
                <a:ext cx="6610350" cy="665162"/>
                <a:chOff x="1152" y="2989"/>
                <a:chExt cx="4164" cy="419"/>
              </a:xfrm>
            </p:grpSpPr>
            <p:grpSp>
              <p:nvGrpSpPr>
                <p:cNvPr id="45" name="Group 21"/>
                <p:cNvGrpSpPr>
                  <a:grpSpLocks/>
                </p:cNvGrpSpPr>
                <p:nvPr/>
              </p:nvGrpSpPr>
              <p:grpSpPr bwMode="auto">
                <a:xfrm>
                  <a:off x="1152" y="2989"/>
                  <a:ext cx="480" cy="419"/>
                  <a:chOff x="3174" y="2656"/>
                  <a:chExt cx="1549" cy="1351"/>
                </a:xfrm>
              </p:grpSpPr>
              <p:sp>
                <p:nvSpPr>
                  <p:cNvPr id="48" name="AutoShape 22"/>
                  <p:cNvSpPr>
                    <a:spLocks noChangeArrowheads="1"/>
                  </p:cNvSpPr>
                  <p:nvPr/>
                </p:nvSpPr>
                <p:spPr bwMode="gray">
                  <a:xfrm>
                    <a:off x="3187" y="2679"/>
                    <a:ext cx="1536" cy="1328"/>
                  </a:xfrm>
                  <a:prstGeom prst="hexagon">
                    <a:avLst>
                      <a:gd name="adj" fmla="val 28916"/>
                      <a:gd name="vf" fmla="val 115470"/>
                    </a:avLst>
                  </a:prstGeom>
                  <a:solidFill>
                    <a:srgbClr val="8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C0C0C0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1700"/>
                  </a:p>
                </p:txBody>
              </p:sp>
              <p:sp>
                <p:nvSpPr>
                  <p:cNvPr id="49" name="AutoShape 23"/>
                  <p:cNvSpPr>
                    <a:spLocks noChangeArrowheads="1"/>
                  </p:cNvSpPr>
                  <p:nvPr/>
                </p:nvSpPr>
                <p:spPr bwMode="gray">
                  <a:xfrm>
                    <a:off x="3174" y="2656"/>
                    <a:ext cx="1536" cy="1328"/>
                  </a:xfrm>
                  <a:prstGeom prst="hexagon">
                    <a:avLst>
                      <a:gd name="adj" fmla="val 28916"/>
                      <a:gd name="vf" fmla="val 115470"/>
                    </a:avLst>
                  </a:prstGeom>
                  <a:gradFill rotWithShape="1">
                    <a:gsLst>
                      <a:gs pos="0">
                        <a:srgbClr val="E6E6E6"/>
                      </a:gs>
                      <a:gs pos="7500">
                        <a:srgbClr val="7D8496"/>
                      </a:gs>
                      <a:gs pos="26500">
                        <a:srgbClr val="E6E6E6"/>
                      </a:gs>
                      <a:gs pos="34000">
                        <a:srgbClr val="7D8496"/>
                      </a:gs>
                      <a:gs pos="46500">
                        <a:srgbClr val="E6E6E6"/>
                      </a:gs>
                      <a:gs pos="50000">
                        <a:srgbClr val="FFFFFF"/>
                      </a:gs>
                      <a:gs pos="53501">
                        <a:srgbClr val="E6E6E6"/>
                      </a:gs>
                      <a:gs pos="66001">
                        <a:srgbClr val="7D8496"/>
                      </a:gs>
                      <a:gs pos="73500">
                        <a:srgbClr val="E6E6E6"/>
                      </a:gs>
                      <a:gs pos="92501">
                        <a:srgbClr val="7D8496"/>
                      </a:gs>
                      <a:gs pos="100000">
                        <a:srgbClr val="E6E6E6"/>
                      </a:gs>
                    </a:gsLst>
                    <a:lin ang="2700000" scaled="1"/>
                  </a:gradFill>
                  <a:ln w="9525">
                    <a:solidFill>
                      <a:srgbClr val="C0C0C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1700"/>
                  </a:p>
                </p:txBody>
              </p:sp>
              <p:sp>
                <p:nvSpPr>
                  <p:cNvPr id="50" name="AutoShape 24"/>
                  <p:cNvSpPr>
                    <a:spLocks noChangeArrowheads="1"/>
                  </p:cNvSpPr>
                  <p:nvPr/>
                </p:nvSpPr>
                <p:spPr bwMode="gray">
                  <a:xfrm>
                    <a:off x="3264" y="2736"/>
                    <a:ext cx="1350" cy="1168"/>
                  </a:xfrm>
                  <a:prstGeom prst="hexagon">
                    <a:avLst>
                      <a:gd name="adj" fmla="val 28896"/>
                      <a:gd name="vf" fmla="val 115470"/>
                    </a:avLst>
                  </a:prstGeom>
                  <a:gradFill rotWithShape="1">
                    <a:gsLst>
                      <a:gs pos="0">
                        <a:schemeClr val="accent1">
                          <a:gamma/>
                          <a:shade val="46275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2700000" scaled="1"/>
                  </a:gradFill>
                  <a:ln w="9525">
                    <a:solidFill>
                      <a:schemeClr val="bg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1700"/>
                  </a:p>
                </p:txBody>
              </p:sp>
            </p:grpSp>
            <p:sp>
              <p:nvSpPr>
                <p:cNvPr id="46" name="Line 28"/>
                <p:cNvSpPr>
                  <a:spLocks noChangeShapeType="1"/>
                </p:cNvSpPr>
                <p:nvPr/>
              </p:nvSpPr>
              <p:spPr bwMode="auto">
                <a:xfrm>
                  <a:off x="1536" y="3373"/>
                  <a:ext cx="3780" cy="0"/>
                </a:xfrm>
                <a:prstGeom prst="line">
                  <a:avLst/>
                </a:prstGeom>
                <a:noFill/>
                <a:ln w="25400">
                  <a:solidFill>
                    <a:schemeClr val="tx2"/>
                  </a:solidFill>
                  <a:prstDash val="sysDot"/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700"/>
                </a:p>
              </p:txBody>
            </p:sp>
            <p:sp>
              <p:nvSpPr>
                <p:cNvPr id="47" name="Text Box 30"/>
                <p:cNvSpPr txBox="1">
                  <a:spLocks noChangeArrowheads="1"/>
                </p:cNvSpPr>
                <p:nvPr/>
              </p:nvSpPr>
              <p:spPr bwMode="gray">
                <a:xfrm>
                  <a:off x="1290" y="3051"/>
                  <a:ext cx="193" cy="22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en-US" sz="1700" b="1">
                      <a:solidFill>
                        <a:schemeClr val="bg1"/>
                      </a:solidFill>
                    </a:rPr>
                    <a:t>4</a:t>
                  </a:r>
                </a:p>
              </p:txBody>
            </p:sp>
          </p:grpSp>
          <p:sp>
            <p:nvSpPr>
              <p:cNvPr id="44" name="Rectangle 43"/>
              <p:cNvSpPr/>
              <p:nvPr/>
            </p:nvSpPr>
            <p:spPr>
              <a:xfrm>
                <a:off x="838200" y="3734977"/>
                <a:ext cx="245580" cy="3539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1700" dirty="0" smtClean="0">
                    <a:solidFill>
                      <a:srgbClr val="000099"/>
                    </a:solidFill>
                  </a:rPr>
                  <a:t> </a:t>
                </a:r>
                <a:endParaRPr lang="en-US" sz="1700" dirty="0">
                  <a:solidFill>
                    <a:srgbClr val="000099"/>
                  </a:solidFill>
                </a:endParaRPr>
              </a:p>
            </p:txBody>
          </p:sp>
        </p:grpSp>
        <p:sp>
          <p:nvSpPr>
            <p:cNvPr id="9" name="Rectangle 8"/>
            <p:cNvSpPr/>
            <p:nvPr/>
          </p:nvSpPr>
          <p:spPr>
            <a:xfrm>
              <a:off x="1849314" y="5338176"/>
              <a:ext cx="475482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err="1"/>
                <a:t>Compozit</a:t>
              </a:r>
              <a:r>
                <a:rPr lang="en-US" sz="2400" dirty="0"/>
                <a:t> </a:t>
              </a:r>
              <a:r>
                <a:rPr lang="en-US" sz="2400" dirty="0" err="1"/>
                <a:t>nền</a:t>
              </a:r>
              <a:r>
                <a:rPr lang="en-US" sz="2400" dirty="0"/>
                <a:t> </a:t>
              </a:r>
              <a:r>
                <a:rPr lang="en-US" sz="2400" dirty="0" err="1"/>
                <a:t>hỗn</a:t>
              </a:r>
              <a:r>
                <a:rPr lang="en-US" sz="2400" dirty="0"/>
                <a:t> </a:t>
              </a:r>
              <a:r>
                <a:rPr lang="en-US" sz="2400" dirty="0" err="1"/>
                <a:t>hợp</a:t>
              </a:r>
              <a:r>
                <a:rPr lang="en-US" sz="2400" dirty="0"/>
                <a:t> </a:t>
              </a:r>
              <a:r>
                <a:rPr lang="en-US" sz="2400" dirty="0" err="1"/>
                <a:t>nhiều</a:t>
              </a:r>
              <a:r>
                <a:rPr lang="en-US" sz="2400" dirty="0"/>
                <a:t> </a:t>
              </a:r>
              <a:r>
                <a:rPr lang="en-US" sz="2400" dirty="0" err="1"/>
                <a:t>pha</a:t>
              </a:r>
              <a:endParaRPr lang="en-US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42976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-30163"/>
            <a:ext cx="4724400" cy="639763"/>
          </a:xfrm>
        </p:spPr>
        <p:txBody>
          <a:bodyPr/>
          <a:lstStyle/>
          <a:p>
            <a:r>
              <a:rPr lang="en-US" sz="2400" dirty="0"/>
              <a:t>2. VẬT LIỆU COMPOZIT </a:t>
            </a:r>
          </a:p>
        </p:txBody>
      </p:sp>
      <p:sp>
        <p:nvSpPr>
          <p:cNvPr id="24" name="Round Diagonal Corner Rectangle 23"/>
          <p:cNvSpPr/>
          <p:nvPr/>
        </p:nvSpPr>
        <p:spPr bwMode="gray">
          <a:xfrm>
            <a:off x="-8965" y="693729"/>
            <a:ext cx="5486400" cy="601671"/>
          </a:xfrm>
          <a:prstGeom prst="round2DiagRect">
            <a:avLst>
              <a:gd name="adj1" fmla="val 42473"/>
              <a:gd name="adj2" fmla="val 0"/>
            </a:avLst>
          </a:prstGeom>
          <a:gradFill>
            <a:gsLst>
              <a:gs pos="0">
                <a:srgbClr val="62B5C6">
                  <a:lumMod val="75000"/>
                </a:srgbClr>
              </a:gs>
              <a:gs pos="92000">
                <a:srgbClr val="62B5C6"/>
              </a:gs>
              <a:gs pos="100000">
                <a:srgbClr val="62B5C6">
                  <a:lumMod val="50000"/>
                </a:srgbClr>
              </a:gs>
            </a:gsLst>
            <a:lin ang="10800000" scaled="1"/>
          </a:gradFill>
          <a:ln w="25400" cap="flat" cmpd="sng" algn="ctr">
            <a:solidFill>
              <a:srgbClr val="62B5C6">
                <a:shade val="50000"/>
              </a:srgbClr>
            </a:solidFill>
            <a:prstDash val="solid"/>
          </a:ln>
          <a:effectLst>
            <a:outerShdw blurRad="139700" dist="177800" dir="8400000" algn="tr" rotWithShape="0">
              <a:prstClr val="black">
                <a:alpha val="2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metal">
            <a:bevelT w="88900" h="889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 smtClean="0">
                <a:solidFill>
                  <a:schemeClr val="bg1"/>
                </a:solidFill>
              </a:rPr>
              <a:t>2.1. CẤU TẠO CỦA VẬT LIỆU COMPOZIT</a:t>
            </a: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7200" y="1371600"/>
            <a:ext cx="3810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/>
            <a:r>
              <a:rPr lang="en-US" sz="2400" b="1" dirty="0" smtClean="0"/>
              <a:t>2.1.2- </a:t>
            </a:r>
            <a:r>
              <a:rPr lang="en-US" sz="2400" b="1" dirty="0" err="1" smtClean="0"/>
              <a:t>Phân</a:t>
            </a:r>
            <a:r>
              <a:rPr lang="en-US" sz="2400" b="1" dirty="0" smtClean="0"/>
              <a:t> </a:t>
            </a:r>
            <a:r>
              <a:rPr lang="en-US" sz="2400" b="1" dirty="0" err="1"/>
              <a:t>loại</a:t>
            </a:r>
            <a:endParaRPr lang="en-US" sz="2000" dirty="0"/>
          </a:p>
        </p:txBody>
      </p:sp>
      <p:sp>
        <p:nvSpPr>
          <p:cNvPr id="54" name="Rounded Rectangle 53"/>
          <p:cNvSpPr/>
          <p:nvPr/>
        </p:nvSpPr>
        <p:spPr bwMode="gray">
          <a:xfrm>
            <a:off x="228600" y="3352800"/>
            <a:ext cx="8686800" cy="1435174"/>
          </a:xfrm>
          <a:prstGeom prst="roundRect">
            <a:avLst/>
          </a:prstGeom>
          <a:gradFill flip="none" rotWithShape="1">
            <a:gsLst>
              <a:gs pos="0">
                <a:srgbClr val="7EC65A">
                  <a:lumMod val="20000"/>
                  <a:lumOff val="80000"/>
                </a:srgb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rgbClr val="7EC65A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dirty="0" err="1"/>
              <a:t>Hình</a:t>
            </a:r>
            <a:r>
              <a:rPr lang="en-US" sz="2000" dirty="0"/>
              <a:t> </a:t>
            </a:r>
            <a:r>
              <a:rPr lang="en-US" sz="2000" dirty="0" err="1"/>
              <a:t>dạng</a:t>
            </a:r>
            <a:r>
              <a:rPr lang="en-US" sz="2000" dirty="0"/>
              <a:t>, </a:t>
            </a:r>
            <a:r>
              <a:rPr lang="en-US" sz="2000" dirty="0" err="1"/>
              <a:t>kích</a:t>
            </a:r>
            <a:r>
              <a:rPr lang="en-US" sz="2000" dirty="0"/>
              <a:t> </a:t>
            </a:r>
            <a:r>
              <a:rPr lang="en-US" sz="2000" dirty="0" err="1"/>
              <a:t>thước</a:t>
            </a:r>
            <a:r>
              <a:rPr lang="en-US" sz="2000" dirty="0"/>
              <a:t>, </a:t>
            </a:r>
            <a:r>
              <a:rPr lang="en-US" sz="2000" dirty="0" err="1"/>
              <a:t>hàm</a:t>
            </a:r>
            <a:r>
              <a:rPr lang="en-US" sz="2000" dirty="0"/>
              <a:t> </a:t>
            </a:r>
            <a:r>
              <a:rPr lang="en-US" sz="2000" dirty="0" err="1"/>
              <a:t>lượng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sự</a:t>
            </a:r>
            <a:r>
              <a:rPr lang="en-US" sz="2000" dirty="0"/>
              <a:t> </a:t>
            </a:r>
            <a:r>
              <a:rPr lang="en-US" sz="2000" dirty="0" err="1"/>
              <a:t>phân</a:t>
            </a:r>
            <a:r>
              <a:rPr lang="en-US" sz="2000" dirty="0"/>
              <a:t> </a:t>
            </a:r>
            <a:r>
              <a:rPr lang="en-US" sz="2000" dirty="0" err="1"/>
              <a:t>bố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cốt</a:t>
            </a:r>
            <a:r>
              <a:rPr lang="en-US" sz="2000" dirty="0"/>
              <a:t> </a:t>
            </a:r>
            <a:r>
              <a:rPr lang="en-US" sz="2000" dirty="0" err="1"/>
              <a:t>là</a:t>
            </a:r>
            <a:r>
              <a:rPr lang="en-US" sz="2000" dirty="0"/>
              <a:t> </a:t>
            </a:r>
            <a:r>
              <a:rPr lang="en-US" sz="2000" dirty="0" err="1"/>
              <a:t>những</a:t>
            </a:r>
            <a:r>
              <a:rPr lang="en-US" sz="2000" dirty="0"/>
              <a:t> </a:t>
            </a:r>
            <a:r>
              <a:rPr lang="en-US" sz="2000" dirty="0" err="1"/>
              <a:t>yếu</a:t>
            </a:r>
            <a:r>
              <a:rPr lang="en-US" sz="2000" dirty="0"/>
              <a:t> </a:t>
            </a:r>
            <a:r>
              <a:rPr lang="en-US" sz="2000" dirty="0" err="1"/>
              <a:t>tố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ảnh</a:t>
            </a:r>
            <a:r>
              <a:rPr lang="en-US" sz="2000" dirty="0"/>
              <a:t> </a:t>
            </a:r>
            <a:r>
              <a:rPr lang="en-US" sz="2000" dirty="0" err="1"/>
              <a:t>hưởng</a:t>
            </a:r>
            <a:r>
              <a:rPr lang="en-US" sz="2000" dirty="0"/>
              <a:t> </a:t>
            </a:r>
            <a:r>
              <a:rPr lang="en-US" sz="2000" dirty="0" err="1"/>
              <a:t>mạnh</a:t>
            </a:r>
            <a:r>
              <a:rPr lang="en-US" sz="2000" dirty="0"/>
              <a:t> </a:t>
            </a:r>
            <a:r>
              <a:rPr lang="en-US" sz="2000" dirty="0" err="1"/>
              <a:t>đến</a:t>
            </a:r>
            <a:r>
              <a:rPr lang="en-US" sz="2000" dirty="0"/>
              <a:t> </a:t>
            </a:r>
            <a:r>
              <a:rPr lang="en-US" sz="2000" dirty="0" err="1"/>
              <a:t>tính</a:t>
            </a:r>
            <a:r>
              <a:rPr lang="en-US" sz="2000" dirty="0"/>
              <a:t> </a:t>
            </a:r>
            <a:r>
              <a:rPr lang="en-US" sz="2000" dirty="0" err="1"/>
              <a:t>chất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compozit</a:t>
            </a:r>
            <a:r>
              <a:rPr lang="en-US" sz="2000" dirty="0"/>
              <a:t>. </a:t>
            </a:r>
            <a:r>
              <a:rPr lang="en-US" sz="2000" dirty="0" err="1"/>
              <a:t>Compozit</a:t>
            </a:r>
            <a:r>
              <a:rPr lang="en-US" sz="2000" dirty="0"/>
              <a:t> </a:t>
            </a:r>
            <a:r>
              <a:rPr lang="en-US" sz="2000" dirty="0" err="1"/>
              <a:t>cốt</a:t>
            </a:r>
            <a:r>
              <a:rPr lang="en-US" sz="2000" dirty="0"/>
              <a:t> </a:t>
            </a:r>
            <a:r>
              <a:rPr lang="en-US" sz="2000" dirty="0" err="1"/>
              <a:t>hạt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cốt</a:t>
            </a:r>
            <a:r>
              <a:rPr lang="en-US" sz="2000" dirty="0"/>
              <a:t> </a:t>
            </a:r>
            <a:r>
              <a:rPr lang="en-US" sz="2000" dirty="0" err="1"/>
              <a:t>sợi</a:t>
            </a:r>
            <a:r>
              <a:rPr lang="en-US" sz="2000" dirty="0"/>
              <a:t> </a:t>
            </a:r>
            <a:r>
              <a:rPr lang="en-US" sz="2000" dirty="0" err="1"/>
              <a:t>khác</a:t>
            </a:r>
            <a:r>
              <a:rPr lang="en-US" sz="2000" dirty="0"/>
              <a:t> </a:t>
            </a:r>
            <a:r>
              <a:rPr lang="en-US" sz="2000" dirty="0" err="1"/>
              <a:t>nhau</a:t>
            </a:r>
            <a:r>
              <a:rPr lang="en-US" sz="2000" dirty="0"/>
              <a:t> ở </a:t>
            </a:r>
            <a:r>
              <a:rPr lang="en-US" sz="2000" dirty="0" err="1"/>
              <a:t>kích</a:t>
            </a:r>
            <a:r>
              <a:rPr lang="en-US" sz="2000" dirty="0"/>
              <a:t> </a:t>
            </a:r>
            <a:r>
              <a:rPr lang="en-US" sz="2000" dirty="0" err="1"/>
              <a:t>thước</a:t>
            </a:r>
            <a:r>
              <a:rPr lang="en-US" sz="2000" dirty="0"/>
              <a:t> </a:t>
            </a:r>
            <a:r>
              <a:rPr lang="en-US" sz="2000" dirty="0" err="1"/>
              <a:t>hình</a:t>
            </a:r>
            <a:r>
              <a:rPr lang="en-US" sz="2000" dirty="0"/>
              <a:t> </a:t>
            </a:r>
            <a:r>
              <a:rPr lang="en-US" sz="2000" dirty="0" err="1"/>
              <a:t>học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cốt</a:t>
            </a:r>
            <a:r>
              <a:rPr lang="en-US" sz="2000" dirty="0"/>
              <a:t>: </a:t>
            </a:r>
            <a:r>
              <a:rPr lang="en-US" sz="2000" dirty="0" err="1"/>
              <a:t>cốt</a:t>
            </a:r>
            <a:r>
              <a:rPr lang="en-US" sz="2000" dirty="0"/>
              <a:t> </a:t>
            </a:r>
            <a:r>
              <a:rPr lang="en-US" sz="2000" dirty="0" err="1"/>
              <a:t>sợi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tỷ</a:t>
            </a:r>
            <a:r>
              <a:rPr lang="en-US" sz="2000" dirty="0"/>
              <a:t> </a:t>
            </a:r>
            <a:r>
              <a:rPr lang="en-US" sz="2000" dirty="0" err="1"/>
              <a:t>lệ</a:t>
            </a:r>
            <a:r>
              <a:rPr lang="en-US" sz="2000" dirty="0"/>
              <a:t> </a:t>
            </a:r>
            <a:r>
              <a:rPr lang="en-US" sz="2000" dirty="0" err="1"/>
              <a:t>chiều</a:t>
            </a:r>
            <a:r>
              <a:rPr lang="en-US" sz="2000" dirty="0"/>
              <a:t> </a:t>
            </a:r>
            <a:r>
              <a:rPr lang="en-US" sz="2000" dirty="0" err="1"/>
              <a:t>dài</a:t>
            </a:r>
            <a:r>
              <a:rPr lang="en-US" sz="2000" dirty="0"/>
              <a:t> </a:t>
            </a:r>
            <a:r>
              <a:rPr lang="en-US" sz="2000" dirty="0" err="1"/>
              <a:t>trên</a:t>
            </a:r>
            <a:r>
              <a:rPr lang="en-US" sz="2000" dirty="0"/>
              <a:t> </a:t>
            </a:r>
            <a:r>
              <a:rPr lang="en-US" sz="2000" dirty="0" err="1"/>
              <a:t>đường</a:t>
            </a:r>
            <a:r>
              <a:rPr lang="en-US" sz="2000" dirty="0"/>
              <a:t> </a:t>
            </a:r>
            <a:r>
              <a:rPr lang="en-US" sz="2000" dirty="0" err="1"/>
              <a:t>kính</a:t>
            </a:r>
            <a:r>
              <a:rPr lang="en-US" sz="2000" dirty="0"/>
              <a:t> </a:t>
            </a:r>
            <a:r>
              <a:rPr lang="en-US" sz="2000" dirty="0" err="1"/>
              <a:t>khá</a:t>
            </a:r>
            <a:r>
              <a:rPr lang="en-US" sz="2000" dirty="0"/>
              <a:t> </a:t>
            </a:r>
            <a:r>
              <a:rPr lang="en-US" sz="2000" dirty="0" err="1"/>
              <a:t>lớn</a:t>
            </a:r>
            <a:r>
              <a:rPr lang="en-US" sz="2000" dirty="0"/>
              <a:t>, </a:t>
            </a:r>
            <a:r>
              <a:rPr lang="en-US" sz="2000" dirty="0" err="1"/>
              <a:t>còn</a:t>
            </a:r>
            <a:r>
              <a:rPr lang="en-US" sz="2000" dirty="0"/>
              <a:t> </a:t>
            </a:r>
            <a:r>
              <a:rPr lang="en-US" sz="2000" dirty="0" err="1"/>
              <a:t>cốt</a:t>
            </a:r>
            <a:r>
              <a:rPr lang="en-US" sz="2000" dirty="0"/>
              <a:t> </a:t>
            </a:r>
            <a:r>
              <a:rPr lang="en-US" sz="2000" dirty="0" err="1"/>
              <a:t>hạt</a:t>
            </a:r>
            <a:r>
              <a:rPr lang="en-US" sz="2000" dirty="0"/>
              <a:t> </a:t>
            </a:r>
            <a:r>
              <a:rPr lang="en-US" sz="2000" dirty="0" err="1"/>
              <a:t>là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phần</a:t>
            </a:r>
            <a:r>
              <a:rPr lang="en-US" sz="2000" dirty="0"/>
              <a:t> </a:t>
            </a:r>
            <a:r>
              <a:rPr lang="en-US" sz="2000" dirty="0" err="1"/>
              <a:t>tử</a:t>
            </a:r>
            <a:r>
              <a:rPr lang="en-US" sz="2000" dirty="0"/>
              <a:t> </a:t>
            </a:r>
            <a:r>
              <a:rPr lang="en-US" sz="2000" dirty="0" err="1"/>
              <a:t>đẳng</a:t>
            </a:r>
            <a:r>
              <a:rPr lang="en-US" sz="2000" dirty="0"/>
              <a:t> </a:t>
            </a:r>
            <a:r>
              <a:rPr lang="en-US" sz="2000" dirty="0" err="1"/>
              <a:t>trục</a:t>
            </a:r>
            <a:endParaRPr kumimoji="0" lang="en-US" sz="19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5" name="Rounded Rectangle 54"/>
          <p:cNvSpPr/>
          <p:nvPr/>
        </p:nvSpPr>
        <p:spPr bwMode="gray">
          <a:xfrm>
            <a:off x="228600" y="1974476"/>
            <a:ext cx="8686800" cy="1162351"/>
          </a:xfrm>
          <a:prstGeom prst="roundRect">
            <a:avLst/>
          </a:prstGeom>
          <a:gradFill flip="none" rotWithShape="1">
            <a:gsLst>
              <a:gs pos="0">
                <a:srgbClr val="FCB608">
                  <a:lumMod val="20000"/>
                  <a:lumOff val="80000"/>
                </a:srgb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rgbClr val="FCB608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r>
              <a:rPr lang="en-US" sz="2000" dirty="0" err="1"/>
              <a:t>Phân</a:t>
            </a:r>
            <a:r>
              <a:rPr lang="en-US" sz="2000" dirty="0"/>
              <a:t> </a:t>
            </a:r>
            <a:r>
              <a:rPr lang="en-US" sz="2000" dirty="0" err="1"/>
              <a:t>loại</a:t>
            </a:r>
            <a:r>
              <a:rPr lang="en-US" sz="2000" dirty="0"/>
              <a:t> </a:t>
            </a:r>
            <a:r>
              <a:rPr lang="en-US" sz="2000" dirty="0" err="1"/>
              <a:t>theo</a:t>
            </a:r>
            <a:r>
              <a:rPr lang="en-US" sz="2000" dirty="0"/>
              <a:t> </a:t>
            </a:r>
            <a:r>
              <a:rPr lang="en-US" sz="2000" dirty="0" err="1"/>
              <a:t>hình</a:t>
            </a:r>
            <a:r>
              <a:rPr lang="en-US" sz="2000" dirty="0"/>
              <a:t> </a:t>
            </a:r>
            <a:r>
              <a:rPr lang="en-US" sz="2000" dirty="0" err="1"/>
              <a:t>học</a:t>
            </a:r>
            <a:r>
              <a:rPr lang="en-US" sz="2000" dirty="0"/>
              <a:t> </a:t>
            </a:r>
            <a:r>
              <a:rPr lang="en-US" sz="2000" dirty="0" err="1"/>
              <a:t>hoặc</a:t>
            </a:r>
            <a:r>
              <a:rPr lang="en-US" sz="2000" dirty="0"/>
              <a:t> </a:t>
            </a:r>
            <a:r>
              <a:rPr lang="en-US" sz="2000" dirty="0" err="1"/>
              <a:t>đặc</a:t>
            </a:r>
            <a:r>
              <a:rPr lang="en-US" sz="2000" dirty="0"/>
              <a:t> </a:t>
            </a:r>
            <a:r>
              <a:rPr lang="en-US" sz="2000" dirty="0" err="1"/>
              <a:t>điểm</a:t>
            </a:r>
            <a:r>
              <a:rPr lang="en-US" sz="2000" dirty="0"/>
              <a:t> </a:t>
            </a:r>
            <a:r>
              <a:rPr lang="en-US" sz="2000" dirty="0" err="1"/>
              <a:t>cấu</a:t>
            </a:r>
            <a:r>
              <a:rPr lang="en-US" sz="2000" dirty="0"/>
              <a:t> </a:t>
            </a:r>
            <a:r>
              <a:rPr lang="en-US" sz="2000" dirty="0" err="1"/>
              <a:t>trúc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cốt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thể</a:t>
            </a:r>
            <a:r>
              <a:rPr lang="en-US" sz="2000" dirty="0"/>
              <a:t> </a:t>
            </a:r>
            <a:r>
              <a:rPr lang="en-US" sz="2000" dirty="0" err="1"/>
              <a:t>phân</a:t>
            </a:r>
            <a:r>
              <a:rPr lang="en-US" sz="2000" dirty="0"/>
              <a:t> </a:t>
            </a:r>
            <a:r>
              <a:rPr lang="en-US" sz="2000" dirty="0" err="1"/>
              <a:t>thành</a:t>
            </a:r>
            <a:r>
              <a:rPr lang="en-US" sz="2000" dirty="0"/>
              <a:t> </a:t>
            </a:r>
            <a:r>
              <a:rPr lang="en-US" sz="2000" dirty="0" err="1"/>
              <a:t>ba</a:t>
            </a:r>
            <a:r>
              <a:rPr lang="en-US" sz="2000" dirty="0"/>
              <a:t> </a:t>
            </a:r>
            <a:r>
              <a:rPr lang="en-US" sz="2000" dirty="0" err="1"/>
              <a:t>nhóm</a:t>
            </a:r>
            <a:r>
              <a:rPr lang="en-US" sz="2000" dirty="0"/>
              <a:t>: </a:t>
            </a:r>
            <a:r>
              <a:rPr lang="en-US" sz="2000" dirty="0" err="1"/>
              <a:t>compozit</a:t>
            </a:r>
            <a:r>
              <a:rPr lang="en-US" sz="2000" dirty="0"/>
              <a:t> </a:t>
            </a:r>
            <a:r>
              <a:rPr lang="en-US" sz="2000" dirty="0" err="1"/>
              <a:t>cốt</a:t>
            </a:r>
            <a:r>
              <a:rPr lang="en-US" sz="2000" dirty="0"/>
              <a:t> </a:t>
            </a:r>
            <a:r>
              <a:rPr lang="en-US" sz="2000" dirty="0" err="1"/>
              <a:t>hạt</a:t>
            </a:r>
            <a:r>
              <a:rPr lang="en-US" sz="2000" dirty="0"/>
              <a:t>, </a:t>
            </a:r>
            <a:r>
              <a:rPr lang="en-US" sz="2000" dirty="0" err="1"/>
              <a:t>compozit</a:t>
            </a:r>
            <a:r>
              <a:rPr lang="en-US" sz="2000" dirty="0"/>
              <a:t> </a:t>
            </a:r>
            <a:r>
              <a:rPr lang="en-US" sz="2000" dirty="0" err="1"/>
              <a:t>cốt</a:t>
            </a:r>
            <a:r>
              <a:rPr lang="en-US" sz="2000" dirty="0"/>
              <a:t> </a:t>
            </a:r>
            <a:r>
              <a:rPr lang="en-US" sz="2000" dirty="0" err="1"/>
              <a:t>sợi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compozit</a:t>
            </a:r>
            <a:r>
              <a:rPr lang="en-US" sz="2000" dirty="0"/>
              <a:t> </a:t>
            </a:r>
            <a:r>
              <a:rPr lang="en-US" sz="2000" dirty="0" err="1"/>
              <a:t>cấu</a:t>
            </a:r>
            <a:r>
              <a:rPr lang="en-US" sz="2000" dirty="0"/>
              <a:t> </a:t>
            </a:r>
            <a:r>
              <a:rPr lang="en-US" sz="2000" dirty="0" err="1"/>
              <a:t>trúc</a:t>
            </a:r>
            <a:r>
              <a:rPr lang="en-US" sz="2000" dirty="0"/>
              <a:t>.</a:t>
            </a:r>
          </a:p>
        </p:txBody>
      </p:sp>
      <p:sp>
        <p:nvSpPr>
          <p:cNvPr id="56" name="Rounded Rectangle 55"/>
          <p:cNvSpPr/>
          <p:nvPr/>
        </p:nvSpPr>
        <p:spPr bwMode="gray">
          <a:xfrm>
            <a:off x="228600" y="5105400"/>
            <a:ext cx="8686800" cy="990600"/>
          </a:xfrm>
          <a:prstGeom prst="roundRect">
            <a:avLst/>
          </a:prstGeom>
          <a:gradFill flip="none" rotWithShape="1">
            <a:gsLst>
              <a:gs pos="0">
                <a:srgbClr val="CB9C57">
                  <a:lumMod val="20000"/>
                  <a:lumOff val="80000"/>
                </a:srgb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rgbClr val="CB9C57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r>
              <a:rPr lang="en-US" sz="2000" dirty="0" err="1"/>
              <a:t>Compozit</a:t>
            </a:r>
            <a:r>
              <a:rPr lang="en-US" sz="2000" dirty="0"/>
              <a:t> </a:t>
            </a:r>
            <a:r>
              <a:rPr lang="en-US" sz="2000" dirty="0" err="1"/>
              <a:t>cấu</a:t>
            </a:r>
            <a:r>
              <a:rPr lang="en-US" sz="2000" dirty="0"/>
              <a:t> </a:t>
            </a:r>
            <a:r>
              <a:rPr lang="en-US" sz="2000" dirty="0" err="1"/>
              <a:t>trúc</a:t>
            </a:r>
            <a:r>
              <a:rPr lang="en-US" sz="2000" dirty="0"/>
              <a:t> </a:t>
            </a:r>
            <a:r>
              <a:rPr lang="en-US" sz="2000" dirty="0" err="1"/>
              <a:t>là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bán</a:t>
            </a:r>
            <a:r>
              <a:rPr lang="en-US" sz="2000" dirty="0"/>
              <a:t> </a:t>
            </a:r>
            <a:r>
              <a:rPr lang="en-US" sz="2000" dirty="0" err="1"/>
              <a:t>thành</a:t>
            </a:r>
            <a:r>
              <a:rPr lang="en-US" sz="2000" dirty="0"/>
              <a:t> </a:t>
            </a:r>
            <a:r>
              <a:rPr lang="en-US" sz="2000" dirty="0" err="1"/>
              <a:t>phẩm</a:t>
            </a:r>
            <a:r>
              <a:rPr lang="en-US" sz="2000" dirty="0"/>
              <a:t> </a:t>
            </a:r>
            <a:r>
              <a:rPr lang="en-US" sz="2000" dirty="0" err="1"/>
              <a:t>trong</a:t>
            </a:r>
            <a:r>
              <a:rPr lang="en-US" sz="2000" dirty="0"/>
              <a:t> </a:t>
            </a:r>
            <a:r>
              <a:rPr lang="en-US" sz="2000" dirty="0" err="1"/>
              <a:t>đó</a:t>
            </a:r>
            <a:r>
              <a:rPr lang="en-US" sz="2000" dirty="0"/>
              <a:t> </a:t>
            </a:r>
            <a:r>
              <a:rPr lang="en-US" sz="2000" dirty="0" err="1"/>
              <a:t>thông</a:t>
            </a:r>
            <a:r>
              <a:rPr lang="en-US" sz="2000" dirty="0"/>
              <a:t> </a:t>
            </a:r>
            <a:r>
              <a:rPr lang="en-US" sz="2000" dirty="0" err="1"/>
              <a:t>dụng</a:t>
            </a:r>
            <a:r>
              <a:rPr lang="en-US" sz="2000" dirty="0"/>
              <a:t> </a:t>
            </a:r>
            <a:r>
              <a:rPr lang="en-US" sz="2000" dirty="0" err="1"/>
              <a:t>nhất</a:t>
            </a:r>
            <a:r>
              <a:rPr lang="en-US" sz="2000" dirty="0"/>
              <a:t> </a:t>
            </a:r>
            <a:r>
              <a:rPr lang="en-US" sz="2000" dirty="0" err="1"/>
              <a:t>là</a:t>
            </a:r>
            <a:r>
              <a:rPr lang="en-US" sz="2000" dirty="0"/>
              <a:t> </a:t>
            </a:r>
            <a:r>
              <a:rPr lang="en-US" sz="2000" dirty="0" err="1"/>
              <a:t>dạng</a:t>
            </a:r>
            <a:r>
              <a:rPr lang="en-US" sz="2000" dirty="0"/>
              <a:t> </a:t>
            </a:r>
            <a:r>
              <a:rPr lang="en-US" sz="2000" dirty="0" err="1"/>
              <a:t>lớp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dạng</a:t>
            </a:r>
            <a:r>
              <a:rPr lang="en-US" sz="2000" dirty="0"/>
              <a:t> </a:t>
            </a:r>
            <a:r>
              <a:rPr lang="en-US" sz="2000" dirty="0" err="1"/>
              <a:t>tấm</a:t>
            </a:r>
            <a:r>
              <a:rPr lang="en-US" sz="2000" dirty="0"/>
              <a:t>, </a:t>
            </a:r>
            <a:r>
              <a:rPr lang="en-US" sz="2000" dirty="0" err="1"/>
              <a:t>được</a:t>
            </a:r>
            <a:r>
              <a:rPr lang="en-US" sz="2000" dirty="0"/>
              <a:t> </a:t>
            </a:r>
            <a:r>
              <a:rPr lang="en-US" sz="2000" dirty="0" err="1"/>
              <a:t>cấu</a:t>
            </a:r>
            <a:r>
              <a:rPr lang="en-US" sz="2000" dirty="0"/>
              <a:t> </a:t>
            </a:r>
            <a:r>
              <a:rPr lang="en-US" sz="2000" dirty="0" err="1"/>
              <a:t>thành</a:t>
            </a:r>
            <a:r>
              <a:rPr lang="en-US" sz="2000" dirty="0"/>
              <a:t> </a:t>
            </a:r>
            <a:r>
              <a:rPr lang="en-US" sz="2000" dirty="0" err="1"/>
              <a:t>từ</a:t>
            </a:r>
            <a:r>
              <a:rPr lang="en-US" sz="2000" dirty="0"/>
              <a:t> </a:t>
            </a:r>
            <a:r>
              <a:rPr lang="en-US" sz="2000" dirty="0" err="1"/>
              <a:t>vật</a:t>
            </a:r>
            <a:r>
              <a:rPr lang="en-US" sz="2000" dirty="0"/>
              <a:t> </a:t>
            </a:r>
            <a:r>
              <a:rPr lang="en-US" sz="2000" dirty="0" err="1"/>
              <a:t>liệu</a:t>
            </a:r>
            <a:r>
              <a:rPr lang="en-US" sz="2000" dirty="0"/>
              <a:t> </a:t>
            </a:r>
            <a:r>
              <a:rPr lang="en-US" sz="2000" dirty="0" err="1"/>
              <a:t>đồng</a:t>
            </a:r>
            <a:r>
              <a:rPr lang="en-US" sz="2000" dirty="0"/>
              <a:t> </a:t>
            </a:r>
            <a:r>
              <a:rPr lang="en-US" sz="2000" dirty="0" err="1"/>
              <a:t>nhất</a:t>
            </a:r>
            <a:r>
              <a:rPr lang="en-US" sz="2000" dirty="0"/>
              <a:t>, </a:t>
            </a:r>
            <a:r>
              <a:rPr lang="en-US" sz="2000" dirty="0" err="1"/>
              <a:t>phối</a:t>
            </a:r>
            <a:r>
              <a:rPr lang="en-US" sz="2000" dirty="0"/>
              <a:t> </a:t>
            </a:r>
            <a:r>
              <a:rPr lang="en-US" sz="2000" dirty="0" err="1"/>
              <a:t>hợp</a:t>
            </a:r>
            <a:r>
              <a:rPr lang="en-US" sz="2000" dirty="0"/>
              <a:t> </a:t>
            </a:r>
            <a:r>
              <a:rPr lang="en-US" sz="2000" dirty="0" err="1"/>
              <a:t>với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compozit</a:t>
            </a:r>
            <a:r>
              <a:rPr lang="en-US" sz="2000" dirty="0"/>
              <a:t> </a:t>
            </a:r>
            <a:r>
              <a:rPr lang="en-US" sz="2000" dirty="0" err="1"/>
              <a:t>khác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851608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-30163"/>
            <a:ext cx="4724400" cy="639763"/>
          </a:xfrm>
        </p:spPr>
        <p:txBody>
          <a:bodyPr/>
          <a:lstStyle/>
          <a:p>
            <a:r>
              <a:rPr lang="en-US" sz="2400" dirty="0"/>
              <a:t>2. VẬT LIỆU COMPOZIT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-22412" y="844692"/>
            <a:ext cx="6553200" cy="450708"/>
            <a:chOff x="-22412" y="844692"/>
            <a:chExt cx="6553200" cy="450708"/>
          </a:xfrm>
        </p:grpSpPr>
        <p:grpSp>
          <p:nvGrpSpPr>
            <p:cNvPr id="8" name="Group 7"/>
            <p:cNvGrpSpPr/>
            <p:nvPr/>
          </p:nvGrpSpPr>
          <p:grpSpPr>
            <a:xfrm>
              <a:off x="-22412" y="844692"/>
              <a:ext cx="6553200" cy="438150"/>
              <a:chOff x="1066800" y="4800600"/>
              <a:chExt cx="6553200" cy="438150"/>
            </a:xfrm>
          </p:grpSpPr>
          <p:grpSp>
            <p:nvGrpSpPr>
              <p:cNvPr id="9" name="Group 49"/>
              <p:cNvGrpSpPr/>
              <p:nvPr/>
            </p:nvGrpSpPr>
            <p:grpSpPr>
              <a:xfrm>
                <a:off x="1066800" y="4800600"/>
                <a:ext cx="6553200" cy="438150"/>
                <a:chOff x="2619375" y="4940300"/>
                <a:chExt cx="6553200" cy="438150"/>
              </a:xfrm>
            </p:grpSpPr>
            <p:sp>
              <p:nvSpPr>
                <p:cNvPr id="11" name="AutoShape 32"/>
                <p:cNvSpPr>
                  <a:spLocks noChangeArrowheads="1"/>
                </p:cNvSpPr>
                <p:nvPr/>
              </p:nvSpPr>
              <p:spPr bwMode="gray">
                <a:xfrm>
                  <a:off x="2657475" y="4978019"/>
                  <a:ext cx="6515100" cy="37465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7EC65A">
                        <a:gamma/>
                        <a:tint val="0"/>
                        <a:invGamma/>
                        <a:alpha val="0"/>
                      </a:srgbClr>
                    </a:gs>
                    <a:gs pos="100000">
                      <a:srgbClr val="7EC65A">
                        <a:lumMod val="60000"/>
                        <a:lumOff val="40000"/>
                      </a:srgbClr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" name="AutoShape 36"/>
                <p:cNvSpPr>
                  <a:spLocks noChangeArrowheads="1"/>
                </p:cNvSpPr>
                <p:nvPr/>
              </p:nvSpPr>
              <p:spPr bwMode="gray">
                <a:xfrm>
                  <a:off x="2619375" y="4940300"/>
                  <a:ext cx="6553200" cy="438150"/>
                </a:xfrm>
                <a:prstGeom prst="roundRect">
                  <a:avLst>
                    <a:gd name="adj" fmla="val 50000"/>
                  </a:avLst>
                </a:prstGeom>
                <a:noFill/>
                <a:ln w="9525">
                  <a:solidFill>
                    <a:srgbClr val="7EC65A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" name="Oval 12"/>
                <p:cNvSpPr/>
                <p:nvPr/>
              </p:nvSpPr>
              <p:spPr>
                <a:xfrm>
                  <a:off x="2743200" y="5074920"/>
                  <a:ext cx="182880" cy="18592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7EC65A">
                        <a:lumMod val="75000"/>
                      </a:srgbClr>
                    </a:gs>
                    <a:gs pos="80000">
                      <a:srgbClr val="7EC65A"/>
                    </a:gs>
                    <a:gs pos="100000">
                      <a:srgbClr val="7EC65A"/>
                    </a:gs>
                  </a:gsLst>
                  <a:lin ang="16200000" scaled="0"/>
                </a:gradFill>
                <a:ln>
                  <a:noFill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/>
                </a:scene3d>
                <a:sp3d prstMaterial="softEdge">
                  <a:bevelT w="88900" h="88900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0" name="Text Box 45"/>
              <p:cNvSpPr txBox="1">
                <a:spLocks noChangeArrowheads="1"/>
              </p:cNvSpPr>
              <p:nvPr/>
            </p:nvSpPr>
            <p:spPr bwMode="gray">
              <a:xfrm>
                <a:off x="1462088" y="4826000"/>
                <a:ext cx="255198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2F4D71">
                    <a:alpha val="50000"/>
                  </a:srgbClr>
                </a:prstShdw>
              </a:effectLst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rPr>
                  <a:t> </a:t>
                </a:r>
                <a:endPara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cs typeface="Arial" charset="0"/>
                </a:endParaRPr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377638" y="926068"/>
              <a:ext cx="579120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b="1" dirty="0"/>
                <a:t>2.2. CÁC LOẠI VẬT LIỆU COMPOZIT THÔNG DỤNG</a:t>
              </a:r>
              <a:endParaRPr lang="en-US" dirty="0"/>
            </a:p>
          </p:txBody>
        </p:sp>
      </p:grpSp>
      <p:sp>
        <p:nvSpPr>
          <p:cNvPr id="6" name="Rectangle 5"/>
          <p:cNvSpPr/>
          <p:nvPr/>
        </p:nvSpPr>
        <p:spPr>
          <a:xfrm>
            <a:off x="976684" y="1341113"/>
            <a:ext cx="2246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2.2.1. </a:t>
            </a:r>
            <a:r>
              <a:rPr lang="en-US" b="1" dirty="0" err="1"/>
              <a:t>Sợi</a:t>
            </a:r>
            <a:r>
              <a:rPr lang="en-US" b="1" dirty="0"/>
              <a:t> </a:t>
            </a:r>
            <a:r>
              <a:rPr lang="en-US" b="1" dirty="0" err="1"/>
              <a:t>thủy</a:t>
            </a:r>
            <a:r>
              <a:rPr lang="en-US" b="1" dirty="0"/>
              <a:t> </a:t>
            </a:r>
            <a:r>
              <a:rPr lang="en-US" b="1" dirty="0" err="1"/>
              <a:t>tinh</a:t>
            </a:r>
            <a:endParaRPr lang="en-US" dirty="0"/>
          </a:p>
        </p:txBody>
      </p:sp>
      <p:grpSp>
        <p:nvGrpSpPr>
          <p:cNvPr id="18" name="Group 17"/>
          <p:cNvGrpSpPr/>
          <p:nvPr/>
        </p:nvGrpSpPr>
        <p:grpSpPr>
          <a:xfrm>
            <a:off x="15688" y="1819339"/>
            <a:ext cx="9128312" cy="987860"/>
            <a:chOff x="1676400" y="3906028"/>
            <a:chExt cx="9128312" cy="987860"/>
          </a:xfrm>
        </p:grpSpPr>
        <p:sp>
          <p:nvSpPr>
            <p:cNvPr id="19" name="AutoShape 45"/>
            <p:cNvSpPr>
              <a:spLocks noChangeArrowheads="1"/>
            </p:cNvSpPr>
            <p:nvPr/>
          </p:nvSpPr>
          <p:spPr bwMode="gray">
            <a:xfrm>
              <a:off x="1676400" y="3906028"/>
              <a:ext cx="9128312" cy="987860"/>
            </a:xfrm>
            <a:prstGeom prst="roundRect">
              <a:avLst>
                <a:gd name="adj" fmla="val 34819"/>
              </a:avLst>
            </a:prstGeom>
            <a:solidFill>
              <a:srgbClr val="FFFFFF"/>
            </a:solidFill>
            <a:ln w="28575">
              <a:solidFill>
                <a:srgbClr val="B4C965"/>
              </a:solidFill>
              <a:round/>
              <a:headEnd/>
              <a:tailEnd/>
            </a:ln>
            <a:effectLst>
              <a:outerShdw dist="35921" dir="2700000" algn="ctr" rotWithShape="0">
                <a:srgbClr val="C0C0C0"/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endParaRPr>
            </a:p>
          </p:txBody>
        </p:sp>
        <p:grpSp>
          <p:nvGrpSpPr>
            <p:cNvPr id="22" name="Group 73"/>
            <p:cNvGrpSpPr>
              <a:grpSpLocks/>
            </p:cNvGrpSpPr>
            <p:nvPr/>
          </p:nvGrpSpPr>
          <p:grpSpPr bwMode="auto">
            <a:xfrm>
              <a:off x="1828800" y="4272102"/>
              <a:ext cx="136525" cy="136525"/>
              <a:chOff x="851" y="2142"/>
              <a:chExt cx="144" cy="144"/>
            </a:xfrm>
          </p:grpSpPr>
          <p:sp>
            <p:nvSpPr>
              <p:cNvPr id="23" name="Oval 74"/>
              <p:cNvSpPr>
                <a:spLocks noChangeArrowheads="1"/>
              </p:cNvSpPr>
              <p:nvPr/>
            </p:nvSpPr>
            <p:spPr bwMode="gray">
              <a:xfrm>
                <a:off x="851" y="2142"/>
                <a:ext cx="144" cy="144"/>
              </a:xfrm>
              <a:prstGeom prst="ellipse">
                <a:avLst/>
              </a:prstGeom>
              <a:solidFill>
                <a:srgbClr val="B4C965"/>
              </a:solidFill>
              <a:ln>
                <a:noFill/>
              </a:ln>
              <a:effectLst>
                <a:outerShdw dist="35921" dir="2700000" algn="ctr" rotWithShape="0">
                  <a:srgbClr val="C0C0C0"/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pic>
            <p:nvPicPr>
              <p:cNvPr id="25" name="Picture 75" descr="drop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851" y="2143"/>
                <a:ext cx="143" cy="141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</p:grpSp>
      </p:grpSp>
      <p:sp>
        <p:nvSpPr>
          <p:cNvPr id="7" name="Rectangle 6"/>
          <p:cNvSpPr/>
          <p:nvPr/>
        </p:nvSpPr>
        <p:spPr>
          <a:xfrm>
            <a:off x="409015" y="1791536"/>
            <a:ext cx="864352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/>
              <a:t>Compozit</a:t>
            </a:r>
            <a:r>
              <a:rPr lang="en-US" sz="2000" dirty="0"/>
              <a:t> </a:t>
            </a:r>
            <a:r>
              <a:rPr lang="en-US" sz="2000" dirty="0" err="1"/>
              <a:t>sợi</a:t>
            </a:r>
            <a:r>
              <a:rPr lang="en-US" sz="2000" dirty="0"/>
              <a:t> </a:t>
            </a:r>
            <a:r>
              <a:rPr lang="en-US" sz="2000" dirty="0" err="1"/>
              <a:t>thủy</a:t>
            </a:r>
            <a:r>
              <a:rPr lang="en-US" sz="2000" dirty="0"/>
              <a:t> </a:t>
            </a:r>
            <a:r>
              <a:rPr lang="en-US" sz="2000" dirty="0" err="1"/>
              <a:t>tinh</a:t>
            </a:r>
            <a:r>
              <a:rPr lang="en-US" sz="2000" dirty="0"/>
              <a:t> </a:t>
            </a:r>
            <a:r>
              <a:rPr lang="en-US" sz="2000" dirty="0" err="1"/>
              <a:t>là</a:t>
            </a:r>
            <a:r>
              <a:rPr lang="en-US" sz="2000" dirty="0"/>
              <a:t> </a:t>
            </a:r>
            <a:r>
              <a:rPr lang="en-US" sz="2000" dirty="0" err="1"/>
              <a:t>loại</a:t>
            </a:r>
            <a:r>
              <a:rPr lang="en-US" sz="2000" dirty="0"/>
              <a:t> </a:t>
            </a:r>
            <a:r>
              <a:rPr lang="en-US" sz="2000" dirty="0" err="1"/>
              <a:t>compozit</a:t>
            </a:r>
            <a:r>
              <a:rPr lang="en-US" sz="2000" dirty="0"/>
              <a:t> </a:t>
            </a:r>
            <a:r>
              <a:rPr lang="en-US" sz="2000" dirty="0" err="1"/>
              <a:t>thông</a:t>
            </a:r>
            <a:r>
              <a:rPr lang="en-US" sz="2000" dirty="0"/>
              <a:t> </a:t>
            </a:r>
            <a:r>
              <a:rPr lang="en-US" sz="2000" dirty="0" err="1"/>
              <a:t>dụng</a:t>
            </a:r>
            <a:r>
              <a:rPr lang="en-US" sz="2000" dirty="0"/>
              <a:t> </a:t>
            </a:r>
            <a:r>
              <a:rPr lang="en-US" sz="2000" dirty="0" err="1"/>
              <a:t>nhất</a:t>
            </a:r>
            <a:r>
              <a:rPr lang="en-US" sz="2000" dirty="0"/>
              <a:t> </a:t>
            </a:r>
            <a:r>
              <a:rPr lang="en-US" sz="2000" dirty="0" err="1"/>
              <a:t>hiện</a:t>
            </a:r>
            <a:r>
              <a:rPr lang="en-US" sz="2000" dirty="0"/>
              <a:t> nay </a:t>
            </a:r>
            <a:r>
              <a:rPr lang="en-US" sz="2000" dirty="0" err="1"/>
              <a:t>gồm</a:t>
            </a:r>
            <a:r>
              <a:rPr lang="en-US" sz="2000" dirty="0"/>
              <a:t> </a:t>
            </a:r>
            <a:r>
              <a:rPr lang="en-US" sz="2000" dirty="0" err="1"/>
              <a:t>cốt</a:t>
            </a:r>
            <a:r>
              <a:rPr lang="en-US" sz="2000" dirty="0"/>
              <a:t> </a:t>
            </a:r>
            <a:r>
              <a:rPr lang="en-US" sz="2000" dirty="0" err="1"/>
              <a:t>là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sợi</a:t>
            </a:r>
            <a:r>
              <a:rPr lang="en-US" sz="2000" dirty="0"/>
              <a:t> </a:t>
            </a:r>
            <a:r>
              <a:rPr lang="en-US" sz="2000" dirty="0" err="1"/>
              <a:t>thủy</a:t>
            </a:r>
            <a:r>
              <a:rPr lang="en-US" sz="2000" dirty="0"/>
              <a:t> </a:t>
            </a:r>
            <a:r>
              <a:rPr lang="en-US" sz="2000" dirty="0" err="1"/>
              <a:t>tinh</a:t>
            </a:r>
            <a:r>
              <a:rPr lang="en-US" sz="2000" dirty="0"/>
              <a:t> </a:t>
            </a:r>
            <a:r>
              <a:rPr lang="en-US" sz="2000" dirty="0" err="1"/>
              <a:t>vô</a:t>
            </a:r>
            <a:r>
              <a:rPr lang="en-US" sz="2000" dirty="0"/>
              <a:t> </a:t>
            </a:r>
            <a:r>
              <a:rPr lang="en-US" sz="2000" dirty="0" err="1"/>
              <a:t>cơ</a:t>
            </a:r>
            <a:r>
              <a:rPr lang="en-US" sz="2000" dirty="0"/>
              <a:t> </a:t>
            </a:r>
            <a:r>
              <a:rPr lang="en-US" sz="2000" dirty="0" err="1"/>
              <a:t>chất</a:t>
            </a:r>
            <a:r>
              <a:rPr lang="en-US" sz="2000" dirty="0"/>
              <a:t> </a:t>
            </a:r>
            <a:r>
              <a:rPr lang="en-US" sz="2000" dirty="0" err="1"/>
              <a:t>lượng</a:t>
            </a:r>
            <a:r>
              <a:rPr lang="en-US" sz="2000" dirty="0"/>
              <a:t> </a:t>
            </a:r>
            <a:r>
              <a:rPr lang="en-US" sz="2000" dirty="0" err="1"/>
              <a:t>cao</a:t>
            </a:r>
            <a:r>
              <a:rPr lang="en-US" sz="2000" dirty="0"/>
              <a:t>, </a:t>
            </a:r>
            <a:r>
              <a:rPr lang="en-US" sz="2000" dirty="0" err="1"/>
              <a:t>nền</a:t>
            </a:r>
            <a:r>
              <a:rPr lang="en-US" sz="2000" dirty="0"/>
              <a:t> </a:t>
            </a:r>
            <a:r>
              <a:rPr lang="en-US" sz="2000" dirty="0" err="1"/>
              <a:t>bằng</a:t>
            </a:r>
            <a:r>
              <a:rPr lang="en-US" sz="2000" dirty="0"/>
              <a:t> </a:t>
            </a:r>
            <a:r>
              <a:rPr lang="en-US" sz="2000" dirty="0" err="1"/>
              <a:t>chất</a:t>
            </a:r>
            <a:r>
              <a:rPr lang="en-US" sz="2000" dirty="0"/>
              <a:t> </a:t>
            </a:r>
            <a:r>
              <a:rPr lang="en-US" sz="2000" dirty="0" err="1"/>
              <a:t>dẻo</a:t>
            </a:r>
            <a:r>
              <a:rPr lang="en-US" sz="2000" dirty="0"/>
              <a:t> </a:t>
            </a:r>
            <a:r>
              <a:rPr lang="en-US" sz="2000" dirty="0" err="1"/>
              <a:t>nhiệt</a:t>
            </a:r>
            <a:r>
              <a:rPr lang="en-US" sz="2000" dirty="0"/>
              <a:t> </a:t>
            </a:r>
            <a:r>
              <a:rPr lang="en-US" sz="2000" dirty="0" err="1"/>
              <a:t>dẻo</a:t>
            </a:r>
            <a:r>
              <a:rPr lang="en-US" sz="2000" dirty="0"/>
              <a:t> </a:t>
            </a:r>
            <a:r>
              <a:rPr lang="en-US" sz="2000" dirty="0" err="1"/>
              <a:t>hoặc</a:t>
            </a:r>
            <a:r>
              <a:rPr lang="en-US" sz="2000" dirty="0"/>
              <a:t> </a:t>
            </a:r>
            <a:r>
              <a:rPr lang="en-US" sz="2000" dirty="0" err="1"/>
              <a:t>chất</a:t>
            </a:r>
            <a:r>
              <a:rPr lang="en-US" sz="2000" dirty="0"/>
              <a:t> </a:t>
            </a:r>
            <a:r>
              <a:rPr lang="en-US" sz="2000" dirty="0" err="1"/>
              <a:t>dẻo</a:t>
            </a:r>
            <a:r>
              <a:rPr lang="en-US" sz="2000" dirty="0"/>
              <a:t> </a:t>
            </a:r>
            <a:r>
              <a:rPr lang="en-US" sz="2000" dirty="0" err="1"/>
              <a:t>nhiệt</a:t>
            </a:r>
            <a:r>
              <a:rPr lang="en-US" sz="2000" dirty="0"/>
              <a:t> </a:t>
            </a:r>
            <a:r>
              <a:rPr lang="en-US" sz="2000" dirty="0" err="1"/>
              <a:t>rắn</a:t>
            </a:r>
            <a:endParaRPr lang="en-US" sz="2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123962" y="3022322"/>
            <a:ext cx="4752838" cy="3609672"/>
            <a:chOff x="1244183" y="2851993"/>
            <a:chExt cx="4752838" cy="3609672"/>
          </a:xfrm>
        </p:grpSpPr>
        <p:grpSp>
          <p:nvGrpSpPr>
            <p:cNvPr id="28" name="Group 27"/>
            <p:cNvGrpSpPr/>
            <p:nvPr/>
          </p:nvGrpSpPr>
          <p:grpSpPr>
            <a:xfrm>
              <a:off x="1244183" y="2920026"/>
              <a:ext cx="4752838" cy="3541639"/>
              <a:chOff x="1371600" y="1356973"/>
              <a:chExt cx="4114801" cy="5102797"/>
            </a:xfrm>
          </p:grpSpPr>
          <p:sp>
            <p:nvSpPr>
              <p:cNvPr id="31" name="Rounded Rectangle 30"/>
              <p:cNvSpPr/>
              <p:nvPr/>
            </p:nvSpPr>
            <p:spPr bwMode="gray">
              <a:xfrm>
                <a:off x="1371600" y="1356973"/>
                <a:ext cx="3591323" cy="5102797"/>
              </a:xfrm>
              <a:prstGeom prst="roundRect">
                <a:avLst>
                  <a:gd name="adj" fmla="val 7018"/>
                </a:avLst>
              </a:prstGeom>
              <a:gradFill>
                <a:gsLst>
                  <a:gs pos="0">
                    <a:srgbClr val="FFFFFF"/>
                  </a:gs>
                  <a:gs pos="46000">
                    <a:srgbClr val="FCB608">
                      <a:lumMod val="40000"/>
                      <a:lumOff val="60000"/>
                    </a:srgbClr>
                  </a:gs>
                  <a:gs pos="100000">
                    <a:srgbClr val="FFFFFF"/>
                  </a:gs>
                </a:gsLst>
                <a:lin ang="16200000" scaled="1"/>
              </a:gradFill>
              <a:ln w="12700" cap="flat" cmpd="sng" algn="ctr">
                <a:solidFill>
                  <a:srgbClr val="FCB608">
                    <a:lumMod val="75000"/>
                  </a:srgbClr>
                </a:solidFill>
                <a:prstDash val="solid"/>
              </a:ln>
              <a:effectLst>
                <a:outerShdw blurRad="50800" dist="101600" dir="7980000" algn="tr" rotWithShape="0">
                  <a:prstClr val="black">
                    <a:alpha val="1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32" name="Rectangle 52"/>
              <p:cNvSpPr>
                <a:spLocks noChangeArrowheads="1"/>
              </p:cNvSpPr>
              <p:nvPr/>
            </p:nvSpPr>
            <p:spPr bwMode="gray">
              <a:xfrm>
                <a:off x="1371601" y="1583353"/>
                <a:ext cx="4114800" cy="501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marL="0" marR="0" lvl="0" indent="0" algn="just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rPr>
                  <a:t>        cc</a:t>
                </a:r>
                <a:endParaRPr kumimoji="0" lang="en-US" sz="2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" name="Round Diagonal Corner Rectangle 28"/>
              <p:cNvSpPr/>
              <p:nvPr/>
            </p:nvSpPr>
            <p:spPr bwMode="gray">
              <a:xfrm>
                <a:off x="1378412" y="1361735"/>
                <a:ext cx="2117734" cy="566929"/>
              </a:xfrm>
              <a:prstGeom prst="round2DiagRect">
                <a:avLst>
                  <a:gd name="adj1" fmla="val 42473"/>
                  <a:gd name="adj2" fmla="val 0"/>
                </a:avLst>
              </a:prstGeom>
              <a:gradFill>
                <a:gsLst>
                  <a:gs pos="0">
                    <a:srgbClr val="FCB608">
                      <a:lumMod val="75000"/>
                    </a:srgbClr>
                  </a:gs>
                  <a:gs pos="92000">
                    <a:srgbClr val="FCB608"/>
                  </a:gs>
                  <a:gs pos="100000">
                    <a:srgbClr val="FCB608">
                      <a:lumMod val="50000"/>
                    </a:srgbClr>
                  </a:gs>
                </a:gsLst>
                <a:lin ang="10800000" scaled="1"/>
              </a:gradFill>
              <a:ln w="25400" cap="flat" cmpd="sng" algn="ctr">
                <a:solidFill>
                  <a:srgbClr val="FCB608">
                    <a:lumMod val="75000"/>
                  </a:srgbClr>
                </a:solidFill>
                <a:prstDash val="solid"/>
              </a:ln>
              <a:effectLst>
                <a:outerShdw blurRad="139700" dist="177800" dir="8400000" algn="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contrasting" dir="t">
                  <a:rot lat="0" lon="0" rev="4200000"/>
                </a:lightRig>
              </a:scene3d>
              <a:sp3d prstMaterial="metal">
                <a:bevelT w="88900" h="889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14" name="Rectangle 13"/>
            <p:cNvSpPr/>
            <p:nvPr/>
          </p:nvSpPr>
          <p:spPr>
            <a:xfrm>
              <a:off x="1549773" y="2851993"/>
              <a:ext cx="157126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dirty="0" err="1">
                  <a:solidFill>
                    <a:schemeClr val="bg1"/>
                  </a:solidFill>
                </a:rPr>
                <a:t>Ưu</a:t>
              </a:r>
              <a:r>
                <a:rPr lang="en-US" sz="2800" dirty="0">
                  <a:solidFill>
                    <a:schemeClr val="bg1"/>
                  </a:solidFill>
                </a:rPr>
                <a:t> </a:t>
              </a:r>
              <a:r>
                <a:rPr lang="en-US" sz="2800" dirty="0" err="1">
                  <a:solidFill>
                    <a:schemeClr val="bg1"/>
                  </a:solidFill>
                </a:rPr>
                <a:t>điểm</a:t>
              </a:r>
              <a:endParaRPr lang="en-US" sz="2800" dirty="0">
                <a:solidFill>
                  <a:schemeClr val="bg1"/>
                </a:solidFill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522879" y="3635100"/>
              <a:ext cx="3657600" cy="23083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 smtClean="0"/>
                <a:t>- </a:t>
              </a:r>
              <a:r>
                <a:rPr lang="en-US" sz="2400" dirty="0" err="1" smtClean="0"/>
                <a:t>Có</a:t>
              </a:r>
              <a:r>
                <a:rPr lang="en-US" sz="2400" dirty="0" smtClean="0"/>
                <a:t> </a:t>
              </a:r>
              <a:r>
                <a:rPr lang="en-US" sz="2400" dirty="0" err="1"/>
                <a:t>độ</a:t>
              </a:r>
              <a:r>
                <a:rPr lang="en-US" sz="2400" dirty="0"/>
                <a:t> </a:t>
              </a:r>
              <a:r>
                <a:rPr lang="en-US" sz="2400" dirty="0" err="1"/>
                <a:t>bền</a:t>
              </a:r>
              <a:r>
                <a:rPr lang="en-US" sz="2400" dirty="0"/>
                <a:t> </a:t>
              </a:r>
              <a:r>
                <a:rPr lang="en-US" sz="2400" dirty="0" err="1"/>
                <a:t>cao</a:t>
              </a:r>
              <a:r>
                <a:rPr lang="en-US" sz="2400" dirty="0" smtClean="0"/>
                <a:t>,</a:t>
              </a:r>
            </a:p>
            <a:p>
              <a:r>
                <a:rPr lang="en-US" sz="2400" dirty="0" smtClean="0"/>
                <a:t> - </a:t>
              </a:r>
              <a:r>
                <a:rPr lang="en-US" sz="2400" dirty="0" err="1" smtClean="0"/>
                <a:t>Chịu</a:t>
              </a:r>
              <a:r>
                <a:rPr lang="en-US" sz="2400" dirty="0" smtClean="0"/>
                <a:t> </a:t>
              </a:r>
              <a:r>
                <a:rPr lang="en-US" sz="2400" dirty="0" err="1"/>
                <a:t>va</a:t>
              </a:r>
              <a:r>
                <a:rPr lang="en-US" sz="2400" dirty="0"/>
                <a:t> </a:t>
              </a:r>
              <a:r>
                <a:rPr lang="en-US" sz="2400" dirty="0" err="1"/>
                <a:t>đập</a:t>
              </a:r>
              <a:r>
                <a:rPr lang="en-US" sz="2400" dirty="0"/>
                <a:t> </a:t>
              </a:r>
              <a:r>
                <a:rPr lang="en-US" sz="2400" dirty="0" err="1"/>
                <a:t>tốt</a:t>
              </a:r>
              <a:r>
                <a:rPr lang="en-US" sz="2400" dirty="0"/>
                <a:t> </a:t>
              </a:r>
              <a:r>
                <a:rPr lang="en-US" sz="2400" dirty="0" err="1"/>
                <a:t>hơn</a:t>
              </a:r>
              <a:r>
                <a:rPr lang="en-US" sz="2400" dirty="0"/>
                <a:t> </a:t>
              </a:r>
              <a:r>
                <a:rPr lang="en-US" sz="2400" dirty="0" err="1"/>
                <a:t>compozit</a:t>
              </a:r>
              <a:r>
                <a:rPr lang="en-US" sz="2400" dirty="0"/>
                <a:t> </a:t>
              </a:r>
              <a:r>
                <a:rPr lang="en-US" sz="2400" dirty="0" err="1"/>
                <a:t>sợi</a:t>
              </a:r>
              <a:r>
                <a:rPr lang="en-US" sz="2400" dirty="0"/>
                <a:t> </a:t>
              </a:r>
              <a:r>
                <a:rPr lang="en-US" sz="2400" dirty="0" err="1"/>
                <a:t>cacbon</a:t>
              </a:r>
              <a:r>
                <a:rPr lang="en-US" sz="2400" dirty="0"/>
                <a:t>, </a:t>
              </a:r>
              <a:endParaRPr lang="en-US" sz="2400" dirty="0" smtClean="0"/>
            </a:p>
            <a:p>
              <a:pPr algn="just"/>
              <a:r>
                <a:rPr lang="en-US" sz="2400" dirty="0" smtClean="0"/>
                <a:t>- </a:t>
              </a:r>
              <a:r>
                <a:rPr lang="en-US" sz="2400" dirty="0" err="1" smtClean="0"/>
                <a:t>Ổn</a:t>
              </a:r>
              <a:r>
                <a:rPr lang="en-US" sz="2400" dirty="0" smtClean="0"/>
                <a:t> </a:t>
              </a:r>
              <a:r>
                <a:rPr lang="en-US" sz="2400" dirty="0" err="1"/>
                <a:t>định</a:t>
              </a:r>
              <a:r>
                <a:rPr lang="en-US" sz="2400" dirty="0"/>
                <a:t> </a:t>
              </a:r>
              <a:r>
                <a:rPr lang="en-US" sz="2400" dirty="0" err="1"/>
                <a:t>trong</a:t>
              </a:r>
              <a:r>
                <a:rPr lang="en-US" sz="2400" dirty="0"/>
                <a:t> </a:t>
              </a:r>
              <a:r>
                <a:rPr lang="en-US" sz="2400" dirty="0" err="1"/>
                <a:t>nhiều</a:t>
              </a:r>
              <a:r>
                <a:rPr lang="en-US" sz="2400" dirty="0"/>
                <a:t> </a:t>
              </a:r>
              <a:r>
                <a:rPr lang="en-US" sz="2400" dirty="0" err="1"/>
                <a:t>môi</a:t>
              </a:r>
              <a:r>
                <a:rPr lang="en-US" sz="2400" dirty="0"/>
                <a:t> </a:t>
              </a:r>
              <a:r>
                <a:rPr lang="en-US" sz="2400" dirty="0" err="1"/>
                <a:t>trường</a:t>
              </a:r>
              <a:r>
                <a:rPr lang="en-US" sz="2400" dirty="0"/>
                <a:t> </a:t>
              </a:r>
              <a:r>
                <a:rPr lang="en-US" sz="2400" dirty="0" err="1"/>
                <a:t>hóa</a:t>
              </a:r>
              <a:r>
                <a:rPr lang="en-US" sz="2400" dirty="0"/>
                <a:t> </a:t>
              </a:r>
              <a:r>
                <a:rPr lang="en-US" sz="2400" dirty="0" err="1"/>
                <a:t>học</a:t>
              </a:r>
              <a:r>
                <a:rPr lang="en-US" sz="2400" dirty="0"/>
                <a:t> </a:t>
              </a:r>
              <a:r>
                <a:rPr lang="en-US" sz="2400" dirty="0" err="1"/>
                <a:t>và</a:t>
              </a:r>
              <a:r>
                <a:rPr lang="en-US" sz="2400" dirty="0"/>
                <a:t> </a:t>
              </a:r>
              <a:r>
                <a:rPr lang="en-US" sz="2400" dirty="0" err="1"/>
                <a:t>giá</a:t>
              </a:r>
              <a:r>
                <a:rPr lang="en-US" sz="2400" dirty="0"/>
                <a:t> </a:t>
              </a:r>
              <a:r>
                <a:rPr lang="en-US" sz="2400" dirty="0" err="1"/>
                <a:t>thành</a:t>
              </a:r>
              <a:r>
                <a:rPr lang="en-US" sz="2400" dirty="0"/>
                <a:t> </a:t>
              </a:r>
              <a:r>
                <a:rPr lang="en-US" sz="2400" dirty="0" err="1"/>
                <a:t>rẻ</a:t>
              </a:r>
              <a:r>
                <a:rPr lang="en-US" sz="2400" dirty="0"/>
                <a:t>.</a:t>
              </a:r>
            </a:p>
          </p:txBody>
        </p:sp>
      </p:grpSp>
      <p:sp>
        <p:nvSpPr>
          <p:cNvPr id="38" name="Rounded Rectangle 37"/>
          <p:cNvSpPr/>
          <p:nvPr/>
        </p:nvSpPr>
        <p:spPr bwMode="gray">
          <a:xfrm>
            <a:off x="4382487" y="3096256"/>
            <a:ext cx="4587688" cy="3761744"/>
          </a:xfrm>
          <a:prstGeom prst="roundRect">
            <a:avLst/>
          </a:prstGeom>
          <a:gradFill>
            <a:gsLst>
              <a:gs pos="0">
                <a:srgbClr val="FFFFFF"/>
              </a:gs>
              <a:gs pos="46000">
                <a:srgbClr val="62B5C6">
                  <a:lumMod val="40000"/>
                  <a:lumOff val="60000"/>
                </a:srgbClr>
              </a:gs>
              <a:gs pos="100000">
                <a:srgbClr val="FFFFFF"/>
              </a:gs>
            </a:gsLst>
            <a:lin ang="16200000" scaled="1"/>
          </a:gradFill>
          <a:ln w="12700" cap="flat" cmpd="sng" algn="ctr">
            <a:solidFill>
              <a:srgbClr val="62B5C6">
                <a:shade val="50000"/>
              </a:srgbClr>
            </a:solidFill>
            <a:prstDash val="solid"/>
          </a:ln>
          <a:effectLst>
            <a:outerShdw blurRad="50800" dist="101600" dir="7980000" algn="tr" rotWithShape="0">
              <a:prstClr val="black">
                <a:alpha val="10000"/>
              </a:prstClr>
            </a:outerShdw>
          </a:effectLst>
        </p:spPr>
        <p:txBody>
          <a:bodyPr rtlCol="0" anchor="ctr"/>
          <a:lstStyle/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en-US" sz="2100" dirty="0" smtClean="0"/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en-US" sz="2100" dirty="0"/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en-US" sz="1050" dirty="0" smtClean="0"/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2100" dirty="0" err="1" smtClean="0"/>
              <a:t>Môđun</a:t>
            </a:r>
            <a:r>
              <a:rPr lang="en-US" sz="2100" dirty="0" smtClean="0"/>
              <a:t> </a:t>
            </a:r>
            <a:r>
              <a:rPr lang="en-US" sz="2100" dirty="0" err="1"/>
              <a:t>đàn</a:t>
            </a:r>
            <a:r>
              <a:rPr lang="en-US" sz="2100" dirty="0"/>
              <a:t> </a:t>
            </a:r>
            <a:r>
              <a:rPr lang="en-US" sz="2100" dirty="0" err="1"/>
              <a:t>hồi</a:t>
            </a:r>
            <a:r>
              <a:rPr lang="en-US" sz="2100" dirty="0"/>
              <a:t> </a:t>
            </a:r>
            <a:r>
              <a:rPr lang="en-US" sz="2100" dirty="0" err="1"/>
              <a:t>thấp</a:t>
            </a:r>
            <a:r>
              <a:rPr lang="en-US" sz="2100" dirty="0"/>
              <a:t> </a:t>
            </a:r>
            <a:endParaRPr lang="en-US" sz="2100" dirty="0" smtClean="0"/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2100" dirty="0" err="1"/>
              <a:t>T</a:t>
            </a:r>
            <a:r>
              <a:rPr lang="en-US" sz="2100" dirty="0" err="1" smtClean="0"/>
              <a:t>ính</a:t>
            </a:r>
            <a:r>
              <a:rPr lang="en-US" sz="2100" dirty="0" smtClean="0"/>
              <a:t> </a:t>
            </a:r>
            <a:r>
              <a:rPr lang="en-US" sz="2100" dirty="0" err="1"/>
              <a:t>chống</a:t>
            </a:r>
            <a:r>
              <a:rPr lang="en-US" sz="2100" dirty="0"/>
              <a:t> </a:t>
            </a:r>
            <a:r>
              <a:rPr lang="en-US" sz="2100" dirty="0" err="1"/>
              <a:t>mòn</a:t>
            </a:r>
            <a:r>
              <a:rPr lang="en-US" sz="2100" dirty="0"/>
              <a:t> </a:t>
            </a:r>
            <a:r>
              <a:rPr lang="en-US" sz="2100" dirty="0" err="1"/>
              <a:t>kém</a:t>
            </a:r>
            <a:r>
              <a:rPr lang="en-US" sz="2100" dirty="0"/>
              <a:t> </a:t>
            </a:r>
            <a:r>
              <a:rPr lang="en-US" sz="2100" dirty="0" err="1"/>
              <a:t>làm</a:t>
            </a:r>
            <a:r>
              <a:rPr lang="en-US" sz="2100" dirty="0"/>
              <a:t> </a:t>
            </a:r>
            <a:r>
              <a:rPr lang="en-US" sz="2100" dirty="0" err="1"/>
              <a:t>giảm</a:t>
            </a:r>
            <a:r>
              <a:rPr lang="en-US" sz="2100" dirty="0"/>
              <a:t> </a:t>
            </a:r>
            <a:r>
              <a:rPr lang="en-US" sz="2100" dirty="0" err="1"/>
              <a:t>độ</a:t>
            </a:r>
            <a:r>
              <a:rPr lang="en-US" sz="2100" dirty="0"/>
              <a:t> </a:t>
            </a:r>
            <a:r>
              <a:rPr lang="en-US" sz="2100" dirty="0" err="1"/>
              <a:t>bền</a:t>
            </a:r>
            <a:r>
              <a:rPr lang="en-US" sz="2100" dirty="0"/>
              <a:t> </a:t>
            </a:r>
            <a:r>
              <a:rPr lang="en-US" sz="2100" dirty="0" err="1"/>
              <a:t>vốn</a:t>
            </a:r>
            <a:r>
              <a:rPr lang="en-US" sz="2100" dirty="0"/>
              <a:t> </a:t>
            </a:r>
            <a:r>
              <a:rPr lang="en-US" sz="2100" dirty="0" err="1"/>
              <a:t>có</a:t>
            </a:r>
            <a:r>
              <a:rPr lang="en-US" sz="2100" dirty="0"/>
              <a:t> </a:t>
            </a:r>
            <a:r>
              <a:rPr lang="en-US" sz="2100" dirty="0" err="1"/>
              <a:t>của</a:t>
            </a:r>
            <a:r>
              <a:rPr lang="en-US" sz="2100" dirty="0"/>
              <a:t> </a:t>
            </a:r>
            <a:r>
              <a:rPr lang="en-US" sz="2100" dirty="0" err="1"/>
              <a:t>vật</a:t>
            </a:r>
            <a:r>
              <a:rPr lang="en-US" sz="2100" dirty="0"/>
              <a:t> </a:t>
            </a:r>
            <a:r>
              <a:rPr lang="en-US" sz="2100" dirty="0" err="1"/>
              <a:t>liệu</a:t>
            </a:r>
            <a:r>
              <a:rPr lang="en-US" sz="2100" dirty="0" smtClean="0"/>
              <a:t>.</a:t>
            </a: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2100" dirty="0" smtClean="0"/>
              <a:t> </a:t>
            </a:r>
            <a:r>
              <a:rPr lang="en-US" sz="2100" dirty="0" err="1"/>
              <a:t>Tính</a:t>
            </a:r>
            <a:r>
              <a:rPr lang="en-US" sz="2100" dirty="0"/>
              <a:t> </a:t>
            </a:r>
            <a:r>
              <a:rPr lang="en-US" sz="2100" dirty="0" err="1"/>
              <a:t>bám</a:t>
            </a:r>
            <a:r>
              <a:rPr lang="en-US" sz="2100" dirty="0"/>
              <a:t> </a:t>
            </a:r>
            <a:r>
              <a:rPr lang="en-US" sz="2100" dirty="0" err="1"/>
              <a:t>dính</a:t>
            </a:r>
            <a:r>
              <a:rPr lang="en-US" sz="2100" dirty="0"/>
              <a:t> </a:t>
            </a:r>
            <a:r>
              <a:rPr lang="en-US" sz="2100" dirty="0" err="1"/>
              <a:t>trên</a:t>
            </a:r>
            <a:r>
              <a:rPr lang="en-US" sz="2100" dirty="0"/>
              <a:t> </a:t>
            </a:r>
            <a:r>
              <a:rPr lang="en-US" sz="2100" dirty="0" err="1"/>
              <a:t>nền</a:t>
            </a:r>
            <a:r>
              <a:rPr lang="en-US" sz="2100" dirty="0"/>
              <a:t> </a:t>
            </a:r>
            <a:r>
              <a:rPr lang="en-US" sz="2100" dirty="0" err="1"/>
              <a:t>polyme</a:t>
            </a:r>
            <a:r>
              <a:rPr lang="en-US" sz="2100" dirty="0"/>
              <a:t> </a:t>
            </a:r>
            <a:r>
              <a:rPr lang="en-US" sz="2100" dirty="0" err="1"/>
              <a:t>kém</a:t>
            </a:r>
            <a:r>
              <a:rPr lang="en-US" sz="2100" dirty="0"/>
              <a:t>, </a:t>
            </a:r>
            <a:r>
              <a:rPr lang="en-US" sz="2100" dirty="0" err="1"/>
              <a:t>đặc</a:t>
            </a:r>
            <a:r>
              <a:rPr lang="en-US" sz="2100" dirty="0"/>
              <a:t> </a:t>
            </a:r>
            <a:r>
              <a:rPr lang="en-US" sz="2100" dirty="0" err="1"/>
              <a:t>biệt</a:t>
            </a:r>
            <a:r>
              <a:rPr lang="en-US" sz="2100" dirty="0"/>
              <a:t> </a:t>
            </a:r>
            <a:r>
              <a:rPr lang="en-US" sz="2100" dirty="0" err="1"/>
              <a:t>là</a:t>
            </a:r>
            <a:r>
              <a:rPr lang="en-US" sz="2100" dirty="0"/>
              <a:t> </a:t>
            </a:r>
            <a:r>
              <a:rPr lang="en-US" sz="2100" dirty="0" err="1"/>
              <a:t>khi</a:t>
            </a:r>
            <a:r>
              <a:rPr lang="en-US" sz="2100" dirty="0"/>
              <a:t> </a:t>
            </a:r>
            <a:r>
              <a:rPr lang="en-US" sz="2100" dirty="0" err="1"/>
              <a:t>có</a:t>
            </a:r>
            <a:r>
              <a:rPr lang="en-US" sz="2100" dirty="0"/>
              <a:t> </a:t>
            </a:r>
            <a:r>
              <a:rPr lang="en-US" sz="2100" dirty="0" err="1"/>
              <a:t>mặt</a:t>
            </a:r>
            <a:r>
              <a:rPr lang="en-US" sz="2100" dirty="0"/>
              <a:t> </a:t>
            </a:r>
            <a:r>
              <a:rPr lang="en-US" sz="2100" dirty="0" err="1"/>
              <a:t>của</a:t>
            </a:r>
            <a:r>
              <a:rPr lang="en-US" sz="2100" dirty="0"/>
              <a:t> </a:t>
            </a:r>
            <a:r>
              <a:rPr lang="en-US" sz="2100" dirty="0" err="1"/>
              <a:t>hơi</a:t>
            </a:r>
            <a:r>
              <a:rPr lang="en-US" sz="2100" dirty="0"/>
              <a:t> </a:t>
            </a:r>
            <a:r>
              <a:rPr lang="en-US" sz="2100" dirty="0" err="1"/>
              <a:t>ẩm</a:t>
            </a:r>
            <a:r>
              <a:rPr lang="en-US" sz="2100" dirty="0"/>
              <a:t>. Do </a:t>
            </a:r>
            <a:r>
              <a:rPr lang="en-US" sz="2100" dirty="0" err="1"/>
              <a:t>đó</a:t>
            </a:r>
            <a:r>
              <a:rPr lang="en-US" sz="2100" dirty="0"/>
              <a:t> </a:t>
            </a:r>
            <a:r>
              <a:rPr lang="en-US" sz="2100" dirty="0" err="1"/>
              <a:t>khi</a:t>
            </a:r>
            <a:r>
              <a:rPr lang="en-US" sz="2100" dirty="0"/>
              <a:t> </a:t>
            </a:r>
            <a:r>
              <a:rPr lang="en-US" sz="2100" dirty="0" err="1"/>
              <a:t>chế</a:t>
            </a:r>
            <a:r>
              <a:rPr lang="en-US" sz="2100" dirty="0"/>
              <a:t> </a:t>
            </a:r>
            <a:r>
              <a:rPr lang="en-US" sz="2100" dirty="0" err="1"/>
              <a:t>tạo</a:t>
            </a:r>
            <a:r>
              <a:rPr lang="en-US" sz="2100" dirty="0"/>
              <a:t> </a:t>
            </a:r>
            <a:r>
              <a:rPr lang="en-US" sz="2100" dirty="0" err="1"/>
              <a:t>compozit</a:t>
            </a:r>
            <a:r>
              <a:rPr lang="en-US" sz="2100" dirty="0"/>
              <a:t> </a:t>
            </a:r>
            <a:r>
              <a:rPr lang="en-US" sz="2100" dirty="0" err="1"/>
              <a:t>sợi</a:t>
            </a:r>
            <a:r>
              <a:rPr lang="en-US" sz="2100" dirty="0"/>
              <a:t> </a:t>
            </a:r>
            <a:r>
              <a:rPr lang="en-US" sz="2100" dirty="0" err="1"/>
              <a:t>thủy</a:t>
            </a:r>
            <a:r>
              <a:rPr lang="en-US" sz="2100" dirty="0"/>
              <a:t> </a:t>
            </a:r>
            <a:r>
              <a:rPr lang="en-US" sz="2100" dirty="0" err="1"/>
              <a:t>tinh</a:t>
            </a:r>
            <a:r>
              <a:rPr lang="en-US" sz="2100" dirty="0"/>
              <a:t> </a:t>
            </a:r>
            <a:r>
              <a:rPr lang="en-US" sz="2100" dirty="0" err="1"/>
              <a:t>đòi</a:t>
            </a:r>
            <a:r>
              <a:rPr lang="en-US" sz="2100" dirty="0"/>
              <a:t> </a:t>
            </a:r>
            <a:r>
              <a:rPr lang="en-US" sz="2100" dirty="0" err="1"/>
              <a:t>hỏi</a:t>
            </a:r>
            <a:r>
              <a:rPr lang="en-US" sz="2100" dirty="0"/>
              <a:t> </a:t>
            </a:r>
            <a:r>
              <a:rPr lang="en-US" sz="2100" dirty="0" err="1"/>
              <a:t>phải</a:t>
            </a:r>
            <a:r>
              <a:rPr lang="en-US" sz="2100" dirty="0"/>
              <a:t> </a:t>
            </a:r>
            <a:r>
              <a:rPr lang="en-US" sz="2100" dirty="0" err="1"/>
              <a:t>có</a:t>
            </a:r>
            <a:r>
              <a:rPr lang="en-US" sz="2100" dirty="0"/>
              <a:t> </a:t>
            </a:r>
            <a:r>
              <a:rPr lang="en-US" sz="2100" dirty="0" err="1"/>
              <a:t>thêm</a:t>
            </a:r>
            <a:r>
              <a:rPr lang="en-US" sz="2100" dirty="0"/>
              <a:t> </a:t>
            </a:r>
            <a:r>
              <a:rPr lang="en-US" sz="2100" dirty="0" err="1"/>
              <a:t>xúc</a:t>
            </a:r>
            <a:r>
              <a:rPr lang="en-US" sz="2100" dirty="0"/>
              <a:t> </a:t>
            </a:r>
            <a:r>
              <a:rPr lang="en-US" sz="2100" dirty="0" err="1"/>
              <a:t>tác</a:t>
            </a:r>
            <a:r>
              <a:rPr lang="en-US" sz="2100" dirty="0"/>
              <a:t> </a:t>
            </a:r>
            <a:r>
              <a:rPr lang="en-US" sz="2100" dirty="0" err="1"/>
              <a:t>kết</a:t>
            </a:r>
            <a:r>
              <a:rPr lang="en-US" sz="2100" dirty="0"/>
              <a:t> </a:t>
            </a:r>
            <a:r>
              <a:rPr lang="en-US" sz="2100" dirty="0" err="1"/>
              <a:t>dính</a:t>
            </a:r>
            <a:r>
              <a:rPr lang="en-US" sz="2100" dirty="0"/>
              <a:t> </a:t>
            </a:r>
            <a:r>
              <a:rPr lang="en-US" sz="2100" dirty="0" err="1"/>
              <a:t>hóa</a:t>
            </a:r>
            <a:r>
              <a:rPr lang="en-US" sz="2100" dirty="0"/>
              <a:t> </a:t>
            </a:r>
            <a:r>
              <a:rPr lang="en-US" sz="2100" dirty="0" err="1"/>
              <a:t>học</a:t>
            </a:r>
            <a:r>
              <a:rPr lang="en-US" sz="2100" dirty="0"/>
              <a:t> </a:t>
            </a:r>
            <a:r>
              <a:rPr lang="en-US" sz="2100" dirty="0" err="1"/>
              <a:t>trên</a:t>
            </a:r>
            <a:r>
              <a:rPr lang="en-US" sz="2100" dirty="0"/>
              <a:t> </a:t>
            </a:r>
            <a:r>
              <a:rPr lang="en-US" sz="2100" dirty="0" err="1"/>
              <a:t>bề</a:t>
            </a:r>
            <a:r>
              <a:rPr lang="en-US" sz="2100" dirty="0"/>
              <a:t> </a:t>
            </a:r>
            <a:r>
              <a:rPr lang="en-US" sz="2100" dirty="0" err="1"/>
              <a:t>mặt</a:t>
            </a:r>
            <a:r>
              <a:rPr lang="en-US" sz="2100" dirty="0"/>
              <a:t> </a:t>
            </a:r>
            <a:r>
              <a:rPr lang="en-US" sz="2100" dirty="0" err="1"/>
              <a:t>sợi</a:t>
            </a:r>
            <a:r>
              <a:rPr lang="en-US" sz="2100" dirty="0"/>
              <a:t> </a:t>
            </a:r>
            <a:r>
              <a:rPr lang="en-US" sz="2100" dirty="0" err="1"/>
              <a:t>thủy</a:t>
            </a:r>
            <a:r>
              <a:rPr lang="en-US" sz="2100" dirty="0"/>
              <a:t> </a:t>
            </a:r>
            <a:r>
              <a:rPr lang="en-US" sz="2100" dirty="0" err="1"/>
              <a:t>tinh</a:t>
            </a:r>
            <a:r>
              <a:rPr lang="en-US" sz="2100" dirty="0"/>
              <a:t>.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4382487" y="3047999"/>
            <a:ext cx="2268601" cy="531168"/>
            <a:chOff x="4060258" y="3278832"/>
            <a:chExt cx="2331945" cy="531168"/>
          </a:xfrm>
        </p:grpSpPr>
        <p:grpSp>
          <p:nvGrpSpPr>
            <p:cNvPr id="37" name="Group 36"/>
            <p:cNvGrpSpPr/>
            <p:nvPr/>
          </p:nvGrpSpPr>
          <p:grpSpPr>
            <a:xfrm>
              <a:off x="4060258" y="3278832"/>
              <a:ext cx="2331945" cy="516611"/>
              <a:chOff x="38100" y="1641569"/>
              <a:chExt cx="2998215" cy="456357"/>
            </a:xfrm>
          </p:grpSpPr>
          <p:sp>
            <p:nvSpPr>
              <p:cNvPr id="41" name="Oval 40"/>
              <p:cNvSpPr/>
              <p:nvPr/>
            </p:nvSpPr>
            <p:spPr bwMode="gray">
              <a:xfrm>
                <a:off x="222452" y="1752600"/>
                <a:ext cx="155448" cy="155448"/>
              </a:xfrm>
              <a:prstGeom prst="ellipse">
                <a:avLst/>
              </a:prstGeom>
              <a:gradFill flip="none" rotWithShape="1">
                <a:gsLst>
                  <a:gs pos="0">
                    <a:srgbClr val="62B5C6">
                      <a:shade val="51000"/>
                      <a:satMod val="130000"/>
                    </a:srgbClr>
                  </a:gs>
                  <a:gs pos="42000">
                    <a:srgbClr val="62B5C6">
                      <a:lumMod val="60000"/>
                      <a:lumOff val="40000"/>
                    </a:srgbClr>
                  </a:gs>
                  <a:gs pos="100000">
                    <a:srgbClr val="62B5C6">
                      <a:shade val="94000"/>
                      <a:satMod val="135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>
                  <a:rot lat="0" lon="0" rev="0"/>
                </a:camera>
                <a:lightRig rig="flat" dir="t">
                  <a:rot lat="0" lon="0" rev="5400000"/>
                </a:lightRig>
              </a:scene3d>
              <a:sp3d>
                <a:bevelT w="101600" h="635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40" name="Round Diagonal Corner Rectangle 39"/>
              <p:cNvSpPr/>
              <p:nvPr/>
            </p:nvSpPr>
            <p:spPr bwMode="gray">
              <a:xfrm>
                <a:off x="38100" y="1641569"/>
                <a:ext cx="2998215" cy="456357"/>
              </a:xfrm>
              <a:prstGeom prst="round2DiagRect">
                <a:avLst>
                  <a:gd name="adj1" fmla="val 42473"/>
                  <a:gd name="adj2" fmla="val 0"/>
                </a:avLst>
              </a:prstGeom>
              <a:gradFill>
                <a:gsLst>
                  <a:gs pos="0">
                    <a:srgbClr val="62B5C6">
                      <a:lumMod val="75000"/>
                    </a:srgbClr>
                  </a:gs>
                  <a:gs pos="92000">
                    <a:srgbClr val="62B5C6"/>
                  </a:gs>
                  <a:gs pos="100000">
                    <a:srgbClr val="62B5C6">
                      <a:lumMod val="50000"/>
                    </a:srgbClr>
                  </a:gs>
                </a:gsLst>
                <a:lin ang="10800000" scaled="1"/>
              </a:gradFill>
              <a:ln w="25400" cap="flat" cmpd="sng" algn="ctr">
                <a:solidFill>
                  <a:srgbClr val="62B5C6">
                    <a:shade val="50000"/>
                  </a:srgbClr>
                </a:solidFill>
                <a:prstDash val="solid"/>
              </a:ln>
              <a:effectLst>
                <a:outerShdw blurRad="139700" dist="177800" dir="8400000" algn="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contrasting" dir="t">
                  <a:rot lat="0" lon="0" rev="4200000"/>
                </a:lightRig>
              </a:scene3d>
              <a:sp3d prstMaterial="metal">
                <a:bevelT w="88900" h="889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 </a:t>
                </a:r>
                <a:endPara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17" name="Rectangle 16"/>
            <p:cNvSpPr/>
            <p:nvPr/>
          </p:nvSpPr>
          <p:spPr>
            <a:xfrm>
              <a:off x="4221572" y="3348335"/>
              <a:ext cx="19800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 err="1">
                  <a:solidFill>
                    <a:schemeClr val="bg1"/>
                  </a:solidFill>
                </a:rPr>
                <a:t>Nhược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  <a:r>
                <a:rPr lang="en-US" sz="2400" dirty="0" err="1">
                  <a:solidFill>
                    <a:schemeClr val="bg1"/>
                  </a:solidFill>
                </a:rPr>
                <a:t>điểm</a:t>
              </a:r>
              <a:r>
                <a:rPr lang="en-US" sz="2400" dirty="0">
                  <a:solidFill>
                    <a:schemeClr val="bg1"/>
                  </a:solidFill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227192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-30163"/>
            <a:ext cx="4724400" cy="639763"/>
          </a:xfrm>
        </p:spPr>
        <p:txBody>
          <a:bodyPr/>
          <a:lstStyle/>
          <a:p>
            <a:r>
              <a:rPr lang="en-US" sz="2400" dirty="0"/>
              <a:t>2. VẬT LIỆU COMPOZIT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-22412" y="844692"/>
            <a:ext cx="6553200" cy="450708"/>
            <a:chOff x="-22412" y="844692"/>
            <a:chExt cx="6553200" cy="450708"/>
          </a:xfrm>
        </p:grpSpPr>
        <p:grpSp>
          <p:nvGrpSpPr>
            <p:cNvPr id="8" name="Group 7"/>
            <p:cNvGrpSpPr/>
            <p:nvPr/>
          </p:nvGrpSpPr>
          <p:grpSpPr>
            <a:xfrm>
              <a:off x="-22412" y="844692"/>
              <a:ext cx="6553200" cy="438150"/>
              <a:chOff x="1066800" y="4800600"/>
              <a:chExt cx="6553200" cy="438150"/>
            </a:xfrm>
          </p:grpSpPr>
          <p:grpSp>
            <p:nvGrpSpPr>
              <p:cNvPr id="9" name="Group 49"/>
              <p:cNvGrpSpPr/>
              <p:nvPr/>
            </p:nvGrpSpPr>
            <p:grpSpPr>
              <a:xfrm>
                <a:off x="1066800" y="4800600"/>
                <a:ext cx="6553200" cy="438150"/>
                <a:chOff x="2619375" y="4940300"/>
                <a:chExt cx="6553200" cy="438150"/>
              </a:xfrm>
            </p:grpSpPr>
            <p:sp>
              <p:nvSpPr>
                <p:cNvPr id="11" name="AutoShape 32"/>
                <p:cNvSpPr>
                  <a:spLocks noChangeArrowheads="1"/>
                </p:cNvSpPr>
                <p:nvPr/>
              </p:nvSpPr>
              <p:spPr bwMode="gray">
                <a:xfrm>
                  <a:off x="2657475" y="4978019"/>
                  <a:ext cx="6515100" cy="37465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7EC65A">
                        <a:gamma/>
                        <a:tint val="0"/>
                        <a:invGamma/>
                        <a:alpha val="0"/>
                      </a:srgbClr>
                    </a:gs>
                    <a:gs pos="100000">
                      <a:srgbClr val="7EC65A">
                        <a:lumMod val="60000"/>
                        <a:lumOff val="40000"/>
                      </a:srgbClr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" name="AutoShape 36"/>
                <p:cNvSpPr>
                  <a:spLocks noChangeArrowheads="1"/>
                </p:cNvSpPr>
                <p:nvPr/>
              </p:nvSpPr>
              <p:spPr bwMode="gray">
                <a:xfrm>
                  <a:off x="2619375" y="4940300"/>
                  <a:ext cx="6553200" cy="438150"/>
                </a:xfrm>
                <a:prstGeom prst="roundRect">
                  <a:avLst>
                    <a:gd name="adj" fmla="val 50000"/>
                  </a:avLst>
                </a:prstGeom>
                <a:noFill/>
                <a:ln w="9525">
                  <a:solidFill>
                    <a:srgbClr val="7EC65A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" name="Oval 12"/>
                <p:cNvSpPr/>
                <p:nvPr/>
              </p:nvSpPr>
              <p:spPr>
                <a:xfrm>
                  <a:off x="2743200" y="5074920"/>
                  <a:ext cx="182880" cy="18592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7EC65A">
                        <a:lumMod val="75000"/>
                      </a:srgbClr>
                    </a:gs>
                    <a:gs pos="80000">
                      <a:srgbClr val="7EC65A"/>
                    </a:gs>
                    <a:gs pos="100000">
                      <a:srgbClr val="7EC65A"/>
                    </a:gs>
                  </a:gsLst>
                  <a:lin ang="16200000" scaled="0"/>
                </a:gradFill>
                <a:ln>
                  <a:noFill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/>
                </a:scene3d>
                <a:sp3d prstMaterial="softEdge">
                  <a:bevelT w="88900" h="88900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0" name="Text Box 45"/>
              <p:cNvSpPr txBox="1">
                <a:spLocks noChangeArrowheads="1"/>
              </p:cNvSpPr>
              <p:nvPr/>
            </p:nvSpPr>
            <p:spPr bwMode="gray">
              <a:xfrm>
                <a:off x="1462088" y="4826000"/>
                <a:ext cx="255198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2F4D71">
                    <a:alpha val="50000"/>
                  </a:srgbClr>
                </a:prstShdw>
              </a:effectLst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rPr>
                  <a:t> </a:t>
                </a:r>
                <a:endPara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cs typeface="Arial" charset="0"/>
                </a:endParaRPr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377638" y="926068"/>
              <a:ext cx="579120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b="1" dirty="0"/>
                <a:t>2.2. CÁC LOẠI VẬT LIỆU COMPOZIT THÔNG DỤNG</a:t>
              </a:r>
              <a:endParaRPr lang="en-US" dirty="0"/>
            </a:p>
          </p:txBody>
        </p:sp>
      </p:grpSp>
      <p:sp>
        <p:nvSpPr>
          <p:cNvPr id="6" name="Rectangle 5"/>
          <p:cNvSpPr/>
          <p:nvPr/>
        </p:nvSpPr>
        <p:spPr>
          <a:xfrm>
            <a:off x="976684" y="1611868"/>
            <a:ext cx="24721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/>
              <a:t>2.2.1. </a:t>
            </a:r>
            <a:r>
              <a:rPr lang="en-US" sz="2000" b="1" dirty="0" err="1"/>
              <a:t>Sợi</a:t>
            </a:r>
            <a:r>
              <a:rPr lang="en-US" sz="2000" b="1" dirty="0"/>
              <a:t> </a:t>
            </a:r>
            <a:r>
              <a:rPr lang="en-US" sz="2000" b="1" dirty="0" err="1"/>
              <a:t>thủy</a:t>
            </a:r>
            <a:r>
              <a:rPr lang="en-US" sz="2000" b="1" dirty="0"/>
              <a:t> </a:t>
            </a:r>
            <a:r>
              <a:rPr lang="en-US" sz="2000" b="1" dirty="0" err="1"/>
              <a:t>tinh</a:t>
            </a:r>
            <a:endParaRPr lang="en-US" sz="2000" dirty="0"/>
          </a:p>
        </p:txBody>
      </p:sp>
      <p:grpSp>
        <p:nvGrpSpPr>
          <p:cNvPr id="18" name="Group 17"/>
          <p:cNvGrpSpPr/>
          <p:nvPr/>
        </p:nvGrpSpPr>
        <p:grpSpPr>
          <a:xfrm>
            <a:off x="15688" y="2276538"/>
            <a:ext cx="9128312" cy="2752662"/>
            <a:chOff x="1676400" y="3906028"/>
            <a:chExt cx="9128312" cy="2752662"/>
          </a:xfrm>
        </p:grpSpPr>
        <p:sp>
          <p:nvSpPr>
            <p:cNvPr id="19" name="AutoShape 45"/>
            <p:cNvSpPr>
              <a:spLocks noChangeArrowheads="1"/>
            </p:cNvSpPr>
            <p:nvPr/>
          </p:nvSpPr>
          <p:spPr bwMode="gray">
            <a:xfrm>
              <a:off x="1676400" y="3906028"/>
              <a:ext cx="9128312" cy="2752662"/>
            </a:xfrm>
            <a:prstGeom prst="roundRect">
              <a:avLst>
                <a:gd name="adj" fmla="val 34819"/>
              </a:avLst>
            </a:prstGeom>
            <a:solidFill>
              <a:srgbClr val="FFFFFF"/>
            </a:solidFill>
            <a:ln w="28575">
              <a:solidFill>
                <a:srgbClr val="B4C965"/>
              </a:solidFill>
              <a:round/>
              <a:headEnd/>
              <a:tailEnd/>
            </a:ln>
            <a:effectLst>
              <a:outerShdw dist="35921" dir="2700000" algn="ctr" rotWithShape="0">
                <a:srgbClr val="C0C0C0"/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endParaRPr>
            </a:p>
          </p:txBody>
        </p:sp>
        <p:grpSp>
          <p:nvGrpSpPr>
            <p:cNvPr id="22" name="Group 73"/>
            <p:cNvGrpSpPr>
              <a:grpSpLocks/>
            </p:cNvGrpSpPr>
            <p:nvPr/>
          </p:nvGrpSpPr>
          <p:grpSpPr bwMode="auto">
            <a:xfrm>
              <a:off x="1828800" y="4272102"/>
              <a:ext cx="136525" cy="136525"/>
              <a:chOff x="851" y="2142"/>
              <a:chExt cx="144" cy="144"/>
            </a:xfrm>
          </p:grpSpPr>
          <p:sp>
            <p:nvSpPr>
              <p:cNvPr id="23" name="Oval 74"/>
              <p:cNvSpPr>
                <a:spLocks noChangeArrowheads="1"/>
              </p:cNvSpPr>
              <p:nvPr/>
            </p:nvSpPr>
            <p:spPr bwMode="gray">
              <a:xfrm>
                <a:off x="851" y="2142"/>
                <a:ext cx="144" cy="144"/>
              </a:xfrm>
              <a:prstGeom prst="ellipse">
                <a:avLst/>
              </a:prstGeom>
              <a:solidFill>
                <a:srgbClr val="B4C965"/>
              </a:solidFill>
              <a:ln>
                <a:noFill/>
              </a:ln>
              <a:effectLst>
                <a:outerShdw dist="35921" dir="2700000" algn="ctr" rotWithShape="0">
                  <a:srgbClr val="C0C0C0"/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0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/>
                </a:endParaRPr>
              </a:p>
            </p:txBody>
          </p:sp>
          <p:pic>
            <p:nvPicPr>
              <p:cNvPr id="25" name="Picture 75" descr="drop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851" y="2143"/>
                <a:ext cx="143" cy="141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</p:grpSp>
      </p:grpSp>
      <p:sp>
        <p:nvSpPr>
          <p:cNvPr id="2" name="Rectangle 1"/>
          <p:cNvSpPr/>
          <p:nvPr/>
        </p:nvSpPr>
        <p:spPr>
          <a:xfrm>
            <a:off x="486681" y="2642612"/>
            <a:ext cx="818632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/>
              <a:t>Compozit</a:t>
            </a:r>
            <a:r>
              <a:rPr lang="en-US" sz="2400" dirty="0"/>
              <a:t> </a:t>
            </a:r>
            <a:r>
              <a:rPr lang="en-US" sz="2400" dirty="0" err="1"/>
              <a:t>sợi</a:t>
            </a:r>
            <a:r>
              <a:rPr lang="en-US" sz="2400" dirty="0"/>
              <a:t> </a:t>
            </a:r>
            <a:r>
              <a:rPr lang="en-US" sz="2400" dirty="0" err="1"/>
              <a:t>thủy</a:t>
            </a:r>
            <a:r>
              <a:rPr lang="en-US" sz="2400" dirty="0"/>
              <a:t> </a:t>
            </a:r>
            <a:r>
              <a:rPr lang="en-US" sz="2400" dirty="0" err="1"/>
              <a:t>tinh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ứng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</a:t>
            </a:r>
            <a:r>
              <a:rPr lang="en-US" sz="2400" dirty="0" err="1"/>
              <a:t>rất</a:t>
            </a:r>
            <a:r>
              <a:rPr lang="en-US" sz="2400" dirty="0"/>
              <a:t> </a:t>
            </a:r>
            <a:r>
              <a:rPr lang="en-US" sz="2400" dirty="0" err="1"/>
              <a:t>rộng</a:t>
            </a:r>
            <a:r>
              <a:rPr lang="en-US" sz="2400" dirty="0"/>
              <a:t> </a:t>
            </a:r>
            <a:r>
              <a:rPr lang="en-US" sz="2400" dirty="0" err="1"/>
              <a:t>rãi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chế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mui</a:t>
            </a:r>
            <a:r>
              <a:rPr lang="en-US" sz="2400" dirty="0"/>
              <a:t> </a:t>
            </a:r>
            <a:r>
              <a:rPr lang="en-US" sz="2400" dirty="0" err="1"/>
              <a:t>xe</a:t>
            </a:r>
            <a:r>
              <a:rPr lang="en-US" sz="2400" dirty="0"/>
              <a:t>, </a:t>
            </a:r>
            <a:r>
              <a:rPr lang="en-US" sz="2400" dirty="0" err="1"/>
              <a:t>vỏ</a:t>
            </a:r>
            <a:r>
              <a:rPr lang="en-US" sz="2400" dirty="0"/>
              <a:t> </a:t>
            </a:r>
            <a:r>
              <a:rPr lang="en-US" sz="2400" dirty="0" err="1"/>
              <a:t>tàu</a:t>
            </a:r>
            <a:r>
              <a:rPr lang="en-US" sz="2400" dirty="0"/>
              <a:t>, </a:t>
            </a:r>
            <a:r>
              <a:rPr lang="en-US" sz="2400" dirty="0" err="1"/>
              <a:t>tấm</a:t>
            </a:r>
            <a:r>
              <a:rPr lang="en-US" sz="2400" dirty="0"/>
              <a:t> </a:t>
            </a:r>
            <a:r>
              <a:rPr lang="en-US" sz="2400" dirty="0" err="1"/>
              <a:t>cản</a:t>
            </a:r>
            <a:r>
              <a:rPr lang="en-US" sz="2400" dirty="0"/>
              <a:t> </a:t>
            </a:r>
            <a:r>
              <a:rPr lang="en-US" sz="2400" dirty="0" err="1"/>
              <a:t>xe</a:t>
            </a:r>
            <a:r>
              <a:rPr lang="en-US" sz="2400" dirty="0"/>
              <a:t> </a:t>
            </a:r>
            <a:r>
              <a:rPr lang="en-US" sz="2400" dirty="0" err="1"/>
              <a:t>v.v</a:t>
            </a:r>
            <a:r>
              <a:rPr lang="en-US" sz="2400" dirty="0"/>
              <a:t>…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ngành</a:t>
            </a:r>
            <a:r>
              <a:rPr lang="en-US" sz="2400" dirty="0"/>
              <a:t> </a:t>
            </a:r>
            <a:r>
              <a:rPr lang="en-US" sz="2400" dirty="0" err="1"/>
              <a:t>sản</a:t>
            </a:r>
            <a:r>
              <a:rPr lang="en-US" sz="2400" dirty="0"/>
              <a:t> </a:t>
            </a:r>
            <a:r>
              <a:rPr lang="en-US" sz="2400" dirty="0" err="1"/>
              <a:t>xuất</a:t>
            </a:r>
            <a:r>
              <a:rPr lang="en-US" sz="2400" dirty="0"/>
              <a:t> </a:t>
            </a:r>
            <a:r>
              <a:rPr lang="en-US" sz="2400" dirty="0" err="1"/>
              <a:t>ôtô</a:t>
            </a:r>
            <a:r>
              <a:rPr lang="en-US" sz="2400" dirty="0"/>
              <a:t>; </a:t>
            </a:r>
            <a:r>
              <a:rPr lang="en-US" sz="2400" dirty="0" err="1"/>
              <a:t>mũi</a:t>
            </a:r>
            <a:r>
              <a:rPr lang="en-US" sz="2400" dirty="0"/>
              <a:t>, </a:t>
            </a:r>
            <a:r>
              <a:rPr lang="en-US" sz="2400" dirty="0" err="1"/>
              <a:t>đầu</a:t>
            </a:r>
            <a:r>
              <a:rPr lang="en-US" sz="2400" dirty="0"/>
              <a:t> </a:t>
            </a:r>
            <a:r>
              <a:rPr lang="en-US" sz="2400" dirty="0" err="1"/>
              <a:t>máy</a:t>
            </a:r>
            <a:r>
              <a:rPr lang="en-US" sz="2400" dirty="0"/>
              <a:t> bay, </a:t>
            </a:r>
            <a:r>
              <a:rPr lang="en-US" sz="2400" dirty="0" err="1"/>
              <a:t>đuôi</a:t>
            </a:r>
            <a:r>
              <a:rPr lang="en-US" sz="2400" dirty="0"/>
              <a:t>, </a:t>
            </a:r>
            <a:r>
              <a:rPr lang="en-US" sz="2400" dirty="0" err="1"/>
              <a:t>nắp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/>
              <a:t>v.v</a:t>
            </a:r>
            <a:r>
              <a:rPr lang="en-US" sz="2400" dirty="0"/>
              <a:t>…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ngành</a:t>
            </a:r>
            <a:r>
              <a:rPr lang="en-US" sz="2400" dirty="0"/>
              <a:t> </a:t>
            </a:r>
            <a:r>
              <a:rPr lang="en-US" sz="2400" dirty="0" err="1"/>
              <a:t>hành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; </a:t>
            </a:r>
            <a:r>
              <a:rPr lang="en-US" sz="2400" dirty="0" err="1"/>
              <a:t>cánh</a:t>
            </a:r>
            <a:r>
              <a:rPr lang="en-US" sz="2400" dirty="0"/>
              <a:t> </a:t>
            </a:r>
            <a:r>
              <a:rPr lang="en-US" sz="2400" dirty="0" err="1"/>
              <a:t>quạt</a:t>
            </a:r>
            <a:r>
              <a:rPr lang="en-US" sz="2400" dirty="0"/>
              <a:t>, </a:t>
            </a:r>
            <a:r>
              <a:rPr lang="en-US" sz="2400" dirty="0" err="1"/>
              <a:t>vỏ</a:t>
            </a:r>
            <a:r>
              <a:rPr lang="en-US" sz="2400" dirty="0"/>
              <a:t> </a:t>
            </a:r>
            <a:r>
              <a:rPr lang="en-US" sz="2400" dirty="0" err="1"/>
              <a:t>máy</a:t>
            </a:r>
            <a:r>
              <a:rPr lang="en-US" sz="2400" dirty="0"/>
              <a:t> </a:t>
            </a:r>
            <a:r>
              <a:rPr lang="en-US" sz="2400" dirty="0" err="1"/>
              <a:t>lạnh</a:t>
            </a:r>
            <a:r>
              <a:rPr lang="en-US" sz="2400" dirty="0"/>
              <a:t> </a:t>
            </a:r>
            <a:r>
              <a:rPr lang="en-US" sz="2400" dirty="0" err="1"/>
              <a:t>v.v</a:t>
            </a:r>
            <a:r>
              <a:rPr lang="en-US" sz="2400" dirty="0"/>
              <a:t>…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ngành</a:t>
            </a:r>
            <a:r>
              <a:rPr lang="en-US" sz="2400" dirty="0"/>
              <a:t> </a:t>
            </a:r>
            <a:r>
              <a:rPr lang="en-US" sz="2400" dirty="0" err="1"/>
              <a:t>chế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thiết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nghiệp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</a:t>
            </a:r>
            <a:r>
              <a:rPr lang="en-US" sz="2400" dirty="0" err="1"/>
              <a:t>cụ</a:t>
            </a:r>
            <a:r>
              <a:rPr lang="en-US" sz="2400" dirty="0"/>
              <a:t> </a:t>
            </a:r>
            <a:r>
              <a:rPr lang="en-US" sz="2400" dirty="0" err="1"/>
              <a:t>gia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endParaRPr lang="en-US" sz="2400" dirty="0"/>
          </a:p>
        </p:txBody>
      </p:sp>
      <p:sp>
        <p:nvSpPr>
          <p:cNvPr id="20" name="Rounded Rectangle 19"/>
          <p:cNvSpPr/>
          <p:nvPr/>
        </p:nvSpPr>
        <p:spPr bwMode="gray">
          <a:xfrm>
            <a:off x="360493" y="2133600"/>
            <a:ext cx="3048000" cy="33014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CB608">
                  <a:shade val="51000"/>
                  <a:satMod val="130000"/>
                </a:srgbClr>
              </a:gs>
              <a:gs pos="80000">
                <a:srgbClr val="FCB608">
                  <a:shade val="93000"/>
                  <a:satMod val="130000"/>
                </a:srgbClr>
              </a:gs>
              <a:gs pos="100000">
                <a:srgbClr val="FCB608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FCB608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smtClean="0">
                <a:solidFill>
                  <a:schemeClr val="bg1"/>
                </a:solidFill>
              </a:rPr>
              <a:t>2.2.1. </a:t>
            </a:r>
            <a:r>
              <a:rPr lang="en-US" sz="2000" b="1" dirty="0" err="1">
                <a:solidFill>
                  <a:schemeClr val="bg1"/>
                </a:solidFill>
              </a:rPr>
              <a:t>Sợi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thủy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tinh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1578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-30163"/>
            <a:ext cx="4724400" cy="639763"/>
          </a:xfrm>
        </p:spPr>
        <p:txBody>
          <a:bodyPr/>
          <a:lstStyle/>
          <a:p>
            <a:r>
              <a:rPr lang="en-US" sz="2400" dirty="0"/>
              <a:t>2. VẬT LIỆU COMPOZIT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-22412" y="844692"/>
            <a:ext cx="6553200" cy="450708"/>
            <a:chOff x="-22412" y="844692"/>
            <a:chExt cx="6553200" cy="450708"/>
          </a:xfrm>
        </p:grpSpPr>
        <p:grpSp>
          <p:nvGrpSpPr>
            <p:cNvPr id="8" name="Group 7"/>
            <p:cNvGrpSpPr/>
            <p:nvPr/>
          </p:nvGrpSpPr>
          <p:grpSpPr>
            <a:xfrm>
              <a:off x="-22412" y="844692"/>
              <a:ext cx="6553200" cy="438150"/>
              <a:chOff x="1066800" y="4800600"/>
              <a:chExt cx="6553200" cy="438150"/>
            </a:xfrm>
          </p:grpSpPr>
          <p:grpSp>
            <p:nvGrpSpPr>
              <p:cNvPr id="9" name="Group 49"/>
              <p:cNvGrpSpPr/>
              <p:nvPr/>
            </p:nvGrpSpPr>
            <p:grpSpPr>
              <a:xfrm>
                <a:off x="1066800" y="4800600"/>
                <a:ext cx="6553200" cy="438150"/>
                <a:chOff x="2619375" y="4940300"/>
                <a:chExt cx="6553200" cy="438150"/>
              </a:xfrm>
            </p:grpSpPr>
            <p:sp>
              <p:nvSpPr>
                <p:cNvPr id="11" name="AutoShape 32"/>
                <p:cNvSpPr>
                  <a:spLocks noChangeArrowheads="1"/>
                </p:cNvSpPr>
                <p:nvPr/>
              </p:nvSpPr>
              <p:spPr bwMode="gray">
                <a:xfrm>
                  <a:off x="2657475" y="4978019"/>
                  <a:ext cx="6515100" cy="37465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7EC65A">
                        <a:gamma/>
                        <a:tint val="0"/>
                        <a:invGamma/>
                        <a:alpha val="0"/>
                      </a:srgbClr>
                    </a:gs>
                    <a:gs pos="100000">
                      <a:srgbClr val="7EC65A">
                        <a:lumMod val="60000"/>
                        <a:lumOff val="40000"/>
                      </a:srgbClr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" name="AutoShape 36"/>
                <p:cNvSpPr>
                  <a:spLocks noChangeArrowheads="1"/>
                </p:cNvSpPr>
                <p:nvPr/>
              </p:nvSpPr>
              <p:spPr bwMode="gray">
                <a:xfrm>
                  <a:off x="2619375" y="4940300"/>
                  <a:ext cx="6553200" cy="438150"/>
                </a:xfrm>
                <a:prstGeom prst="roundRect">
                  <a:avLst>
                    <a:gd name="adj" fmla="val 50000"/>
                  </a:avLst>
                </a:prstGeom>
                <a:noFill/>
                <a:ln w="9525">
                  <a:solidFill>
                    <a:srgbClr val="7EC65A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" name="Oval 12"/>
                <p:cNvSpPr/>
                <p:nvPr/>
              </p:nvSpPr>
              <p:spPr>
                <a:xfrm>
                  <a:off x="2743200" y="5074920"/>
                  <a:ext cx="182880" cy="18592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7EC65A">
                        <a:lumMod val="75000"/>
                      </a:srgbClr>
                    </a:gs>
                    <a:gs pos="80000">
                      <a:srgbClr val="7EC65A"/>
                    </a:gs>
                    <a:gs pos="100000">
                      <a:srgbClr val="7EC65A"/>
                    </a:gs>
                  </a:gsLst>
                  <a:lin ang="16200000" scaled="0"/>
                </a:gradFill>
                <a:ln>
                  <a:noFill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/>
                </a:scene3d>
                <a:sp3d prstMaterial="softEdge">
                  <a:bevelT w="88900" h="88900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0" name="Text Box 45"/>
              <p:cNvSpPr txBox="1">
                <a:spLocks noChangeArrowheads="1"/>
              </p:cNvSpPr>
              <p:nvPr/>
            </p:nvSpPr>
            <p:spPr bwMode="gray">
              <a:xfrm>
                <a:off x="1462088" y="4826000"/>
                <a:ext cx="255198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2F4D71">
                    <a:alpha val="50000"/>
                  </a:srgbClr>
                </a:prstShdw>
              </a:effectLst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rPr>
                  <a:t> </a:t>
                </a:r>
                <a:endPara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cs typeface="Arial" charset="0"/>
                </a:endParaRPr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377638" y="926068"/>
              <a:ext cx="579120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b="1" dirty="0"/>
                <a:t>2.2. CÁC LOẠI VẬT LIỆU COMPOZIT THÔNG DỤNG</a:t>
              </a:r>
              <a:endParaRPr lang="en-US" dirty="0"/>
            </a:p>
          </p:txBody>
        </p:sp>
      </p:grpSp>
      <p:sp>
        <p:nvSpPr>
          <p:cNvPr id="6" name="Rectangle 5"/>
          <p:cNvSpPr/>
          <p:nvPr/>
        </p:nvSpPr>
        <p:spPr>
          <a:xfrm>
            <a:off x="983829" y="1451556"/>
            <a:ext cx="228940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/>
              <a:t>2.2.2. </a:t>
            </a:r>
            <a:r>
              <a:rPr lang="en-US" sz="2000" b="1" dirty="0" err="1"/>
              <a:t>Sợi</a:t>
            </a:r>
            <a:r>
              <a:rPr lang="en-US" sz="2000" b="1" dirty="0"/>
              <a:t> </a:t>
            </a:r>
            <a:r>
              <a:rPr lang="en-US" sz="2000" b="1" dirty="0" err="1" smtClean="0"/>
              <a:t>cacbon</a:t>
            </a:r>
            <a:endParaRPr lang="en-US" sz="2000" dirty="0"/>
          </a:p>
        </p:txBody>
      </p:sp>
      <p:grpSp>
        <p:nvGrpSpPr>
          <p:cNvPr id="7" name="Group 6"/>
          <p:cNvGrpSpPr/>
          <p:nvPr/>
        </p:nvGrpSpPr>
        <p:grpSpPr>
          <a:xfrm>
            <a:off x="284293" y="2133600"/>
            <a:ext cx="8058726" cy="3001647"/>
            <a:chOff x="284293" y="2133600"/>
            <a:chExt cx="8058726" cy="3001647"/>
          </a:xfrm>
        </p:grpSpPr>
        <p:grpSp>
          <p:nvGrpSpPr>
            <p:cNvPr id="20" name="Group 19"/>
            <p:cNvGrpSpPr/>
            <p:nvPr/>
          </p:nvGrpSpPr>
          <p:grpSpPr>
            <a:xfrm>
              <a:off x="284293" y="2133600"/>
              <a:ext cx="8058726" cy="3001647"/>
              <a:chOff x="1143000" y="1862342"/>
              <a:chExt cx="8058726" cy="3001647"/>
            </a:xfrm>
          </p:grpSpPr>
          <p:sp>
            <p:nvSpPr>
              <p:cNvPr id="21" name="Rounded Rectangle 20"/>
              <p:cNvSpPr/>
              <p:nvPr/>
            </p:nvSpPr>
            <p:spPr bwMode="gray">
              <a:xfrm>
                <a:off x="1143000" y="2038049"/>
                <a:ext cx="8058726" cy="2825940"/>
              </a:xfrm>
              <a:prstGeom prst="roundRect">
                <a:avLst/>
              </a:prstGeom>
              <a:gradFill flip="none" rotWithShape="1">
                <a:gsLst>
                  <a:gs pos="0">
                    <a:srgbClr val="FCB608">
                      <a:lumMod val="20000"/>
                      <a:lumOff val="80000"/>
                    </a:srgbClr>
                  </a:gs>
                  <a:gs pos="100000">
                    <a:srgbClr val="FFFFFF"/>
                  </a:gs>
                </a:gsLst>
                <a:lin ang="16200000" scaled="1"/>
                <a:tileRect/>
              </a:gradFill>
              <a:ln>
                <a:solidFill>
                  <a:srgbClr val="FCB608"/>
                </a:solidFill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Arial" pitchFamily="34" charset="0"/>
                </a:endParaRP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9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4" name="Rounded Rectangle 23"/>
              <p:cNvSpPr/>
              <p:nvPr/>
            </p:nvSpPr>
            <p:spPr bwMode="gray">
              <a:xfrm>
                <a:off x="1219200" y="1862342"/>
                <a:ext cx="3048000" cy="33014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FCB608">
                      <a:shade val="51000"/>
                      <a:satMod val="130000"/>
                    </a:srgbClr>
                  </a:gs>
                  <a:gs pos="80000">
                    <a:srgbClr val="FCB608">
                      <a:shade val="93000"/>
                      <a:satMod val="130000"/>
                    </a:srgbClr>
                  </a:gs>
                  <a:gs pos="100000">
                    <a:srgbClr val="FCB608">
                      <a:shade val="94000"/>
                      <a:satMod val="135000"/>
                    </a:srgbClr>
                  </a:gs>
                </a:gsLst>
                <a:lin ang="16200000" scaled="0"/>
              </a:gradFill>
              <a:ln w="9525" cap="flat" cmpd="sng" algn="ctr">
                <a:solidFill>
                  <a:srgbClr val="FCB608">
                    <a:shade val="95000"/>
                    <a:satMod val="105000"/>
                  </a:srgbClr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tlCol="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000" b="1" dirty="0"/>
                  <a:t>2.2.2. </a:t>
                </a:r>
                <a:r>
                  <a:rPr lang="en-US" sz="2000" b="1" dirty="0" err="1"/>
                  <a:t>Sợi</a:t>
                </a:r>
                <a:r>
                  <a:rPr lang="en-US" sz="2000" b="1" dirty="0"/>
                  <a:t> </a:t>
                </a:r>
                <a:r>
                  <a:rPr lang="en-US" sz="2000" b="1" dirty="0" err="1" smtClean="0"/>
                  <a:t>cacbon</a:t>
                </a:r>
                <a:endParaRPr lang="en-US" sz="2000" dirty="0"/>
              </a:p>
            </p:txBody>
          </p:sp>
        </p:grpSp>
        <p:sp>
          <p:nvSpPr>
            <p:cNvPr id="4" name="Rectangle 3"/>
            <p:cNvSpPr/>
            <p:nvPr/>
          </p:nvSpPr>
          <p:spPr>
            <a:xfrm>
              <a:off x="351527" y="2616513"/>
              <a:ext cx="7991491" cy="23083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dirty="0" err="1"/>
                <a:t>Compozit</a:t>
              </a:r>
              <a:r>
                <a:rPr lang="en-US" sz="2400" dirty="0"/>
                <a:t> </a:t>
              </a:r>
              <a:r>
                <a:rPr lang="en-US" sz="2400" dirty="0" err="1"/>
                <a:t>sợi</a:t>
              </a:r>
              <a:r>
                <a:rPr lang="en-US" sz="2400" dirty="0"/>
                <a:t> </a:t>
              </a:r>
              <a:r>
                <a:rPr lang="en-US" sz="2400" dirty="0" err="1"/>
                <a:t>cacbon</a:t>
              </a:r>
              <a:r>
                <a:rPr lang="en-US" sz="2400" dirty="0"/>
                <a:t> </a:t>
              </a:r>
              <a:r>
                <a:rPr lang="en-US" sz="2400" dirty="0" err="1"/>
                <a:t>là</a:t>
              </a:r>
              <a:r>
                <a:rPr lang="en-US" sz="2400" dirty="0"/>
                <a:t> </a:t>
              </a:r>
              <a:r>
                <a:rPr lang="en-US" sz="2400" dirty="0" err="1"/>
                <a:t>một</a:t>
              </a:r>
              <a:r>
                <a:rPr lang="en-US" sz="2400" dirty="0"/>
                <a:t> </a:t>
              </a:r>
              <a:r>
                <a:rPr lang="en-US" sz="2400" dirty="0" err="1"/>
                <a:t>loại</a:t>
              </a:r>
              <a:r>
                <a:rPr lang="en-US" sz="2400" dirty="0"/>
                <a:t> </a:t>
              </a:r>
              <a:r>
                <a:rPr lang="en-US" sz="2400" dirty="0" err="1"/>
                <a:t>vật</a:t>
              </a:r>
              <a:r>
                <a:rPr lang="en-US" sz="2400" dirty="0"/>
                <a:t> </a:t>
              </a:r>
              <a:r>
                <a:rPr lang="en-US" sz="2400" dirty="0" err="1"/>
                <a:t>liệu</a:t>
              </a:r>
              <a:r>
                <a:rPr lang="en-US" sz="2400" dirty="0"/>
                <a:t> </a:t>
              </a:r>
              <a:r>
                <a:rPr lang="en-US" sz="2400" dirty="0" err="1"/>
                <a:t>compozit</a:t>
              </a:r>
              <a:r>
                <a:rPr lang="en-US" sz="2400" dirty="0"/>
                <a:t> </a:t>
              </a:r>
              <a:r>
                <a:rPr lang="en-US" sz="2400" dirty="0" err="1"/>
                <a:t>gồm</a:t>
              </a:r>
              <a:r>
                <a:rPr lang="en-US" sz="2400" dirty="0"/>
                <a:t> </a:t>
              </a:r>
              <a:r>
                <a:rPr lang="en-US" sz="2400" dirty="0" err="1"/>
                <a:t>cốt</a:t>
              </a:r>
              <a:r>
                <a:rPr lang="en-US" sz="2400" dirty="0"/>
                <a:t> </a:t>
              </a:r>
              <a:r>
                <a:rPr lang="en-US" sz="2400" dirty="0" err="1"/>
                <a:t>là</a:t>
              </a:r>
              <a:r>
                <a:rPr lang="en-US" sz="2400" dirty="0"/>
                <a:t> </a:t>
              </a:r>
              <a:r>
                <a:rPr lang="en-US" sz="2400" dirty="0" err="1"/>
                <a:t>sợi</a:t>
              </a:r>
              <a:r>
                <a:rPr lang="en-US" sz="2400" dirty="0"/>
                <a:t> </a:t>
              </a:r>
              <a:r>
                <a:rPr lang="en-US" sz="2400" dirty="0" err="1"/>
                <a:t>cacbon</a:t>
              </a:r>
              <a:r>
                <a:rPr lang="en-US" sz="2400" dirty="0"/>
                <a:t> </a:t>
              </a:r>
              <a:r>
                <a:rPr lang="en-US" sz="2400" dirty="0" err="1"/>
                <a:t>và</a:t>
              </a:r>
              <a:r>
                <a:rPr lang="en-US" sz="2400" dirty="0"/>
                <a:t> </a:t>
              </a:r>
              <a:r>
                <a:rPr lang="en-US" sz="2400" dirty="0" err="1"/>
                <a:t>nền</a:t>
              </a:r>
              <a:r>
                <a:rPr lang="en-US" sz="2400" dirty="0"/>
                <a:t> </a:t>
              </a:r>
              <a:r>
                <a:rPr lang="en-US" sz="2400" dirty="0" err="1"/>
                <a:t>là</a:t>
              </a:r>
              <a:r>
                <a:rPr lang="en-US" sz="2400" dirty="0"/>
                <a:t> </a:t>
              </a:r>
              <a:r>
                <a:rPr lang="en-US" sz="2400" dirty="0" err="1"/>
                <a:t>các</a:t>
              </a:r>
              <a:r>
                <a:rPr lang="en-US" sz="2400" dirty="0"/>
                <a:t> </a:t>
              </a:r>
              <a:r>
                <a:rPr lang="en-US" sz="2400" dirty="0" err="1"/>
                <a:t>loại</a:t>
              </a:r>
              <a:r>
                <a:rPr lang="en-US" sz="2400" dirty="0"/>
                <a:t> </a:t>
              </a:r>
              <a:r>
                <a:rPr lang="en-US" sz="2400" dirty="0" err="1"/>
                <a:t>polyme</a:t>
              </a:r>
              <a:r>
                <a:rPr lang="en-US" sz="2400" dirty="0"/>
                <a:t>.</a:t>
              </a:r>
            </a:p>
            <a:p>
              <a:r>
                <a:rPr lang="en-US" sz="2400" dirty="0" err="1"/>
                <a:t>Sợi</a:t>
              </a:r>
              <a:r>
                <a:rPr lang="en-US" sz="2400" dirty="0"/>
                <a:t> Carbon </a:t>
              </a:r>
              <a:r>
                <a:rPr lang="en-US" sz="2400" dirty="0" err="1"/>
                <a:t>ứng</a:t>
              </a:r>
              <a:r>
                <a:rPr lang="en-US" sz="2400" dirty="0"/>
                <a:t> </a:t>
              </a:r>
              <a:r>
                <a:rPr lang="en-US" sz="2400" dirty="0" err="1"/>
                <a:t>dụng</a:t>
              </a:r>
              <a:r>
                <a:rPr lang="en-US" sz="2400" dirty="0"/>
                <a:t> </a:t>
              </a:r>
              <a:r>
                <a:rPr lang="en-US" sz="2400" dirty="0" err="1"/>
                <a:t>rất</a:t>
              </a:r>
              <a:r>
                <a:rPr lang="en-US" sz="2400" dirty="0"/>
                <a:t> </a:t>
              </a:r>
              <a:r>
                <a:rPr lang="en-US" sz="2400" dirty="0" err="1"/>
                <a:t>nhiều</a:t>
              </a:r>
              <a:r>
                <a:rPr lang="en-US" sz="2400" dirty="0"/>
                <a:t> </a:t>
              </a:r>
              <a:r>
                <a:rPr lang="en-US" sz="2400" dirty="0" err="1"/>
                <a:t>trong</a:t>
              </a:r>
              <a:r>
                <a:rPr lang="en-US" sz="2400" dirty="0"/>
                <a:t> </a:t>
              </a:r>
              <a:r>
                <a:rPr lang="en-US" sz="2400" dirty="0" err="1"/>
                <a:t>các</a:t>
              </a:r>
              <a:r>
                <a:rPr lang="en-US" sz="2400" dirty="0"/>
                <a:t> </a:t>
              </a:r>
              <a:r>
                <a:rPr lang="en-US" sz="2400" dirty="0" err="1"/>
                <a:t>ngành</a:t>
              </a:r>
              <a:r>
                <a:rPr lang="en-US" sz="2400" dirty="0"/>
                <a:t> </a:t>
              </a:r>
              <a:r>
                <a:rPr lang="en-US" sz="2400" dirty="0" err="1"/>
                <a:t>công</a:t>
              </a:r>
              <a:r>
                <a:rPr lang="en-US" sz="2400" dirty="0"/>
                <a:t> </a:t>
              </a:r>
              <a:r>
                <a:rPr lang="en-US" sz="2400" dirty="0" err="1"/>
                <a:t>nghiệp</a:t>
              </a:r>
              <a:r>
                <a:rPr lang="en-US" sz="2400" dirty="0"/>
                <a:t> </a:t>
              </a:r>
              <a:r>
                <a:rPr lang="en-US" sz="2400" dirty="0" err="1"/>
                <a:t>cần</a:t>
              </a:r>
              <a:r>
                <a:rPr lang="en-US" sz="2400" dirty="0"/>
                <a:t> </a:t>
              </a:r>
              <a:r>
                <a:rPr lang="en-US" sz="2400" dirty="0" err="1"/>
                <a:t>các</a:t>
              </a:r>
              <a:r>
                <a:rPr lang="en-US" sz="2400" dirty="0"/>
                <a:t> </a:t>
              </a:r>
              <a:r>
                <a:rPr lang="en-US" sz="2400" dirty="0" err="1"/>
                <a:t>vật</a:t>
              </a:r>
              <a:r>
                <a:rPr lang="en-US" sz="2400" dirty="0"/>
                <a:t> </a:t>
              </a:r>
              <a:r>
                <a:rPr lang="en-US" sz="2400" dirty="0" err="1"/>
                <a:t>liệu</a:t>
              </a:r>
              <a:r>
                <a:rPr lang="en-US" sz="2400" dirty="0"/>
                <a:t> </a:t>
              </a:r>
              <a:r>
                <a:rPr lang="en-US" sz="2400" dirty="0" err="1"/>
                <a:t>độ</a:t>
              </a:r>
              <a:r>
                <a:rPr lang="en-US" sz="2400" dirty="0"/>
                <a:t> </a:t>
              </a:r>
              <a:r>
                <a:rPr lang="en-US" sz="2400" dirty="0" err="1"/>
                <a:t>bền</a:t>
              </a:r>
              <a:r>
                <a:rPr lang="en-US" sz="2400" dirty="0"/>
                <a:t> </a:t>
              </a:r>
              <a:r>
                <a:rPr lang="en-US" sz="2400" dirty="0" err="1"/>
                <a:t>cơ</a:t>
              </a:r>
              <a:r>
                <a:rPr lang="en-US" sz="2400" dirty="0"/>
                <a:t> - </a:t>
              </a:r>
              <a:r>
                <a:rPr lang="en-US" sz="2400" dirty="0" err="1"/>
                <a:t>lý</a:t>
              </a:r>
              <a:r>
                <a:rPr lang="en-US" sz="2400" dirty="0"/>
                <a:t> - </a:t>
              </a:r>
              <a:r>
                <a:rPr lang="en-US" sz="2400" dirty="0" err="1"/>
                <a:t>hoá</a:t>
              </a:r>
              <a:r>
                <a:rPr lang="en-US" sz="2400" dirty="0"/>
                <a:t> </a:t>
              </a:r>
              <a:r>
                <a:rPr lang="en-US" sz="2400" dirty="0" err="1"/>
                <a:t>học</a:t>
              </a:r>
              <a:r>
                <a:rPr lang="en-US" sz="2400" dirty="0"/>
                <a:t> </a:t>
              </a:r>
              <a:r>
                <a:rPr lang="en-US" sz="2400" dirty="0" err="1"/>
                <a:t>cao</a:t>
              </a:r>
              <a:r>
                <a:rPr lang="en-US" sz="2400" dirty="0"/>
                <a:t>, </a:t>
              </a:r>
              <a:r>
                <a:rPr lang="en-US" sz="2400" dirty="0" err="1"/>
                <a:t>kể</a:t>
              </a:r>
              <a:r>
                <a:rPr lang="en-US" sz="2400" dirty="0"/>
                <a:t> </a:t>
              </a:r>
              <a:r>
                <a:rPr lang="en-US" sz="2400" dirty="0" err="1"/>
                <a:t>cả</a:t>
              </a:r>
              <a:r>
                <a:rPr lang="en-US" sz="2400" dirty="0"/>
                <a:t> </a:t>
              </a:r>
              <a:r>
                <a:rPr lang="en-US" sz="2400" dirty="0" err="1"/>
                <a:t>vách</a:t>
              </a:r>
              <a:r>
                <a:rPr lang="en-US" sz="2400" dirty="0"/>
                <a:t> </a:t>
              </a:r>
              <a:r>
                <a:rPr lang="en-US" sz="2400" dirty="0" err="1"/>
                <a:t>ngăn</a:t>
              </a:r>
              <a:r>
                <a:rPr lang="en-US" sz="2400" dirty="0"/>
                <a:t> </a:t>
              </a:r>
              <a:r>
                <a:rPr lang="en-US" sz="2400" dirty="0" err="1"/>
                <a:t>chống</a:t>
              </a:r>
              <a:r>
                <a:rPr lang="en-US" sz="2400" dirty="0"/>
                <a:t> </a:t>
              </a:r>
              <a:r>
                <a:rPr lang="en-US" sz="2400" dirty="0" err="1"/>
                <a:t>nhiệt</a:t>
              </a:r>
              <a:r>
                <a:rPr lang="en-US" sz="2400" dirty="0"/>
                <a:t> </a:t>
              </a:r>
              <a:r>
                <a:rPr lang="en-US" sz="2400" dirty="0" err="1"/>
                <a:t>trong</a:t>
              </a:r>
              <a:r>
                <a:rPr lang="en-US" sz="2400" dirty="0"/>
                <a:t> </a:t>
              </a:r>
              <a:r>
                <a:rPr lang="en-US" sz="2400" dirty="0" err="1"/>
                <a:t>ngành</a:t>
              </a:r>
              <a:r>
                <a:rPr lang="en-US" sz="2400" dirty="0"/>
                <a:t> </a:t>
              </a:r>
              <a:r>
                <a:rPr lang="en-US" sz="2400" dirty="0" err="1"/>
                <a:t>hàng</a:t>
              </a:r>
              <a:r>
                <a:rPr lang="en-US" sz="2400" dirty="0"/>
                <a:t> </a:t>
              </a:r>
              <a:r>
                <a:rPr lang="en-US" sz="2400" dirty="0" err="1"/>
                <a:t>không</a:t>
              </a:r>
              <a:r>
                <a:rPr lang="en-US" sz="2400" dirty="0"/>
                <a:t> </a:t>
              </a:r>
              <a:r>
                <a:rPr lang="en-US" sz="2400" dirty="0" err="1"/>
                <a:t>và</a:t>
              </a:r>
              <a:r>
                <a:rPr lang="en-US" sz="2400" dirty="0"/>
                <a:t> </a:t>
              </a:r>
              <a:r>
                <a:rPr lang="en-US" sz="2400" dirty="0" err="1"/>
                <a:t>khoa</a:t>
              </a:r>
              <a:r>
                <a:rPr lang="en-US" sz="2400" dirty="0"/>
                <a:t> </a:t>
              </a:r>
              <a:r>
                <a:rPr lang="en-US" sz="2400" dirty="0" err="1"/>
                <a:t>học</a:t>
              </a:r>
              <a:r>
                <a:rPr lang="en-US" sz="2400" dirty="0"/>
                <a:t> </a:t>
              </a:r>
              <a:r>
                <a:rPr lang="en-US" sz="2400" dirty="0" err="1"/>
                <a:t>vũ</a:t>
              </a:r>
              <a:r>
                <a:rPr lang="en-US" sz="2400" dirty="0"/>
                <a:t> </a:t>
              </a:r>
              <a:r>
                <a:rPr lang="en-US" sz="2400" dirty="0" err="1"/>
                <a:t>trụ</a:t>
              </a:r>
              <a:r>
                <a:rPr lang="en-US" sz="2400" dirty="0"/>
                <a:t>, </a:t>
              </a:r>
              <a:r>
                <a:rPr lang="en-US" sz="2400" dirty="0" err="1"/>
                <a:t>áo</a:t>
              </a:r>
              <a:r>
                <a:rPr lang="en-US" sz="2400" dirty="0"/>
                <a:t> </a:t>
              </a:r>
              <a:r>
                <a:rPr lang="en-US" sz="2400" dirty="0" err="1"/>
                <a:t>giáp</a:t>
              </a:r>
              <a:r>
                <a:rPr lang="en-US" sz="2400" dirty="0"/>
                <a:t> </a:t>
              </a:r>
              <a:r>
                <a:rPr lang="en-US" sz="2400" dirty="0" err="1"/>
                <a:t>chống</a:t>
              </a:r>
              <a:r>
                <a:rPr lang="en-US" sz="2400" dirty="0"/>
                <a:t> </a:t>
              </a:r>
              <a:r>
                <a:rPr lang="en-US" sz="2400" dirty="0" err="1"/>
                <a:t>đạn</a:t>
              </a:r>
              <a:r>
                <a:rPr lang="en-US" sz="2400" dirty="0"/>
                <a:t> </a:t>
              </a:r>
              <a:r>
                <a:rPr lang="en-US" sz="2400" dirty="0" err="1"/>
                <a:t>thay</a:t>
              </a:r>
              <a:r>
                <a:rPr lang="en-US" sz="2400" dirty="0"/>
                <a:t> </a:t>
              </a:r>
              <a:r>
                <a:rPr lang="en-US" sz="2400" dirty="0" err="1"/>
                <a:t>cho</a:t>
              </a:r>
              <a:r>
                <a:rPr lang="en-US" sz="2400" dirty="0"/>
                <a:t> Kevlar, v.v...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051531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-30163"/>
            <a:ext cx="4724400" cy="639763"/>
          </a:xfrm>
        </p:spPr>
        <p:txBody>
          <a:bodyPr/>
          <a:lstStyle/>
          <a:p>
            <a:r>
              <a:rPr lang="en-US" sz="2400" dirty="0"/>
              <a:t>2. VẬT LIỆU COMPOZIT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794034" y="608240"/>
            <a:ext cx="6553200" cy="450708"/>
            <a:chOff x="-22412" y="844692"/>
            <a:chExt cx="6553200" cy="450708"/>
          </a:xfrm>
        </p:grpSpPr>
        <p:grpSp>
          <p:nvGrpSpPr>
            <p:cNvPr id="8" name="Group 7"/>
            <p:cNvGrpSpPr/>
            <p:nvPr/>
          </p:nvGrpSpPr>
          <p:grpSpPr>
            <a:xfrm>
              <a:off x="-22412" y="844692"/>
              <a:ext cx="6553200" cy="438150"/>
              <a:chOff x="1066800" y="4800600"/>
              <a:chExt cx="6553200" cy="438150"/>
            </a:xfrm>
          </p:grpSpPr>
          <p:grpSp>
            <p:nvGrpSpPr>
              <p:cNvPr id="9" name="Group 49"/>
              <p:cNvGrpSpPr/>
              <p:nvPr/>
            </p:nvGrpSpPr>
            <p:grpSpPr>
              <a:xfrm>
                <a:off x="1066800" y="4800600"/>
                <a:ext cx="6553200" cy="438150"/>
                <a:chOff x="2619375" y="4940300"/>
                <a:chExt cx="6553200" cy="438150"/>
              </a:xfrm>
            </p:grpSpPr>
            <p:sp>
              <p:nvSpPr>
                <p:cNvPr id="11" name="AutoShape 32"/>
                <p:cNvSpPr>
                  <a:spLocks noChangeArrowheads="1"/>
                </p:cNvSpPr>
                <p:nvPr/>
              </p:nvSpPr>
              <p:spPr bwMode="gray">
                <a:xfrm>
                  <a:off x="2657475" y="4978019"/>
                  <a:ext cx="6515100" cy="37465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7EC65A">
                        <a:gamma/>
                        <a:tint val="0"/>
                        <a:invGamma/>
                        <a:alpha val="0"/>
                      </a:srgbClr>
                    </a:gs>
                    <a:gs pos="100000">
                      <a:srgbClr val="7EC65A">
                        <a:lumMod val="60000"/>
                        <a:lumOff val="40000"/>
                      </a:srgbClr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" name="AutoShape 36"/>
                <p:cNvSpPr>
                  <a:spLocks noChangeArrowheads="1"/>
                </p:cNvSpPr>
                <p:nvPr/>
              </p:nvSpPr>
              <p:spPr bwMode="gray">
                <a:xfrm>
                  <a:off x="2619375" y="4940300"/>
                  <a:ext cx="6553200" cy="438150"/>
                </a:xfrm>
                <a:prstGeom prst="roundRect">
                  <a:avLst>
                    <a:gd name="adj" fmla="val 50000"/>
                  </a:avLst>
                </a:prstGeom>
                <a:noFill/>
                <a:ln w="9525">
                  <a:solidFill>
                    <a:srgbClr val="7EC65A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" name="Oval 12"/>
                <p:cNvSpPr/>
                <p:nvPr/>
              </p:nvSpPr>
              <p:spPr>
                <a:xfrm>
                  <a:off x="2743200" y="5074920"/>
                  <a:ext cx="182880" cy="18592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7EC65A">
                        <a:lumMod val="75000"/>
                      </a:srgbClr>
                    </a:gs>
                    <a:gs pos="80000">
                      <a:srgbClr val="7EC65A"/>
                    </a:gs>
                    <a:gs pos="100000">
                      <a:srgbClr val="7EC65A"/>
                    </a:gs>
                  </a:gsLst>
                  <a:lin ang="16200000" scaled="0"/>
                </a:gradFill>
                <a:ln>
                  <a:noFill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/>
                </a:scene3d>
                <a:sp3d prstMaterial="softEdge">
                  <a:bevelT w="88900" h="88900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0" name="Text Box 45"/>
              <p:cNvSpPr txBox="1">
                <a:spLocks noChangeArrowheads="1"/>
              </p:cNvSpPr>
              <p:nvPr/>
            </p:nvSpPr>
            <p:spPr bwMode="gray">
              <a:xfrm>
                <a:off x="1462088" y="4826000"/>
                <a:ext cx="255198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2F4D71">
                    <a:alpha val="50000"/>
                  </a:srgbClr>
                </a:prstShdw>
              </a:effectLst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rPr>
                  <a:t> </a:t>
                </a:r>
                <a:endPara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cs typeface="Arial" charset="0"/>
                </a:endParaRPr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377638" y="926068"/>
              <a:ext cx="579120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b="1" dirty="0"/>
                <a:t>2.2. CÁC LOẠI VẬT LIỆU COMPOZIT THÔNG DỤNG</a:t>
              </a:r>
              <a:endParaRPr lang="en-US" dirty="0"/>
            </a:p>
          </p:txBody>
        </p:sp>
      </p:grpSp>
      <p:sp>
        <p:nvSpPr>
          <p:cNvPr id="6" name="Rectangle 5"/>
          <p:cNvSpPr/>
          <p:nvPr/>
        </p:nvSpPr>
        <p:spPr>
          <a:xfrm>
            <a:off x="1466931" y="1083364"/>
            <a:ext cx="27109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2.2.2. </a:t>
            </a:r>
            <a:r>
              <a:rPr lang="en-US" sz="2400" b="1" dirty="0" err="1"/>
              <a:t>Sợi</a:t>
            </a:r>
            <a:r>
              <a:rPr lang="en-US" sz="2400" b="1" dirty="0"/>
              <a:t> </a:t>
            </a:r>
            <a:r>
              <a:rPr lang="en-US" sz="2400" b="1" dirty="0" err="1" smtClean="0"/>
              <a:t>cacbon</a:t>
            </a:r>
            <a:endParaRPr lang="en-US" sz="2400" dirty="0"/>
          </a:p>
        </p:txBody>
      </p:sp>
      <p:sp>
        <p:nvSpPr>
          <p:cNvPr id="2" name="Rectangle 1"/>
          <p:cNvSpPr/>
          <p:nvPr/>
        </p:nvSpPr>
        <p:spPr>
          <a:xfrm>
            <a:off x="101413" y="1524000"/>
            <a:ext cx="91283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/>
              <a:t>Dựa</a:t>
            </a:r>
            <a:r>
              <a:rPr lang="en-US" sz="2200" dirty="0"/>
              <a:t> </a:t>
            </a:r>
            <a:r>
              <a:rPr lang="en-US" sz="2200" dirty="0" err="1"/>
              <a:t>vào</a:t>
            </a:r>
            <a:r>
              <a:rPr lang="en-US" sz="2200" dirty="0"/>
              <a:t> </a:t>
            </a:r>
            <a:r>
              <a:rPr lang="en-US" sz="2200" dirty="0" err="1"/>
              <a:t>nguyên</a:t>
            </a:r>
            <a:r>
              <a:rPr lang="en-US" sz="2200" dirty="0"/>
              <a:t> </a:t>
            </a:r>
            <a:r>
              <a:rPr lang="en-US" sz="2200" dirty="0" err="1"/>
              <a:t>liệu</a:t>
            </a:r>
            <a:r>
              <a:rPr lang="en-US" sz="2200" dirty="0"/>
              <a:t> </a:t>
            </a:r>
            <a:r>
              <a:rPr lang="en-US" sz="2200" dirty="0" err="1"/>
              <a:t>sợi</a:t>
            </a:r>
            <a:r>
              <a:rPr lang="en-US" sz="2200" dirty="0"/>
              <a:t> ban </a:t>
            </a:r>
            <a:r>
              <a:rPr lang="en-US" sz="2200" dirty="0" err="1"/>
              <a:t>đầu</a:t>
            </a:r>
            <a:r>
              <a:rPr lang="en-US" sz="2200" dirty="0"/>
              <a:t> </a:t>
            </a:r>
            <a:r>
              <a:rPr lang="en-US" sz="2200" dirty="0" err="1"/>
              <a:t>sợi</a:t>
            </a:r>
            <a:r>
              <a:rPr lang="en-US" sz="2200" dirty="0"/>
              <a:t> </a:t>
            </a:r>
            <a:r>
              <a:rPr lang="en-US" sz="2200" dirty="0" err="1"/>
              <a:t>cacbon</a:t>
            </a:r>
            <a:r>
              <a:rPr lang="en-US" sz="2200" dirty="0"/>
              <a:t> </a:t>
            </a:r>
            <a:r>
              <a:rPr lang="en-US" sz="2200" dirty="0" err="1"/>
              <a:t>được</a:t>
            </a:r>
            <a:r>
              <a:rPr lang="en-US" sz="2200" dirty="0"/>
              <a:t> chia </a:t>
            </a:r>
            <a:r>
              <a:rPr lang="en-US" sz="2200" dirty="0" err="1"/>
              <a:t>làm</a:t>
            </a:r>
            <a:r>
              <a:rPr lang="en-US" sz="2200" dirty="0"/>
              <a:t> 3 </a:t>
            </a:r>
            <a:r>
              <a:rPr lang="en-US" sz="2200" dirty="0" err="1"/>
              <a:t>loại</a:t>
            </a:r>
            <a:r>
              <a:rPr lang="en-US" sz="2200" dirty="0"/>
              <a:t>: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1009649" y="2916977"/>
            <a:ext cx="3656013" cy="665162"/>
            <a:chOff x="1009649" y="3568701"/>
            <a:chExt cx="3656013" cy="665162"/>
          </a:xfrm>
        </p:grpSpPr>
        <p:grpSp>
          <p:nvGrpSpPr>
            <p:cNvPr id="19" name="Group 33"/>
            <p:cNvGrpSpPr>
              <a:grpSpLocks/>
            </p:cNvGrpSpPr>
            <p:nvPr/>
          </p:nvGrpSpPr>
          <p:grpSpPr bwMode="auto">
            <a:xfrm>
              <a:off x="1009649" y="3568701"/>
              <a:ext cx="3656013" cy="665162"/>
              <a:chOff x="1152" y="1851"/>
              <a:chExt cx="2303" cy="419"/>
            </a:xfrm>
          </p:grpSpPr>
          <p:grpSp>
            <p:nvGrpSpPr>
              <p:cNvPr id="23" name="Group 7"/>
              <p:cNvGrpSpPr>
                <a:grpSpLocks/>
              </p:cNvGrpSpPr>
              <p:nvPr/>
            </p:nvGrpSpPr>
            <p:grpSpPr bwMode="auto">
              <a:xfrm>
                <a:off x="1152" y="1851"/>
                <a:ext cx="480" cy="419"/>
                <a:chOff x="3174" y="2656"/>
                <a:chExt cx="1549" cy="1351"/>
              </a:xfrm>
            </p:grpSpPr>
            <p:sp>
              <p:nvSpPr>
                <p:cNvPr id="28" name="AutoShape 8"/>
                <p:cNvSpPr>
                  <a:spLocks noChangeArrowheads="1"/>
                </p:cNvSpPr>
                <p:nvPr/>
              </p:nvSpPr>
              <p:spPr bwMode="gray">
                <a:xfrm>
                  <a:off x="3187" y="2679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solidFill>
                  <a:srgbClr val="808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C0C0C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700"/>
                </a:p>
              </p:txBody>
            </p:sp>
            <p:sp>
              <p:nvSpPr>
                <p:cNvPr id="29" name="AutoShape 9"/>
                <p:cNvSpPr>
                  <a:spLocks noChangeArrowheads="1"/>
                </p:cNvSpPr>
                <p:nvPr/>
              </p:nvSpPr>
              <p:spPr bwMode="gray">
                <a:xfrm>
                  <a:off x="3174" y="2656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gradFill rotWithShape="1">
                  <a:gsLst>
                    <a:gs pos="0">
                      <a:srgbClr val="E6E6E6"/>
                    </a:gs>
                    <a:gs pos="7500">
                      <a:srgbClr val="7D8496"/>
                    </a:gs>
                    <a:gs pos="26500">
                      <a:srgbClr val="E6E6E6"/>
                    </a:gs>
                    <a:gs pos="34000">
                      <a:srgbClr val="7D8496"/>
                    </a:gs>
                    <a:gs pos="46500">
                      <a:srgbClr val="E6E6E6"/>
                    </a:gs>
                    <a:gs pos="50000">
                      <a:srgbClr val="FFFFFF"/>
                    </a:gs>
                    <a:gs pos="53501">
                      <a:srgbClr val="E6E6E6"/>
                    </a:gs>
                    <a:gs pos="66001">
                      <a:srgbClr val="7D8496"/>
                    </a:gs>
                    <a:gs pos="73500">
                      <a:srgbClr val="E6E6E6"/>
                    </a:gs>
                    <a:gs pos="92501">
                      <a:srgbClr val="7D8496"/>
                    </a:gs>
                    <a:gs pos="100000">
                      <a:srgbClr val="E6E6E6"/>
                    </a:gs>
                  </a:gsLst>
                  <a:lin ang="2700000" scaled="1"/>
                </a:gradFill>
                <a:ln w="9525">
                  <a:solidFill>
                    <a:srgbClr val="C0C0C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700"/>
                </a:p>
              </p:txBody>
            </p:sp>
            <p:sp>
              <p:nvSpPr>
                <p:cNvPr id="30" name="AutoShape 10"/>
                <p:cNvSpPr>
                  <a:spLocks noChangeArrowheads="1"/>
                </p:cNvSpPr>
                <p:nvPr/>
              </p:nvSpPr>
              <p:spPr bwMode="gray">
                <a:xfrm>
                  <a:off x="3264" y="2736"/>
                  <a:ext cx="1350" cy="1168"/>
                </a:xfrm>
                <a:prstGeom prst="hexagon">
                  <a:avLst>
                    <a:gd name="adj" fmla="val 28896"/>
                    <a:gd name="vf" fmla="val 115470"/>
                  </a:avLst>
                </a:prstGeom>
                <a:gradFill rotWithShape="1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2700000" scaled="1"/>
                </a:gra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700"/>
                </a:p>
              </p:txBody>
            </p:sp>
          </p:grpSp>
          <p:sp>
            <p:nvSpPr>
              <p:cNvPr id="25" name="Line 14"/>
              <p:cNvSpPr>
                <a:spLocks noChangeShapeType="1"/>
              </p:cNvSpPr>
              <p:nvPr/>
            </p:nvSpPr>
            <p:spPr bwMode="auto">
              <a:xfrm flipV="1">
                <a:off x="1536" y="2235"/>
                <a:ext cx="1919" cy="0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prstDash val="sysDot"/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700"/>
              </a:p>
            </p:txBody>
          </p:sp>
          <p:sp>
            <p:nvSpPr>
              <p:cNvPr id="26" name="Text Box 15"/>
              <p:cNvSpPr txBox="1">
                <a:spLocks noChangeArrowheads="1"/>
              </p:cNvSpPr>
              <p:nvPr/>
            </p:nvSpPr>
            <p:spPr bwMode="auto">
              <a:xfrm>
                <a:off x="2160" y="1899"/>
                <a:ext cx="155" cy="22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1700" dirty="0" smtClean="0"/>
                  <a:t> </a:t>
                </a:r>
                <a:endParaRPr lang="en-US" sz="1700" dirty="0"/>
              </a:p>
            </p:txBody>
          </p:sp>
          <p:sp>
            <p:nvSpPr>
              <p:cNvPr id="27" name="Text Box 16"/>
              <p:cNvSpPr txBox="1">
                <a:spLocks noChangeArrowheads="1"/>
              </p:cNvSpPr>
              <p:nvPr/>
            </p:nvSpPr>
            <p:spPr bwMode="gray">
              <a:xfrm>
                <a:off x="1290" y="1913"/>
                <a:ext cx="193" cy="22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sz="1700" b="1">
                    <a:solidFill>
                      <a:schemeClr val="bg1"/>
                    </a:solidFill>
                  </a:rPr>
                  <a:t>2</a:t>
                </a:r>
              </a:p>
            </p:txBody>
          </p:sp>
        </p:grpSp>
        <p:sp>
          <p:nvSpPr>
            <p:cNvPr id="22" name="Rectangle 21"/>
            <p:cNvSpPr/>
            <p:nvPr/>
          </p:nvSpPr>
          <p:spPr>
            <a:xfrm>
              <a:off x="1889847" y="3657600"/>
              <a:ext cx="18473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endParaRPr lang="en-US" sz="2400" dirty="0">
                <a:solidFill>
                  <a:srgbClr val="000099"/>
                </a:solidFill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1009649" y="2002577"/>
            <a:ext cx="3609976" cy="665162"/>
            <a:chOff x="1009649" y="2654301"/>
            <a:chExt cx="3609976" cy="665162"/>
          </a:xfrm>
        </p:grpSpPr>
        <p:grpSp>
          <p:nvGrpSpPr>
            <p:cNvPr id="32" name="Group 32"/>
            <p:cNvGrpSpPr>
              <a:grpSpLocks/>
            </p:cNvGrpSpPr>
            <p:nvPr/>
          </p:nvGrpSpPr>
          <p:grpSpPr bwMode="auto">
            <a:xfrm>
              <a:off x="1009649" y="2654301"/>
              <a:ext cx="3609976" cy="665162"/>
              <a:chOff x="1152" y="1275"/>
              <a:chExt cx="2274" cy="419"/>
            </a:xfrm>
          </p:grpSpPr>
          <p:grpSp>
            <p:nvGrpSpPr>
              <p:cNvPr id="34" name="Group 3"/>
              <p:cNvGrpSpPr>
                <a:grpSpLocks/>
              </p:cNvGrpSpPr>
              <p:nvPr/>
            </p:nvGrpSpPr>
            <p:grpSpPr bwMode="auto">
              <a:xfrm>
                <a:off x="1152" y="1275"/>
                <a:ext cx="480" cy="419"/>
                <a:chOff x="1110" y="2656"/>
                <a:chExt cx="1549" cy="1351"/>
              </a:xfrm>
            </p:grpSpPr>
            <p:sp>
              <p:nvSpPr>
                <p:cNvPr id="37" name="AutoShape 4"/>
                <p:cNvSpPr>
                  <a:spLocks noChangeArrowheads="1"/>
                </p:cNvSpPr>
                <p:nvPr/>
              </p:nvSpPr>
              <p:spPr bwMode="gray">
                <a:xfrm>
                  <a:off x="1123" y="2679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solidFill>
                  <a:srgbClr val="808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C0C0C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700">
                    <a:solidFill>
                      <a:srgbClr val="000099"/>
                    </a:solidFill>
                  </a:endParaRPr>
                </a:p>
              </p:txBody>
            </p:sp>
            <p:sp>
              <p:nvSpPr>
                <p:cNvPr id="38" name="AutoShape 5"/>
                <p:cNvSpPr>
                  <a:spLocks noChangeArrowheads="1"/>
                </p:cNvSpPr>
                <p:nvPr/>
              </p:nvSpPr>
              <p:spPr bwMode="gray">
                <a:xfrm>
                  <a:off x="1110" y="2656"/>
                  <a:ext cx="1536" cy="1328"/>
                </a:xfrm>
                <a:prstGeom prst="hexagon">
                  <a:avLst>
                    <a:gd name="adj" fmla="val 28916"/>
                    <a:gd name="vf" fmla="val 115470"/>
                  </a:avLst>
                </a:prstGeom>
                <a:gradFill rotWithShape="1">
                  <a:gsLst>
                    <a:gs pos="0">
                      <a:srgbClr val="E6E6E6"/>
                    </a:gs>
                    <a:gs pos="7500">
                      <a:srgbClr val="7D8496"/>
                    </a:gs>
                    <a:gs pos="26500">
                      <a:srgbClr val="E6E6E6"/>
                    </a:gs>
                    <a:gs pos="34000">
                      <a:srgbClr val="7D8496"/>
                    </a:gs>
                    <a:gs pos="46500">
                      <a:srgbClr val="E6E6E6"/>
                    </a:gs>
                    <a:gs pos="50000">
                      <a:srgbClr val="FFFFFF"/>
                    </a:gs>
                    <a:gs pos="53501">
                      <a:srgbClr val="E6E6E6"/>
                    </a:gs>
                    <a:gs pos="66001">
                      <a:srgbClr val="7D8496"/>
                    </a:gs>
                    <a:gs pos="73500">
                      <a:srgbClr val="E6E6E6"/>
                    </a:gs>
                    <a:gs pos="92501">
                      <a:srgbClr val="7D8496"/>
                    </a:gs>
                    <a:gs pos="100000">
                      <a:srgbClr val="E6E6E6"/>
                    </a:gs>
                  </a:gsLst>
                  <a:lin ang="2700000" scaled="1"/>
                </a:gradFill>
                <a:ln w="9525">
                  <a:solidFill>
                    <a:srgbClr val="C0C0C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700">
                    <a:solidFill>
                      <a:srgbClr val="000099"/>
                    </a:solidFill>
                  </a:endParaRPr>
                </a:p>
              </p:txBody>
            </p:sp>
            <p:sp>
              <p:nvSpPr>
                <p:cNvPr id="39" name="AutoShape 6"/>
                <p:cNvSpPr>
                  <a:spLocks noChangeArrowheads="1"/>
                </p:cNvSpPr>
                <p:nvPr/>
              </p:nvSpPr>
              <p:spPr bwMode="gray">
                <a:xfrm>
                  <a:off x="1200" y="2736"/>
                  <a:ext cx="1350" cy="1168"/>
                </a:xfrm>
                <a:prstGeom prst="hexagon">
                  <a:avLst>
                    <a:gd name="adj" fmla="val 28896"/>
                    <a:gd name="vf" fmla="val 115470"/>
                  </a:avLst>
                </a:prstGeom>
                <a:gradFill rotWithShape="1">
                  <a:gsLst>
                    <a:gs pos="0">
                      <a:schemeClr val="hlink">
                        <a:gamma/>
                        <a:shade val="46275"/>
                        <a:invGamma/>
                      </a:schemeClr>
                    </a:gs>
                    <a:gs pos="100000">
                      <a:schemeClr val="hlink"/>
                    </a:gs>
                  </a:gsLst>
                  <a:lin ang="2700000" scaled="1"/>
                </a:gradFill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700">
                    <a:solidFill>
                      <a:srgbClr val="000099"/>
                    </a:solidFill>
                  </a:endParaRPr>
                </a:p>
              </p:txBody>
            </p:sp>
          </p:grpSp>
          <p:sp>
            <p:nvSpPr>
              <p:cNvPr id="35" name="Line 11"/>
              <p:cNvSpPr>
                <a:spLocks noChangeShapeType="1"/>
              </p:cNvSpPr>
              <p:nvPr/>
            </p:nvSpPr>
            <p:spPr bwMode="auto">
              <a:xfrm>
                <a:off x="1536" y="1659"/>
                <a:ext cx="1890" cy="0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prstDash val="sysDot"/>
                <a:round/>
                <a:headE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700">
                  <a:solidFill>
                    <a:srgbClr val="000099"/>
                  </a:solidFill>
                </a:endParaRPr>
              </a:p>
            </p:txBody>
          </p:sp>
          <p:sp>
            <p:nvSpPr>
              <p:cNvPr id="36" name="Text Box 13"/>
              <p:cNvSpPr txBox="1">
                <a:spLocks noChangeArrowheads="1"/>
              </p:cNvSpPr>
              <p:nvPr/>
            </p:nvSpPr>
            <p:spPr bwMode="gray">
              <a:xfrm>
                <a:off x="1290" y="1337"/>
                <a:ext cx="193" cy="22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sz="1700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</p:grpSp>
        <p:sp>
          <p:nvSpPr>
            <p:cNvPr id="33" name="Rectangle 32"/>
            <p:cNvSpPr/>
            <p:nvPr/>
          </p:nvSpPr>
          <p:spPr>
            <a:xfrm>
              <a:off x="1897512" y="2743200"/>
              <a:ext cx="18473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endParaRPr lang="en-US" sz="2400" dirty="0"/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1009649" y="3809152"/>
            <a:ext cx="3656013" cy="665162"/>
            <a:chOff x="1009649" y="4460876"/>
            <a:chExt cx="3656013" cy="665162"/>
          </a:xfrm>
        </p:grpSpPr>
        <p:grpSp>
          <p:nvGrpSpPr>
            <p:cNvPr id="41" name="Group 40"/>
            <p:cNvGrpSpPr/>
            <p:nvPr/>
          </p:nvGrpSpPr>
          <p:grpSpPr>
            <a:xfrm>
              <a:off x="1009649" y="4460876"/>
              <a:ext cx="3656013" cy="665162"/>
              <a:chOff x="76200" y="2840038"/>
              <a:chExt cx="3656013" cy="665162"/>
            </a:xfrm>
          </p:grpSpPr>
          <p:grpSp>
            <p:nvGrpSpPr>
              <p:cNvPr id="43" name="Group 34"/>
              <p:cNvGrpSpPr>
                <a:grpSpLocks/>
              </p:cNvGrpSpPr>
              <p:nvPr/>
            </p:nvGrpSpPr>
            <p:grpSpPr bwMode="auto">
              <a:xfrm>
                <a:off x="76200" y="2840038"/>
                <a:ext cx="3656013" cy="665162"/>
                <a:chOff x="1152" y="2413"/>
                <a:chExt cx="2303" cy="419"/>
              </a:xfrm>
            </p:grpSpPr>
            <p:grpSp>
              <p:nvGrpSpPr>
                <p:cNvPr id="45" name="Group 17"/>
                <p:cNvGrpSpPr>
                  <a:grpSpLocks/>
                </p:cNvGrpSpPr>
                <p:nvPr/>
              </p:nvGrpSpPr>
              <p:grpSpPr bwMode="auto">
                <a:xfrm>
                  <a:off x="1152" y="2413"/>
                  <a:ext cx="480" cy="419"/>
                  <a:chOff x="1110" y="2656"/>
                  <a:chExt cx="1549" cy="1351"/>
                </a:xfrm>
              </p:grpSpPr>
              <p:sp>
                <p:nvSpPr>
                  <p:cNvPr id="48" name="AutoShape 18"/>
                  <p:cNvSpPr>
                    <a:spLocks noChangeArrowheads="1"/>
                  </p:cNvSpPr>
                  <p:nvPr/>
                </p:nvSpPr>
                <p:spPr bwMode="gray">
                  <a:xfrm>
                    <a:off x="1123" y="2679"/>
                    <a:ext cx="1536" cy="1328"/>
                  </a:xfrm>
                  <a:prstGeom prst="hexagon">
                    <a:avLst>
                      <a:gd name="adj" fmla="val 28916"/>
                      <a:gd name="vf" fmla="val 115470"/>
                    </a:avLst>
                  </a:prstGeom>
                  <a:solidFill>
                    <a:srgbClr val="8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C0C0C0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1700"/>
                  </a:p>
                </p:txBody>
              </p:sp>
              <p:sp>
                <p:nvSpPr>
                  <p:cNvPr id="49" name="AutoShape 19"/>
                  <p:cNvSpPr>
                    <a:spLocks noChangeArrowheads="1"/>
                  </p:cNvSpPr>
                  <p:nvPr/>
                </p:nvSpPr>
                <p:spPr bwMode="gray">
                  <a:xfrm>
                    <a:off x="1110" y="2656"/>
                    <a:ext cx="1536" cy="1328"/>
                  </a:xfrm>
                  <a:prstGeom prst="hexagon">
                    <a:avLst>
                      <a:gd name="adj" fmla="val 28916"/>
                      <a:gd name="vf" fmla="val 115470"/>
                    </a:avLst>
                  </a:prstGeom>
                  <a:gradFill rotWithShape="1">
                    <a:gsLst>
                      <a:gs pos="0">
                        <a:srgbClr val="E6E6E6"/>
                      </a:gs>
                      <a:gs pos="7500">
                        <a:srgbClr val="7D8496"/>
                      </a:gs>
                      <a:gs pos="26500">
                        <a:srgbClr val="E6E6E6"/>
                      </a:gs>
                      <a:gs pos="34000">
                        <a:srgbClr val="7D8496"/>
                      </a:gs>
                      <a:gs pos="46500">
                        <a:srgbClr val="E6E6E6"/>
                      </a:gs>
                      <a:gs pos="50000">
                        <a:srgbClr val="FFFFFF"/>
                      </a:gs>
                      <a:gs pos="53501">
                        <a:srgbClr val="E6E6E6"/>
                      </a:gs>
                      <a:gs pos="66001">
                        <a:srgbClr val="7D8496"/>
                      </a:gs>
                      <a:gs pos="73500">
                        <a:srgbClr val="E6E6E6"/>
                      </a:gs>
                      <a:gs pos="92501">
                        <a:srgbClr val="7D8496"/>
                      </a:gs>
                      <a:gs pos="100000">
                        <a:srgbClr val="E6E6E6"/>
                      </a:gs>
                    </a:gsLst>
                    <a:lin ang="2700000" scaled="1"/>
                  </a:gradFill>
                  <a:ln w="9525">
                    <a:solidFill>
                      <a:srgbClr val="C0C0C0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1700"/>
                  </a:p>
                </p:txBody>
              </p:sp>
              <p:sp>
                <p:nvSpPr>
                  <p:cNvPr id="50" name="AutoShape 20"/>
                  <p:cNvSpPr>
                    <a:spLocks noChangeArrowheads="1"/>
                  </p:cNvSpPr>
                  <p:nvPr/>
                </p:nvSpPr>
                <p:spPr bwMode="gray">
                  <a:xfrm>
                    <a:off x="1200" y="2736"/>
                    <a:ext cx="1350" cy="1168"/>
                  </a:xfrm>
                  <a:prstGeom prst="hexagon">
                    <a:avLst>
                      <a:gd name="adj" fmla="val 28896"/>
                      <a:gd name="vf" fmla="val 115470"/>
                    </a:avLst>
                  </a:prstGeom>
                  <a:gradFill rotWithShape="1">
                    <a:gsLst>
                      <a:gs pos="0">
                        <a:schemeClr val="hlink">
                          <a:gamma/>
                          <a:shade val="46275"/>
                          <a:invGamma/>
                        </a:schemeClr>
                      </a:gs>
                      <a:gs pos="100000">
                        <a:schemeClr val="hlink"/>
                      </a:gs>
                    </a:gsLst>
                    <a:lin ang="2700000" scaled="1"/>
                  </a:gradFill>
                  <a:ln w="9525">
                    <a:solidFill>
                      <a:schemeClr val="bg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 sz="1700"/>
                  </a:p>
                </p:txBody>
              </p:sp>
            </p:grpSp>
            <p:sp>
              <p:nvSpPr>
                <p:cNvPr id="46" name="Line 25"/>
                <p:cNvSpPr>
                  <a:spLocks noChangeShapeType="1"/>
                </p:cNvSpPr>
                <p:nvPr/>
              </p:nvSpPr>
              <p:spPr bwMode="auto">
                <a:xfrm>
                  <a:off x="1536" y="2797"/>
                  <a:ext cx="1919" cy="0"/>
                </a:xfrm>
                <a:prstGeom prst="line">
                  <a:avLst/>
                </a:prstGeom>
                <a:noFill/>
                <a:ln w="25400">
                  <a:solidFill>
                    <a:schemeClr val="tx2"/>
                  </a:solidFill>
                  <a:prstDash val="sysDot"/>
                  <a:round/>
                  <a:headEnd/>
                  <a:tailEnd type="oval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700"/>
                </a:p>
              </p:txBody>
            </p:sp>
            <p:sp>
              <p:nvSpPr>
                <p:cNvPr id="47" name="Text Box 27"/>
                <p:cNvSpPr txBox="1">
                  <a:spLocks noChangeArrowheads="1"/>
                </p:cNvSpPr>
                <p:nvPr/>
              </p:nvSpPr>
              <p:spPr bwMode="gray">
                <a:xfrm>
                  <a:off x="1290" y="2475"/>
                  <a:ext cx="193" cy="22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algn="ctr" eaLnBrk="0" hangingPunct="0"/>
                  <a:r>
                    <a:rPr lang="en-US" sz="1700" b="1">
                      <a:solidFill>
                        <a:schemeClr val="bg1"/>
                      </a:solidFill>
                    </a:rPr>
                    <a:t>3</a:t>
                  </a:r>
                </a:p>
              </p:txBody>
            </p:sp>
          </p:grpSp>
          <p:sp>
            <p:nvSpPr>
              <p:cNvPr id="44" name="Rectangle 43"/>
              <p:cNvSpPr/>
              <p:nvPr/>
            </p:nvSpPr>
            <p:spPr>
              <a:xfrm>
                <a:off x="914400" y="3015734"/>
                <a:ext cx="245580" cy="3539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1700" dirty="0" smtClean="0">
                    <a:solidFill>
                      <a:srgbClr val="000099"/>
                    </a:solidFill>
                  </a:rPr>
                  <a:t> </a:t>
                </a:r>
                <a:endParaRPr lang="en-US" sz="1700" dirty="0">
                  <a:solidFill>
                    <a:srgbClr val="000099"/>
                  </a:solidFill>
                </a:endParaRPr>
              </a:p>
            </p:txBody>
          </p:sp>
        </p:grpSp>
        <p:sp>
          <p:nvSpPr>
            <p:cNvPr id="42" name="Rectangle 41"/>
            <p:cNvSpPr/>
            <p:nvPr/>
          </p:nvSpPr>
          <p:spPr>
            <a:xfrm>
              <a:off x="1849314" y="4567535"/>
              <a:ext cx="18473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endParaRPr lang="en-US" sz="2400" dirty="0"/>
            </a:p>
          </p:txBody>
        </p:sp>
      </p:grpSp>
      <p:sp>
        <p:nvSpPr>
          <p:cNvPr id="14" name="Rectangle 13"/>
          <p:cNvSpPr/>
          <p:nvPr/>
        </p:nvSpPr>
        <p:spPr>
          <a:xfrm>
            <a:off x="2082243" y="2105279"/>
            <a:ext cx="24348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/>
              <a:t>Sợi</a:t>
            </a:r>
            <a:r>
              <a:rPr lang="en-US" sz="2400" dirty="0"/>
              <a:t> </a:t>
            </a:r>
            <a:r>
              <a:rPr lang="en-US" sz="2400" dirty="0" err="1"/>
              <a:t>cacbon</a:t>
            </a:r>
            <a:r>
              <a:rPr lang="en-US" sz="2400" dirty="0"/>
              <a:t> PAN</a:t>
            </a:r>
            <a:endParaRPr lang="en-US" sz="2400" dirty="0"/>
          </a:p>
        </p:txBody>
      </p:sp>
      <p:sp>
        <p:nvSpPr>
          <p:cNvPr id="15" name="Rectangle 14"/>
          <p:cNvSpPr/>
          <p:nvPr/>
        </p:nvSpPr>
        <p:spPr>
          <a:xfrm>
            <a:off x="1959796" y="2993177"/>
            <a:ext cx="23551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/>
              <a:t>Sợi</a:t>
            </a:r>
            <a:r>
              <a:rPr lang="en-US" sz="2400" dirty="0"/>
              <a:t> </a:t>
            </a:r>
            <a:r>
              <a:rPr lang="en-US" sz="2400" dirty="0" err="1"/>
              <a:t>cabon</a:t>
            </a:r>
            <a:r>
              <a:rPr lang="en-US" sz="2400" dirty="0"/>
              <a:t> Pitch</a:t>
            </a:r>
            <a:endParaRPr lang="en-US" sz="2400" dirty="0"/>
          </a:p>
        </p:txBody>
      </p:sp>
      <p:sp>
        <p:nvSpPr>
          <p:cNvPr id="16" name="Rectangle 15"/>
          <p:cNvSpPr/>
          <p:nvPr/>
        </p:nvSpPr>
        <p:spPr>
          <a:xfrm>
            <a:off x="1849314" y="3916559"/>
            <a:ext cx="25619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/>
              <a:t>Sợi</a:t>
            </a:r>
            <a:r>
              <a:rPr lang="en-US" sz="2400" dirty="0"/>
              <a:t> </a:t>
            </a:r>
            <a:r>
              <a:rPr lang="en-US" sz="2400" dirty="0" err="1"/>
              <a:t>cabon</a:t>
            </a:r>
            <a:r>
              <a:rPr lang="en-US" sz="2400" dirty="0"/>
              <a:t> Rayon</a:t>
            </a:r>
            <a:endParaRPr lang="en-US" sz="2400" dirty="0"/>
          </a:p>
        </p:txBody>
      </p:sp>
      <p:sp>
        <p:nvSpPr>
          <p:cNvPr id="17" name="Rectangle 16"/>
          <p:cNvSpPr/>
          <p:nvPr/>
        </p:nvSpPr>
        <p:spPr>
          <a:xfrm>
            <a:off x="146609" y="4648200"/>
            <a:ext cx="903810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>
                <a:solidFill>
                  <a:srgbClr val="990099"/>
                </a:solidFill>
              </a:rPr>
              <a:t>Sợi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cốt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cacbon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nhận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được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bằng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cách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nhiệt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luyện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các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sợi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hữu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cơ</a:t>
            </a:r>
            <a:r>
              <a:rPr lang="en-US" sz="2400" dirty="0">
                <a:solidFill>
                  <a:srgbClr val="990099"/>
                </a:solidFill>
              </a:rPr>
              <a:t>. </a:t>
            </a:r>
            <a:r>
              <a:rPr lang="en-US" sz="2400" dirty="0" err="1">
                <a:solidFill>
                  <a:srgbClr val="990099"/>
                </a:solidFill>
              </a:rPr>
              <a:t>Sợi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hữu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cơ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thường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dùng</a:t>
            </a:r>
            <a:r>
              <a:rPr lang="en-US" sz="2400" dirty="0">
                <a:solidFill>
                  <a:srgbClr val="990099"/>
                </a:solidFill>
              </a:rPr>
              <a:t> ở </a:t>
            </a:r>
            <a:r>
              <a:rPr lang="en-US" sz="2400" dirty="0" err="1">
                <a:solidFill>
                  <a:srgbClr val="990099"/>
                </a:solidFill>
              </a:rPr>
              <a:t>dạng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sợi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chỉ</a:t>
            </a:r>
            <a:r>
              <a:rPr lang="en-US" sz="2400" dirty="0">
                <a:solidFill>
                  <a:srgbClr val="990099"/>
                </a:solidFill>
              </a:rPr>
              <a:t>, </a:t>
            </a:r>
            <a:r>
              <a:rPr lang="en-US" sz="2400" dirty="0" err="1">
                <a:solidFill>
                  <a:srgbClr val="990099"/>
                </a:solidFill>
              </a:rPr>
              <a:t>sợi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bện</a:t>
            </a:r>
            <a:r>
              <a:rPr lang="en-US" sz="2400" dirty="0">
                <a:solidFill>
                  <a:srgbClr val="990099"/>
                </a:solidFill>
              </a:rPr>
              <a:t>, </a:t>
            </a:r>
            <a:r>
              <a:rPr lang="en-US" sz="2400" dirty="0" err="1">
                <a:solidFill>
                  <a:srgbClr val="990099"/>
                </a:solidFill>
              </a:rPr>
              <a:t>tấm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phớt</a:t>
            </a:r>
            <a:r>
              <a:rPr lang="en-US" sz="2400" dirty="0">
                <a:solidFill>
                  <a:srgbClr val="990099"/>
                </a:solidFill>
              </a:rPr>
              <a:t>, </a:t>
            </a:r>
            <a:r>
              <a:rPr lang="en-US" sz="2400" dirty="0" err="1">
                <a:solidFill>
                  <a:srgbClr val="990099"/>
                </a:solidFill>
              </a:rPr>
              <a:t>tấm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vải</a:t>
            </a:r>
            <a:r>
              <a:rPr lang="en-US" sz="2400" dirty="0">
                <a:solidFill>
                  <a:srgbClr val="990099"/>
                </a:solidFill>
              </a:rPr>
              <a:t>. </a:t>
            </a:r>
            <a:r>
              <a:rPr lang="en-US" sz="2400" dirty="0" err="1">
                <a:solidFill>
                  <a:srgbClr val="990099"/>
                </a:solidFill>
              </a:rPr>
              <a:t>Thực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tế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trong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kỹ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thuật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thường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dùng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các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loại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sợi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visco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và</a:t>
            </a:r>
            <a:r>
              <a:rPr lang="en-US" sz="2400" dirty="0">
                <a:solidFill>
                  <a:srgbClr val="990099"/>
                </a:solidFill>
              </a:rPr>
              <a:t> </a:t>
            </a:r>
            <a:r>
              <a:rPr lang="en-US" sz="2400" dirty="0" err="1">
                <a:solidFill>
                  <a:srgbClr val="990099"/>
                </a:solidFill>
              </a:rPr>
              <a:t>polyacrilo-nitril</a:t>
            </a:r>
            <a:r>
              <a:rPr lang="en-US" sz="2400" dirty="0">
                <a:solidFill>
                  <a:srgbClr val="990099"/>
                </a:solidFill>
              </a:rPr>
              <a:t> (PAN).</a:t>
            </a:r>
          </a:p>
        </p:txBody>
      </p:sp>
    </p:spTree>
    <p:extLst>
      <p:ext uri="{BB962C8B-B14F-4D97-AF65-F5344CB8AC3E}">
        <p14:creationId xmlns:p14="http://schemas.microsoft.com/office/powerpoint/2010/main" val="31400824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-30163"/>
            <a:ext cx="4724400" cy="639763"/>
          </a:xfrm>
        </p:spPr>
        <p:txBody>
          <a:bodyPr/>
          <a:lstStyle/>
          <a:p>
            <a:r>
              <a:rPr lang="en-US" sz="2400" dirty="0"/>
              <a:t>2. VẬT LIỆU COMPOZIT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794034" y="608240"/>
            <a:ext cx="6553200" cy="450708"/>
            <a:chOff x="-22412" y="844692"/>
            <a:chExt cx="6553200" cy="450708"/>
          </a:xfrm>
        </p:grpSpPr>
        <p:grpSp>
          <p:nvGrpSpPr>
            <p:cNvPr id="8" name="Group 7"/>
            <p:cNvGrpSpPr/>
            <p:nvPr/>
          </p:nvGrpSpPr>
          <p:grpSpPr>
            <a:xfrm>
              <a:off x="-22412" y="844692"/>
              <a:ext cx="6553200" cy="438150"/>
              <a:chOff x="1066800" y="4800600"/>
              <a:chExt cx="6553200" cy="438150"/>
            </a:xfrm>
          </p:grpSpPr>
          <p:grpSp>
            <p:nvGrpSpPr>
              <p:cNvPr id="9" name="Group 49"/>
              <p:cNvGrpSpPr/>
              <p:nvPr/>
            </p:nvGrpSpPr>
            <p:grpSpPr>
              <a:xfrm>
                <a:off x="1066800" y="4800600"/>
                <a:ext cx="6553200" cy="438150"/>
                <a:chOff x="2619375" y="4940300"/>
                <a:chExt cx="6553200" cy="438150"/>
              </a:xfrm>
            </p:grpSpPr>
            <p:sp>
              <p:nvSpPr>
                <p:cNvPr id="11" name="AutoShape 32"/>
                <p:cNvSpPr>
                  <a:spLocks noChangeArrowheads="1"/>
                </p:cNvSpPr>
                <p:nvPr/>
              </p:nvSpPr>
              <p:spPr bwMode="gray">
                <a:xfrm>
                  <a:off x="2657475" y="4978019"/>
                  <a:ext cx="6515100" cy="37465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7EC65A">
                        <a:gamma/>
                        <a:tint val="0"/>
                        <a:invGamma/>
                        <a:alpha val="0"/>
                      </a:srgbClr>
                    </a:gs>
                    <a:gs pos="100000">
                      <a:srgbClr val="7EC65A">
                        <a:lumMod val="60000"/>
                        <a:lumOff val="40000"/>
                      </a:srgbClr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" name="AutoShape 36"/>
                <p:cNvSpPr>
                  <a:spLocks noChangeArrowheads="1"/>
                </p:cNvSpPr>
                <p:nvPr/>
              </p:nvSpPr>
              <p:spPr bwMode="gray">
                <a:xfrm>
                  <a:off x="2619375" y="4940300"/>
                  <a:ext cx="6553200" cy="438150"/>
                </a:xfrm>
                <a:prstGeom prst="roundRect">
                  <a:avLst>
                    <a:gd name="adj" fmla="val 50000"/>
                  </a:avLst>
                </a:prstGeom>
                <a:noFill/>
                <a:ln w="9525">
                  <a:solidFill>
                    <a:srgbClr val="7EC65A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" name="Oval 12"/>
                <p:cNvSpPr/>
                <p:nvPr/>
              </p:nvSpPr>
              <p:spPr>
                <a:xfrm>
                  <a:off x="2743200" y="5074920"/>
                  <a:ext cx="182880" cy="18592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7EC65A">
                        <a:lumMod val="75000"/>
                      </a:srgbClr>
                    </a:gs>
                    <a:gs pos="80000">
                      <a:srgbClr val="7EC65A"/>
                    </a:gs>
                    <a:gs pos="100000">
                      <a:srgbClr val="7EC65A"/>
                    </a:gs>
                  </a:gsLst>
                  <a:lin ang="16200000" scaled="0"/>
                </a:gradFill>
                <a:ln>
                  <a:noFill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/>
                </a:scene3d>
                <a:sp3d prstMaterial="softEdge">
                  <a:bevelT w="88900" h="88900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0" name="Text Box 45"/>
              <p:cNvSpPr txBox="1">
                <a:spLocks noChangeArrowheads="1"/>
              </p:cNvSpPr>
              <p:nvPr/>
            </p:nvSpPr>
            <p:spPr bwMode="gray">
              <a:xfrm>
                <a:off x="1462088" y="4826000"/>
                <a:ext cx="255198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2F4D71">
                    <a:alpha val="50000"/>
                  </a:srgbClr>
                </a:prstShdw>
              </a:effectLst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rPr>
                  <a:t> </a:t>
                </a:r>
                <a:endPara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cs typeface="Arial" charset="0"/>
                </a:endParaRPr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377638" y="926068"/>
              <a:ext cx="579120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b="1" dirty="0"/>
                <a:t>2.2. CÁC LOẠI VẬT LIỆU COMPOZIT THÔNG DỤNG</a:t>
              </a:r>
              <a:endParaRPr lang="en-US" dirty="0"/>
            </a:p>
          </p:txBody>
        </p:sp>
      </p:grpSp>
      <p:sp>
        <p:nvSpPr>
          <p:cNvPr id="4" name="Rectangle 3"/>
          <p:cNvSpPr/>
          <p:nvPr/>
        </p:nvSpPr>
        <p:spPr>
          <a:xfrm>
            <a:off x="1176155" y="1219199"/>
            <a:ext cx="34586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70510" algn="just">
              <a:spcBef>
                <a:spcPts val="600"/>
              </a:spcBef>
              <a:spcAft>
                <a:spcPts val="0"/>
              </a:spcAft>
            </a:pPr>
            <a:r>
              <a:rPr lang="en-US" sz="2400" b="1" dirty="0">
                <a:latin typeface="Times New Roman"/>
                <a:ea typeface="Times New Roman"/>
              </a:rPr>
              <a:t>2.2.3 </a:t>
            </a:r>
            <a:r>
              <a:rPr lang="en-US" sz="2400" b="1" dirty="0" err="1">
                <a:latin typeface="Times New Roman"/>
                <a:ea typeface="Times New Roman"/>
              </a:rPr>
              <a:t>Compozit</a:t>
            </a:r>
            <a:r>
              <a:rPr lang="en-US" sz="2400" b="1" dirty="0">
                <a:latin typeface="Times New Roman"/>
                <a:ea typeface="Times New Roman"/>
              </a:rPr>
              <a:t> </a:t>
            </a:r>
            <a:r>
              <a:rPr lang="en-US" sz="2400" b="1" dirty="0" err="1">
                <a:latin typeface="Times New Roman"/>
                <a:ea typeface="Times New Roman"/>
              </a:rPr>
              <a:t>sợi</a:t>
            </a:r>
            <a:r>
              <a:rPr lang="en-US" sz="2400" b="1" dirty="0">
                <a:latin typeface="Times New Roman"/>
                <a:ea typeface="Times New Roman"/>
              </a:rPr>
              <a:t> </a:t>
            </a:r>
            <a:r>
              <a:rPr lang="en-US" sz="2400" b="1" dirty="0" err="1">
                <a:latin typeface="Times New Roman"/>
                <a:ea typeface="Times New Roman"/>
              </a:rPr>
              <a:t>pha</a:t>
            </a:r>
            <a:endParaRPr lang="en-US" sz="2400" dirty="0">
              <a:effectLst/>
              <a:latin typeface="Times New Roman"/>
              <a:ea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81674" y="2133600"/>
            <a:ext cx="7433661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solidFill>
                  <a:srgbClr val="31894F"/>
                </a:solidFill>
                <a:latin typeface="Times New Roman"/>
                <a:ea typeface="Times New Roman"/>
              </a:rPr>
              <a:t>Vật</a:t>
            </a:r>
            <a:r>
              <a:rPr lang="en-US" sz="2400" dirty="0">
                <a:solidFill>
                  <a:srgbClr val="31894F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31894F"/>
                </a:solidFill>
                <a:latin typeface="Times New Roman"/>
                <a:ea typeface="Times New Roman"/>
              </a:rPr>
              <a:t>liệu</a:t>
            </a:r>
            <a:r>
              <a:rPr lang="en-US" sz="2400" dirty="0">
                <a:solidFill>
                  <a:srgbClr val="31894F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31894F"/>
                </a:solidFill>
                <a:latin typeface="Times New Roman"/>
                <a:ea typeface="Times New Roman"/>
              </a:rPr>
              <a:t>cốt</a:t>
            </a:r>
            <a:r>
              <a:rPr lang="en-US" sz="2400" dirty="0">
                <a:solidFill>
                  <a:srgbClr val="31894F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31894F"/>
                </a:solidFill>
                <a:latin typeface="Times New Roman"/>
                <a:ea typeface="Times New Roman"/>
              </a:rPr>
              <a:t>đồng</a:t>
            </a:r>
            <a:r>
              <a:rPr lang="en-US" sz="2400" dirty="0">
                <a:solidFill>
                  <a:srgbClr val="31894F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31894F"/>
                </a:solidFill>
                <a:latin typeface="Times New Roman"/>
                <a:ea typeface="Times New Roman"/>
              </a:rPr>
              <a:t>thời</a:t>
            </a:r>
            <a:r>
              <a:rPr lang="en-US" sz="2400" dirty="0">
                <a:solidFill>
                  <a:srgbClr val="31894F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31894F"/>
                </a:solidFill>
                <a:latin typeface="Times New Roman"/>
                <a:ea typeface="Times New Roman"/>
              </a:rPr>
              <a:t>là</a:t>
            </a:r>
            <a:r>
              <a:rPr lang="en-US" sz="2400" dirty="0">
                <a:solidFill>
                  <a:srgbClr val="31894F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31894F"/>
                </a:solidFill>
                <a:latin typeface="Times New Roman"/>
                <a:ea typeface="Times New Roman"/>
              </a:rPr>
              <a:t>sợi</a:t>
            </a:r>
            <a:r>
              <a:rPr lang="en-US" sz="2400" dirty="0">
                <a:solidFill>
                  <a:srgbClr val="31894F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31894F"/>
                </a:solidFill>
                <a:latin typeface="Times New Roman"/>
                <a:ea typeface="Times New Roman"/>
              </a:rPr>
              <a:t>cacbon</a:t>
            </a:r>
            <a:r>
              <a:rPr lang="en-US" sz="2400" dirty="0">
                <a:solidFill>
                  <a:srgbClr val="31894F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31894F"/>
                </a:solidFill>
                <a:latin typeface="Times New Roman"/>
                <a:ea typeface="Times New Roman"/>
              </a:rPr>
              <a:t>và</a:t>
            </a:r>
            <a:r>
              <a:rPr lang="en-US" sz="2400" dirty="0">
                <a:solidFill>
                  <a:srgbClr val="31894F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31894F"/>
                </a:solidFill>
                <a:latin typeface="Times New Roman"/>
                <a:ea typeface="Times New Roman"/>
              </a:rPr>
              <a:t>sợi</a:t>
            </a:r>
            <a:r>
              <a:rPr lang="en-US" sz="2400" dirty="0">
                <a:solidFill>
                  <a:srgbClr val="31894F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31894F"/>
                </a:solidFill>
                <a:latin typeface="Times New Roman"/>
                <a:ea typeface="Times New Roman"/>
              </a:rPr>
              <a:t>thủy</a:t>
            </a:r>
            <a:r>
              <a:rPr lang="en-US" sz="2400" dirty="0">
                <a:solidFill>
                  <a:srgbClr val="31894F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31894F"/>
                </a:solidFill>
                <a:latin typeface="Times New Roman"/>
                <a:ea typeface="Times New Roman"/>
              </a:rPr>
              <a:t>tinh</a:t>
            </a:r>
            <a:r>
              <a:rPr lang="en-US" sz="2400" dirty="0">
                <a:solidFill>
                  <a:srgbClr val="31894F"/>
                </a:solidFill>
                <a:latin typeface="Times New Roman"/>
                <a:ea typeface="Times New Roman"/>
              </a:rPr>
              <a:t>, </a:t>
            </a:r>
            <a:r>
              <a:rPr lang="en-US" sz="2400" dirty="0" err="1">
                <a:solidFill>
                  <a:srgbClr val="31894F"/>
                </a:solidFill>
                <a:latin typeface="Times New Roman"/>
                <a:ea typeface="Times New Roman"/>
              </a:rPr>
              <a:t>nền</a:t>
            </a:r>
            <a:r>
              <a:rPr lang="en-US" sz="2400" dirty="0">
                <a:solidFill>
                  <a:srgbClr val="31894F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31894F"/>
                </a:solidFill>
                <a:latin typeface="Times New Roman"/>
                <a:ea typeface="Times New Roman"/>
              </a:rPr>
              <a:t>là</a:t>
            </a:r>
            <a:r>
              <a:rPr lang="en-US" sz="2400" dirty="0">
                <a:solidFill>
                  <a:srgbClr val="31894F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31894F"/>
                </a:solidFill>
                <a:latin typeface="Times New Roman"/>
                <a:ea typeface="Times New Roman"/>
              </a:rPr>
              <a:t>epoxi</a:t>
            </a:r>
            <a:r>
              <a:rPr lang="en-US" sz="2400" dirty="0">
                <a:solidFill>
                  <a:srgbClr val="31894F"/>
                </a:solidFill>
                <a:latin typeface="Times New Roman"/>
                <a:ea typeface="Times New Roman"/>
              </a:rPr>
              <a:t> hay </a:t>
            </a:r>
            <a:r>
              <a:rPr lang="en-US" sz="2400" dirty="0" err="1">
                <a:solidFill>
                  <a:srgbClr val="31894F"/>
                </a:solidFill>
                <a:latin typeface="Times New Roman"/>
                <a:ea typeface="Times New Roman"/>
              </a:rPr>
              <a:t>polyeste</a:t>
            </a:r>
            <a:r>
              <a:rPr lang="en-US" sz="2400" dirty="0">
                <a:solidFill>
                  <a:srgbClr val="31894F"/>
                </a:solidFill>
                <a:latin typeface="Times New Roman"/>
                <a:ea typeface="Times New Roman"/>
              </a:rPr>
              <a:t>.</a:t>
            </a:r>
          </a:p>
          <a:p>
            <a:pPr indent="270510" algn="just">
              <a:spcBef>
                <a:spcPts val="600"/>
              </a:spcBef>
              <a:spcAft>
                <a:spcPts val="600"/>
              </a:spcAft>
            </a:pPr>
            <a:r>
              <a:rPr lang="en-US" sz="2400" dirty="0" err="1">
                <a:solidFill>
                  <a:srgbClr val="0033CC"/>
                </a:solidFill>
                <a:latin typeface="Times New Roman"/>
                <a:ea typeface="Times New Roman"/>
              </a:rPr>
              <a:t>Compozit</a:t>
            </a:r>
            <a:r>
              <a:rPr lang="en-US" sz="2400" dirty="0">
                <a:solidFill>
                  <a:srgbClr val="0033CC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33CC"/>
                </a:solidFill>
                <a:latin typeface="Times New Roman"/>
                <a:ea typeface="Times New Roman"/>
              </a:rPr>
              <a:t>sợi</a:t>
            </a:r>
            <a:r>
              <a:rPr lang="en-US" sz="2400" dirty="0">
                <a:solidFill>
                  <a:srgbClr val="0033CC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33CC"/>
                </a:solidFill>
                <a:latin typeface="Times New Roman"/>
                <a:ea typeface="Times New Roman"/>
              </a:rPr>
              <a:t>pha</a:t>
            </a:r>
            <a:r>
              <a:rPr lang="en-US" sz="2400" dirty="0">
                <a:solidFill>
                  <a:srgbClr val="0033CC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33CC"/>
                </a:solidFill>
                <a:latin typeface="Times New Roman"/>
                <a:ea typeface="Times New Roman"/>
              </a:rPr>
              <a:t>có</a:t>
            </a:r>
            <a:r>
              <a:rPr lang="en-US" sz="2400" dirty="0">
                <a:solidFill>
                  <a:srgbClr val="0033CC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33CC"/>
                </a:solidFill>
                <a:latin typeface="Times New Roman"/>
                <a:ea typeface="Times New Roman"/>
              </a:rPr>
              <a:t>độ</a:t>
            </a:r>
            <a:r>
              <a:rPr lang="en-US" sz="2400" dirty="0">
                <a:solidFill>
                  <a:srgbClr val="0033CC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33CC"/>
                </a:solidFill>
                <a:latin typeface="Times New Roman"/>
                <a:ea typeface="Times New Roman"/>
              </a:rPr>
              <a:t>bền</a:t>
            </a:r>
            <a:r>
              <a:rPr lang="en-US" sz="2400" dirty="0">
                <a:solidFill>
                  <a:srgbClr val="0033CC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33CC"/>
                </a:solidFill>
                <a:latin typeface="Times New Roman"/>
                <a:ea typeface="Times New Roman"/>
              </a:rPr>
              <a:t>cao</a:t>
            </a:r>
            <a:r>
              <a:rPr lang="en-US" sz="2400" dirty="0">
                <a:solidFill>
                  <a:srgbClr val="0033CC"/>
                </a:solidFill>
                <a:latin typeface="Times New Roman"/>
                <a:ea typeface="Times New Roman"/>
              </a:rPr>
              <a:t>, </a:t>
            </a:r>
            <a:r>
              <a:rPr lang="en-US" sz="2400" dirty="0" err="1">
                <a:solidFill>
                  <a:srgbClr val="0033CC"/>
                </a:solidFill>
                <a:latin typeface="Times New Roman"/>
                <a:ea typeface="Times New Roman"/>
              </a:rPr>
              <a:t>đàn</a:t>
            </a:r>
            <a:r>
              <a:rPr lang="en-US" sz="2400" dirty="0">
                <a:solidFill>
                  <a:srgbClr val="0033CC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33CC"/>
                </a:solidFill>
                <a:latin typeface="Times New Roman"/>
                <a:ea typeface="Times New Roman"/>
              </a:rPr>
              <a:t>hồi</a:t>
            </a:r>
            <a:r>
              <a:rPr lang="en-US" sz="2400" dirty="0">
                <a:solidFill>
                  <a:srgbClr val="0033CC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33CC"/>
                </a:solidFill>
                <a:latin typeface="Times New Roman"/>
                <a:ea typeface="Times New Roman"/>
              </a:rPr>
              <a:t>tốt</a:t>
            </a:r>
            <a:r>
              <a:rPr lang="en-US" sz="2400" dirty="0">
                <a:solidFill>
                  <a:srgbClr val="0033CC"/>
                </a:solidFill>
                <a:latin typeface="Times New Roman"/>
                <a:ea typeface="Times New Roman"/>
              </a:rPr>
              <a:t>, </a:t>
            </a:r>
            <a:r>
              <a:rPr lang="en-US" sz="2400" dirty="0" err="1">
                <a:solidFill>
                  <a:srgbClr val="0033CC"/>
                </a:solidFill>
                <a:latin typeface="Times New Roman"/>
                <a:ea typeface="Times New Roman"/>
              </a:rPr>
              <a:t>cứng</a:t>
            </a:r>
            <a:r>
              <a:rPr lang="en-US" sz="2400" dirty="0">
                <a:solidFill>
                  <a:srgbClr val="0033CC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33CC"/>
                </a:solidFill>
                <a:latin typeface="Times New Roman"/>
                <a:ea typeface="Times New Roman"/>
              </a:rPr>
              <a:t>vững</a:t>
            </a:r>
            <a:r>
              <a:rPr lang="en-US" sz="2400" dirty="0">
                <a:solidFill>
                  <a:srgbClr val="0033CC"/>
                </a:solidFill>
                <a:latin typeface="Times New Roman"/>
                <a:ea typeface="Times New Roman"/>
              </a:rPr>
              <a:t>, </a:t>
            </a:r>
            <a:r>
              <a:rPr lang="en-US" sz="2400" dirty="0" err="1">
                <a:solidFill>
                  <a:srgbClr val="0033CC"/>
                </a:solidFill>
                <a:latin typeface="Times New Roman"/>
                <a:ea typeface="Times New Roman"/>
              </a:rPr>
              <a:t>dai</a:t>
            </a:r>
            <a:r>
              <a:rPr lang="en-US" sz="2400" dirty="0">
                <a:solidFill>
                  <a:srgbClr val="0033CC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33CC"/>
                </a:solidFill>
                <a:latin typeface="Times New Roman"/>
                <a:ea typeface="Times New Roman"/>
              </a:rPr>
              <a:t>và</a:t>
            </a:r>
            <a:r>
              <a:rPr lang="en-US" sz="2400" dirty="0">
                <a:solidFill>
                  <a:srgbClr val="0033CC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33CC"/>
                </a:solidFill>
                <a:latin typeface="Times New Roman"/>
                <a:ea typeface="Times New Roman"/>
              </a:rPr>
              <a:t>giá</a:t>
            </a:r>
            <a:r>
              <a:rPr lang="en-US" sz="2400" dirty="0">
                <a:solidFill>
                  <a:srgbClr val="0033CC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33CC"/>
                </a:solidFill>
                <a:latin typeface="Times New Roman"/>
                <a:ea typeface="Times New Roman"/>
              </a:rPr>
              <a:t>thành</a:t>
            </a:r>
            <a:r>
              <a:rPr lang="en-US" sz="2400" dirty="0">
                <a:solidFill>
                  <a:srgbClr val="0033CC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0033CC"/>
                </a:solidFill>
                <a:latin typeface="Times New Roman"/>
                <a:ea typeface="Times New Roman"/>
              </a:rPr>
              <a:t>rẻ</a:t>
            </a:r>
            <a:r>
              <a:rPr lang="en-US" sz="2400" dirty="0">
                <a:solidFill>
                  <a:srgbClr val="0033CC"/>
                </a:solidFill>
                <a:latin typeface="Times New Roman"/>
                <a:ea typeface="Times New Roman"/>
              </a:rPr>
              <a:t>.</a:t>
            </a:r>
          </a:p>
          <a:p>
            <a:pPr indent="270510" algn="just">
              <a:spcBef>
                <a:spcPts val="600"/>
              </a:spcBef>
              <a:spcAft>
                <a:spcPts val="0"/>
              </a:spcAft>
            </a:pPr>
            <a:r>
              <a:rPr lang="en-US" sz="2400" dirty="0" err="1">
                <a:solidFill>
                  <a:srgbClr val="990099"/>
                </a:solidFill>
                <a:latin typeface="Times New Roman"/>
                <a:ea typeface="Times New Roman"/>
              </a:rPr>
              <a:t>Compozit</a:t>
            </a:r>
            <a:r>
              <a:rPr lang="en-US" sz="2400" dirty="0">
                <a:solidFill>
                  <a:srgbClr val="9900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990099"/>
                </a:solidFill>
                <a:latin typeface="Times New Roman"/>
                <a:ea typeface="Times New Roman"/>
              </a:rPr>
              <a:t>sợi</a:t>
            </a:r>
            <a:r>
              <a:rPr lang="en-US" sz="2400" dirty="0">
                <a:solidFill>
                  <a:srgbClr val="9900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990099"/>
                </a:solidFill>
                <a:latin typeface="Times New Roman"/>
                <a:ea typeface="Times New Roman"/>
              </a:rPr>
              <a:t>pha</a:t>
            </a:r>
            <a:r>
              <a:rPr lang="en-US" sz="2400" dirty="0">
                <a:solidFill>
                  <a:srgbClr val="9900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990099"/>
                </a:solidFill>
                <a:latin typeface="Times New Roman"/>
                <a:ea typeface="Times New Roman"/>
              </a:rPr>
              <a:t>thường</a:t>
            </a:r>
            <a:r>
              <a:rPr lang="en-US" sz="2400" dirty="0">
                <a:solidFill>
                  <a:srgbClr val="9900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990099"/>
                </a:solidFill>
                <a:latin typeface="Times New Roman"/>
                <a:ea typeface="Times New Roman"/>
              </a:rPr>
              <a:t>dùng</a:t>
            </a:r>
            <a:r>
              <a:rPr lang="en-US" sz="2400" dirty="0">
                <a:solidFill>
                  <a:srgbClr val="9900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990099"/>
                </a:solidFill>
                <a:latin typeface="Times New Roman"/>
                <a:ea typeface="Times New Roman"/>
              </a:rPr>
              <a:t>chế</a:t>
            </a:r>
            <a:r>
              <a:rPr lang="en-US" sz="2400" dirty="0">
                <a:solidFill>
                  <a:srgbClr val="9900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990099"/>
                </a:solidFill>
                <a:latin typeface="Times New Roman"/>
                <a:ea typeface="Times New Roman"/>
              </a:rPr>
              <a:t>tạo</a:t>
            </a:r>
            <a:r>
              <a:rPr lang="en-US" sz="2400" dirty="0">
                <a:solidFill>
                  <a:srgbClr val="9900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990099"/>
                </a:solidFill>
                <a:latin typeface="Times New Roman"/>
                <a:ea typeface="Times New Roman"/>
              </a:rPr>
              <a:t>các</a:t>
            </a:r>
            <a:r>
              <a:rPr lang="en-US" sz="2400" dirty="0">
                <a:solidFill>
                  <a:srgbClr val="9900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990099"/>
                </a:solidFill>
                <a:latin typeface="Times New Roman"/>
                <a:ea typeface="Times New Roman"/>
              </a:rPr>
              <a:t>thanh</a:t>
            </a:r>
            <a:r>
              <a:rPr lang="en-US" sz="2400" dirty="0">
                <a:solidFill>
                  <a:srgbClr val="9900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990099"/>
                </a:solidFill>
                <a:latin typeface="Times New Roman"/>
                <a:ea typeface="Times New Roman"/>
              </a:rPr>
              <a:t>cản</a:t>
            </a:r>
            <a:r>
              <a:rPr lang="en-US" sz="2400" dirty="0">
                <a:solidFill>
                  <a:srgbClr val="990099"/>
                </a:solidFill>
                <a:latin typeface="Times New Roman"/>
                <a:ea typeface="Times New Roman"/>
              </a:rPr>
              <a:t>, </a:t>
            </a:r>
            <a:r>
              <a:rPr lang="en-US" sz="2400" dirty="0" err="1">
                <a:solidFill>
                  <a:srgbClr val="990099"/>
                </a:solidFill>
                <a:latin typeface="Times New Roman"/>
                <a:ea typeface="Times New Roman"/>
              </a:rPr>
              <a:t>khung</a:t>
            </a:r>
            <a:r>
              <a:rPr lang="en-US" sz="2400" dirty="0">
                <a:solidFill>
                  <a:srgbClr val="9900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990099"/>
                </a:solidFill>
                <a:latin typeface="Times New Roman"/>
                <a:ea typeface="Times New Roman"/>
              </a:rPr>
              <a:t>sườn</a:t>
            </a:r>
            <a:r>
              <a:rPr lang="en-US" sz="2400" dirty="0">
                <a:solidFill>
                  <a:srgbClr val="9900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990099"/>
                </a:solidFill>
                <a:latin typeface="Times New Roman"/>
                <a:ea typeface="Times New Roman"/>
              </a:rPr>
              <a:t>xe</a:t>
            </a:r>
            <a:r>
              <a:rPr lang="en-US" sz="2400" dirty="0">
                <a:solidFill>
                  <a:srgbClr val="990099"/>
                </a:solidFill>
                <a:latin typeface="Times New Roman"/>
                <a:ea typeface="Times New Roman"/>
              </a:rPr>
              <a:t>, </a:t>
            </a:r>
            <a:r>
              <a:rPr lang="en-US" sz="2400" dirty="0" err="1">
                <a:solidFill>
                  <a:srgbClr val="990099"/>
                </a:solidFill>
                <a:latin typeface="Times New Roman"/>
                <a:ea typeface="Times New Roman"/>
              </a:rPr>
              <a:t>bánh</a:t>
            </a:r>
            <a:r>
              <a:rPr lang="en-US" sz="2400" dirty="0">
                <a:solidFill>
                  <a:srgbClr val="9900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990099"/>
                </a:solidFill>
                <a:latin typeface="Times New Roman"/>
                <a:ea typeface="Times New Roman"/>
              </a:rPr>
              <a:t>răng</a:t>
            </a:r>
            <a:r>
              <a:rPr lang="en-US" sz="2400" dirty="0">
                <a:solidFill>
                  <a:srgbClr val="9900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990099"/>
                </a:solidFill>
                <a:latin typeface="Times New Roman"/>
                <a:ea typeface="Times New Roman"/>
              </a:rPr>
              <a:t>v.v</a:t>
            </a:r>
            <a:r>
              <a:rPr lang="en-US" sz="2400" dirty="0">
                <a:solidFill>
                  <a:srgbClr val="990099"/>
                </a:solidFill>
                <a:latin typeface="Times New Roman"/>
                <a:ea typeface="Times New Roman"/>
              </a:rPr>
              <a:t>… </a:t>
            </a:r>
            <a:r>
              <a:rPr lang="en-US" sz="2400" dirty="0" err="1">
                <a:solidFill>
                  <a:srgbClr val="990099"/>
                </a:solidFill>
                <a:latin typeface="Times New Roman"/>
                <a:ea typeface="Times New Roman"/>
              </a:rPr>
              <a:t>trong</a:t>
            </a:r>
            <a:r>
              <a:rPr lang="en-US" sz="2400" dirty="0">
                <a:solidFill>
                  <a:srgbClr val="9900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990099"/>
                </a:solidFill>
                <a:latin typeface="Times New Roman"/>
                <a:ea typeface="Times New Roman"/>
              </a:rPr>
              <a:t>ngành</a:t>
            </a:r>
            <a:r>
              <a:rPr lang="en-US" sz="2400" dirty="0">
                <a:solidFill>
                  <a:srgbClr val="9900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990099"/>
                </a:solidFill>
                <a:latin typeface="Times New Roman"/>
                <a:ea typeface="Times New Roman"/>
              </a:rPr>
              <a:t>ôtô</a:t>
            </a:r>
            <a:r>
              <a:rPr lang="en-US" sz="2400" dirty="0">
                <a:solidFill>
                  <a:srgbClr val="990099"/>
                </a:solidFill>
                <a:latin typeface="Times New Roman"/>
                <a:ea typeface="Times New Roman"/>
              </a:rPr>
              <a:t>, </a:t>
            </a:r>
            <a:r>
              <a:rPr lang="en-US" sz="2400" dirty="0" err="1">
                <a:solidFill>
                  <a:srgbClr val="990099"/>
                </a:solidFill>
                <a:latin typeface="Times New Roman"/>
                <a:ea typeface="Times New Roman"/>
              </a:rPr>
              <a:t>tàu</a:t>
            </a:r>
            <a:r>
              <a:rPr lang="en-US" sz="2400" dirty="0">
                <a:solidFill>
                  <a:srgbClr val="9900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990099"/>
                </a:solidFill>
                <a:latin typeface="Times New Roman"/>
                <a:ea typeface="Times New Roman"/>
              </a:rPr>
              <a:t>thủy</a:t>
            </a:r>
            <a:r>
              <a:rPr lang="en-US" sz="2400" dirty="0">
                <a:solidFill>
                  <a:srgbClr val="990099"/>
                </a:solidFill>
                <a:latin typeface="Times New Roman"/>
                <a:ea typeface="Times New Roman"/>
              </a:rPr>
              <a:t>, </a:t>
            </a:r>
            <a:r>
              <a:rPr lang="en-US" sz="2400" dirty="0" err="1">
                <a:solidFill>
                  <a:srgbClr val="990099"/>
                </a:solidFill>
                <a:latin typeface="Times New Roman"/>
                <a:ea typeface="Times New Roman"/>
              </a:rPr>
              <a:t>hàng</a:t>
            </a:r>
            <a:r>
              <a:rPr lang="en-US" sz="2400" dirty="0">
                <a:solidFill>
                  <a:srgbClr val="9900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990099"/>
                </a:solidFill>
                <a:latin typeface="Times New Roman"/>
                <a:ea typeface="Times New Roman"/>
              </a:rPr>
              <a:t>không</a:t>
            </a:r>
            <a:r>
              <a:rPr lang="en-US" sz="2400" dirty="0">
                <a:solidFill>
                  <a:srgbClr val="990099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 err="1">
                <a:solidFill>
                  <a:srgbClr val="990099"/>
                </a:solidFill>
                <a:latin typeface="Times New Roman"/>
                <a:ea typeface="Times New Roman"/>
              </a:rPr>
              <a:t>v.v</a:t>
            </a:r>
            <a:r>
              <a:rPr lang="en-US" sz="2400" dirty="0">
                <a:solidFill>
                  <a:srgbClr val="990099"/>
                </a:solidFill>
                <a:latin typeface="Times New Roman"/>
                <a:ea typeface="Times New Roman"/>
              </a:rPr>
              <a:t>…</a:t>
            </a:r>
            <a:endParaRPr lang="en-US" sz="2400" dirty="0">
              <a:solidFill>
                <a:srgbClr val="990099"/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752238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-30163"/>
            <a:ext cx="4724400" cy="639763"/>
          </a:xfrm>
        </p:spPr>
        <p:txBody>
          <a:bodyPr/>
          <a:lstStyle/>
          <a:p>
            <a:r>
              <a:rPr lang="en-US" sz="2400" dirty="0"/>
              <a:t>2. VẬT LIỆU COMPOZIT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794034" y="608240"/>
            <a:ext cx="6553200" cy="450708"/>
            <a:chOff x="-22412" y="844692"/>
            <a:chExt cx="6553200" cy="450708"/>
          </a:xfrm>
        </p:grpSpPr>
        <p:grpSp>
          <p:nvGrpSpPr>
            <p:cNvPr id="8" name="Group 7"/>
            <p:cNvGrpSpPr/>
            <p:nvPr/>
          </p:nvGrpSpPr>
          <p:grpSpPr>
            <a:xfrm>
              <a:off x="-22412" y="844692"/>
              <a:ext cx="6553200" cy="438150"/>
              <a:chOff x="1066800" y="4800600"/>
              <a:chExt cx="6553200" cy="438150"/>
            </a:xfrm>
          </p:grpSpPr>
          <p:grpSp>
            <p:nvGrpSpPr>
              <p:cNvPr id="9" name="Group 49"/>
              <p:cNvGrpSpPr/>
              <p:nvPr/>
            </p:nvGrpSpPr>
            <p:grpSpPr>
              <a:xfrm>
                <a:off x="1066800" y="4800600"/>
                <a:ext cx="6553200" cy="438150"/>
                <a:chOff x="2619375" y="4940300"/>
                <a:chExt cx="6553200" cy="438150"/>
              </a:xfrm>
            </p:grpSpPr>
            <p:sp>
              <p:nvSpPr>
                <p:cNvPr id="11" name="AutoShape 32"/>
                <p:cNvSpPr>
                  <a:spLocks noChangeArrowheads="1"/>
                </p:cNvSpPr>
                <p:nvPr/>
              </p:nvSpPr>
              <p:spPr bwMode="gray">
                <a:xfrm>
                  <a:off x="2657475" y="4978019"/>
                  <a:ext cx="6515100" cy="37465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7EC65A">
                        <a:gamma/>
                        <a:tint val="0"/>
                        <a:invGamma/>
                        <a:alpha val="0"/>
                      </a:srgbClr>
                    </a:gs>
                    <a:gs pos="100000">
                      <a:srgbClr val="7EC65A">
                        <a:lumMod val="60000"/>
                        <a:lumOff val="40000"/>
                      </a:srgbClr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" name="AutoShape 36"/>
                <p:cNvSpPr>
                  <a:spLocks noChangeArrowheads="1"/>
                </p:cNvSpPr>
                <p:nvPr/>
              </p:nvSpPr>
              <p:spPr bwMode="gray">
                <a:xfrm>
                  <a:off x="2619375" y="4940300"/>
                  <a:ext cx="6553200" cy="438150"/>
                </a:xfrm>
                <a:prstGeom prst="roundRect">
                  <a:avLst>
                    <a:gd name="adj" fmla="val 50000"/>
                  </a:avLst>
                </a:prstGeom>
                <a:noFill/>
                <a:ln w="9525">
                  <a:solidFill>
                    <a:srgbClr val="7EC65A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" name="Oval 12"/>
                <p:cNvSpPr/>
                <p:nvPr/>
              </p:nvSpPr>
              <p:spPr>
                <a:xfrm>
                  <a:off x="2743200" y="5074920"/>
                  <a:ext cx="182880" cy="185928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7EC65A">
                        <a:lumMod val="75000"/>
                      </a:srgbClr>
                    </a:gs>
                    <a:gs pos="80000">
                      <a:srgbClr val="7EC65A"/>
                    </a:gs>
                    <a:gs pos="100000">
                      <a:srgbClr val="7EC65A"/>
                    </a:gs>
                  </a:gsLst>
                  <a:lin ang="16200000" scaled="0"/>
                </a:gradFill>
                <a:ln>
                  <a:noFill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/>
                </a:scene3d>
                <a:sp3d prstMaterial="softEdge">
                  <a:bevelT w="88900" h="88900"/>
                </a:sp3d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0" name="Text Box 45"/>
              <p:cNvSpPr txBox="1">
                <a:spLocks noChangeArrowheads="1"/>
              </p:cNvSpPr>
              <p:nvPr/>
            </p:nvSpPr>
            <p:spPr bwMode="gray">
              <a:xfrm>
                <a:off x="1462088" y="4826000"/>
                <a:ext cx="255198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2F4D71">
                    <a:alpha val="50000"/>
                  </a:srgbClr>
                </a:prstShdw>
              </a:effectLst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rPr>
                  <a:t> </a:t>
                </a:r>
                <a:endPara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cs typeface="Arial" charset="0"/>
                </a:endParaRPr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377638" y="926068"/>
              <a:ext cx="579120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b="1" dirty="0"/>
                <a:t>2.2. CÁC LOẠI VẬT LIỆU COMPOZIT THÔNG DỤNG</a:t>
              </a:r>
              <a:endParaRPr lang="en-US" dirty="0"/>
            </a:p>
          </p:txBody>
        </p:sp>
      </p:grpSp>
      <p:sp>
        <p:nvSpPr>
          <p:cNvPr id="4" name="Rectangle 3"/>
          <p:cNvSpPr/>
          <p:nvPr/>
        </p:nvSpPr>
        <p:spPr>
          <a:xfrm>
            <a:off x="1728070" y="1219199"/>
            <a:ext cx="3910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70510" algn="just">
              <a:spcBef>
                <a:spcPts val="600"/>
              </a:spcBef>
              <a:spcAft>
                <a:spcPts val="0"/>
              </a:spcAft>
            </a:pPr>
            <a:r>
              <a:rPr lang="en-US" sz="2400" b="1" dirty="0"/>
              <a:t>2.2.4 </a:t>
            </a:r>
            <a:r>
              <a:rPr lang="en-US" sz="2400" b="1" dirty="0" err="1"/>
              <a:t>Compozit</a:t>
            </a:r>
            <a:r>
              <a:rPr lang="en-US" sz="2400" b="1" dirty="0"/>
              <a:t> </a:t>
            </a:r>
            <a:r>
              <a:rPr lang="en-US" sz="2400" b="1" dirty="0" err="1"/>
              <a:t>cấu</a:t>
            </a:r>
            <a:r>
              <a:rPr lang="en-US" sz="2400" b="1" dirty="0"/>
              <a:t> </a:t>
            </a:r>
            <a:r>
              <a:rPr lang="en-US" sz="2400" b="1" dirty="0" err="1" smtClean="0"/>
              <a:t>trúc</a:t>
            </a:r>
            <a:endParaRPr lang="en-US" sz="2400" dirty="0"/>
          </a:p>
        </p:txBody>
      </p:sp>
      <p:sp>
        <p:nvSpPr>
          <p:cNvPr id="2" name="Rectangle 1"/>
          <p:cNvSpPr/>
          <p:nvPr/>
        </p:nvSpPr>
        <p:spPr>
          <a:xfrm>
            <a:off x="254412" y="1959607"/>
            <a:ext cx="866098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400" dirty="0" smtClean="0"/>
              <a:t>	</a:t>
            </a:r>
            <a:r>
              <a:rPr lang="fr-FR" sz="2400" dirty="0" err="1" smtClean="0">
                <a:solidFill>
                  <a:srgbClr val="009900"/>
                </a:solidFill>
              </a:rPr>
              <a:t>Khái</a:t>
            </a:r>
            <a:r>
              <a:rPr lang="fr-FR" sz="2400" dirty="0" smtClean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niệm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compozit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cấu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trúc</a:t>
            </a:r>
            <a:r>
              <a:rPr lang="fr-FR" sz="2400" dirty="0">
                <a:solidFill>
                  <a:srgbClr val="009900"/>
                </a:solidFill>
              </a:rPr>
              <a:t> là </a:t>
            </a:r>
            <a:r>
              <a:rPr lang="fr-FR" sz="2400" dirty="0" err="1">
                <a:solidFill>
                  <a:srgbClr val="009900"/>
                </a:solidFill>
              </a:rPr>
              <a:t>để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chỉ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các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bán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thành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phẩm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dạng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lớp</a:t>
            </a:r>
            <a:r>
              <a:rPr lang="fr-FR" sz="2400" dirty="0">
                <a:solidFill>
                  <a:srgbClr val="009900"/>
                </a:solidFill>
              </a:rPr>
              <a:t>, </a:t>
            </a:r>
            <a:r>
              <a:rPr lang="fr-FR" sz="2400" dirty="0" err="1">
                <a:solidFill>
                  <a:srgbClr val="009900"/>
                </a:solidFill>
              </a:rPr>
              <a:t>tấm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ba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lớp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được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tạo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thành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bằng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cách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kết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hợp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các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vật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liệu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đồng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nhất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với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vật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liệu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compozit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theo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những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phương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cấu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trúc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khác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nhau</a:t>
            </a:r>
            <a:r>
              <a:rPr lang="fr-FR" sz="2400" dirty="0">
                <a:solidFill>
                  <a:srgbClr val="009900"/>
                </a:solidFill>
              </a:rPr>
              <a:t>. </a:t>
            </a:r>
            <a:r>
              <a:rPr lang="fr-FR" sz="2400" dirty="0" err="1">
                <a:solidFill>
                  <a:srgbClr val="009900"/>
                </a:solidFill>
              </a:rPr>
              <a:t>Vì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vậy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tính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chất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của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compozit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cấu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trúc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không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những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phụ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thuộc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vào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tính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chất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của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các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vật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liệu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thành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phần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mà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còn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phụ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thuộc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vào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sự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sắp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xếp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và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kiến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trúc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hình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học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của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chúng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trong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kết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cấu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của</a:t>
            </a:r>
            <a:r>
              <a:rPr lang="fr-FR" sz="2400" dirty="0">
                <a:solidFill>
                  <a:srgbClr val="009900"/>
                </a:solidFill>
              </a:rPr>
              <a:t> </a:t>
            </a:r>
            <a:r>
              <a:rPr lang="fr-FR" sz="2400" dirty="0" err="1">
                <a:solidFill>
                  <a:srgbClr val="009900"/>
                </a:solidFill>
              </a:rPr>
              <a:t>tấm</a:t>
            </a:r>
            <a:r>
              <a:rPr lang="fr-FR" sz="2400" dirty="0">
                <a:solidFill>
                  <a:srgbClr val="009900"/>
                </a:solidFill>
              </a:rPr>
              <a:t>.</a:t>
            </a:r>
            <a:endParaRPr lang="en-US" sz="2400" dirty="0">
              <a:solidFill>
                <a:srgbClr val="009900"/>
              </a:solidFill>
            </a:endParaRPr>
          </a:p>
          <a:p>
            <a:pPr algn="just"/>
            <a:r>
              <a:rPr lang="fr-FR" sz="2400" dirty="0" smtClean="0"/>
              <a:t>	</a:t>
            </a:r>
            <a:r>
              <a:rPr lang="fr-FR" sz="2400" dirty="0" err="1" smtClean="0"/>
              <a:t>Compozit</a:t>
            </a:r>
            <a:r>
              <a:rPr lang="fr-FR" sz="2400" dirty="0" smtClean="0"/>
              <a:t> </a:t>
            </a:r>
            <a:r>
              <a:rPr lang="fr-FR" sz="2400" dirty="0" err="1"/>
              <a:t>cấu</a:t>
            </a:r>
            <a:r>
              <a:rPr lang="fr-FR" sz="2400" dirty="0"/>
              <a:t> </a:t>
            </a:r>
            <a:r>
              <a:rPr lang="fr-FR" sz="2400" dirty="0" err="1"/>
              <a:t>trúc</a:t>
            </a:r>
            <a:r>
              <a:rPr lang="fr-FR" sz="2400" dirty="0"/>
              <a:t> </a:t>
            </a:r>
            <a:r>
              <a:rPr lang="fr-FR" sz="2400" dirty="0" err="1"/>
              <a:t>dạng</a:t>
            </a:r>
            <a:r>
              <a:rPr lang="fr-FR" sz="2400" dirty="0"/>
              <a:t> </a:t>
            </a:r>
            <a:r>
              <a:rPr lang="fr-FR" sz="2400" dirty="0" err="1"/>
              <a:t>tấm</a:t>
            </a:r>
            <a:r>
              <a:rPr lang="fr-FR" sz="2400" dirty="0"/>
              <a:t> </a:t>
            </a:r>
            <a:r>
              <a:rPr lang="fr-FR" sz="2400" dirty="0" err="1"/>
              <a:t>ba</a:t>
            </a:r>
            <a:r>
              <a:rPr lang="fr-FR" sz="2400" dirty="0"/>
              <a:t> </a:t>
            </a:r>
            <a:r>
              <a:rPr lang="fr-FR" sz="2400" dirty="0" err="1"/>
              <a:t>lớp</a:t>
            </a:r>
            <a:r>
              <a:rPr lang="fr-FR" sz="2400" dirty="0"/>
              <a:t> </a:t>
            </a:r>
            <a:r>
              <a:rPr lang="fr-FR" sz="2400" dirty="0" err="1"/>
              <a:t>được</a:t>
            </a:r>
            <a:r>
              <a:rPr lang="fr-FR" sz="2400" dirty="0"/>
              <a:t> </a:t>
            </a:r>
            <a:r>
              <a:rPr lang="fr-FR" sz="2400" dirty="0" err="1"/>
              <a:t>ứng</a:t>
            </a:r>
            <a:r>
              <a:rPr lang="fr-FR" sz="2400" dirty="0"/>
              <a:t> </a:t>
            </a:r>
            <a:r>
              <a:rPr lang="fr-FR" sz="2400" dirty="0" err="1"/>
              <a:t>dụng</a:t>
            </a:r>
            <a:r>
              <a:rPr lang="fr-FR" sz="2400" dirty="0"/>
              <a:t> </a:t>
            </a:r>
            <a:r>
              <a:rPr lang="fr-FR" sz="2400" dirty="0" err="1"/>
              <a:t>rộng</a:t>
            </a:r>
            <a:r>
              <a:rPr lang="fr-FR" sz="2400" dirty="0"/>
              <a:t> </a:t>
            </a:r>
            <a:r>
              <a:rPr lang="fr-FR" sz="2400" dirty="0" err="1"/>
              <a:t>rãi</a:t>
            </a:r>
            <a:r>
              <a:rPr lang="fr-FR" sz="2400" dirty="0"/>
              <a:t> </a:t>
            </a:r>
            <a:r>
              <a:rPr lang="fr-FR" sz="2400" dirty="0" err="1"/>
              <a:t>để</a:t>
            </a:r>
            <a:r>
              <a:rPr lang="fr-FR" sz="2400" dirty="0"/>
              <a:t> </a:t>
            </a:r>
            <a:r>
              <a:rPr lang="fr-FR" sz="2400" dirty="0" err="1"/>
              <a:t>làm</a:t>
            </a:r>
            <a:r>
              <a:rPr lang="fr-FR" sz="2400" dirty="0"/>
              <a:t> </a:t>
            </a:r>
            <a:r>
              <a:rPr lang="fr-FR" sz="2400" dirty="0" err="1"/>
              <a:t>trần</a:t>
            </a:r>
            <a:r>
              <a:rPr lang="fr-FR" sz="2400" dirty="0"/>
              <a:t>, </a:t>
            </a:r>
            <a:r>
              <a:rPr lang="fr-FR" sz="2400" dirty="0" err="1"/>
              <a:t>sàn</a:t>
            </a:r>
            <a:r>
              <a:rPr lang="fr-FR" sz="2400" dirty="0"/>
              <a:t>, </a:t>
            </a:r>
            <a:r>
              <a:rPr lang="fr-FR" sz="2400" dirty="0" err="1"/>
              <a:t>tường</a:t>
            </a:r>
            <a:r>
              <a:rPr lang="fr-FR" sz="2400" dirty="0"/>
              <a:t> </a:t>
            </a:r>
            <a:r>
              <a:rPr lang="fr-FR" sz="2400" dirty="0" err="1"/>
              <a:t>nhà</a:t>
            </a:r>
            <a:r>
              <a:rPr lang="fr-FR" sz="2400" dirty="0"/>
              <a:t> ở </a:t>
            </a:r>
            <a:r>
              <a:rPr lang="fr-FR" sz="2400" dirty="0" err="1"/>
              <a:t>hay</a:t>
            </a:r>
            <a:r>
              <a:rPr lang="fr-FR" sz="2400" dirty="0"/>
              <a:t> </a:t>
            </a:r>
            <a:r>
              <a:rPr lang="fr-FR" sz="2400" dirty="0" err="1"/>
              <a:t>vỏ</a:t>
            </a:r>
            <a:r>
              <a:rPr lang="fr-FR" sz="2400" dirty="0"/>
              <a:t>, </a:t>
            </a:r>
            <a:r>
              <a:rPr lang="fr-FR" sz="2400" dirty="0" err="1"/>
              <a:t>thân</a:t>
            </a:r>
            <a:r>
              <a:rPr lang="fr-FR" sz="2400" dirty="0"/>
              <a:t>, </a:t>
            </a:r>
            <a:r>
              <a:rPr lang="fr-FR" sz="2400" dirty="0" err="1"/>
              <a:t>cánh</a:t>
            </a:r>
            <a:r>
              <a:rPr lang="fr-FR" sz="2400" dirty="0"/>
              <a:t>, </a:t>
            </a:r>
            <a:r>
              <a:rPr lang="fr-FR" sz="2400" dirty="0" err="1"/>
              <a:t>đuôi</a:t>
            </a:r>
            <a:r>
              <a:rPr lang="fr-FR" sz="2400" dirty="0"/>
              <a:t> </a:t>
            </a:r>
            <a:r>
              <a:rPr lang="fr-FR" sz="2400" dirty="0" err="1"/>
              <a:t>máy</a:t>
            </a:r>
            <a:r>
              <a:rPr lang="fr-FR" sz="2400" dirty="0"/>
              <a:t> </a:t>
            </a:r>
            <a:r>
              <a:rPr lang="fr-FR" sz="2400" dirty="0" err="1"/>
              <a:t>bay</a:t>
            </a:r>
            <a:r>
              <a:rPr lang="fr-FR" sz="2400" dirty="0"/>
              <a:t> </a:t>
            </a:r>
            <a:r>
              <a:rPr lang="fr-FR" sz="2400" dirty="0" err="1"/>
              <a:t>v.v</a:t>
            </a:r>
            <a:r>
              <a:rPr lang="fr-FR" sz="2400" dirty="0"/>
              <a:t>…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599547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WordArt 2"/>
          <p:cNvSpPr>
            <a:spLocks noChangeArrowheads="1" noChangeShapeType="1" noTextEdit="1"/>
          </p:cNvSpPr>
          <p:nvPr/>
        </p:nvSpPr>
        <p:spPr bwMode="gray">
          <a:xfrm>
            <a:off x="1863725" y="5791200"/>
            <a:ext cx="5222875" cy="7461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125"/>
              </a:avLst>
            </a:prstTxWarp>
          </a:bodyPr>
          <a:lstStyle/>
          <a:p>
            <a:pPr algn="ctr"/>
            <a:r>
              <a:rPr lang="en-US" sz="3600" b="1" kern="10">
                <a:ln w="254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Arial"/>
                <a:cs typeface="Arial"/>
              </a:rPr>
              <a:t>Thank You!</a:t>
            </a:r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867400" y="3762375"/>
            <a:ext cx="2133600" cy="304800"/>
          </a:xfrm>
          <a:noFill/>
          <a:ln/>
        </p:spPr>
        <p:txBody>
          <a:bodyPr/>
          <a:lstStyle/>
          <a:p>
            <a:pPr algn="r"/>
            <a:r>
              <a:rPr lang="en-US"/>
              <a:t>www.themegallery.com</a:t>
            </a:r>
          </a:p>
        </p:txBody>
      </p:sp>
      <p:sp>
        <p:nvSpPr>
          <p:cNvPr id="113668" name="Text Box 4"/>
          <p:cNvSpPr txBox="1">
            <a:spLocks noChangeArrowheads="1"/>
          </p:cNvSpPr>
          <p:nvPr/>
        </p:nvSpPr>
        <p:spPr bwMode="auto">
          <a:xfrm>
            <a:off x="7848600" y="3746500"/>
            <a:ext cx="1098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i="1">
                <a:solidFill>
                  <a:schemeClr val="folHlink"/>
                </a:solidFill>
                <a:latin typeface="Arial Black" pitchFamily="34" charset="0"/>
              </a:rPr>
              <a:t>L/O/G/O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3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6" grpId="0" animBg="1"/>
    </p:bldLst>
  </p:timing>
</p:sld>
</file>

<file path=ppt/theme/theme1.xml><?xml version="1.0" encoding="utf-8"?>
<a:theme xmlns:a="http://schemas.openxmlformats.org/drawingml/2006/main" name="382TGp_education_light">
  <a:themeElements>
    <a:clrScheme name="382TGp_education_light 2">
      <a:dk1>
        <a:srgbClr val="003300"/>
      </a:dk1>
      <a:lt1>
        <a:srgbClr val="FFFFFF"/>
      </a:lt1>
      <a:dk2>
        <a:srgbClr val="000000"/>
      </a:dk2>
      <a:lt2>
        <a:srgbClr val="DDDDDD"/>
      </a:lt2>
      <a:accent1>
        <a:srgbClr val="FF9933"/>
      </a:accent1>
      <a:accent2>
        <a:srgbClr val="B1B2E1"/>
      </a:accent2>
      <a:accent3>
        <a:srgbClr val="FFFFFF"/>
      </a:accent3>
      <a:accent4>
        <a:srgbClr val="002A00"/>
      </a:accent4>
      <a:accent5>
        <a:srgbClr val="FFCAAD"/>
      </a:accent5>
      <a:accent6>
        <a:srgbClr val="A0A1CC"/>
      </a:accent6>
      <a:hlink>
        <a:srgbClr val="74B355"/>
      </a:hlink>
      <a:folHlink>
        <a:srgbClr val="82ACD6"/>
      </a:folHlink>
    </a:clrScheme>
    <a:fontScheme name="382TGp_education_ligh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82TGp_education_light 1">
        <a:dk1>
          <a:srgbClr val="1D528D"/>
        </a:dk1>
        <a:lt1>
          <a:srgbClr val="FFFFFF"/>
        </a:lt1>
        <a:dk2>
          <a:srgbClr val="000000"/>
        </a:dk2>
        <a:lt2>
          <a:srgbClr val="DDDDDD"/>
        </a:lt2>
        <a:accent1>
          <a:srgbClr val="8EC072"/>
        </a:accent1>
        <a:accent2>
          <a:srgbClr val="3A9FB8"/>
        </a:accent2>
        <a:accent3>
          <a:srgbClr val="FFFFFF"/>
        </a:accent3>
        <a:accent4>
          <a:srgbClr val="174578"/>
        </a:accent4>
        <a:accent5>
          <a:srgbClr val="C6DCBC"/>
        </a:accent5>
        <a:accent6>
          <a:srgbClr val="3490A6"/>
        </a:accent6>
        <a:hlink>
          <a:srgbClr val="FF9933"/>
        </a:hlink>
        <a:folHlink>
          <a:srgbClr val="FFBF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82TGp_education_light 2">
        <a:dk1>
          <a:srgbClr val="003300"/>
        </a:dk1>
        <a:lt1>
          <a:srgbClr val="FFFFFF"/>
        </a:lt1>
        <a:dk2>
          <a:srgbClr val="000000"/>
        </a:dk2>
        <a:lt2>
          <a:srgbClr val="DDDDDD"/>
        </a:lt2>
        <a:accent1>
          <a:srgbClr val="FF9933"/>
        </a:accent1>
        <a:accent2>
          <a:srgbClr val="B1B2E1"/>
        </a:accent2>
        <a:accent3>
          <a:srgbClr val="FFFFFF"/>
        </a:accent3>
        <a:accent4>
          <a:srgbClr val="002A00"/>
        </a:accent4>
        <a:accent5>
          <a:srgbClr val="FFCAAD"/>
        </a:accent5>
        <a:accent6>
          <a:srgbClr val="A0A1CC"/>
        </a:accent6>
        <a:hlink>
          <a:srgbClr val="74B355"/>
        </a:hlink>
        <a:folHlink>
          <a:srgbClr val="82ACD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82TGp_education_light 3">
        <a:dk1>
          <a:srgbClr val="543E92"/>
        </a:dk1>
        <a:lt1>
          <a:srgbClr val="FFFFFF"/>
        </a:lt1>
        <a:dk2>
          <a:srgbClr val="000000"/>
        </a:dk2>
        <a:lt2>
          <a:srgbClr val="DDDDDD"/>
        </a:lt2>
        <a:accent1>
          <a:srgbClr val="E5A6C2"/>
        </a:accent1>
        <a:accent2>
          <a:srgbClr val="FDB30F"/>
        </a:accent2>
        <a:accent3>
          <a:srgbClr val="FFFFFF"/>
        </a:accent3>
        <a:accent4>
          <a:srgbClr val="46347C"/>
        </a:accent4>
        <a:accent5>
          <a:srgbClr val="F0D0DD"/>
        </a:accent5>
        <a:accent6>
          <a:srgbClr val="E5A20C"/>
        </a:accent6>
        <a:hlink>
          <a:srgbClr val="65BCF2"/>
        </a:hlink>
        <a:folHlink>
          <a:srgbClr val="A9CB6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382TGp_education_light</Template>
  <TotalTime>309</TotalTime>
  <Words>4703</Words>
  <Application>Microsoft Office PowerPoint</Application>
  <PresentationFormat>On-screen Show (4:3)</PresentationFormat>
  <Paragraphs>371</Paragraphs>
  <Slides>42</Slides>
  <Notes>29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382TGp_education_light</vt:lpstr>
      <vt:lpstr>ĐỖ THỊ PHƯƠNG KHANH</vt:lpstr>
      <vt:lpstr>Contents</vt:lpstr>
      <vt:lpstr>1.1. CHẤT DẺO</vt:lpstr>
      <vt:lpstr>1.1. CHẤT DẺO</vt:lpstr>
      <vt:lpstr>1.1.1.2 PHÂN LOẠI</vt:lpstr>
      <vt:lpstr>1.1.2 -Các chất dẻo và công dụng: PE, PP, PS, PTFE, PA, PU, PAN, thủy tinh hữu cơ, PET</vt:lpstr>
      <vt:lpstr>1.1.2 -Các chất dẻo và công dụng: PE, PP, PS, PTFE, PA, PU, PAN, thủy tinh hữu cơ, PET</vt:lpstr>
      <vt:lpstr>1.1.2 -Các chất dẻo và công dụng: PE, PP, PS, PTFE, PA, PU, PAN, thủy tinh hữu cơ, PET</vt:lpstr>
      <vt:lpstr>1.1.2 -Các chất dẻo và công dụng: PE, PP, PS, PTFE, PA, PU, PAN, thủy tinh hữu cơ, PET</vt:lpstr>
      <vt:lpstr>1.1.2 -Các chất dẻo và công dụng: PE, PP, PS, PTFE, PA, PU, PAN, thủy tinh hữu cơ, PET</vt:lpstr>
      <vt:lpstr>1.1.2 -Các chất dẻo và công dụng: PE, PP, PS, PTFE, PA, PU, PAN, thủy tinh hữu cơ, PET</vt:lpstr>
      <vt:lpstr>1.1.2 -Các chất dẻo và công dụng: PE, PP, PS, PTFE, PA, PU, PAN, thủy tinh hữu cơ, PET</vt:lpstr>
      <vt:lpstr>1.1.2 -Các chất dẻo và công dụng: PE, PP, PS, PTFE, PA, PU, PAN, thủy tinh hữu cơ, PET</vt:lpstr>
      <vt:lpstr>1.1.2 -Các chất dẻo và công dụng: PE, PP, PS, PTFE, PA, PU, PAN, thủy tinh hữu cơ, PET</vt:lpstr>
      <vt:lpstr>1.1.2 -Các chất dẻo và công dụng: PE, PP, PS, PTFE, PA, PU, PAN, thủy tinh hữu cơ, PET</vt:lpstr>
      <vt:lpstr>1.1.2 -Các chất dẻo và công dụng: PE, PP, PS, PTFE, PA, PU, PAN, thủy tinh hữu cơ, PET</vt:lpstr>
      <vt:lpstr>1.1.2 -Các chất dẻo và công dụng: PE, PP, PS, PTFE, PA, PU, PAN, thủy tinh hữu cơ, PET</vt:lpstr>
      <vt:lpstr>1.1.2 -Các chất dẻo và công dụng: PE, PP, PS, PTFE, PA, PU, PAN, thủy tinh hữu cơ, PET</vt:lpstr>
      <vt:lpstr>1.1.2 -Các chất dẻo và công dụng: PE, PP, PS, PTFE, PA, PU, PAN, thủy tinh hữu cơ, PET</vt:lpstr>
      <vt:lpstr>1.1.2 -Các chất dẻo và công dụng: PE, PP, PS, PTFE, PA, PU, PAN, thủy tinh hữu cơ, PET</vt:lpstr>
      <vt:lpstr>1.1.2 -Các chất dẻo và công dụng: PE, PP, PS, PTFE, PA, PU, PAN, thủy tinh hữu cơ, PET</vt:lpstr>
      <vt:lpstr>1.1.2 -Các chất dẻo và công dụng: PE, PP, PS, PTFE, PA, PU, PAN, thủy tinh hữu cơ, PET</vt:lpstr>
      <vt:lpstr>1.1.2 -Các chất dẻo và công dụng: PE, PP, PS, PTFE, PA, PU, PAN, thủy tinh hữu cơ, PET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2. VẬT LIỆU COMPOZIT </vt:lpstr>
      <vt:lpstr>2. VẬT LIỆU COMPOZIT </vt:lpstr>
      <vt:lpstr>2. VẬT LIỆU COMPOZIT </vt:lpstr>
      <vt:lpstr>2. VẬT LIỆU COMPOZIT </vt:lpstr>
      <vt:lpstr>2. VẬT LIỆU COMPOZIT </vt:lpstr>
      <vt:lpstr>2. VẬT LIỆU COMPOZIT </vt:lpstr>
      <vt:lpstr>2. VẬT LIỆU COMPOZIT </vt:lpstr>
      <vt:lpstr>2. VẬT LIỆU COMPOZIT </vt:lpstr>
      <vt:lpstr>2. VẬT LIỆU COMPOZIT </vt:lpstr>
      <vt:lpstr>2. VẬT LIỆU COMPOZIT </vt:lpstr>
      <vt:lpstr>2. VẬT LIỆU COMPOZIT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USER</dc:creator>
  <cp:lastModifiedBy>USER</cp:lastModifiedBy>
  <cp:revision>98</cp:revision>
  <dcterms:created xsi:type="dcterms:W3CDTF">2021-12-06T03:52:20Z</dcterms:created>
  <dcterms:modified xsi:type="dcterms:W3CDTF">2021-12-18T15:24:49Z</dcterms:modified>
</cp:coreProperties>
</file>