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6" r:id="rId2"/>
    <p:sldId id="338" r:id="rId3"/>
    <p:sldId id="257" r:id="rId4"/>
    <p:sldId id="259" r:id="rId5"/>
    <p:sldId id="258" r:id="rId6"/>
    <p:sldId id="319" r:id="rId7"/>
    <p:sldId id="318" r:id="rId8"/>
    <p:sldId id="317" r:id="rId9"/>
    <p:sldId id="316" r:id="rId10"/>
    <p:sldId id="315" r:id="rId11"/>
    <p:sldId id="314" r:id="rId12"/>
    <p:sldId id="313" r:id="rId13"/>
    <p:sldId id="312" r:id="rId14"/>
    <p:sldId id="311" r:id="rId15"/>
    <p:sldId id="310" r:id="rId16"/>
    <p:sldId id="309" r:id="rId17"/>
    <p:sldId id="308" r:id="rId18"/>
    <p:sldId id="307" r:id="rId19"/>
    <p:sldId id="306" r:id="rId20"/>
    <p:sldId id="305" r:id="rId21"/>
    <p:sldId id="304" r:id="rId22"/>
    <p:sldId id="303" r:id="rId23"/>
    <p:sldId id="302" r:id="rId24"/>
    <p:sldId id="301" r:id="rId25"/>
    <p:sldId id="300" r:id="rId26"/>
    <p:sldId id="298" r:id="rId27"/>
    <p:sldId id="299" r:id="rId28"/>
    <p:sldId id="297" r:id="rId29"/>
    <p:sldId id="296" r:id="rId30"/>
    <p:sldId id="295" r:id="rId31"/>
    <p:sldId id="294" r:id="rId32"/>
    <p:sldId id="293" r:id="rId33"/>
    <p:sldId id="292" r:id="rId34"/>
    <p:sldId id="291" r:id="rId35"/>
    <p:sldId id="290" r:id="rId36"/>
    <p:sldId id="289" r:id="rId37"/>
    <p:sldId id="288" r:id="rId38"/>
    <p:sldId id="287" r:id="rId39"/>
    <p:sldId id="286" r:id="rId40"/>
    <p:sldId id="285" r:id="rId41"/>
    <p:sldId id="284" r:id="rId42"/>
    <p:sldId id="283" r:id="rId43"/>
    <p:sldId id="282" r:id="rId44"/>
    <p:sldId id="281" r:id="rId45"/>
    <p:sldId id="280" r:id="rId46"/>
    <p:sldId id="279" r:id="rId47"/>
    <p:sldId id="278" r:id="rId48"/>
    <p:sldId id="277" r:id="rId49"/>
    <p:sldId id="276" r:id="rId50"/>
    <p:sldId id="275" r:id="rId51"/>
    <p:sldId id="274" r:id="rId52"/>
    <p:sldId id="273" r:id="rId53"/>
    <p:sldId id="272" r:id="rId54"/>
    <p:sldId id="261" r:id="rId55"/>
    <p:sldId id="260" r:id="rId56"/>
    <p:sldId id="262" r:id="rId57"/>
    <p:sldId id="320" r:id="rId58"/>
    <p:sldId id="321"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C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69" autoAdjust="0"/>
    <p:restoredTop sz="81460" autoAdjust="0"/>
  </p:normalViewPr>
  <p:slideViewPr>
    <p:cSldViewPr>
      <p:cViewPr>
        <p:scale>
          <a:sx n="66" d="100"/>
          <a:sy n="66" d="100"/>
        </p:scale>
        <p:origin x="-1350" y="-42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783989-24DD-465A-AFA0-7532857D4B57}" type="datetimeFigureOut">
              <a:rPr lang="en-US" smtClean="0"/>
              <a:t>11/24/2021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AF654A-C9E5-40DC-9546-195A9C8404A8}" type="slidenum">
              <a:rPr lang="en-US" smtClean="0"/>
              <a:t>‹#›</a:t>
            </a:fld>
            <a:endParaRPr lang="en-US"/>
          </a:p>
        </p:txBody>
      </p:sp>
    </p:spTree>
    <p:extLst>
      <p:ext uri="{BB962C8B-B14F-4D97-AF65-F5344CB8AC3E}">
        <p14:creationId xmlns:p14="http://schemas.microsoft.com/office/powerpoint/2010/main" val="3757238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mtClean="0"/>
              <a:t>1) mở cam, mở Mic  (nếu không đáp ứng về kỹ thuật không được thi, coi như O điểm)</a:t>
            </a:r>
          </a:p>
          <a:p>
            <a:r>
              <a:rPr lang="vi-VN" smtClean="0"/>
              <a:t>2) Thời gian làm bài 5’ bắt đầu chiếu đề</a:t>
            </a:r>
          </a:p>
          <a:p>
            <a:r>
              <a:rPr lang="vi-VN" smtClean="0"/>
              <a:t>3) Không sử dụng tài liệu, không nhắc bài bạn (vì phạm quy chế thi)</a:t>
            </a:r>
          </a:p>
          <a:p>
            <a:r>
              <a:rPr lang="vi-VN" smtClean="0"/>
              <a:t>4) Ăn mặc lịch sự </a:t>
            </a:r>
          </a:p>
          <a:p>
            <a:r>
              <a:rPr lang="vi-VN" smtClean="0"/>
              <a:t>5) Để webcam ngay ngắn để gv nhìn thấy rõ khuôn mặt.</a:t>
            </a:r>
            <a:endParaRPr lang="vi-VN"/>
          </a:p>
        </p:txBody>
      </p:sp>
      <p:sp>
        <p:nvSpPr>
          <p:cNvPr id="4" name="Slide Number Placeholder 3"/>
          <p:cNvSpPr>
            <a:spLocks noGrp="1"/>
          </p:cNvSpPr>
          <p:nvPr>
            <p:ph type="sldNum" sz="quarter" idx="5"/>
          </p:nvPr>
        </p:nvSpPr>
        <p:spPr/>
        <p:txBody>
          <a:bodyPr/>
          <a:lstStyle/>
          <a:p>
            <a:fld id="{E8027971-89AB-42ED-83F6-AEFFBADA5222}" type="slidenum">
              <a:rPr lang="en-US" smtClean="0"/>
              <a:pPr/>
              <a:t>2</a:t>
            </a:fld>
            <a:endParaRPr lang="en-US"/>
          </a:p>
        </p:txBody>
      </p:sp>
    </p:spTree>
    <p:extLst>
      <p:ext uri="{BB962C8B-B14F-4D97-AF65-F5344CB8AC3E}">
        <p14:creationId xmlns:p14="http://schemas.microsoft.com/office/powerpoint/2010/main" val="3354958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AF654A-C9E5-40DC-9546-195A9C8404A8}" type="slidenum">
              <a:rPr lang="en-US" smtClean="0"/>
              <a:t>11</a:t>
            </a:fld>
            <a:endParaRPr lang="en-US"/>
          </a:p>
        </p:txBody>
      </p:sp>
    </p:spTree>
    <p:extLst>
      <p:ext uri="{BB962C8B-B14F-4D97-AF65-F5344CB8AC3E}">
        <p14:creationId xmlns:p14="http://schemas.microsoft.com/office/powerpoint/2010/main" val="2798763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782995" cy="713198"/>
          </a:xfrm>
          <a:prstGeom prst="rect">
            <a:avLst/>
          </a:prstGeom>
        </p:spPr>
      </p:pic>
      <p:pic>
        <p:nvPicPr>
          <p:cNvPr id="63" name="Picture 62">
            <a:extLst>
              <a:ext uri="{FF2B5EF4-FFF2-40B4-BE49-F238E27FC236}">
                <a16:creationId xmlns:a16="http://schemas.microsoft.com/office/drawing/2014/main" xmlns="" id="{3997DF63-FD1A-4841-8061-5EC8DEFAA5D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503420"/>
            <a:ext cx="640080" cy="640080"/>
          </a:xfrm>
          <a:prstGeom prst="rect">
            <a:avLst/>
          </a:prstGeom>
        </p:spPr>
      </p:pic>
      <p:pic>
        <p:nvPicPr>
          <p:cNvPr id="66" name="Picture 65">
            <a:extLst>
              <a:ext uri="{FF2B5EF4-FFF2-40B4-BE49-F238E27FC236}">
                <a16:creationId xmlns:a16="http://schemas.microsoft.com/office/drawing/2014/main" xmlns="" id="{DC369A56-AB64-4A9A-ADCF-68AF1267177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03920" y="4503420"/>
            <a:ext cx="640080" cy="640080"/>
          </a:xfrm>
          <a:prstGeom prst="rect">
            <a:avLst/>
          </a:prstGeom>
        </p:spPr>
      </p:pic>
      <p:pic>
        <p:nvPicPr>
          <p:cNvPr id="68" name="Picture 67">
            <a:extLst>
              <a:ext uri="{FF2B5EF4-FFF2-40B4-BE49-F238E27FC236}">
                <a16:creationId xmlns:a16="http://schemas.microsoft.com/office/drawing/2014/main" xmlns="" id="{FE71453F-8137-4F47-805F-AB83F9407B6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03920" y="0"/>
            <a:ext cx="640080" cy="640080"/>
          </a:xfrm>
          <a:prstGeom prst="rect">
            <a:avLst/>
          </a:prstGeom>
        </p:spPr>
      </p:pic>
      <p:sp>
        <p:nvSpPr>
          <p:cNvPr id="70" name="Rectangle 69">
            <a:extLst>
              <a:ext uri="{FF2B5EF4-FFF2-40B4-BE49-F238E27FC236}">
                <a16:creationId xmlns:a16="http://schemas.microsoft.com/office/drawing/2014/main" xmlns="" id="{FA5C93CB-D1D4-4D78-B622-8450B70C21B3}"/>
              </a:ext>
            </a:extLst>
          </p:cNvPr>
          <p:cNvSpPr/>
          <p:nvPr userDrawn="1"/>
        </p:nvSpPr>
        <p:spPr>
          <a:xfrm rot="16200000">
            <a:off x="7228437" y="2548889"/>
            <a:ext cx="3505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xmlns="" id="{DDE790DB-94A2-4168-9C7A-B6090F4CF2BF}"/>
              </a:ext>
            </a:extLst>
          </p:cNvPr>
          <p:cNvSpPr/>
          <p:nvPr userDrawn="1"/>
        </p:nvSpPr>
        <p:spPr>
          <a:xfrm rot="10800000">
            <a:off x="5715000" y="4971312"/>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AAF4AED9-B616-4418-A555-585F8D0458F7}"/>
              </a:ext>
            </a:extLst>
          </p:cNvPr>
          <p:cNvSpPr/>
          <p:nvPr userDrawn="1"/>
        </p:nvSpPr>
        <p:spPr>
          <a:xfrm rot="10800000">
            <a:off x="685800" y="4952140"/>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xmlns="" id="{EB510089-3CFD-4361-90C8-EB054A97AC18}"/>
              </a:ext>
            </a:extLst>
          </p:cNvPr>
          <p:cNvSpPr/>
          <p:nvPr userDrawn="1"/>
        </p:nvSpPr>
        <p:spPr>
          <a:xfrm rot="10800000" flipV="1">
            <a:off x="1752600" y="156088"/>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xmlns="" id="{BDE495D2-EF9D-4ED9-8875-D9CD54B510C3}"/>
              </a:ext>
            </a:extLst>
          </p:cNvPr>
          <p:cNvSpPr/>
          <p:nvPr userDrawn="1"/>
        </p:nvSpPr>
        <p:spPr>
          <a:xfrm rot="5400000" flipV="1">
            <a:off x="-668890" y="1409253"/>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226" y="31465"/>
            <a:ext cx="1782995" cy="713198"/>
          </a:xfrm>
          <a:prstGeom prst="rect">
            <a:avLst/>
          </a:prstGeom>
        </p:spPr>
      </p:pic>
    </p:spTree>
    <p:extLst>
      <p:ext uri="{BB962C8B-B14F-4D97-AF65-F5344CB8AC3E}">
        <p14:creationId xmlns:p14="http://schemas.microsoft.com/office/powerpoint/2010/main" val="307290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9E1514-7651-4665-8E2C-EE14754E9F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DDBF93C-863E-4BB6-93EE-AF19206B5AB4}"/>
              </a:ext>
            </a:extLst>
          </p:cNvPr>
          <p:cNvSpPr>
            <a:spLocks noGrp="1"/>
          </p:cNvSpPr>
          <p:nvPr>
            <p:ph type="dt" sz="half" idx="10"/>
          </p:nvPr>
        </p:nvSpPr>
        <p:spPr/>
        <p:txBody>
          <a:bodyPr/>
          <a:lstStyle/>
          <a:p>
            <a:fld id="{1D8BD707-D9CF-40AE-B4C6-C98DA3205C09}" type="datetimeFigureOut">
              <a:rPr lang="en-US" smtClean="0"/>
              <a:pPr/>
              <a:t>11/24/2021</a:t>
            </a:fld>
            <a:endParaRPr lang="en-US"/>
          </a:p>
        </p:txBody>
      </p:sp>
      <p:sp>
        <p:nvSpPr>
          <p:cNvPr id="4" name="Footer Placeholder 3">
            <a:extLst>
              <a:ext uri="{FF2B5EF4-FFF2-40B4-BE49-F238E27FC236}">
                <a16:creationId xmlns:a16="http://schemas.microsoft.com/office/drawing/2014/main" xmlns="" id="{C2796D77-6D57-4104-98AE-4E791D6E45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9433F24E-1815-43CA-A883-71E61AACE90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2818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1DC01E9-5F44-4C3E-8B14-3E5AE0F21887}"/>
              </a:ext>
            </a:extLst>
          </p:cNvPr>
          <p:cNvSpPr>
            <a:spLocks noGrp="1"/>
          </p:cNvSpPr>
          <p:nvPr>
            <p:ph type="dt" sz="half" idx="10"/>
          </p:nvPr>
        </p:nvSpPr>
        <p:spPr/>
        <p:txBody>
          <a:bodyPr/>
          <a:lstStyle/>
          <a:p>
            <a:fld id="{1D8BD707-D9CF-40AE-B4C6-C98DA3205C09}" type="datetimeFigureOut">
              <a:rPr lang="en-US" smtClean="0"/>
              <a:pPr/>
              <a:t>11/24/2021</a:t>
            </a:fld>
            <a:endParaRPr lang="en-US"/>
          </a:p>
        </p:txBody>
      </p:sp>
      <p:sp>
        <p:nvSpPr>
          <p:cNvPr id="3" name="Footer Placeholder 2">
            <a:extLst>
              <a:ext uri="{FF2B5EF4-FFF2-40B4-BE49-F238E27FC236}">
                <a16:creationId xmlns:a16="http://schemas.microsoft.com/office/drawing/2014/main" xmlns="" id="{FE5395C3-BBF5-4E3F-8D9B-6B37FB22CB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98DFA450-3343-4E01-ADCF-E26A56B0115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5237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t>11/24/2021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t>‹#›</a:t>
            </a:fld>
            <a:endParaRPr lang="en-US"/>
          </a:p>
        </p:txBody>
      </p:sp>
    </p:spTree>
    <p:extLst>
      <p:ext uri="{BB962C8B-B14F-4D97-AF65-F5344CB8AC3E}">
        <p14:creationId xmlns:p14="http://schemas.microsoft.com/office/powerpoint/2010/main" val="32447670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9Slide.vn - 2019">
            <a:extLst>
              <a:ext uri="{FF2B5EF4-FFF2-40B4-BE49-F238E27FC236}">
                <a16:creationId xmlns:a16="http://schemas.microsoft.com/office/drawing/2014/main" xmlns="" id="{197E32E8-995F-4685-B283-FD4A1A6B1C54}"/>
              </a:ext>
            </a:extLst>
          </p:cNvPr>
          <p:cNvSpPr txBox="1"/>
          <p:nvPr userDrawn="1"/>
        </p:nvSpPr>
        <p:spPr>
          <a:xfrm>
            <a:off x="0" y="-1512332"/>
            <a:ext cx="9144000" cy="369332"/>
          </a:xfrm>
          <a:prstGeom prst="rect">
            <a:avLst/>
          </a:prstGeom>
          <a:noFill/>
        </p:spPr>
        <p:txBody>
          <a:bodyPr vert="horz" rtlCol="0">
            <a:spAutoFit/>
          </a:bodyPr>
          <a:lstStyle/>
          <a:p>
            <a:pPr algn="ctr"/>
            <a:r>
              <a:rPr lang="en-US" sz="1800">
                <a:solidFill>
                  <a:srgbClr val="CFCFCF"/>
                </a:solidFill>
              </a:rPr>
              <a:t>www.9slide.vn</a:t>
            </a:r>
          </a:p>
        </p:txBody>
      </p:sp>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11/24/2021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0"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3" Type="http://schemas.openxmlformats.org/officeDocument/2006/relationships/slide" Target="slide15.xml"/><Relationship Id="rId18" Type="http://schemas.openxmlformats.org/officeDocument/2006/relationships/slide" Target="slide20.xml"/><Relationship Id="rId26" Type="http://schemas.openxmlformats.org/officeDocument/2006/relationships/slide" Target="slide28.xml"/><Relationship Id="rId39" Type="http://schemas.openxmlformats.org/officeDocument/2006/relationships/slide" Target="slide41.xml"/><Relationship Id="rId3" Type="http://schemas.openxmlformats.org/officeDocument/2006/relationships/slide" Target="slide5.xml"/><Relationship Id="rId21" Type="http://schemas.openxmlformats.org/officeDocument/2006/relationships/slide" Target="slide23.xml"/><Relationship Id="rId34" Type="http://schemas.openxmlformats.org/officeDocument/2006/relationships/slide" Target="slide36.xml"/><Relationship Id="rId42" Type="http://schemas.openxmlformats.org/officeDocument/2006/relationships/slide" Target="slide44.xml"/><Relationship Id="rId47" Type="http://schemas.openxmlformats.org/officeDocument/2006/relationships/slide" Target="slide49.xml"/><Relationship Id="rId50" Type="http://schemas.openxmlformats.org/officeDocument/2006/relationships/slide" Target="slide52.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5" Type="http://schemas.openxmlformats.org/officeDocument/2006/relationships/slide" Target="slide27.xml"/><Relationship Id="rId33" Type="http://schemas.openxmlformats.org/officeDocument/2006/relationships/slide" Target="slide35.xml"/><Relationship Id="rId38" Type="http://schemas.openxmlformats.org/officeDocument/2006/relationships/slide" Target="slide40.xml"/><Relationship Id="rId46" Type="http://schemas.openxmlformats.org/officeDocument/2006/relationships/slide" Target="slide48.xml"/><Relationship Id="rId2" Type="http://schemas.openxmlformats.org/officeDocument/2006/relationships/image" Target="../media/image6.jpeg"/><Relationship Id="rId16" Type="http://schemas.openxmlformats.org/officeDocument/2006/relationships/slide" Target="slide18.xml"/><Relationship Id="rId20" Type="http://schemas.openxmlformats.org/officeDocument/2006/relationships/slide" Target="slide22.xml"/><Relationship Id="rId29" Type="http://schemas.openxmlformats.org/officeDocument/2006/relationships/slide" Target="slide31.xml"/><Relationship Id="rId41" Type="http://schemas.openxmlformats.org/officeDocument/2006/relationships/slide" Target="slide4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3.xml"/><Relationship Id="rId24" Type="http://schemas.openxmlformats.org/officeDocument/2006/relationships/slide" Target="slide26.xml"/><Relationship Id="rId32" Type="http://schemas.openxmlformats.org/officeDocument/2006/relationships/slide" Target="slide34.xml"/><Relationship Id="rId37" Type="http://schemas.openxmlformats.org/officeDocument/2006/relationships/slide" Target="slide39.xml"/><Relationship Id="rId40" Type="http://schemas.openxmlformats.org/officeDocument/2006/relationships/slide" Target="slide42.xml"/><Relationship Id="rId45" Type="http://schemas.openxmlformats.org/officeDocument/2006/relationships/slide" Target="slide47.xml"/><Relationship Id="rId5" Type="http://schemas.openxmlformats.org/officeDocument/2006/relationships/slide" Target="slide7.xml"/><Relationship Id="rId15" Type="http://schemas.openxmlformats.org/officeDocument/2006/relationships/slide" Target="slide17.xml"/><Relationship Id="rId23" Type="http://schemas.openxmlformats.org/officeDocument/2006/relationships/slide" Target="slide25.xml"/><Relationship Id="rId28" Type="http://schemas.openxmlformats.org/officeDocument/2006/relationships/slide" Target="slide30.xml"/><Relationship Id="rId36" Type="http://schemas.openxmlformats.org/officeDocument/2006/relationships/slide" Target="slide38.xml"/><Relationship Id="rId49" Type="http://schemas.openxmlformats.org/officeDocument/2006/relationships/slide" Target="slide51.xml"/><Relationship Id="rId10" Type="http://schemas.openxmlformats.org/officeDocument/2006/relationships/slide" Target="slide12.xml"/><Relationship Id="rId19" Type="http://schemas.openxmlformats.org/officeDocument/2006/relationships/slide" Target="slide21.xml"/><Relationship Id="rId31" Type="http://schemas.openxmlformats.org/officeDocument/2006/relationships/slide" Target="slide33.xml"/><Relationship Id="rId44" Type="http://schemas.openxmlformats.org/officeDocument/2006/relationships/slide" Target="slide46.xml"/><Relationship Id="rId52" Type="http://schemas.openxmlformats.org/officeDocument/2006/relationships/slide" Target="slide54.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slide" Target="slide24.xml"/><Relationship Id="rId27" Type="http://schemas.openxmlformats.org/officeDocument/2006/relationships/slide" Target="slide29.xml"/><Relationship Id="rId30" Type="http://schemas.openxmlformats.org/officeDocument/2006/relationships/slide" Target="slide32.xml"/><Relationship Id="rId35" Type="http://schemas.openxmlformats.org/officeDocument/2006/relationships/slide" Target="slide37.xml"/><Relationship Id="rId43" Type="http://schemas.openxmlformats.org/officeDocument/2006/relationships/slide" Target="slide45.xml"/><Relationship Id="rId48" Type="http://schemas.openxmlformats.org/officeDocument/2006/relationships/slide" Target="slide50.xml"/><Relationship Id="rId8" Type="http://schemas.openxmlformats.org/officeDocument/2006/relationships/slide" Target="slide10.xml"/><Relationship Id="rId51" Type="http://schemas.openxmlformats.org/officeDocument/2006/relationships/slide" Target="slide53.xml"/></Relationships>
</file>

<file path=ppt/slides/_rels/slide4.xml.rels><?xml version="1.0" encoding="UTF-8" standalone="yes"?>
<Relationships xmlns="http://schemas.openxmlformats.org/package/2006/relationships"><Relationship Id="rId8" Type="http://schemas.openxmlformats.org/officeDocument/2006/relationships/slide" Target="slide58.xml"/><Relationship Id="rId13" Type="http://schemas.openxmlformats.org/officeDocument/2006/relationships/slide" Target="slide63.xml"/><Relationship Id="rId18" Type="http://schemas.openxmlformats.org/officeDocument/2006/relationships/slide" Target="slide68.xml"/><Relationship Id="rId3" Type="http://schemas.openxmlformats.org/officeDocument/2006/relationships/image" Target="../media/image8.png"/><Relationship Id="rId21" Type="http://schemas.openxmlformats.org/officeDocument/2006/relationships/slide" Target="slide71.xml"/><Relationship Id="rId7" Type="http://schemas.openxmlformats.org/officeDocument/2006/relationships/slide" Target="slide57.xml"/><Relationship Id="rId12" Type="http://schemas.openxmlformats.org/officeDocument/2006/relationships/slide" Target="slide62.xml"/><Relationship Id="rId17" Type="http://schemas.openxmlformats.org/officeDocument/2006/relationships/slide" Target="slide67.xml"/><Relationship Id="rId25" Type="http://schemas.openxmlformats.org/officeDocument/2006/relationships/image" Target="../media/image9.jpeg"/><Relationship Id="rId2" Type="http://schemas.openxmlformats.org/officeDocument/2006/relationships/image" Target="../media/image7.jpeg"/><Relationship Id="rId16" Type="http://schemas.openxmlformats.org/officeDocument/2006/relationships/slide" Target="slide66.xml"/><Relationship Id="rId20" Type="http://schemas.openxmlformats.org/officeDocument/2006/relationships/slide" Target="slide70.xml"/><Relationship Id="rId1" Type="http://schemas.openxmlformats.org/officeDocument/2006/relationships/slideLayout" Target="../slideLayouts/slideLayout2.xml"/><Relationship Id="rId6" Type="http://schemas.openxmlformats.org/officeDocument/2006/relationships/slide" Target="slide3.xml"/><Relationship Id="rId11" Type="http://schemas.openxmlformats.org/officeDocument/2006/relationships/slide" Target="slide61.xml"/><Relationship Id="rId24" Type="http://schemas.openxmlformats.org/officeDocument/2006/relationships/slide" Target="slide74.xml"/><Relationship Id="rId5" Type="http://schemas.openxmlformats.org/officeDocument/2006/relationships/slide" Target="slide56.xml"/><Relationship Id="rId15" Type="http://schemas.openxmlformats.org/officeDocument/2006/relationships/slide" Target="slide65.xml"/><Relationship Id="rId23" Type="http://schemas.openxmlformats.org/officeDocument/2006/relationships/slide" Target="slide73.xml"/><Relationship Id="rId10" Type="http://schemas.openxmlformats.org/officeDocument/2006/relationships/slide" Target="slide60.xml"/><Relationship Id="rId19" Type="http://schemas.openxmlformats.org/officeDocument/2006/relationships/slide" Target="slide69.xml"/><Relationship Id="rId4" Type="http://schemas.openxmlformats.org/officeDocument/2006/relationships/slide" Target="slide55.xml"/><Relationship Id="rId9" Type="http://schemas.openxmlformats.org/officeDocument/2006/relationships/slide" Target="slide59.xml"/><Relationship Id="rId14" Type="http://schemas.openxmlformats.org/officeDocument/2006/relationships/slide" Target="slide64.xml"/><Relationship Id="rId22" Type="http://schemas.openxmlformats.org/officeDocument/2006/relationships/slide" Target="slide72.xml"/></Relationships>
</file>

<file path=ppt/slides/_rels/slide5.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26.xml"/><Relationship Id="rId3" Type="http://schemas.openxmlformats.org/officeDocument/2006/relationships/image" Target="../media/image10.jpeg"/><Relationship Id="rId7" Type="http://schemas.openxmlformats.org/officeDocument/2006/relationships/slide" Target="slide6.xml"/><Relationship Id="rId12" Type="http://schemas.openxmlformats.org/officeDocument/2006/relationships/slide" Target="slide25.xml"/><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7.xml"/><Relationship Id="rId5" Type="http://schemas.openxmlformats.org/officeDocument/2006/relationships/image" Target="../media/image11.png"/><Relationship Id="rId15" Type="http://schemas.openxmlformats.org/officeDocument/2006/relationships/image" Target="../media/image12.gif"/><Relationship Id="rId10" Type="http://schemas.openxmlformats.org/officeDocument/2006/relationships/slide" Target="slide16.xml"/><Relationship Id="rId4" Type="http://schemas.openxmlformats.org/officeDocument/2006/relationships/slide" Target="slide3.xml"/><Relationship Id="rId9" Type="http://schemas.openxmlformats.org/officeDocument/2006/relationships/slide" Target="slide15.xml"/><Relationship Id="rId14" Type="http://schemas.openxmlformats.org/officeDocument/2006/relationships/slide" Target="slide2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3.jpe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3.jpe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9.jpeg"/><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9.jpeg"/><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8.gif"/><Relationship Id="rId5" Type="http://schemas.openxmlformats.org/officeDocument/2006/relationships/image" Target="../media/image9.jpeg"/><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image" Target="../media/image19.gi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slide" Target="slide3.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1.png"/><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13.jpeg"/><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13.jpeg"/><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9.jpeg"/><Relationship Id="rId4" Type="http://schemas.openxmlformats.org/officeDocument/2006/relationships/slide" Target="slide3.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5.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9.jpeg"/><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13.jpeg"/><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13.jpeg"/><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9.jpeg"/><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0.gif"/><Relationship Id="rId5" Type="http://schemas.openxmlformats.org/officeDocument/2006/relationships/image" Target="../media/image9.jpe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9.jpeg"/><Relationship Id="rId4" Type="http://schemas.openxmlformats.org/officeDocument/2006/relationships/slide" Target="slide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9.jpeg"/><Relationship Id="rId4" Type="http://schemas.openxmlformats.org/officeDocument/2006/relationships/slide" Target="slide3.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3.jpeg"/><Relationship Id="rId4" Type="http://schemas.openxmlformats.org/officeDocument/2006/relationships/slide" Target="slide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2.gif"/><Relationship Id="rId5" Type="http://schemas.openxmlformats.org/officeDocument/2006/relationships/image" Target="../media/image9.jpeg"/><Relationship Id="rId4" Type="http://schemas.openxmlformats.org/officeDocument/2006/relationships/slide" Target="slide3.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8.gif"/><Relationship Id="rId5" Type="http://schemas.openxmlformats.org/officeDocument/2006/relationships/image" Target="../media/image9.jpeg"/><Relationship Id="rId4" Type="http://schemas.openxmlformats.org/officeDocument/2006/relationships/slide" Target="slide3.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3.gif"/><Relationship Id="rId5" Type="http://schemas.openxmlformats.org/officeDocument/2006/relationships/image" Target="../media/image13.jpeg"/><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3.jpeg"/><Relationship Id="rId4" Type="http://schemas.openxmlformats.org/officeDocument/2006/relationships/slide" Target="slide3.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13.jpeg"/><Relationship Id="rId4" Type="http://schemas.openxmlformats.org/officeDocument/2006/relationships/slide" Target="slide3.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13.jpe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9.jpeg"/><Relationship Id="rId4" Type="http://schemas.openxmlformats.org/officeDocument/2006/relationships/slide" Target="slide3.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9.jpeg"/><Relationship Id="rId4" Type="http://schemas.openxmlformats.org/officeDocument/2006/relationships/slide" Target="slide3.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9.jpeg"/><Relationship Id="rId4" Type="http://schemas.openxmlformats.org/officeDocument/2006/relationships/slide" Target="slide3.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9.jpeg"/><Relationship Id="rId4" Type="http://schemas.openxmlformats.org/officeDocument/2006/relationships/slide" Target="slide3.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9.jpeg"/><Relationship Id="rId4" Type="http://schemas.openxmlformats.org/officeDocument/2006/relationships/slide" Target="slide3.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5.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9.jpeg"/><Relationship Id="rId4" Type="http://schemas.openxmlformats.org/officeDocument/2006/relationships/slide" Target="slide3.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4.gif"/><Relationship Id="rId5" Type="http://schemas.openxmlformats.org/officeDocument/2006/relationships/image" Target="../media/image9.jpeg"/><Relationship Id="rId4" Type="http://schemas.openxmlformats.org/officeDocument/2006/relationships/slide" Target="slide3.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9.jpeg"/><Relationship Id="rId4" Type="http://schemas.openxmlformats.org/officeDocument/2006/relationships/slide" Target="slide3.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9.jpeg"/><Relationship Id="rId4" Type="http://schemas.openxmlformats.org/officeDocument/2006/relationships/slide" Target="slide3.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9.jpeg"/><Relationship Id="rId4" Type="http://schemas.openxmlformats.org/officeDocument/2006/relationships/slide" Target="slide3.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3.jpeg"/><Relationship Id="rId4" Type="http://schemas.openxmlformats.org/officeDocument/2006/relationships/slide" Target="slide3.xml"/></Relationships>
</file>

<file path=ppt/slides/_rels/slide4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9.jpeg"/><Relationship Id="rId4" Type="http://schemas.openxmlformats.org/officeDocument/2006/relationships/slide" Target="slide3.xml"/></Relationships>
</file>

<file path=ppt/slides/_rels/slide42.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8.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9.jpeg"/><Relationship Id="rId4" Type="http://schemas.openxmlformats.org/officeDocument/2006/relationships/slide" Target="slide3.xml"/></Relationships>
</file>

<file path=ppt/slides/_rels/slide4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9.jpeg"/><Relationship Id="rId4" Type="http://schemas.openxmlformats.org/officeDocument/2006/relationships/slide" Target="slide3.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9.jpeg"/><Relationship Id="rId4" Type="http://schemas.openxmlformats.org/officeDocument/2006/relationships/slide" Target="slide3.xml"/></Relationships>
</file>

<file path=ppt/slides/_rels/slide4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6.gif"/><Relationship Id="rId5" Type="http://schemas.openxmlformats.org/officeDocument/2006/relationships/image" Target="../media/image9.jpeg"/><Relationship Id="rId4" Type="http://schemas.openxmlformats.org/officeDocument/2006/relationships/slide" Target="slide3.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9.jpeg"/><Relationship Id="rId4" Type="http://schemas.openxmlformats.org/officeDocument/2006/relationships/slide" Target="slide3.xml"/></Relationships>
</file>

<file path=ppt/slides/_rels/slide47.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5.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11.png"/><Relationship Id="rId4" Type="http://schemas.openxmlformats.org/officeDocument/2006/relationships/slide" Target="slide3.xml"/></Relationships>
</file>

<file path=ppt/slides/_rels/slide4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9.jpeg"/><Relationship Id="rId4" Type="http://schemas.openxmlformats.org/officeDocument/2006/relationships/slide" Target="slide3.xml"/></Relationships>
</file>

<file path=ppt/slides/_rels/slide4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9.jpeg"/><Relationship Id="rId4" Type="http://schemas.openxmlformats.org/officeDocument/2006/relationships/slide" Target="slide3.xml"/></Relationships>
</file>

<file path=ppt/slides/_rels/slide50.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2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9.jpeg"/><Relationship Id="rId4" Type="http://schemas.openxmlformats.org/officeDocument/2006/relationships/slide" Target="slide3.xml"/></Relationships>
</file>

<file path=ppt/slides/_rels/slide5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9.jpeg"/><Relationship Id="rId4" Type="http://schemas.openxmlformats.org/officeDocument/2006/relationships/slide" Target="slide3.xml"/></Relationships>
</file>

<file path=ppt/slides/_rels/slide5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13.jpeg"/><Relationship Id="rId4" Type="http://schemas.openxmlformats.org/officeDocument/2006/relationships/slide" Target="slide3.xml"/></Relationships>
</file>

<file path=ppt/slides/_rels/slide5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9.jpeg"/><Relationship Id="rId4" Type="http://schemas.openxmlformats.org/officeDocument/2006/relationships/slide" Target="slide3.xml"/></Relationships>
</file>

<file path=ppt/slides/_rels/slide5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0.gif"/><Relationship Id="rId5" Type="http://schemas.openxmlformats.org/officeDocument/2006/relationships/image" Target="../media/image9.jpeg"/><Relationship Id="rId4" Type="http://schemas.openxmlformats.org/officeDocument/2006/relationships/slide" Target="slide3.xml"/></Relationships>
</file>

<file path=ppt/slides/_rels/slide5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5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5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5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6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7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ownloads\Bai giang VL4\067f080dd7851edb47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050"/>
            <a:ext cx="9124950" cy="512958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idx="4294967295"/>
          </p:nvPr>
        </p:nvSpPr>
        <p:spPr>
          <a:xfrm>
            <a:off x="762000" y="935038"/>
            <a:ext cx="7772400" cy="1103312"/>
          </a:xfrm>
        </p:spPr>
        <p:txBody>
          <a:bodyPr>
            <a:normAutofit/>
          </a:bodyPr>
          <a:lstStyle/>
          <a:p>
            <a:r>
              <a:rPr lang="en-US" sz="3200"/>
              <a:t>TRƯỜNG CAO ĐẲNG LÝ TỰ TRỌNG TP.HCM</a:t>
            </a:r>
          </a:p>
        </p:txBody>
      </p:sp>
      <p:sp>
        <p:nvSpPr>
          <p:cNvPr id="3" name="Subtitle 2"/>
          <p:cNvSpPr>
            <a:spLocks noGrp="1"/>
          </p:cNvSpPr>
          <p:nvPr>
            <p:ph type="subTitle" idx="4294967295"/>
          </p:nvPr>
        </p:nvSpPr>
        <p:spPr>
          <a:xfrm>
            <a:off x="1167788" y="1885950"/>
            <a:ext cx="6858000" cy="1219200"/>
          </a:xfrm>
        </p:spPr>
        <p:txBody>
          <a:bodyPr>
            <a:normAutofit fontScale="70000" lnSpcReduction="20000"/>
          </a:bodyPr>
          <a:lstStyle/>
          <a:p>
            <a:pPr marL="0" indent="0" algn="ctr">
              <a:buNone/>
            </a:pPr>
            <a:r>
              <a:rPr lang="en-US" sz="5100" b="1" smtClean="0">
                <a:solidFill>
                  <a:srgbClr val="FF0000"/>
                </a:solidFill>
              </a:rPr>
              <a:t>THI KẾT THÚC MÔN </a:t>
            </a:r>
            <a:r>
              <a:rPr lang="en-US" sz="5100" b="1">
                <a:solidFill>
                  <a:srgbClr val="FF0000"/>
                </a:solidFill>
              </a:rPr>
              <a:t>HỌC</a:t>
            </a:r>
          </a:p>
          <a:p>
            <a:pPr marL="0" indent="0" algn="ctr">
              <a:buNone/>
            </a:pPr>
            <a:r>
              <a:rPr lang="en-US" sz="6300" b="1">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VẬT LÍ </a:t>
            </a:r>
            <a:r>
              <a:rPr lang="en-US" sz="6300" b="1"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4</a:t>
            </a:r>
            <a:endParaRPr lang="en-US" sz="6300" b="1">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Title 1"/>
          <p:cNvSpPr txBox="1">
            <a:spLocks/>
          </p:cNvSpPr>
          <p:nvPr/>
        </p:nvSpPr>
        <p:spPr>
          <a:xfrm>
            <a:off x="710588" y="3028950"/>
            <a:ext cx="7772400" cy="121920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120000"/>
              </a:lnSpc>
            </a:pPr>
            <a:r>
              <a:rPr lang="en-US" sz="3200" b="1" smtClean="0">
                <a:solidFill>
                  <a:srgbClr val="00B0F0"/>
                </a:solidFill>
              </a:rPr>
              <a:t>HỌC KỲ I </a:t>
            </a:r>
            <a:r>
              <a:rPr lang="en-US" sz="3200" b="1">
                <a:solidFill>
                  <a:srgbClr val="00B0F0"/>
                </a:solidFill>
              </a:rPr>
              <a:t>/ 2021-2022</a:t>
            </a:r>
          </a:p>
          <a:p>
            <a:pPr>
              <a:lnSpc>
                <a:spcPct val="120000"/>
              </a:lnSpc>
            </a:pPr>
            <a:r>
              <a:rPr lang="en-US" sz="3900"/>
              <a:t>LỚP: </a:t>
            </a:r>
            <a:r>
              <a:rPr lang="en-US" sz="3900" smtClean="0"/>
              <a:t>19T4-KML1 </a:t>
            </a:r>
            <a:endParaRPr lang="en-US" sz="3900"/>
          </a:p>
        </p:txBody>
      </p:sp>
      <p:sp>
        <p:nvSpPr>
          <p:cNvPr id="5" name="Title 1"/>
          <p:cNvSpPr txBox="1">
            <a:spLocks/>
          </p:cNvSpPr>
          <p:nvPr/>
        </p:nvSpPr>
        <p:spPr>
          <a:xfrm>
            <a:off x="735376" y="4476750"/>
            <a:ext cx="7772400" cy="79771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i="1" smtClean="0">
                <a:solidFill>
                  <a:srgbClr val="FFFF00"/>
                </a:solidFill>
                <a:cs typeface="Arial" pitchFamily="34" charset="0"/>
              </a:rPr>
              <a:t>Thời gian: từ 7</a:t>
            </a:r>
            <a:r>
              <a:rPr lang="en-US" sz="3200" b="1" i="1" baseline="30000" smtClean="0">
                <a:solidFill>
                  <a:srgbClr val="FFFF00"/>
                </a:solidFill>
                <a:cs typeface="Arial" pitchFamily="34" charset="0"/>
              </a:rPr>
              <a:t>h</a:t>
            </a:r>
            <a:r>
              <a:rPr lang="en-US" sz="3200" b="1" i="1" smtClean="0">
                <a:solidFill>
                  <a:srgbClr val="FFFF00"/>
                </a:solidFill>
                <a:cs typeface="Arial" pitchFamily="34" charset="0"/>
              </a:rPr>
              <a:t>30 ngày </a:t>
            </a:r>
            <a:fld id="{038B7E06-1030-43EA-8368-BD9884115BFD}" type="datetime1">
              <a:rPr lang="vi-VN" sz="3200" b="1" i="1" smtClean="0">
                <a:solidFill>
                  <a:srgbClr val="FFFF00"/>
                </a:solidFill>
                <a:cs typeface="Arial" pitchFamily="34" charset="0"/>
              </a:rPr>
              <a:t>24/11/2021</a:t>
            </a:fld>
            <a:endParaRPr lang="en-US" sz="3200" b="1" i="1">
              <a:solidFill>
                <a:srgbClr val="FFFF00"/>
              </a:solidFill>
              <a:cs typeface="Arial" pitchFamily="34" charset="0"/>
            </a:endParaRPr>
          </a:p>
        </p:txBody>
      </p:sp>
    </p:spTree>
    <p:extLst>
      <p:ext uri="{BB962C8B-B14F-4D97-AF65-F5344CB8AC3E}">
        <p14:creationId xmlns:p14="http://schemas.microsoft.com/office/powerpoint/2010/main" val="138617104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ownloads\Bai giang VL4\f50b4f6290ea59b400fb - Cop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0" y="0"/>
            <a:ext cx="914037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xmlns="" id="{9FE306C6-ABED-4BDE-B4A3-9CBD1FFCE266}"/>
              </a:ext>
            </a:extLst>
          </p:cNvPr>
          <p:cNvSpPr txBox="1">
            <a:spLocks noChangeArrowheads="1"/>
          </p:cNvSpPr>
          <p:nvPr/>
        </p:nvSpPr>
        <p:spPr bwMode="auto">
          <a:xfrm>
            <a:off x="3630" y="756084"/>
            <a:ext cx="9153070" cy="525166"/>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72125" indent="-272125" algn="ctr" fontAlgn="base">
              <a:spcBef>
                <a:spcPct val="20000"/>
              </a:spcBef>
              <a:spcAft>
                <a:spcPct val="0"/>
              </a:spcAft>
              <a:defRPr/>
            </a:pPr>
            <a:r>
              <a:rPr lang="en-US" sz="3600" b="1" kern="0" smtClean="0">
                <a:solidFill>
                  <a:srgbClr val="00B0F0"/>
                </a:solidFill>
              </a:rPr>
              <a:t>QUI ĐỊNH PHÒNG THI VẤN ĐÁP</a:t>
            </a:r>
            <a:endParaRPr lang="en-US" sz="3600" b="1" kern="0">
              <a:solidFill>
                <a:srgbClr val="00B0F0"/>
              </a:solidFill>
            </a:endParaRPr>
          </a:p>
        </p:txBody>
      </p:sp>
      <p:sp>
        <p:nvSpPr>
          <p:cNvPr id="14" name="Rectangle 3">
            <a:extLst>
              <a:ext uri="{FF2B5EF4-FFF2-40B4-BE49-F238E27FC236}">
                <a16:creationId xmlns:a16="http://schemas.microsoft.com/office/drawing/2014/main" xmlns="" id="{663A94CF-4009-4F1D-84A6-954207E55CC5}"/>
              </a:ext>
            </a:extLst>
          </p:cNvPr>
          <p:cNvSpPr txBox="1">
            <a:spLocks noChangeArrowheads="1"/>
          </p:cNvSpPr>
          <p:nvPr/>
        </p:nvSpPr>
        <p:spPr bwMode="auto">
          <a:xfrm>
            <a:off x="152400" y="1504950"/>
            <a:ext cx="8658224" cy="3429000"/>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66700" indent="-266700" algn="just" fontAlgn="base">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phải ăn mặc lịch sự.</a:t>
            </a:r>
          </a:p>
          <a:p>
            <a:pPr marL="266700" indent="-266700" algn="just" fontAlgn="base">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kiểm tra hệ thống micro và camera để bảo đảm hình ảnh và âm thanh rõ ràng. Nếu không đạt thì không được phép dự thi. Bài thi được tính 0 điểm.</a:t>
            </a:r>
          </a:p>
          <a:p>
            <a:pPr marL="266700" indent="-266700" algn="just" fontAlgn="base">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Chuẩn bị đến lượt thi của mình thì phải bật camera để ngay ngắn để GV nhìn rõ khuôn mặt. </a:t>
            </a:r>
          </a:p>
          <a:p>
            <a:pPr marL="266700" indent="-266700" algn="just" fontAlgn="base">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Khi được tra vấn thì mở </a:t>
            </a:r>
            <a:r>
              <a:rPr lang="en-US" sz="2000" kern="0">
                <a:solidFill>
                  <a:srgbClr val="7030A0"/>
                </a:solidFill>
                <a:latin typeface="Times New Roman" pitchFamily="18" charset="0"/>
                <a:cs typeface="Times New Roman" pitchFamily="18" charset="0"/>
              </a:rPr>
              <a:t>micro </a:t>
            </a:r>
            <a:r>
              <a:rPr lang="en-US" sz="2000" kern="0" smtClean="0">
                <a:solidFill>
                  <a:srgbClr val="7030A0"/>
                </a:solidFill>
                <a:latin typeface="Times New Roman" pitchFamily="18" charset="0"/>
                <a:cs typeface="Times New Roman" pitchFamily="18" charset="0"/>
              </a:rPr>
              <a:t>cho đến khi hoàn thành phần thi của mình thì tắt. </a:t>
            </a:r>
          </a:p>
          <a:p>
            <a:pPr marL="266700" indent="-266700" algn="just" fontAlgn="base">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Thời gian làm bài là 5 phút kể từ khi bắt đầu chiếu đề.</a:t>
            </a:r>
          </a:p>
          <a:p>
            <a:pPr marL="266700" indent="-266700" algn="just" fontAlgn="base">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Sau khi hoàn thành phần thi của mình thì SV có thể rời khỏi phòng thi.</a:t>
            </a:r>
          </a:p>
          <a:p>
            <a:pPr marL="266700" indent="-266700" algn="just" fontAlgn="base">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Không được sử dụng tài liệu, không được nhắc bài bạn bất cứ hình thức nào.  </a:t>
            </a:r>
          </a:p>
          <a:p>
            <a:pPr marL="514350" indent="-514350" algn="just" fontAlgn="base">
              <a:spcBef>
                <a:spcPct val="20000"/>
              </a:spcBef>
              <a:spcAft>
                <a:spcPct val="0"/>
              </a:spcAft>
              <a:buFont typeface="+mj-lt"/>
              <a:buAutoNum type="arabicPeriod"/>
              <a:defRPr/>
            </a:pPr>
            <a:endParaRPr lang="en-US" sz="2000" kern="0">
              <a:solidFill>
                <a:srgbClr val="7030A0"/>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2336164685"/>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 name="Picture 2" descr="C:\Users\Administrator\Downloads\Bai giang VL4\f50b4f6290ea59b400fb - Co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0" y="0"/>
            <a:ext cx="914037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89942" y="514350"/>
            <a:ext cx="7967745" cy="584775"/>
          </a:xfrm>
          <a:prstGeom prst="rect">
            <a:avLst/>
          </a:prstGeom>
          <a:noFill/>
        </p:spPr>
        <p:txBody>
          <a:bodyPr wrap="square" rtlCol="0">
            <a:spAutoFit/>
          </a:bodyPr>
          <a:lstStyle/>
          <a:p>
            <a:pPr algn="ctr"/>
            <a:r>
              <a:rPr lang="en-US" sz="3200" b="1">
                <a:solidFill>
                  <a:srgbClr val="00B0F0"/>
                </a:solidFill>
              </a:rPr>
              <a:t>DANH MỤC </a:t>
            </a:r>
            <a:r>
              <a:rPr lang="en-US" sz="3200" b="1" smtClean="0">
                <a:solidFill>
                  <a:srgbClr val="00B0F0"/>
                </a:solidFill>
              </a:rPr>
              <a:t>ĐỀ THI MÔN </a:t>
            </a:r>
            <a:r>
              <a:rPr lang="en-US" sz="3200" b="1">
                <a:solidFill>
                  <a:srgbClr val="00B0F0"/>
                </a:solidFill>
              </a:rPr>
              <a:t>VẬT LÍ </a:t>
            </a:r>
            <a:r>
              <a:rPr lang="en-US" sz="3200" b="1" smtClean="0">
                <a:solidFill>
                  <a:srgbClr val="00B0F0"/>
                </a:solidFill>
              </a:rPr>
              <a:t>4</a:t>
            </a:r>
            <a:endParaRPr lang="en-US" sz="3200" b="1">
              <a:solidFill>
                <a:srgbClr val="00B0F0"/>
              </a:solidFill>
            </a:endParaRPr>
          </a:p>
        </p:txBody>
      </p:sp>
      <p:sp>
        <p:nvSpPr>
          <p:cNvPr id="8" name="Oval 7">
            <a:hlinkClick r:id="rId3" action="ppaction://hlinksldjump"/>
            <a:extLst>
              <a:ext uri="{FF2B5EF4-FFF2-40B4-BE49-F238E27FC236}">
                <a16:creationId xmlns:a16="http://schemas.microsoft.com/office/drawing/2014/main" xmlns="" id="{CD4C1388-4B0E-443A-BD5B-BE2E81363E02}"/>
              </a:ext>
            </a:extLst>
          </p:cNvPr>
          <p:cNvSpPr/>
          <p:nvPr/>
        </p:nvSpPr>
        <p:spPr bwMode="auto">
          <a:xfrm>
            <a:off x="290945"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01</a:t>
            </a:r>
            <a:endParaRPr lang="vi-VN" b="1" dirty="0">
              <a:solidFill>
                <a:schemeClr val="tx1">
                  <a:lumMod val="65000"/>
                  <a:lumOff val="35000"/>
                </a:schemeClr>
              </a:solidFill>
              <a:latin typeface="+mj-lt"/>
            </a:endParaRPr>
          </a:p>
        </p:txBody>
      </p:sp>
      <p:sp>
        <p:nvSpPr>
          <p:cNvPr id="10" name="Oval 9">
            <a:hlinkClick r:id="rId4" action="ppaction://hlinksldjump"/>
            <a:extLst>
              <a:ext uri="{FF2B5EF4-FFF2-40B4-BE49-F238E27FC236}">
                <a16:creationId xmlns:a16="http://schemas.microsoft.com/office/drawing/2014/main" xmlns="" id="{66D3B532-C83A-4EE8-B2D3-2E7C87720ED9}"/>
              </a:ext>
            </a:extLst>
          </p:cNvPr>
          <p:cNvSpPr/>
          <p:nvPr/>
        </p:nvSpPr>
        <p:spPr bwMode="auto">
          <a:xfrm>
            <a:off x="1176250"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02</a:t>
            </a:r>
            <a:endParaRPr lang="vi-VN" b="1" dirty="0">
              <a:solidFill>
                <a:schemeClr val="tx1">
                  <a:lumMod val="65000"/>
                  <a:lumOff val="35000"/>
                </a:schemeClr>
              </a:solidFill>
              <a:latin typeface="+mj-lt"/>
            </a:endParaRPr>
          </a:p>
        </p:txBody>
      </p:sp>
      <p:sp>
        <p:nvSpPr>
          <p:cNvPr id="11" name="Oval 10">
            <a:hlinkClick r:id="rId5" action="ppaction://hlinksldjump"/>
            <a:extLst>
              <a:ext uri="{FF2B5EF4-FFF2-40B4-BE49-F238E27FC236}">
                <a16:creationId xmlns:a16="http://schemas.microsoft.com/office/drawing/2014/main" xmlns="" id="{D2C07D3D-B04B-48E6-9039-D63E9412B7B9}"/>
              </a:ext>
            </a:extLst>
          </p:cNvPr>
          <p:cNvSpPr/>
          <p:nvPr/>
        </p:nvSpPr>
        <p:spPr bwMode="auto">
          <a:xfrm>
            <a:off x="2061555"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03</a:t>
            </a:r>
            <a:endParaRPr lang="vi-VN" b="1" dirty="0">
              <a:solidFill>
                <a:schemeClr val="tx1">
                  <a:lumMod val="65000"/>
                  <a:lumOff val="35000"/>
                </a:schemeClr>
              </a:solidFill>
              <a:latin typeface="+mj-lt"/>
            </a:endParaRPr>
          </a:p>
        </p:txBody>
      </p:sp>
      <p:sp>
        <p:nvSpPr>
          <p:cNvPr id="12" name="Oval 11">
            <a:hlinkClick r:id="rId6" action="ppaction://hlinksldjump"/>
            <a:extLst>
              <a:ext uri="{FF2B5EF4-FFF2-40B4-BE49-F238E27FC236}">
                <a16:creationId xmlns:a16="http://schemas.microsoft.com/office/drawing/2014/main" xmlns="" id="{FA57E94D-5608-4A20-B9C2-DEFCFFE90967}"/>
              </a:ext>
            </a:extLst>
          </p:cNvPr>
          <p:cNvSpPr/>
          <p:nvPr/>
        </p:nvSpPr>
        <p:spPr bwMode="auto">
          <a:xfrm>
            <a:off x="2946860"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04</a:t>
            </a:r>
            <a:endParaRPr lang="vi-VN" b="1" dirty="0">
              <a:solidFill>
                <a:schemeClr val="tx1">
                  <a:lumMod val="65000"/>
                  <a:lumOff val="35000"/>
                </a:schemeClr>
              </a:solidFill>
              <a:latin typeface="+mj-lt"/>
            </a:endParaRPr>
          </a:p>
        </p:txBody>
      </p:sp>
      <p:sp>
        <p:nvSpPr>
          <p:cNvPr id="13" name="Oval 12">
            <a:hlinkClick r:id="rId7" action="ppaction://hlinksldjump"/>
            <a:extLst>
              <a:ext uri="{FF2B5EF4-FFF2-40B4-BE49-F238E27FC236}">
                <a16:creationId xmlns:a16="http://schemas.microsoft.com/office/drawing/2014/main" xmlns="" id="{96A5F7F0-CFA5-457D-81B4-6EFAF1D58DCD}"/>
              </a:ext>
            </a:extLst>
          </p:cNvPr>
          <p:cNvSpPr/>
          <p:nvPr/>
        </p:nvSpPr>
        <p:spPr bwMode="auto">
          <a:xfrm>
            <a:off x="3832165"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05</a:t>
            </a:r>
            <a:endParaRPr lang="vi-VN" b="1" dirty="0">
              <a:solidFill>
                <a:schemeClr val="tx1">
                  <a:lumMod val="65000"/>
                  <a:lumOff val="35000"/>
                </a:schemeClr>
              </a:solidFill>
              <a:latin typeface="+mj-lt"/>
            </a:endParaRPr>
          </a:p>
        </p:txBody>
      </p:sp>
      <p:sp>
        <p:nvSpPr>
          <p:cNvPr id="14" name="Oval 13">
            <a:hlinkClick r:id="rId8" action="ppaction://hlinksldjump"/>
            <a:extLst>
              <a:ext uri="{FF2B5EF4-FFF2-40B4-BE49-F238E27FC236}">
                <a16:creationId xmlns:a16="http://schemas.microsoft.com/office/drawing/2014/main" xmlns="" id="{7FECB123-8964-4E53-9C98-C4A7A58BA0D1}"/>
              </a:ext>
            </a:extLst>
          </p:cNvPr>
          <p:cNvSpPr/>
          <p:nvPr/>
        </p:nvSpPr>
        <p:spPr bwMode="auto">
          <a:xfrm>
            <a:off x="4717470"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06</a:t>
            </a:r>
            <a:endParaRPr lang="vi-VN" b="1" dirty="0">
              <a:solidFill>
                <a:schemeClr val="tx1">
                  <a:lumMod val="65000"/>
                  <a:lumOff val="35000"/>
                </a:schemeClr>
              </a:solidFill>
              <a:latin typeface="+mj-lt"/>
            </a:endParaRPr>
          </a:p>
        </p:txBody>
      </p:sp>
      <p:sp>
        <p:nvSpPr>
          <p:cNvPr id="15" name="Oval 14">
            <a:hlinkClick r:id="rId9" action="ppaction://hlinksldjump"/>
            <a:extLst>
              <a:ext uri="{FF2B5EF4-FFF2-40B4-BE49-F238E27FC236}">
                <a16:creationId xmlns:a16="http://schemas.microsoft.com/office/drawing/2014/main" xmlns="" id="{C0EE7A9E-E750-4AB1-A7E4-C64CC75F2864}"/>
              </a:ext>
            </a:extLst>
          </p:cNvPr>
          <p:cNvSpPr/>
          <p:nvPr/>
        </p:nvSpPr>
        <p:spPr bwMode="auto">
          <a:xfrm>
            <a:off x="5602775"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07</a:t>
            </a:r>
            <a:endParaRPr lang="vi-VN" b="1" dirty="0">
              <a:solidFill>
                <a:schemeClr val="tx1">
                  <a:lumMod val="65000"/>
                  <a:lumOff val="35000"/>
                </a:schemeClr>
              </a:solidFill>
              <a:latin typeface="+mj-lt"/>
            </a:endParaRPr>
          </a:p>
        </p:txBody>
      </p:sp>
      <p:sp>
        <p:nvSpPr>
          <p:cNvPr id="16" name="Oval 15">
            <a:hlinkClick r:id="rId10" action="ppaction://hlinksldjump"/>
            <a:extLst>
              <a:ext uri="{FF2B5EF4-FFF2-40B4-BE49-F238E27FC236}">
                <a16:creationId xmlns:a16="http://schemas.microsoft.com/office/drawing/2014/main" xmlns="" id="{A19199C4-506B-4F50-99E6-839EA8345508}"/>
              </a:ext>
            </a:extLst>
          </p:cNvPr>
          <p:cNvSpPr/>
          <p:nvPr/>
        </p:nvSpPr>
        <p:spPr bwMode="auto">
          <a:xfrm>
            <a:off x="6488080"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08</a:t>
            </a:r>
            <a:endParaRPr lang="vi-VN" b="1" dirty="0">
              <a:solidFill>
                <a:schemeClr val="tx1">
                  <a:lumMod val="65000"/>
                  <a:lumOff val="35000"/>
                </a:schemeClr>
              </a:solidFill>
              <a:latin typeface="+mj-lt"/>
            </a:endParaRPr>
          </a:p>
        </p:txBody>
      </p:sp>
      <p:sp>
        <p:nvSpPr>
          <p:cNvPr id="17" name="Oval 16">
            <a:hlinkClick r:id="rId11" action="ppaction://hlinksldjump"/>
            <a:extLst>
              <a:ext uri="{FF2B5EF4-FFF2-40B4-BE49-F238E27FC236}">
                <a16:creationId xmlns:a16="http://schemas.microsoft.com/office/drawing/2014/main" xmlns="" id="{16B73933-B0F1-450C-BF87-87ADE726FA89}"/>
              </a:ext>
            </a:extLst>
          </p:cNvPr>
          <p:cNvSpPr/>
          <p:nvPr/>
        </p:nvSpPr>
        <p:spPr bwMode="auto">
          <a:xfrm>
            <a:off x="7373385"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09</a:t>
            </a:r>
            <a:endParaRPr lang="vi-VN" b="1" dirty="0">
              <a:solidFill>
                <a:schemeClr val="tx1">
                  <a:lumMod val="65000"/>
                  <a:lumOff val="35000"/>
                </a:schemeClr>
              </a:solidFill>
              <a:latin typeface="+mj-lt"/>
            </a:endParaRPr>
          </a:p>
        </p:txBody>
      </p:sp>
      <p:sp>
        <p:nvSpPr>
          <p:cNvPr id="18" name="Oval 17">
            <a:hlinkClick r:id="rId12" action="ppaction://hlinksldjump"/>
            <a:extLst>
              <a:ext uri="{FF2B5EF4-FFF2-40B4-BE49-F238E27FC236}">
                <a16:creationId xmlns:a16="http://schemas.microsoft.com/office/drawing/2014/main" xmlns="" id="{FAA5481A-637F-4E06-9E75-19373C1F001C}"/>
              </a:ext>
            </a:extLst>
          </p:cNvPr>
          <p:cNvSpPr/>
          <p:nvPr/>
        </p:nvSpPr>
        <p:spPr bwMode="auto">
          <a:xfrm>
            <a:off x="8258690" y="12001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10</a:t>
            </a:r>
            <a:endParaRPr lang="vi-VN" b="1" dirty="0">
              <a:solidFill>
                <a:schemeClr val="tx1">
                  <a:lumMod val="65000"/>
                  <a:lumOff val="35000"/>
                </a:schemeClr>
              </a:solidFill>
              <a:latin typeface="+mj-lt"/>
            </a:endParaRPr>
          </a:p>
        </p:txBody>
      </p:sp>
      <p:sp>
        <p:nvSpPr>
          <p:cNvPr id="19" name="Oval 18">
            <a:hlinkClick r:id="rId13" action="ppaction://hlinksldjump"/>
            <a:extLst>
              <a:ext uri="{FF2B5EF4-FFF2-40B4-BE49-F238E27FC236}">
                <a16:creationId xmlns:a16="http://schemas.microsoft.com/office/drawing/2014/main" xmlns="" id="{EB939C50-9E58-4419-B076-00055CB6960C}"/>
              </a:ext>
            </a:extLst>
          </p:cNvPr>
          <p:cNvSpPr/>
          <p:nvPr/>
        </p:nvSpPr>
        <p:spPr bwMode="auto">
          <a:xfrm>
            <a:off x="290945"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11</a:t>
            </a:r>
            <a:endParaRPr lang="vi-VN" b="1" dirty="0">
              <a:solidFill>
                <a:schemeClr val="tx1">
                  <a:lumMod val="65000"/>
                  <a:lumOff val="35000"/>
                </a:schemeClr>
              </a:solidFill>
              <a:latin typeface="+mj-lt"/>
            </a:endParaRPr>
          </a:p>
        </p:txBody>
      </p:sp>
      <p:sp>
        <p:nvSpPr>
          <p:cNvPr id="20" name="Oval 19">
            <a:hlinkClick r:id="rId14" action="ppaction://hlinksldjump"/>
            <a:extLst>
              <a:ext uri="{FF2B5EF4-FFF2-40B4-BE49-F238E27FC236}">
                <a16:creationId xmlns:a16="http://schemas.microsoft.com/office/drawing/2014/main" xmlns="" id="{3691352E-845C-40D6-A9FA-483E3D08E42A}"/>
              </a:ext>
            </a:extLst>
          </p:cNvPr>
          <p:cNvSpPr/>
          <p:nvPr/>
        </p:nvSpPr>
        <p:spPr bwMode="auto">
          <a:xfrm>
            <a:off x="1176250"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12</a:t>
            </a:r>
            <a:endParaRPr lang="vi-VN" b="1" dirty="0">
              <a:solidFill>
                <a:schemeClr val="tx1">
                  <a:lumMod val="65000"/>
                  <a:lumOff val="35000"/>
                </a:schemeClr>
              </a:solidFill>
              <a:latin typeface="+mj-lt"/>
            </a:endParaRPr>
          </a:p>
        </p:txBody>
      </p:sp>
      <p:sp>
        <p:nvSpPr>
          <p:cNvPr id="21" name="Oval 20">
            <a:hlinkClick r:id="rId15" action="ppaction://hlinksldjump"/>
            <a:extLst>
              <a:ext uri="{FF2B5EF4-FFF2-40B4-BE49-F238E27FC236}">
                <a16:creationId xmlns:a16="http://schemas.microsoft.com/office/drawing/2014/main" xmlns="" id="{7D86BB33-5D5B-475C-8134-675C0FB2F03F}"/>
              </a:ext>
            </a:extLst>
          </p:cNvPr>
          <p:cNvSpPr/>
          <p:nvPr/>
        </p:nvSpPr>
        <p:spPr bwMode="auto">
          <a:xfrm>
            <a:off x="2061555"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13</a:t>
            </a:r>
            <a:endParaRPr lang="vi-VN" b="1" dirty="0">
              <a:solidFill>
                <a:schemeClr val="tx1">
                  <a:lumMod val="65000"/>
                  <a:lumOff val="35000"/>
                </a:schemeClr>
              </a:solidFill>
              <a:latin typeface="+mj-lt"/>
            </a:endParaRPr>
          </a:p>
        </p:txBody>
      </p:sp>
      <p:sp>
        <p:nvSpPr>
          <p:cNvPr id="22" name="Oval 21">
            <a:hlinkClick r:id="rId16" action="ppaction://hlinksldjump"/>
            <a:extLst>
              <a:ext uri="{FF2B5EF4-FFF2-40B4-BE49-F238E27FC236}">
                <a16:creationId xmlns:a16="http://schemas.microsoft.com/office/drawing/2014/main" xmlns="" id="{424839DA-3327-410F-BB86-45958C4A3660}"/>
              </a:ext>
            </a:extLst>
          </p:cNvPr>
          <p:cNvSpPr/>
          <p:nvPr/>
        </p:nvSpPr>
        <p:spPr bwMode="auto">
          <a:xfrm>
            <a:off x="2946860"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14</a:t>
            </a:r>
            <a:endParaRPr lang="vi-VN" b="1" dirty="0">
              <a:solidFill>
                <a:schemeClr val="tx1">
                  <a:lumMod val="65000"/>
                  <a:lumOff val="35000"/>
                </a:schemeClr>
              </a:solidFill>
              <a:latin typeface="+mj-lt"/>
            </a:endParaRPr>
          </a:p>
        </p:txBody>
      </p:sp>
      <p:sp>
        <p:nvSpPr>
          <p:cNvPr id="23" name="Oval 22">
            <a:hlinkClick r:id="rId17" action="ppaction://hlinksldjump"/>
            <a:extLst>
              <a:ext uri="{FF2B5EF4-FFF2-40B4-BE49-F238E27FC236}">
                <a16:creationId xmlns:a16="http://schemas.microsoft.com/office/drawing/2014/main" xmlns="" id="{52D0A2AF-3637-44A9-8D48-82D4E49BA490}"/>
              </a:ext>
            </a:extLst>
          </p:cNvPr>
          <p:cNvSpPr/>
          <p:nvPr/>
        </p:nvSpPr>
        <p:spPr bwMode="auto">
          <a:xfrm>
            <a:off x="3832165"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15</a:t>
            </a:r>
            <a:endParaRPr lang="vi-VN" b="1" dirty="0">
              <a:solidFill>
                <a:schemeClr val="tx1">
                  <a:lumMod val="65000"/>
                  <a:lumOff val="35000"/>
                </a:schemeClr>
              </a:solidFill>
              <a:latin typeface="+mj-lt"/>
            </a:endParaRPr>
          </a:p>
        </p:txBody>
      </p:sp>
      <p:sp>
        <p:nvSpPr>
          <p:cNvPr id="24" name="Oval 23">
            <a:hlinkClick r:id="rId18" action="ppaction://hlinksldjump"/>
            <a:extLst>
              <a:ext uri="{FF2B5EF4-FFF2-40B4-BE49-F238E27FC236}">
                <a16:creationId xmlns:a16="http://schemas.microsoft.com/office/drawing/2014/main" xmlns="" id="{A16E31C6-4954-4A21-86E4-C805BBC21796}"/>
              </a:ext>
            </a:extLst>
          </p:cNvPr>
          <p:cNvSpPr/>
          <p:nvPr/>
        </p:nvSpPr>
        <p:spPr bwMode="auto">
          <a:xfrm>
            <a:off x="4717470"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16</a:t>
            </a:r>
            <a:endParaRPr lang="vi-VN" b="1" dirty="0">
              <a:solidFill>
                <a:schemeClr val="tx1">
                  <a:lumMod val="65000"/>
                  <a:lumOff val="35000"/>
                </a:schemeClr>
              </a:solidFill>
              <a:latin typeface="+mj-lt"/>
            </a:endParaRPr>
          </a:p>
        </p:txBody>
      </p:sp>
      <p:sp>
        <p:nvSpPr>
          <p:cNvPr id="25" name="Oval 24">
            <a:hlinkClick r:id="rId19" action="ppaction://hlinksldjump"/>
            <a:extLst>
              <a:ext uri="{FF2B5EF4-FFF2-40B4-BE49-F238E27FC236}">
                <a16:creationId xmlns:a16="http://schemas.microsoft.com/office/drawing/2014/main" xmlns="" id="{20C7699B-D6D8-4999-867B-CE7FBCE2A9CA}"/>
              </a:ext>
            </a:extLst>
          </p:cNvPr>
          <p:cNvSpPr/>
          <p:nvPr/>
        </p:nvSpPr>
        <p:spPr bwMode="auto">
          <a:xfrm>
            <a:off x="5602775"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17</a:t>
            </a:r>
            <a:endParaRPr lang="vi-VN" b="1" dirty="0">
              <a:solidFill>
                <a:schemeClr val="tx1">
                  <a:lumMod val="65000"/>
                  <a:lumOff val="35000"/>
                </a:schemeClr>
              </a:solidFill>
              <a:latin typeface="+mj-lt"/>
            </a:endParaRPr>
          </a:p>
        </p:txBody>
      </p:sp>
      <p:sp>
        <p:nvSpPr>
          <p:cNvPr id="26" name="Oval 25">
            <a:hlinkClick r:id="rId20" action="ppaction://hlinksldjump"/>
            <a:extLst>
              <a:ext uri="{FF2B5EF4-FFF2-40B4-BE49-F238E27FC236}">
                <a16:creationId xmlns:a16="http://schemas.microsoft.com/office/drawing/2014/main" xmlns="" id="{82B534B4-367B-41D3-B4F9-FA0735892025}"/>
              </a:ext>
            </a:extLst>
          </p:cNvPr>
          <p:cNvSpPr/>
          <p:nvPr/>
        </p:nvSpPr>
        <p:spPr bwMode="auto">
          <a:xfrm>
            <a:off x="6488080"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18</a:t>
            </a:r>
            <a:endParaRPr lang="vi-VN" b="1" dirty="0">
              <a:solidFill>
                <a:schemeClr val="tx1">
                  <a:lumMod val="65000"/>
                  <a:lumOff val="35000"/>
                </a:schemeClr>
              </a:solidFill>
              <a:latin typeface="+mj-lt"/>
            </a:endParaRPr>
          </a:p>
        </p:txBody>
      </p:sp>
      <p:sp>
        <p:nvSpPr>
          <p:cNvPr id="27" name="Oval 26">
            <a:hlinkClick r:id="rId21" action="ppaction://hlinksldjump"/>
            <a:extLst>
              <a:ext uri="{FF2B5EF4-FFF2-40B4-BE49-F238E27FC236}">
                <a16:creationId xmlns:a16="http://schemas.microsoft.com/office/drawing/2014/main" xmlns="" id="{4D8AA768-3BBC-4A9E-A2C3-25DB517B0CB4}"/>
              </a:ext>
            </a:extLst>
          </p:cNvPr>
          <p:cNvSpPr/>
          <p:nvPr/>
        </p:nvSpPr>
        <p:spPr bwMode="auto">
          <a:xfrm>
            <a:off x="7373385"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19</a:t>
            </a:r>
            <a:endParaRPr lang="vi-VN" b="1" dirty="0">
              <a:solidFill>
                <a:schemeClr val="tx1">
                  <a:lumMod val="65000"/>
                  <a:lumOff val="35000"/>
                </a:schemeClr>
              </a:solidFill>
              <a:latin typeface="+mj-lt"/>
            </a:endParaRPr>
          </a:p>
        </p:txBody>
      </p:sp>
      <p:sp>
        <p:nvSpPr>
          <p:cNvPr id="28" name="Oval 27">
            <a:hlinkClick r:id="rId22" action="ppaction://hlinksldjump"/>
            <a:extLst>
              <a:ext uri="{FF2B5EF4-FFF2-40B4-BE49-F238E27FC236}">
                <a16:creationId xmlns:a16="http://schemas.microsoft.com/office/drawing/2014/main" xmlns="" id="{974CA00E-EEDA-4751-8323-577F12FFFCC4}"/>
              </a:ext>
            </a:extLst>
          </p:cNvPr>
          <p:cNvSpPr/>
          <p:nvPr/>
        </p:nvSpPr>
        <p:spPr bwMode="auto">
          <a:xfrm>
            <a:off x="8258690" y="19621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20</a:t>
            </a:r>
            <a:endParaRPr lang="vi-VN" b="1" dirty="0">
              <a:solidFill>
                <a:schemeClr val="tx1">
                  <a:lumMod val="65000"/>
                  <a:lumOff val="35000"/>
                </a:schemeClr>
              </a:solidFill>
              <a:latin typeface="+mj-lt"/>
            </a:endParaRPr>
          </a:p>
        </p:txBody>
      </p:sp>
      <p:sp>
        <p:nvSpPr>
          <p:cNvPr id="29" name="Oval 28">
            <a:hlinkClick r:id="rId23" action="ppaction://hlinksldjump"/>
            <a:extLst>
              <a:ext uri="{FF2B5EF4-FFF2-40B4-BE49-F238E27FC236}">
                <a16:creationId xmlns:a16="http://schemas.microsoft.com/office/drawing/2014/main" xmlns="" id="{DB3B0FED-37E1-45DD-8FCF-43D3044A9BBD}"/>
              </a:ext>
            </a:extLst>
          </p:cNvPr>
          <p:cNvSpPr/>
          <p:nvPr/>
        </p:nvSpPr>
        <p:spPr bwMode="auto">
          <a:xfrm>
            <a:off x="290945"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21</a:t>
            </a:r>
            <a:endParaRPr lang="vi-VN" b="1" dirty="0">
              <a:solidFill>
                <a:schemeClr val="tx1">
                  <a:lumMod val="65000"/>
                  <a:lumOff val="35000"/>
                </a:schemeClr>
              </a:solidFill>
              <a:latin typeface="+mj-lt"/>
            </a:endParaRPr>
          </a:p>
        </p:txBody>
      </p:sp>
      <p:sp>
        <p:nvSpPr>
          <p:cNvPr id="30" name="Oval 29">
            <a:hlinkClick r:id="rId24" action="ppaction://hlinksldjump"/>
            <a:extLst>
              <a:ext uri="{FF2B5EF4-FFF2-40B4-BE49-F238E27FC236}">
                <a16:creationId xmlns:a16="http://schemas.microsoft.com/office/drawing/2014/main" xmlns="" id="{28293816-D734-4065-8FB1-F2F859CE4DA6}"/>
              </a:ext>
            </a:extLst>
          </p:cNvPr>
          <p:cNvSpPr/>
          <p:nvPr/>
        </p:nvSpPr>
        <p:spPr bwMode="auto">
          <a:xfrm>
            <a:off x="1176250"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22</a:t>
            </a:r>
            <a:endParaRPr lang="vi-VN" b="1" dirty="0">
              <a:solidFill>
                <a:schemeClr val="tx1">
                  <a:lumMod val="65000"/>
                  <a:lumOff val="35000"/>
                </a:schemeClr>
              </a:solidFill>
              <a:latin typeface="+mj-lt"/>
            </a:endParaRPr>
          </a:p>
        </p:txBody>
      </p:sp>
      <p:sp>
        <p:nvSpPr>
          <p:cNvPr id="31" name="Oval 30">
            <a:hlinkClick r:id="rId25" action="ppaction://hlinksldjump"/>
            <a:extLst>
              <a:ext uri="{FF2B5EF4-FFF2-40B4-BE49-F238E27FC236}">
                <a16:creationId xmlns:a16="http://schemas.microsoft.com/office/drawing/2014/main" xmlns="" id="{98C6A0B3-6442-4EDB-B3FD-BCF6BF3F111D}"/>
              </a:ext>
            </a:extLst>
          </p:cNvPr>
          <p:cNvSpPr/>
          <p:nvPr/>
        </p:nvSpPr>
        <p:spPr bwMode="auto">
          <a:xfrm>
            <a:off x="2061555"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23</a:t>
            </a:r>
            <a:endParaRPr lang="vi-VN" b="1" dirty="0">
              <a:solidFill>
                <a:schemeClr val="tx1">
                  <a:lumMod val="65000"/>
                  <a:lumOff val="35000"/>
                </a:schemeClr>
              </a:solidFill>
              <a:latin typeface="+mj-lt"/>
            </a:endParaRPr>
          </a:p>
        </p:txBody>
      </p:sp>
      <p:sp>
        <p:nvSpPr>
          <p:cNvPr id="32" name="Oval 31">
            <a:hlinkClick r:id="rId26" action="ppaction://hlinksldjump"/>
            <a:extLst>
              <a:ext uri="{FF2B5EF4-FFF2-40B4-BE49-F238E27FC236}">
                <a16:creationId xmlns:a16="http://schemas.microsoft.com/office/drawing/2014/main" xmlns="" id="{4AB1D5DC-13F9-4731-923B-919BB6B41543}"/>
              </a:ext>
            </a:extLst>
          </p:cNvPr>
          <p:cNvSpPr/>
          <p:nvPr/>
        </p:nvSpPr>
        <p:spPr bwMode="auto">
          <a:xfrm>
            <a:off x="2946860"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24</a:t>
            </a:r>
            <a:endParaRPr lang="vi-VN" b="1" dirty="0">
              <a:solidFill>
                <a:schemeClr val="tx1">
                  <a:lumMod val="65000"/>
                  <a:lumOff val="35000"/>
                </a:schemeClr>
              </a:solidFill>
              <a:latin typeface="+mj-lt"/>
            </a:endParaRPr>
          </a:p>
        </p:txBody>
      </p:sp>
      <p:sp>
        <p:nvSpPr>
          <p:cNvPr id="33" name="Oval 32">
            <a:hlinkClick r:id="rId27" action="ppaction://hlinksldjump"/>
            <a:extLst>
              <a:ext uri="{FF2B5EF4-FFF2-40B4-BE49-F238E27FC236}">
                <a16:creationId xmlns:a16="http://schemas.microsoft.com/office/drawing/2014/main" xmlns="" id="{F3F46D64-E03E-4E2A-8AD6-C4E649DFB09A}"/>
              </a:ext>
            </a:extLst>
          </p:cNvPr>
          <p:cNvSpPr/>
          <p:nvPr/>
        </p:nvSpPr>
        <p:spPr bwMode="auto">
          <a:xfrm>
            <a:off x="3832165"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25</a:t>
            </a:r>
            <a:endParaRPr lang="vi-VN" b="1" dirty="0">
              <a:solidFill>
                <a:schemeClr val="tx1">
                  <a:lumMod val="65000"/>
                  <a:lumOff val="35000"/>
                </a:schemeClr>
              </a:solidFill>
              <a:latin typeface="+mj-lt"/>
            </a:endParaRPr>
          </a:p>
        </p:txBody>
      </p:sp>
      <p:sp>
        <p:nvSpPr>
          <p:cNvPr id="34" name="Oval 33">
            <a:hlinkClick r:id="rId28" action="ppaction://hlinksldjump"/>
            <a:extLst>
              <a:ext uri="{FF2B5EF4-FFF2-40B4-BE49-F238E27FC236}">
                <a16:creationId xmlns:a16="http://schemas.microsoft.com/office/drawing/2014/main" xmlns="" id="{653F1EE8-44E0-45AE-A483-A3158837F71C}"/>
              </a:ext>
            </a:extLst>
          </p:cNvPr>
          <p:cNvSpPr/>
          <p:nvPr/>
        </p:nvSpPr>
        <p:spPr bwMode="auto">
          <a:xfrm>
            <a:off x="4717470"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26</a:t>
            </a:r>
            <a:endParaRPr lang="vi-VN" b="1" dirty="0">
              <a:solidFill>
                <a:schemeClr val="tx1">
                  <a:lumMod val="65000"/>
                  <a:lumOff val="35000"/>
                </a:schemeClr>
              </a:solidFill>
              <a:latin typeface="+mj-lt"/>
            </a:endParaRPr>
          </a:p>
        </p:txBody>
      </p:sp>
      <p:sp>
        <p:nvSpPr>
          <p:cNvPr id="35" name="Oval 34">
            <a:hlinkClick r:id="rId29" action="ppaction://hlinksldjump"/>
            <a:extLst>
              <a:ext uri="{FF2B5EF4-FFF2-40B4-BE49-F238E27FC236}">
                <a16:creationId xmlns:a16="http://schemas.microsoft.com/office/drawing/2014/main" xmlns="" id="{8490AF64-5C20-47F0-B293-2C544B389EFA}"/>
              </a:ext>
            </a:extLst>
          </p:cNvPr>
          <p:cNvSpPr/>
          <p:nvPr/>
        </p:nvSpPr>
        <p:spPr bwMode="auto">
          <a:xfrm>
            <a:off x="5602775"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27</a:t>
            </a:r>
            <a:endParaRPr lang="vi-VN" b="1" dirty="0">
              <a:solidFill>
                <a:schemeClr val="tx1">
                  <a:lumMod val="65000"/>
                  <a:lumOff val="35000"/>
                </a:schemeClr>
              </a:solidFill>
              <a:latin typeface="+mj-lt"/>
            </a:endParaRPr>
          </a:p>
        </p:txBody>
      </p:sp>
      <p:sp>
        <p:nvSpPr>
          <p:cNvPr id="36" name="Oval 35">
            <a:hlinkClick r:id="rId30" action="ppaction://hlinksldjump"/>
            <a:extLst>
              <a:ext uri="{FF2B5EF4-FFF2-40B4-BE49-F238E27FC236}">
                <a16:creationId xmlns:a16="http://schemas.microsoft.com/office/drawing/2014/main" xmlns="" id="{C20306CC-43E5-4B7E-B0C4-AF730F5DBFC3}"/>
              </a:ext>
            </a:extLst>
          </p:cNvPr>
          <p:cNvSpPr/>
          <p:nvPr/>
        </p:nvSpPr>
        <p:spPr bwMode="auto">
          <a:xfrm>
            <a:off x="6488080"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28</a:t>
            </a:r>
            <a:endParaRPr lang="vi-VN" b="1" dirty="0">
              <a:solidFill>
                <a:schemeClr val="tx1">
                  <a:lumMod val="65000"/>
                  <a:lumOff val="35000"/>
                </a:schemeClr>
              </a:solidFill>
              <a:latin typeface="+mj-lt"/>
            </a:endParaRPr>
          </a:p>
        </p:txBody>
      </p:sp>
      <p:sp>
        <p:nvSpPr>
          <p:cNvPr id="37" name="Oval 36">
            <a:hlinkClick r:id="rId31" action="ppaction://hlinksldjump"/>
            <a:extLst>
              <a:ext uri="{FF2B5EF4-FFF2-40B4-BE49-F238E27FC236}">
                <a16:creationId xmlns:a16="http://schemas.microsoft.com/office/drawing/2014/main" xmlns="" id="{413750F7-103A-48C2-BD5B-3B3F728E1F85}"/>
              </a:ext>
            </a:extLst>
          </p:cNvPr>
          <p:cNvSpPr/>
          <p:nvPr/>
        </p:nvSpPr>
        <p:spPr bwMode="auto">
          <a:xfrm>
            <a:off x="7373385"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29</a:t>
            </a:r>
            <a:endParaRPr lang="vi-VN" b="1" dirty="0">
              <a:solidFill>
                <a:schemeClr val="tx1">
                  <a:lumMod val="65000"/>
                  <a:lumOff val="35000"/>
                </a:schemeClr>
              </a:solidFill>
              <a:latin typeface="+mj-lt"/>
            </a:endParaRPr>
          </a:p>
        </p:txBody>
      </p:sp>
      <p:sp>
        <p:nvSpPr>
          <p:cNvPr id="38" name="Oval 37">
            <a:hlinkClick r:id="rId32" action="ppaction://hlinksldjump"/>
            <a:extLst>
              <a:ext uri="{FF2B5EF4-FFF2-40B4-BE49-F238E27FC236}">
                <a16:creationId xmlns:a16="http://schemas.microsoft.com/office/drawing/2014/main" xmlns="" id="{97AE4496-A1E0-4188-8055-8044CC513EE2}"/>
              </a:ext>
            </a:extLst>
          </p:cNvPr>
          <p:cNvSpPr/>
          <p:nvPr/>
        </p:nvSpPr>
        <p:spPr bwMode="auto">
          <a:xfrm>
            <a:off x="8258690" y="27366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30</a:t>
            </a:r>
            <a:endParaRPr lang="vi-VN" b="1" dirty="0">
              <a:solidFill>
                <a:schemeClr val="tx1">
                  <a:lumMod val="65000"/>
                  <a:lumOff val="35000"/>
                </a:schemeClr>
              </a:solidFill>
              <a:latin typeface="+mj-lt"/>
            </a:endParaRPr>
          </a:p>
        </p:txBody>
      </p:sp>
      <p:sp>
        <p:nvSpPr>
          <p:cNvPr id="39" name="Oval 38">
            <a:hlinkClick r:id="rId33" action="ppaction://hlinksldjump"/>
            <a:extLst>
              <a:ext uri="{FF2B5EF4-FFF2-40B4-BE49-F238E27FC236}">
                <a16:creationId xmlns:a16="http://schemas.microsoft.com/office/drawing/2014/main" xmlns="" id="{565C5661-618D-4EC7-82BA-CADCCBA8B942}"/>
              </a:ext>
            </a:extLst>
          </p:cNvPr>
          <p:cNvSpPr/>
          <p:nvPr/>
        </p:nvSpPr>
        <p:spPr bwMode="auto">
          <a:xfrm>
            <a:off x="290945"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31</a:t>
            </a:r>
            <a:endParaRPr lang="vi-VN" b="1" dirty="0">
              <a:solidFill>
                <a:schemeClr val="tx1">
                  <a:lumMod val="65000"/>
                  <a:lumOff val="35000"/>
                </a:schemeClr>
              </a:solidFill>
              <a:latin typeface="+mj-lt"/>
            </a:endParaRPr>
          </a:p>
        </p:txBody>
      </p:sp>
      <p:sp>
        <p:nvSpPr>
          <p:cNvPr id="40" name="Oval 39">
            <a:hlinkClick r:id="rId34" action="ppaction://hlinksldjump"/>
            <a:extLst>
              <a:ext uri="{FF2B5EF4-FFF2-40B4-BE49-F238E27FC236}">
                <a16:creationId xmlns:a16="http://schemas.microsoft.com/office/drawing/2014/main" xmlns="" id="{4E9A42F0-C7AB-4CC4-A912-AA144614E737}"/>
              </a:ext>
            </a:extLst>
          </p:cNvPr>
          <p:cNvSpPr/>
          <p:nvPr/>
        </p:nvSpPr>
        <p:spPr bwMode="auto">
          <a:xfrm>
            <a:off x="1176250"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32</a:t>
            </a:r>
            <a:endParaRPr lang="vi-VN" b="1" dirty="0">
              <a:solidFill>
                <a:schemeClr val="tx1">
                  <a:lumMod val="65000"/>
                  <a:lumOff val="35000"/>
                </a:schemeClr>
              </a:solidFill>
              <a:latin typeface="+mj-lt"/>
            </a:endParaRPr>
          </a:p>
        </p:txBody>
      </p:sp>
      <p:sp>
        <p:nvSpPr>
          <p:cNvPr id="41" name="Oval 40">
            <a:hlinkClick r:id="rId35" action="ppaction://hlinksldjump"/>
            <a:extLst>
              <a:ext uri="{FF2B5EF4-FFF2-40B4-BE49-F238E27FC236}">
                <a16:creationId xmlns:a16="http://schemas.microsoft.com/office/drawing/2014/main" xmlns="" id="{E8250A8C-4362-44A5-BE02-D99F5F51479F}"/>
              </a:ext>
            </a:extLst>
          </p:cNvPr>
          <p:cNvSpPr/>
          <p:nvPr/>
        </p:nvSpPr>
        <p:spPr bwMode="auto">
          <a:xfrm>
            <a:off x="2061555"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33</a:t>
            </a:r>
            <a:endParaRPr lang="vi-VN" b="1" dirty="0">
              <a:solidFill>
                <a:schemeClr val="tx1">
                  <a:lumMod val="65000"/>
                  <a:lumOff val="35000"/>
                </a:schemeClr>
              </a:solidFill>
              <a:latin typeface="+mj-lt"/>
            </a:endParaRPr>
          </a:p>
        </p:txBody>
      </p:sp>
      <p:sp>
        <p:nvSpPr>
          <p:cNvPr id="42" name="Oval 41">
            <a:hlinkClick r:id="rId36" action="ppaction://hlinksldjump"/>
            <a:extLst>
              <a:ext uri="{FF2B5EF4-FFF2-40B4-BE49-F238E27FC236}">
                <a16:creationId xmlns:a16="http://schemas.microsoft.com/office/drawing/2014/main" xmlns="" id="{B3FC84F4-E678-43CA-B3EE-9E3969658DB5}"/>
              </a:ext>
            </a:extLst>
          </p:cNvPr>
          <p:cNvSpPr/>
          <p:nvPr/>
        </p:nvSpPr>
        <p:spPr bwMode="auto">
          <a:xfrm>
            <a:off x="2946860"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34</a:t>
            </a:r>
            <a:endParaRPr lang="vi-VN" b="1" dirty="0">
              <a:solidFill>
                <a:schemeClr val="tx1">
                  <a:lumMod val="65000"/>
                  <a:lumOff val="35000"/>
                </a:schemeClr>
              </a:solidFill>
              <a:latin typeface="+mj-lt"/>
            </a:endParaRPr>
          </a:p>
        </p:txBody>
      </p:sp>
      <p:sp>
        <p:nvSpPr>
          <p:cNvPr id="43" name="Oval 42">
            <a:hlinkClick r:id="rId37" action="ppaction://hlinksldjump"/>
            <a:extLst>
              <a:ext uri="{FF2B5EF4-FFF2-40B4-BE49-F238E27FC236}">
                <a16:creationId xmlns:a16="http://schemas.microsoft.com/office/drawing/2014/main" xmlns="" id="{6B513888-EB45-413F-B772-3A6E3FB8C208}"/>
              </a:ext>
            </a:extLst>
          </p:cNvPr>
          <p:cNvSpPr/>
          <p:nvPr/>
        </p:nvSpPr>
        <p:spPr bwMode="auto">
          <a:xfrm>
            <a:off x="3832165"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35</a:t>
            </a:r>
            <a:endParaRPr lang="vi-VN" b="1" dirty="0">
              <a:solidFill>
                <a:schemeClr val="tx1">
                  <a:lumMod val="65000"/>
                  <a:lumOff val="35000"/>
                </a:schemeClr>
              </a:solidFill>
              <a:latin typeface="+mj-lt"/>
            </a:endParaRPr>
          </a:p>
        </p:txBody>
      </p:sp>
      <p:sp>
        <p:nvSpPr>
          <p:cNvPr id="44" name="Oval 43">
            <a:hlinkClick r:id="rId38" action="ppaction://hlinksldjump"/>
            <a:extLst>
              <a:ext uri="{FF2B5EF4-FFF2-40B4-BE49-F238E27FC236}">
                <a16:creationId xmlns:a16="http://schemas.microsoft.com/office/drawing/2014/main" xmlns="" id="{BFCA2D95-6898-4E8A-ABD8-CCFE54FBD127}"/>
              </a:ext>
            </a:extLst>
          </p:cNvPr>
          <p:cNvSpPr/>
          <p:nvPr/>
        </p:nvSpPr>
        <p:spPr bwMode="auto">
          <a:xfrm>
            <a:off x="4717470"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36</a:t>
            </a:r>
            <a:endParaRPr lang="vi-VN" b="1" dirty="0">
              <a:solidFill>
                <a:schemeClr val="tx1">
                  <a:lumMod val="65000"/>
                  <a:lumOff val="35000"/>
                </a:schemeClr>
              </a:solidFill>
              <a:latin typeface="+mj-lt"/>
            </a:endParaRPr>
          </a:p>
        </p:txBody>
      </p:sp>
      <p:sp>
        <p:nvSpPr>
          <p:cNvPr id="45" name="Oval 44">
            <a:hlinkClick r:id="rId39" action="ppaction://hlinksldjump"/>
            <a:extLst>
              <a:ext uri="{FF2B5EF4-FFF2-40B4-BE49-F238E27FC236}">
                <a16:creationId xmlns:a16="http://schemas.microsoft.com/office/drawing/2014/main" xmlns="" id="{4F15F38A-530D-46E9-AB86-0172F1DB1549}"/>
              </a:ext>
            </a:extLst>
          </p:cNvPr>
          <p:cNvSpPr/>
          <p:nvPr/>
        </p:nvSpPr>
        <p:spPr bwMode="auto">
          <a:xfrm>
            <a:off x="5602775"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37</a:t>
            </a:r>
            <a:endParaRPr lang="vi-VN" b="1" dirty="0">
              <a:solidFill>
                <a:schemeClr val="tx1">
                  <a:lumMod val="65000"/>
                  <a:lumOff val="35000"/>
                </a:schemeClr>
              </a:solidFill>
              <a:latin typeface="+mj-lt"/>
            </a:endParaRPr>
          </a:p>
        </p:txBody>
      </p:sp>
      <p:sp>
        <p:nvSpPr>
          <p:cNvPr id="46" name="Oval 45">
            <a:hlinkClick r:id="rId40" action="ppaction://hlinksldjump"/>
            <a:extLst>
              <a:ext uri="{FF2B5EF4-FFF2-40B4-BE49-F238E27FC236}">
                <a16:creationId xmlns:a16="http://schemas.microsoft.com/office/drawing/2014/main" xmlns="" id="{5E2A7774-CCAF-430F-B20E-CA3D25235BD1}"/>
              </a:ext>
            </a:extLst>
          </p:cNvPr>
          <p:cNvSpPr/>
          <p:nvPr/>
        </p:nvSpPr>
        <p:spPr bwMode="auto">
          <a:xfrm>
            <a:off x="6488080"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38</a:t>
            </a:r>
            <a:endParaRPr lang="vi-VN" b="1" dirty="0">
              <a:solidFill>
                <a:schemeClr val="tx1">
                  <a:lumMod val="65000"/>
                  <a:lumOff val="35000"/>
                </a:schemeClr>
              </a:solidFill>
              <a:latin typeface="+mj-lt"/>
            </a:endParaRPr>
          </a:p>
        </p:txBody>
      </p:sp>
      <p:sp>
        <p:nvSpPr>
          <p:cNvPr id="47" name="Oval 46">
            <a:hlinkClick r:id="rId41" action="ppaction://hlinksldjump"/>
            <a:extLst>
              <a:ext uri="{FF2B5EF4-FFF2-40B4-BE49-F238E27FC236}">
                <a16:creationId xmlns:a16="http://schemas.microsoft.com/office/drawing/2014/main" xmlns="" id="{4813A51F-3478-4FFB-BD25-9F7ACE3C47FD}"/>
              </a:ext>
            </a:extLst>
          </p:cNvPr>
          <p:cNvSpPr/>
          <p:nvPr/>
        </p:nvSpPr>
        <p:spPr bwMode="auto">
          <a:xfrm>
            <a:off x="7373385"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39</a:t>
            </a:r>
            <a:endParaRPr lang="vi-VN" b="1" dirty="0">
              <a:solidFill>
                <a:schemeClr val="tx1">
                  <a:lumMod val="65000"/>
                  <a:lumOff val="35000"/>
                </a:schemeClr>
              </a:solidFill>
              <a:latin typeface="+mj-lt"/>
            </a:endParaRPr>
          </a:p>
        </p:txBody>
      </p:sp>
      <p:sp>
        <p:nvSpPr>
          <p:cNvPr id="48" name="Oval 47">
            <a:hlinkClick r:id="rId42" action="ppaction://hlinksldjump"/>
            <a:extLst>
              <a:ext uri="{FF2B5EF4-FFF2-40B4-BE49-F238E27FC236}">
                <a16:creationId xmlns:a16="http://schemas.microsoft.com/office/drawing/2014/main" xmlns="" id="{5921C08E-0135-4B71-A5A6-19204CA0DABB}"/>
              </a:ext>
            </a:extLst>
          </p:cNvPr>
          <p:cNvSpPr/>
          <p:nvPr/>
        </p:nvSpPr>
        <p:spPr bwMode="auto">
          <a:xfrm>
            <a:off x="8258690" y="35112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40</a:t>
            </a:r>
            <a:endParaRPr lang="vi-VN" b="1" dirty="0">
              <a:solidFill>
                <a:schemeClr val="tx1">
                  <a:lumMod val="65000"/>
                  <a:lumOff val="35000"/>
                </a:schemeClr>
              </a:solidFill>
              <a:latin typeface="+mj-lt"/>
            </a:endParaRPr>
          </a:p>
        </p:txBody>
      </p:sp>
      <p:sp>
        <p:nvSpPr>
          <p:cNvPr id="52" name="Oval 51">
            <a:hlinkClick r:id="rId43" action="ppaction://hlinksldjump"/>
            <a:extLst>
              <a:ext uri="{FF2B5EF4-FFF2-40B4-BE49-F238E27FC236}">
                <a16:creationId xmlns:a16="http://schemas.microsoft.com/office/drawing/2014/main" xmlns="" id="{320F181E-057A-47D3-82C1-FFB387311EC6}"/>
              </a:ext>
            </a:extLst>
          </p:cNvPr>
          <p:cNvSpPr/>
          <p:nvPr/>
        </p:nvSpPr>
        <p:spPr bwMode="auto">
          <a:xfrm>
            <a:off x="290945"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41</a:t>
            </a:r>
            <a:endParaRPr lang="vi-VN" b="1" dirty="0">
              <a:solidFill>
                <a:schemeClr val="tx1">
                  <a:lumMod val="65000"/>
                  <a:lumOff val="35000"/>
                </a:schemeClr>
              </a:solidFill>
              <a:latin typeface="+mj-lt"/>
            </a:endParaRPr>
          </a:p>
        </p:txBody>
      </p:sp>
      <p:sp>
        <p:nvSpPr>
          <p:cNvPr id="53" name="Oval 52">
            <a:hlinkClick r:id="rId44" action="ppaction://hlinksldjump"/>
            <a:extLst>
              <a:ext uri="{FF2B5EF4-FFF2-40B4-BE49-F238E27FC236}">
                <a16:creationId xmlns:a16="http://schemas.microsoft.com/office/drawing/2014/main" xmlns="" id="{4645EA19-CBBE-4E43-998B-9F4FA317174C}"/>
              </a:ext>
            </a:extLst>
          </p:cNvPr>
          <p:cNvSpPr/>
          <p:nvPr/>
        </p:nvSpPr>
        <p:spPr bwMode="auto">
          <a:xfrm>
            <a:off x="1176250"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42</a:t>
            </a:r>
            <a:endParaRPr lang="vi-VN" b="1" dirty="0">
              <a:solidFill>
                <a:schemeClr val="tx1">
                  <a:lumMod val="65000"/>
                  <a:lumOff val="35000"/>
                </a:schemeClr>
              </a:solidFill>
              <a:latin typeface="+mj-lt"/>
            </a:endParaRPr>
          </a:p>
        </p:txBody>
      </p:sp>
      <p:sp>
        <p:nvSpPr>
          <p:cNvPr id="54" name="Oval 53">
            <a:hlinkClick r:id="rId45" action="ppaction://hlinksldjump"/>
            <a:extLst>
              <a:ext uri="{FF2B5EF4-FFF2-40B4-BE49-F238E27FC236}">
                <a16:creationId xmlns:a16="http://schemas.microsoft.com/office/drawing/2014/main" xmlns="" id="{93BDFD97-9A03-426A-835E-0ACFC06BDB9E}"/>
              </a:ext>
            </a:extLst>
          </p:cNvPr>
          <p:cNvSpPr/>
          <p:nvPr/>
        </p:nvSpPr>
        <p:spPr bwMode="auto">
          <a:xfrm>
            <a:off x="2061555"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43</a:t>
            </a:r>
            <a:endParaRPr lang="vi-VN" b="1" dirty="0">
              <a:solidFill>
                <a:schemeClr val="tx1">
                  <a:lumMod val="65000"/>
                  <a:lumOff val="35000"/>
                </a:schemeClr>
              </a:solidFill>
              <a:latin typeface="+mj-lt"/>
            </a:endParaRPr>
          </a:p>
        </p:txBody>
      </p:sp>
      <p:sp>
        <p:nvSpPr>
          <p:cNvPr id="55" name="Oval 54">
            <a:hlinkClick r:id="rId46" action="ppaction://hlinksldjump"/>
            <a:extLst>
              <a:ext uri="{FF2B5EF4-FFF2-40B4-BE49-F238E27FC236}">
                <a16:creationId xmlns:a16="http://schemas.microsoft.com/office/drawing/2014/main" xmlns="" id="{ACB67904-B003-4B48-820B-B11B25F604D7}"/>
              </a:ext>
            </a:extLst>
          </p:cNvPr>
          <p:cNvSpPr/>
          <p:nvPr/>
        </p:nvSpPr>
        <p:spPr bwMode="auto">
          <a:xfrm>
            <a:off x="2946860"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44</a:t>
            </a:r>
            <a:endParaRPr lang="vi-VN" b="1" dirty="0">
              <a:solidFill>
                <a:schemeClr val="tx1">
                  <a:lumMod val="65000"/>
                  <a:lumOff val="35000"/>
                </a:schemeClr>
              </a:solidFill>
              <a:latin typeface="+mj-lt"/>
            </a:endParaRPr>
          </a:p>
        </p:txBody>
      </p:sp>
      <p:sp>
        <p:nvSpPr>
          <p:cNvPr id="56" name="Oval 55">
            <a:hlinkClick r:id="rId47" action="ppaction://hlinksldjump"/>
            <a:extLst>
              <a:ext uri="{FF2B5EF4-FFF2-40B4-BE49-F238E27FC236}">
                <a16:creationId xmlns:a16="http://schemas.microsoft.com/office/drawing/2014/main" xmlns="" id="{F1F8C595-0FA3-4E88-9E5F-2FA29EF1B5C4}"/>
              </a:ext>
            </a:extLst>
          </p:cNvPr>
          <p:cNvSpPr/>
          <p:nvPr/>
        </p:nvSpPr>
        <p:spPr bwMode="auto">
          <a:xfrm>
            <a:off x="3832165"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45</a:t>
            </a:r>
            <a:endParaRPr lang="vi-VN" b="1" dirty="0">
              <a:solidFill>
                <a:schemeClr val="tx1">
                  <a:lumMod val="65000"/>
                  <a:lumOff val="35000"/>
                </a:schemeClr>
              </a:solidFill>
              <a:latin typeface="+mj-lt"/>
            </a:endParaRPr>
          </a:p>
        </p:txBody>
      </p:sp>
      <p:sp>
        <p:nvSpPr>
          <p:cNvPr id="57" name="Oval 56">
            <a:hlinkClick r:id="rId48" action="ppaction://hlinksldjump"/>
            <a:extLst>
              <a:ext uri="{FF2B5EF4-FFF2-40B4-BE49-F238E27FC236}">
                <a16:creationId xmlns:a16="http://schemas.microsoft.com/office/drawing/2014/main" xmlns="" id="{D4E295D4-F333-4017-9DAC-8EC78C90949A}"/>
              </a:ext>
            </a:extLst>
          </p:cNvPr>
          <p:cNvSpPr/>
          <p:nvPr/>
        </p:nvSpPr>
        <p:spPr bwMode="auto">
          <a:xfrm>
            <a:off x="4717470"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46</a:t>
            </a:r>
            <a:endParaRPr lang="vi-VN" b="1" dirty="0">
              <a:solidFill>
                <a:schemeClr val="tx1">
                  <a:lumMod val="65000"/>
                  <a:lumOff val="35000"/>
                </a:schemeClr>
              </a:solidFill>
              <a:latin typeface="+mj-lt"/>
            </a:endParaRPr>
          </a:p>
        </p:txBody>
      </p:sp>
      <p:sp>
        <p:nvSpPr>
          <p:cNvPr id="58" name="Oval 57">
            <a:hlinkClick r:id="rId49" action="ppaction://hlinksldjump"/>
            <a:extLst>
              <a:ext uri="{FF2B5EF4-FFF2-40B4-BE49-F238E27FC236}">
                <a16:creationId xmlns:a16="http://schemas.microsoft.com/office/drawing/2014/main" xmlns="" id="{291C76B3-28BC-4701-AF57-0190F7FA6858}"/>
              </a:ext>
            </a:extLst>
          </p:cNvPr>
          <p:cNvSpPr/>
          <p:nvPr/>
        </p:nvSpPr>
        <p:spPr bwMode="auto">
          <a:xfrm>
            <a:off x="5602775"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47</a:t>
            </a:r>
            <a:endParaRPr lang="vi-VN" b="1" dirty="0">
              <a:solidFill>
                <a:schemeClr val="tx1">
                  <a:lumMod val="65000"/>
                  <a:lumOff val="35000"/>
                </a:schemeClr>
              </a:solidFill>
              <a:latin typeface="+mj-lt"/>
            </a:endParaRPr>
          </a:p>
        </p:txBody>
      </p:sp>
      <p:sp>
        <p:nvSpPr>
          <p:cNvPr id="59" name="Oval 58">
            <a:hlinkClick r:id="rId50" action="ppaction://hlinksldjump"/>
            <a:extLst>
              <a:ext uri="{FF2B5EF4-FFF2-40B4-BE49-F238E27FC236}">
                <a16:creationId xmlns:a16="http://schemas.microsoft.com/office/drawing/2014/main" xmlns="" id="{B8363AC4-BF43-4A15-B8E5-5BE1C5CD7D02}"/>
              </a:ext>
            </a:extLst>
          </p:cNvPr>
          <p:cNvSpPr/>
          <p:nvPr/>
        </p:nvSpPr>
        <p:spPr bwMode="auto">
          <a:xfrm>
            <a:off x="6488080"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48</a:t>
            </a:r>
            <a:endParaRPr lang="vi-VN" b="1" dirty="0">
              <a:solidFill>
                <a:schemeClr val="tx1">
                  <a:lumMod val="65000"/>
                  <a:lumOff val="35000"/>
                </a:schemeClr>
              </a:solidFill>
              <a:latin typeface="+mj-lt"/>
            </a:endParaRPr>
          </a:p>
        </p:txBody>
      </p:sp>
      <p:sp>
        <p:nvSpPr>
          <p:cNvPr id="60" name="Oval 59">
            <a:hlinkClick r:id="rId51" action="ppaction://hlinksldjump"/>
            <a:extLst>
              <a:ext uri="{FF2B5EF4-FFF2-40B4-BE49-F238E27FC236}">
                <a16:creationId xmlns:a16="http://schemas.microsoft.com/office/drawing/2014/main" xmlns="" id="{410A8351-6958-46D7-BA40-FAC354C88C61}"/>
              </a:ext>
            </a:extLst>
          </p:cNvPr>
          <p:cNvSpPr/>
          <p:nvPr/>
        </p:nvSpPr>
        <p:spPr bwMode="auto">
          <a:xfrm>
            <a:off x="7373385"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49</a:t>
            </a:r>
            <a:endParaRPr lang="vi-VN" b="1" dirty="0">
              <a:solidFill>
                <a:schemeClr val="tx1">
                  <a:lumMod val="65000"/>
                  <a:lumOff val="35000"/>
                </a:schemeClr>
              </a:solidFill>
              <a:latin typeface="+mj-lt"/>
            </a:endParaRPr>
          </a:p>
        </p:txBody>
      </p:sp>
      <p:sp>
        <p:nvSpPr>
          <p:cNvPr id="61" name="Oval 60">
            <a:hlinkClick r:id="rId52" action="ppaction://hlinksldjump"/>
            <a:extLst>
              <a:ext uri="{FF2B5EF4-FFF2-40B4-BE49-F238E27FC236}">
                <a16:creationId xmlns:a16="http://schemas.microsoft.com/office/drawing/2014/main" xmlns="" id="{BF807AFF-4C19-4C4C-AC42-CC7C0402BEC8}"/>
              </a:ext>
            </a:extLst>
          </p:cNvPr>
          <p:cNvSpPr/>
          <p:nvPr/>
        </p:nvSpPr>
        <p:spPr bwMode="auto">
          <a:xfrm>
            <a:off x="8258690" y="42400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50</a:t>
            </a:r>
            <a:endParaRPr lang="vi-VN" b="1" dirty="0">
              <a:solidFill>
                <a:schemeClr val="tx1">
                  <a:lumMod val="65000"/>
                  <a:lumOff val="35000"/>
                </a:schemeClr>
              </a:solidFill>
              <a:latin typeface="+mj-lt"/>
            </a:endParaRPr>
          </a:p>
        </p:txBody>
      </p:sp>
    </p:spTree>
    <p:extLst>
      <p:ext uri="{BB962C8B-B14F-4D97-AF65-F5344CB8AC3E}">
        <p14:creationId xmlns:p14="http://schemas.microsoft.com/office/powerpoint/2010/main" val="3345676390"/>
      </p:ext>
    </p:extLst>
  </p:cSld>
  <p:clrMapOvr>
    <a:masterClrMapping/>
  </p:clrMapOvr>
  <p:transition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9000"/>
            <a:lum/>
          </a:blip>
          <a:srcRect/>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590800" y="191184"/>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CÂU HỎI PHỤ</a:t>
            </a:r>
          </a:p>
        </p:txBody>
      </p:sp>
      <p:grpSp>
        <p:nvGrpSpPr>
          <p:cNvPr id="4" name="Group 3"/>
          <p:cNvGrpSpPr/>
          <p:nvPr/>
        </p:nvGrpSpPr>
        <p:grpSpPr>
          <a:xfrm>
            <a:off x="658046" y="991162"/>
            <a:ext cx="1039143" cy="874701"/>
            <a:chOff x="1676401" y="1163649"/>
            <a:chExt cx="1039143" cy="874701"/>
          </a:xfrm>
        </p:grpSpPr>
        <p:pic>
          <p:nvPicPr>
            <p:cNvPr id="2050"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hlinkClick r:id="rId4"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01</a:t>
              </a:r>
            </a:p>
          </p:txBody>
        </p:sp>
      </p:grpSp>
      <p:grpSp>
        <p:nvGrpSpPr>
          <p:cNvPr id="6" name="Group 5"/>
          <p:cNvGrpSpPr/>
          <p:nvPr/>
        </p:nvGrpSpPr>
        <p:grpSpPr>
          <a:xfrm>
            <a:off x="2355237" y="991161"/>
            <a:ext cx="1039143" cy="874701"/>
            <a:chOff x="1676401" y="1163649"/>
            <a:chExt cx="1039143" cy="874701"/>
          </a:xfrm>
        </p:grpSpPr>
        <p:pic>
          <p:nvPicPr>
            <p:cNvPr id="7"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hlinkClick r:id="rId5"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02</a:t>
              </a:r>
            </a:p>
          </p:txBody>
        </p:sp>
      </p:grpSp>
      <p:sp>
        <p:nvSpPr>
          <p:cNvPr id="9" name="Action Button: Return 8">
            <a:hlinkClick r:id="rId6" action="ppaction://hlinksldjump" highlightClick="1"/>
          </p:cNvPr>
          <p:cNvSpPr/>
          <p:nvPr/>
        </p:nvSpPr>
        <p:spPr>
          <a:xfrm>
            <a:off x="10287000" y="5695950"/>
            <a:ext cx="533400" cy="5334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grpSp>
        <p:nvGrpSpPr>
          <p:cNvPr id="10" name="Group 9">
            <a:extLst>
              <a:ext uri="{FF2B5EF4-FFF2-40B4-BE49-F238E27FC236}">
                <a16:creationId xmlns:a16="http://schemas.microsoft.com/office/drawing/2014/main" xmlns="" id="{FF712246-381A-4036-9F53-D0094FCF37BA}"/>
              </a:ext>
            </a:extLst>
          </p:cNvPr>
          <p:cNvGrpSpPr/>
          <p:nvPr/>
        </p:nvGrpSpPr>
        <p:grpSpPr>
          <a:xfrm>
            <a:off x="4052428" y="971550"/>
            <a:ext cx="1039143" cy="874701"/>
            <a:chOff x="1676401" y="1163649"/>
            <a:chExt cx="1039143" cy="874701"/>
          </a:xfrm>
        </p:grpSpPr>
        <p:pic>
          <p:nvPicPr>
            <p:cNvPr id="11" name="Picture 2">
              <a:hlinkClick r:id="rId7" action="ppaction://hlinksldjump"/>
              <a:extLst>
                <a:ext uri="{FF2B5EF4-FFF2-40B4-BE49-F238E27FC236}">
                  <a16:creationId xmlns:a16="http://schemas.microsoft.com/office/drawing/2014/main" xmlns="" id="{8A28E520-5B49-4383-8757-DF0BCADDE98C}"/>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hlinkClick r:id="rId7" action="ppaction://hlinksldjump"/>
              <a:extLst>
                <a:ext uri="{FF2B5EF4-FFF2-40B4-BE49-F238E27FC236}">
                  <a16:creationId xmlns:a16="http://schemas.microsoft.com/office/drawing/2014/main" xmlns="" id="{2EE93FC1-1D20-4C4E-92C0-948E167BE5BE}"/>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03</a:t>
              </a:r>
            </a:p>
          </p:txBody>
        </p:sp>
      </p:grpSp>
      <p:grpSp>
        <p:nvGrpSpPr>
          <p:cNvPr id="13" name="Group 12">
            <a:extLst>
              <a:ext uri="{FF2B5EF4-FFF2-40B4-BE49-F238E27FC236}">
                <a16:creationId xmlns:a16="http://schemas.microsoft.com/office/drawing/2014/main" xmlns="" id="{1D19A44D-810C-41EC-81FF-E65845ECF1A0}"/>
              </a:ext>
            </a:extLst>
          </p:cNvPr>
          <p:cNvGrpSpPr/>
          <p:nvPr/>
        </p:nvGrpSpPr>
        <p:grpSpPr>
          <a:xfrm>
            <a:off x="5749619" y="983189"/>
            <a:ext cx="1039143" cy="874701"/>
            <a:chOff x="1676401" y="1163649"/>
            <a:chExt cx="1039143" cy="874701"/>
          </a:xfrm>
        </p:grpSpPr>
        <p:pic>
          <p:nvPicPr>
            <p:cNvPr id="14" name="Picture 2">
              <a:extLst>
                <a:ext uri="{FF2B5EF4-FFF2-40B4-BE49-F238E27FC236}">
                  <a16:creationId xmlns:a16="http://schemas.microsoft.com/office/drawing/2014/main" xmlns="" id="{7BEE0387-0F7A-4400-AB81-70746560265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hlinkClick r:id="rId8" action="ppaction://hlinksldjump"/>
              <a:extLst>
                <a:ext uri="{FF2B5EF4-FFF2-40B4-BE49-F238E27FC236}">
                  <a16:creationId xmlns:a16="http://schemas.microsoft.com/office/drawing/2014/main" xmlns="" id="{D1D0350B-F162-435E-ABC0-DEDAE544D2F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04</a:t>
              </a:r>
            </a:p>
          </p:txBody>
        </p:sp>
      </p:grpSp>
      <p:grpSp>
        <p:nvGrpSpPr>
          <p:cNvPr id="16" name="Group 15">
            <a:extLst>
              <a:ext uri="{FF2B5EF4-FFF2-40B4-BE49-F238E27FC236}">
                <a16:creationId xmlns:a16="http://schemas.microsoft.com/office/drawing/2014/main" xmlns="" id="{33EED97D-8C93-448C-BA05-A69AAD5A55FF}"/>
              </a:ext>
            </a:extLst>
          </p:cNvPr>
          <p:cNvGrpSpPr/>
          <p:nvPr/>
        </p:nvGrpSpPr>
        <p:grpSpPr>
          <a:xfrm>
            <a:off x="7446810" y="983189"/>
            <a:ext cx="1039143" cy="874701"/>
            <a:chOff x="1676401" y="1163649"/>
            <a:chExt cx="1039143" cy="874701"/>
          </a:xfrm>
        </p:grpSpPr>
        <p:pic>
          <p:nvPicPr>
            <p:cNvPr id="17" name="Picture 2">
              <a:extLst>
                <a:ext uri="{FF2B5EF4-FFF2-40B4-BE49-F238E27FC236}">
                  <a16:creationId xmlns:a16="http://schemas.microsoft.com/office/drawing/2014/main" xmlns="" id="{1CB5937B-2E3E-486A-8521-4C7F6F36BF9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a:hlinkClick r:id="rId9" action="ppaction://hlinksldjump"/>
              <a:extLst>
                <a:ext uri="{FF2B5EF4-FFF2-40B4-BE49-F238E27FC236}">
                  <a16:creationId xmlns:a16="http://schemas.microsoft.com/office/drawing/2014/main" xmlns="" id="{AF33A24B-1AFF-4629-B858-DE486102BA3F}"/>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05</a:t>
              </a:r>
            </a:p>
          </p:txBody>
        </p:sp>
      </p:grpSp>
      <p:grpSp>
        <p:nvGrpSpPr>
          <p:cNvPr id="19" name="Group 18">
            <a:extLst>
              <a:ext uri="{FF2B5EF4-FFF2-40B4-BE49-F238E27FC236}">
                <a16:creationId xmlns:a16="http://schemas.microsoft.com/office/drawing/2014/main" xmlns="" id="{8353B480-622A-4511-B2BE-C33BDA5FCBB3}"/>
              </a:ext>
            </a:extLst>
          </p:cNvPr>
          <p:cNvGrpSpPr/>
          <p:nvPr/>
        </p:nvGrpSpPr>
        <p:grpSpPr>
          <a:xfrm>
            <a:off x="658046" y="1905562"/>
            <a:ext cx="1039143" cy="874701"/>
            <a:chOff x="1676401" y="1163649"/>
            <a:chExt cx="1039143" cy="874701"/>
          </a:xfrm>
        </p:grpSpPr>
        <p:pic>
          <p:nvPicPr>
            <p:cNvPr id="20" name="Picture 2">
              <a:extLst>
                <a:ext uri="{FF2B5EF4-FFF2-40B4-BE49-F238E27FC236}">
                  <a16:creationId xmlns:a16="http://schemas.microsoft.com/office/drawing/2014/main" xmlns="" id="{3A25C463-2314-4D26-9934-F5A00079954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a:hlinkClick r:id="rId10" action="ppaction://hlinksldjump"/>
              <a:extLst>
                <a:ext uri="{FF2B5EF4-FFF2-40B4-BE49-F238E27FC236}">
                  <a16:creationId xmlns:a16="http://schemas.microsoft.com/office/drawing/2014/main" xmlns="" id="{1D30F7A8-C10B-4D07-B441-7F963470A59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06</a:t>
              </a:r>
            </a:p>
          </p:txBody>
        </p:sp>
      </p:grpSp>
      <p:grpSp>
        <p:nvGrpSpPr>
          <p:cNvPr id="22" name="Group 21">
            <a:extLst>
              <a:ext uri="{FF2B5EF4-FFF2-40B4-BE49-F238E27FC236}">
                <a16:creationId xmlns:a16="http://schemas.microsoft.com/office/drawing/2014/main" xmlns="" id="{9FD55B5F-9363-4287-AA3B-5282A82259E6}"/>
              </a:ext>
            </a:extLst>
          </p:cNvPr>
          <p:cNvGrpSpPr/>
          <p:nvPr/>
        </p:nvGrpSpPr>
        <p:grpSpPr>
          <a:xfrm>
            <a:off x="2355237" y="1905561"/>
            <a:ext cx="1039143" cy="874701"/>
            <a:chOff x="1676401" y="1163649"/>
            <a:chExt cx="1039143" cy="874701"/>
          </a:xfrm>
        </p:grpSpPr>
        <p:pic>
          <p:nvPicPr>
            <p:cNvPr id="23" name="Picture 2">
              <a:extLst>
                <a:ext uri="{FF2B5EF4-FFF2-40B4-BE49-F238E27FC236}">
                  <a16:creationId xmlns:a16="http://schemas.microsoft.com/office/drawing/2014/main" xmlns="" id="{10CCB30B-8129-46B3-9BC9-68F7480CDF5E}"/>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a:hlinkClick r:id="rId11" action="ppaction://hlinksldjump"/>
              <a:extLst>
                <a:ext uri="{FF2B5EF4-FFF2-40B4-BE49-F238E27FC236}">
                  <a16:creationId xmlns:a16="http://schemas.microsoft.com/office/drawing/2014/main" xmlns="" id="{AF593541-3EAF-43F8-89C5-30159DDF62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07</a:t>
              </a:r>
            </a:p>
          </p:txBody>
        </p:sp>
      </p:grpSp>
      <p:grpSp>
        <p:nvGrpSpPr>
          <p:cNvPr id="25" name="Group 24">
            <a:extLst>
              <a:ext uri="{FF2B5EF4-FFF2-40B4-BE49-F238E27FC236}">
                <a16:creationId xmlns:a16="http://schemas.microsoft.com/office/drawing/2014/main" xmlns="" id="{A9EAA2AB-2A52-46FA-AD2A-33BDE6C165A9}"/>
              </a:ext>
            </a:extLst>
          </p:cNvPr>
          <p:cNvGrpSpPr/>
          <p:nvPr/>
        </p:nvGrpSpPr>
        <p:grpSpPr>
          <a:xfrm>
            <a:off x="4052428" y="1885950"/>
            <a:ext cx="1039143" cy="874701"/>
            <a:chOff x="1676401" y="1163649"/>
            <a:chExt cx="1039143" cy="874701"/>
          </a:xfrm>
        </p:grpSpPr>
        <p:pic>
          <p:nvPicPr>
            <p:cNvPr id="26" name="Picture 2">
              <a:extLst>
                <a:ext uri="{FF2B5EF4-FFF2-40B4-BE49-F238E27FC236}">
                  <a16:creationId xmlns:a16="http://schemas.microsoft.com/office/drawing/2014/main" xmlns="" id="{C584FD5D-D055-4833-A345-2F09A06ABDD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Box 26">
              <a:hlinkClick r:id="rId12" action="ppaction://hlinksldjump"/>
              <a:extLst>
                <a:ext uri="{FF2B5EF4-FFF2-40B4-BE49-F238E27FC236}">
                  <a16:creationId xmlns:a16="http://schemas.microsoft.com/office/drawing/2014/main" xmlns="" id="{804C4154-A3FF-4D79-820B-5E177469D44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08</a:t>
              </a:r>
            </a:p>
          </p:txBody>
        </p:sp>
      </p:grpSp>
      <p:grpSp>
        <p:nvGrpSpPr>
          <p:cNvPr id="28" name="Group 27">
            <a:extLst>
              <a:ext uri="{FF2B5EF4-FFF2-40B4-BE49-F238E27FC236}">
                <a16:creationId xmlns:a16="http://schemas.microsoft.com/office/drawing/2014/main" xmlns="" id="{073DD014-F16A-464F-AF7B-98494238A48F}"/>
              </a:ext>
            </a:extLst>
          </p:cNvPr>
          <p:cNvGrpSpPr/>
          <p:nvPr/>
        </p:nvGrpSpPr>
        <p:grpSpPr>
          <a:xfrm>
            <a:off x="5749619" y="1897589"/>
            <a:ext cx="1039143" cy="874701"/>
            <a:chOff x="1676401" y="1163649"/>
            <a:chExt cx="1039143" cy="874701"/>
          </a:xfrm>
        </p:grpSpPr>
        <p:pic>
          <p:nvPicPr>
            <p:cNvPr id="29" name="Picture 2">
              <a:extLst>
                <a:ext uri="{FF2B5EF4-FFF2-40B4-BE49-F238E27FC236}">
                  <a16:creationId xmlns:a16="http://schemas.microsoft.com/office/drawing/2014/main" xmlns="" id="{9AB28020-504D-4D93-AEF1-A1544926980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extBox 29">
              <a:hlinkClick r:id="rId13" action="ppaction://hlinksldjump"/>
              <a:extLst>
                <a:ext uri="{FF2B5EF4-FFF2-40B4-BE49-F238E27FC236}">
                  <a16:creationId xmlns:a16="http://schemas.microsoft.com/office/drawing/2014/main" xmlns="" id="{B2EDBAC8-EF2C-4011-9DDA-BDBF2A2630B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09</a:t>
              </a:r>
            </a:p>
          </p:txBody>
        </p:sp>
      </p:grpSp>
      <p:grpSp>
        <p:nvGrpSpPr>
          <p:cNvPr id="31" name="Group 30">
            <a:extLst>
              <a:ext uri="{FF2B5EF4-FFF2-40B4-BE49-F238E27FC236}">
                <a16:creationId xmlns:a16="http://schemas.microsoft.com/office/drawing/2014/main" xmlns="" id="{32B6D8B6-353E-432E-BAFA-596ED62FDA86}"/>
              </a:ext>
            </a:extLst>
          </p:cNvPr>
          <p:cNvGrpSpPr/>
          <p:nvPr/>
        </p:nvGrpSpPr>
        <p:grpSpPr>
          <a:xfrm>
            <a:off x="7446810" y="1897589"/>
            <a:ext cx="1039143" cy="874701"/>
            <a:chOff x="1676401" y="1163649"/>
            <a:chExt cx="1039143" cy="874701"/>
          </a:xfrm>
        </p:grpSpPr>
        <p:pic>
          <p:nvPicPr>
            <p:cNvPr id="32" name="Picture 2">
              <a:extLst>
                <a:ext uri="{FF2B5EF4-FFF2-40B4-BE49-F238E27FC236}">
                  <a16:creationId xmlns:a16="http://schemas.microsoft.com/office/drawing/2014/main" xmlns="" id="{8311924B-0079-45C4-ADE6-7D48BA052C7D}"/>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Box 32">
              <a:hlinkClick r:id="rId14" action="ppaction://hlinksldjump"/>
              <a:extLst>
                <a:ext uri="{FF2B5EF4-FFF2-40B4-BE49-F238E27FC236}">
                  <a16:creationId xmlns:a16="http://schemas.microsoft.com/office/drawing/2014/main" xmlns="" id="{EFA304C2-481B-4975-BB85-10CCC89B327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10</a:t>
              </a:r>
            </a:p>
          </p:txBody>
        </p:sp>
      </p:grpSp>
      <p:grpSp>
        <p:nvGrpSpPr>
          <p:cNvPr id="49" name="Group 48">
            <a:extLst>
              <a:ext uri="{FF2B5EF4-FFF2-40B4-BE49-F238E27FC236}">
                <a16:creationId xmlns:a16="http://schemas.microsoft.com/office/drawing/2014/main" xmlns="" id="{CF0955E0-C9F8-436B-9FD6-9E83D72507BF}"/>
              </a:ext>
            </a:extLst>
          </p:cNvPr>
          <p:cNvGrpSpPr/>
          <p:nvPr/>
        </p:nvGrpSpPr>
        <p:grpSpPr>
          <a:xfrm>
            <a:off x="658046" y="2867872"/>
            <a:ext cx="1039143" cy="874701"/>
            <a:chOff x="1676401" y="1163649"/>
            <a:chExt cx="1039143" cy="874701"/>
          </a:xfrm>
        </p:grpSpPr>
        <p:pic>
          <p:nvPicPr>
            <p:cNvPr id="50" name="Picture 2">
              <a:extLst>
                <a:ext uri="{FF2B5EF4-FFF2-40B4-BE49-F238E27FC236}">
                  <a16:creationId xmlns:a16="http://schemas.microsoft.com/office/drawing/2014/main" xmlns="" id="{2D3F91E0-A3C2-4CC7-88C1-3514DCD1400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TextBox 50">
              <a:hlinkClick r:id="rId15" action="ppaction://hlinksldjump"/>
              <a:extLst>
                <a:ext uri="{FF2B5EF4-FFF2-40B4-BE49-F238E27FC236}">
                  <a16:creationId xmlns:a16="http://schemas.microsoft.com/office/drawing/2014/main" xmlns="" id="{0B2C961A-E51F-4FFF-B520-33D558F497D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11</a:t>
              </a:r>
            </a:p>
          </p:txBody>
        </p:sp>
      </p:grpSp>
      <p:grpSp>
        <p:nvGrpSpPr>
          <p:cNvPr id="52" name="Group 51">
            <a:extLst>
              <a:ext uri="{FF2B5EF4-FFF2-40B4-BE49-F238E27FC236}">
                <a16:creationId xmlns:a16="http://schemas.microsoft.com/office/drawing/2014/main" xmlns="" id="{41B979B5-47D3-42C4-9617-67D391C6964E}"/>
              </a:ext>
            </a:extLst>
          </p:cNvPr>
          <p:cNvGrpSpPr/>
          <p:nvPr/>
        </p:nvGrpSpPr>
        <p:grpSpPr>
          <a:xfrm>
            <a:off x="2355237" y="2867871"/>
            <a:ext cx="1039143" cy="874701"/>
            <a:chOff x="1676401" y="1163649"/>
            <a:chExt cx="1039143" cy="874701"/>
          </a:xfrm>
        </p:grpSpPr>
        <p:pic>
          <p:nvPicPr>
            <p:cNvPr id="53" name="Picture 2">
              <a:extLst>
                <a:ext uri="{FF2B5EF4-FFF2-40B4-BE49-F238E27FC236}">
                  <a16:creationId xmlns:a16="http://schemas.microsoft.com/office/drawing/2014/main" xmlns="" id="{143FA6BC-4E8B-465E-BCD8-6D650FF6EAD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TextBox 53">
              <a:hlinkClick r:id="rId16" action="ppaction://hlinksldjump"/>
              <a:extLst>
                <a:ext uri="{FF2B5EF4-FFF2-40B4-BE49-F238E27FC236}">
                  <a16:creationId xmlns:a16="http://schemas.microsoft.com/office/drawing/2014/main" xmlns="" id="{A3310BD3-5391-421C-91A1-2BB1D89D367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12</a:t>
              </a:r>
            </a:p>
          </p:txBody>
        </p:sp>
      </p:grpSp>
      <p:grpSp>
        <p:nvGrpSpPr>
          <p:cNvPr id="55" name="Group 54">
            <a:extLst>
              <a:ext uri="{FF2B5EF4-FFF2-40B4-BE49-F238E27FC236}">
                <a16:creationId xmlns:a16="http://schemas.microsoft.com/office/drawing/2014/main" xmlns="" id="{9D7C4C17-4C90-4083-9CB6-1397333C938A}"/>
              </a:ext>
            </a:extLst>
          </p:cNvPr>
          <p:cNvGrpSpPr/>
          <p:nvPr/>
        </p:nvGrpSpPr>
        <p:grpSpPr>
          <a:xfrm>
            <a:off x="4052428" y="2848260"/>
            <a:ext cx="1039143" cy="874701"/>
            <a:chOff x="1676401" y="1163649"/>
            <a:chExt cx="1039143" cy="874701"/>
          </a:xfrm>
        </p:grpSpPr>
        <p:pic>
          <p:nvPicPr>
            <p:cNvPr id="56" name="Picture 2">
              <a:extLst>
                <a:ext uri="{FF2B5EF4-FFF2-40B4-BE49-F238E27FC236}">
                  <a16:creationId xmlns:a16="http://schemas.microsoft.com/office/drawing/2014/main" xmlns="" id="{20DF4701-29B2-432B-AF64-1853687FF51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TextBox 56">
              <a:hlinkClick r:id="rId17" action="ppaction://hlinksldjump"/>
              <a:extLst>
                <a:ext uri="{FF2B5EF4-FFF2-40B4-BE49-F238E27FC236}">
                  <a16:creationId xmlns:a16="http://schemas.microsoft.com/office/drawing/2014/main" xmlns="" id="{8FE97CA8-D96A-4FE5-B945-6E121AE0E35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13</a:t>
              </a:r>
            </a:p>
          </p:txBody>
        </p:sp>
      </p:grpSp>
      <p:grpSp>
        <p:nvGrpSpPr>
          <p:cNvPr id="58" name="Group 57">
            <a:extLst>
              <a:ext uri="{FF2B5EF4-FFF2-40B4-BE49-F238E27FC236}">
                <a16:creationId xmlns:a16="http://schemas.microsoft.com/office/drawing/2014/main" xmlns="" id="{C3FEDA65-11B5-4D1E-9FD9-AEE5EB0E1BC2}"/>
              </a:ext>
            </a:extLst>
          </p:cNvPr>
          <p:cNvGrpSpPr/>
          <p:nvPr/>
        </p:nvGrpSpPr>
        <p:grpSpPr>
          <a:xfrm>
            <a:off x="5749619" y="2859899"/>
            <a:ext cx="1039143" cy="874701"/>
            <a:chOff x="1676401" y="1163649"/>
            <a:chExt cx="1039143" cy="874701"/>
          </a:xfrm>
        </p:grpSpPr>
        <p:pic>
          <p:nvPicPr>
            <p:cNvPr id="59" name="Picture 2">
              <a:extLst>
                <a:ext uri="{FF2B5EF4-FFF2-40B4-BE49-F238E27FC236}">
                  <a16:creationId xmlns:a16="http://schemas.microsoft.com/office/drawing/2014/main" xmlns="" id="{D5FF2144-699E-4583-84A6-6630F3A7BD1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TextBox 59">
              <a:hlinkClick r:id="rId18" action="ppaction://hlinksldjump"/>
              <a:extLst>
                <a:ext uri="{FF2B5EF4-FFF2-40B4-BE49-F238E27FC236}">
                  <a16:creationId xmlns:a16="http://schemas.microsoft.com/office/drawing/2014/main" xmlns="" id="{6342D01D-DA7D-4341-B5A9-19BA21C36631}"/>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14</a:t>
              </a:r>
            </a:p>
          </p:txBody>
        </p:sp>
      </p:grpSp>
      <p:grpSp>
        <p:nvGrpSpPr>
          <p:cNvPr id="61" name="Group 60">
            <a:extLst>
              <a:ext uri="{FF2B5EF4-FFF2-40B4-BE49-F238E27FC236}">
                <a16:creationId xmlns:a16="http://schemas.microsoft.com/office/drawing/2014/main" xmlns="" id="{B57B96F2-2AFC-4B7A-A207-D500B67E2B05}"/>
              </a:ext>
            </a:extLst>
          </p:cNvPr>
          <p:cNvGrpSpPr/>
          <p:nvPr/>
        </p:nvGrpSpPr>
        <p:grpSpPr>
          <a:xfrm>
            <a:off x="7446810" y="2859899"/>
            <a:ext cx="1039143" cy="874701"/>
            <a:chOff x="1676401" y="1163649"/>
            <a:chExt cx="1039143" cy="874701"/>
          </a:xfrm>
        </p:grpSpPr>
        <p:pic>
          <p:nvPicPr>
            <p:cNvPr id="62" name="Picture 2">
              <a:extLst>
                <a:ext uri="{FF2B5EF4-FFF2-40B4-BE49-F238E27FC236}">
                  <a16:creationId xmlns:a16="http://schemas.microsoft.com/office/drawing/2014/main" xmlns="" id="{334138C9-7ED2-419D-9B63-E465ED638A55}"/>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62">
              <a:hlinkClick r:id="rId19" action="ppaction://hlinksldjump"/>
              <a:extLst>
                <a:ext uri="{FF2B5EF4-FFF2-40B4-BE49-F238E27FC236}">
                  <a16:creationId xmlns:a16="http://schemas.microsoft.com/office/drawing/2014/main" xmlns="" id="{A52377FA-F356-4E27-83B3-B1CA229A6C2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15</a:t>
              </a:r>
            </a:p>
          </p:txBody>
        </p:sp>
      </p:grpSp>
      <p:grpSp>
        <p:nvGrpSpPr>
          <p:cNvPr id="64" name="Group 63">
            <a:extLst>
              <a:ext uri="{FF2B5EF4-FFF2-40B4-BE49-F238E27FC236}">
                <a16:creationId xmlns:a16="http://schemas.microsoft.com/office/drawing/2014/main" xmlns="" id="{88C6D2C9-94B9-4E12-A83A-B32DB0324F56}"/>
              </a:ext>
            </a:extLst>
          </p:cNvPr>
          <p:cNvGrpSpPr/>
          <p:nvPr/>
        </p:nvGrpSpPr>
        <p:grpSpPr>
          <a:xfrm>
            <a:off x="658046" y="3788303"/>
            <a:ext cx="1039143" cy="874701"/>
            <a:chOff x="1676401" y="1163649"/>
            <a:chExt cx="1039143" cy="874701"/>
          </a:xfrm>
        </p:grpSpPr>
        <p:pic>
          <p:nvPicPr>
            <p:cNvPr id="65" name="Picture 2">
              <a:extLst>
                <a:ext uri="{FF2B5EF4-FFF2-40B4-BE49-F238E27FC236}">
                  <a16:creationId xmlns:a16="http://schemas.microsoft.com/office/drawing/2014/main" xmlns="" id="{0BDFCE00-E58E-4859-8572-B329149F06D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TextBox 65">
              <a:hlinkClick r:id="rId20" action="ppaction://hlinksldjump"/>
              <a:extLst>
                <a:ext uri="{FF2B5EF4-FFF2-40B4-BE49-F238E27FC236}">
                  <a16:creationId xmlns:a16="http://schemas.microsoft.com/office/drawing/2014/main" xmlns="" id="{B7DB9C34-FF5A-4D18-BB36-08CCB6106F3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16</a:t>
              </a:r>
            </a:p>
          </p:txBody>
        </p:sp>
      </p:grpSp>
      <p:grpSp>
        <p:nvGrpSpPr>
          <p:cNvPr id="67" name="Group 66">
            <a:extLst>
              <a:ext uri="{FF2B5EF4-FFF2-40B4-BE49-F238E27FC236}">
                <a16:creationId xmlns:a16="http://schemas.microsoft.com/office/drawing/2014/main" xmlns="" id="{6F65E177-11C4-4EE9-B0D5-E6E0571623C7}"/>
              </a:ext>
            </a:extLst>
          </p:cNvPr>
          <p:cNvGrpSpPr/>
          <p:nvPr/>
        </p:nvGrpSpPr>
        <p:grpSpPr>
          <a:xfrm>
            <a:off x="2355237" y="3788302"/>
            <a:ext cx="1039143" cy="874701"/>
            <a:chOff x="1676401" y="1163649"/>
            <a:chExt cx="1039143" cy="874701"/>
          </a:xfrm>
        </p:grpSpPr>
        <p:pic>
          <p:nvPicPr>
            <p:cNvPr id="68" name="Picture 2">
              <a:extLst>
                <a:ext uri="{FF2B5EF4-FFF2-40B4-BE49-F238E27FC236}">
                  <a16:creationId xmlns:a16="http://schemas.microsoft.com/office/drawing/2014/main" xmlns="" id="{9A066A26-2A5D-472A-BCEF-09E7E2FE785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 name="TextBox 68">
              <a:hlinkClick r:id="rId21" action="ppaction://hlinksldjump"/>
              <a:extLst>
                <a:ext uri="{FF2B5EF4-FFF2-40B4-BE49-F238E27FC236}">
                  <a16:creationId xmlns:a16="http://schemas.microsoft.com/office/drawing/2014/main" xmlns="" id="{2FA34C02-DB78-4BAD-89C8-ADE22D60A376}"/>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17</a:t>
              </a:r>
            </a:p>
          </p:txBody>
        </p:sp>
      </p:grpSp>
      <p:grpSp>
        <p:nvGrpSpPr>
          <p:cNvPr id="70" name="Group 69">
            <a:extLst>
              <a:ext uri="{FF2B5EF4-FFF2-40B4-BE49-F238E27FC236}">
                <a16:creationId xmlns:a16="http://schemas.microsoft.com/office/drawing/2014/main" xmlns="" id="{9EAA2B90-715E-465B-A492-911E9796EB06}"/>
              </a:ext>
            </a:extLst>
          </p:cNvPr>
          <p:cNvGrpSpPr/>
          <p:nvPr/>
        </p:nvGrpSpPr>
        <p:grpSpPr>
          <a:xfrm>
            <a:off x="4052428" y="3768691"/>
            <a:ext cx="1039143" cy="874701"/>
            <a:chOff x="1676401" y="1163649"/>
            <a:chExt cx="1039143" cy="874701"/>
          </a:xfrm>
        </p:grpSpPr>
        <p:pic>
          <p:nvPicPr>
            <p:cNvPr id="71" name="Picture 2">
              <a:extLst>
                <a:ext uri="{FF2B5EF4-FFF2-40B4-BE49-F238E27FC236}">
                  <a16:creationId xmlns:a16="http://schemas.microsoft.com/office/drawing/2014/main" xmlns="" id="{B8B2AC10-98E7-424B-98BF-D89B8826FCE4}"/>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TextBox 71">
              <a:hlinkClick r:id="rId22" action="ppaction://hlinksldjump"/>
              <a:extLst>
                <a:ext uri="{FF2B5EF4-FFF2-40B4-BE49-F238E27FC236}">
                  <a16:creationId xmlns:a16="http://schemas.microsoft.com/office/drawing/2014/main" xmlns="" id="{0EB2D5D4-D311-4447-AEE0-5C61A62138F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18</a:t>
              </a:r>
            </a:p>
          </p:txBody>
        </p:sp>
      </p:grpSp>
      <p:grpSp>
        <p:nvGrpSpPr>
          <p:cNvPr id="73" name="Group 72">
            <a:extLst>
              <a:ext uri="{FF2B5EF4-FFF2-40B4-BE49-F238E27FC236}">
                <a16:creationId xmlns:a16="http://schemas.microsoft.com/office/drawing/2014/main" xmlns="" id="{0EE0DF50-76D3-40E2-AC3F-0D3B92C437CF}"/>
              </a:ext>
            </a:extLst>
          </p:cNvPr>
          <p:cNvGrpSpPr/>
          <p:nvPr/>
        </p:nvGrpSpPr>
        <p:grpSpPr>
          <a:xfrm>
            <a:off x="5749619" y="3780330"/>
            <a:ext cx="1039143" cy="874701"/>
            <a:chOff x="1676401" y="1163649"/>
            <a:chExt cx="1039143" cy="874701"/>
          </a:xfrm>
        </p:grpSpPr>
        <p:pic>
          <p:nvPicPr>
            <p:cNvPr id="74" name="Picture 2">
              <a:extLst>
                <a:ext uri="{FF2B5EF4-FFF2-40B4-BE49-F238E27FC236}">
                  <a16:creationId xmlns:a16="http://schemas.microsoft.com/office/drawing/2014/main" xmlns="" id="{2E8F56F9-CB8B-4EB4-9560-0FE0C7E858E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 name="TextBox 74">
              <a:hlinkClick r:id="rId23" action="ppaction://hlinksldjump"/>
              <a:extLst>
                <a:ext uri="{FF2B5EF4-FFF2-40B4-BE49-F238E27FC236}">
                  <a16:creationId xmlns:a16="http://schemas.microsoft.com/office/drawing/2014/main" xmlns="" id="{6D063886-2535-4CAA-B7CC-6C1E23A301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19</a:t>
              </a:r>
            </a:p>
          </p:txBody>
        </p:sp>
      </p:grpSp>
      <p:grpSp>
        <p:nvGrpSpPr>
          <p:cNvPr id="76" name="Group 75">
            <a:extLst>
              <a:ext uri="{FF2B5EF4-FFF2-40B4-BE49-F238E27FC236}">
                <a16:creationId xmlns:a16="http://schemas.microsoft.com/office/drawing/2014/main" xmlns="" id="{CA37B8D7-D5F3-4511-A4CC-8BD298EBDFA5}"/>
              </a:ext>
            </a:extLst>
          </p:cNvPr>
          <p:cNvGrpSpPr/>
          <p:nvPr/>
        </p:nvGrpSpPr>
        <p:grpSpPr>
          <a:xfrm>
            <a:off x="7446810" y="3780330"/>
            <a:ext cx="1039143" cy="874701"/>
            <a:chOff x="1676401" y="1163649"/>
            <a:chExt cx="1039143" cy="874701"/>
          </a:xfrm>
        </p:grpSpPr>
        <p:pic>
          <p:nvPicPr>
            <p:cNvPr id="77" name="Picture 2">
              <a:extLst>
                <a:ext uri="{FF2B5EF4-FFF2-40B4-BE49-F238E27FC236}">
                  <a16:creationId xmlns:a16="http://schemas.microsoft.com/office/drawing/2014/main" xmlns="" id="{9246F752-555E-471A-8A82-36C0F87D9FFF}"/>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77">
              <a:hlinkClick r:id="rId24" action="ppaction://hlinksldjump"/>
              <a:extLst>
                <a:ext uri="{FF2B5EF4-FFF2-40B4-BE49-F238E27FC236}">
                  <a16:creationId xmlns:a16="http://schemas.microsoft.com/office/drawing/2014/main" xmlns="" id="{B0C60024-B9ED-4944-92B4-4E53DAF69F6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20</a:t>
              </a:r>
            </a:p>
          </p:txBody>
        </p:sp>
      </p:grpSp>
      <p:pic>
        <p:nvPicPr>
          <p:cNvPr id="79" name="Picture 3">
            <a:hlinkClick r:id="rId6" action="ppaction://hlinksldjump"/>
          </p:cNvPr>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18248" y="4655031"/>
            <a:ext cx="513846" cy="480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0580311"/>
      </p:ext>
    </p:extLst>
  </p:cSld>
  <p:clrMapOvr>
    <a:masterClrMapping/>
  </p:clrMapOvr>
  <p:transition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028" name="Picture 4">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a:t>
            </a:r>
          </a:p>
        </p:txBody>
      </p:sp>
      <p:pic>
        <p:nvPicPr>
          <p:cNvPr id="1027"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oup 4"/>
          <p:cNvGrpSpPr/>
          <p:nvPr/>
        </p:nvGrpSpPr>
        <p:grpSpPr>
          <a:xfrm>
            <a:off x="-4130019" y="-4235507"/>
            <a:ext cx="3332355" cy="3180889"/>
            <a:chOff x="-4130019" y="-4235507"/>
            <a:chExt cx="3332355" cy="3180889"/>
          </a:xfrm>
        </p:grpSpPr>
        <p:grpSp>
          <p:nvGrpSpPr>
            <p:cNvPr id="33" name="Group 32"/>
            <p:cNvGrpSpPr/>
            <p:nvPr/>
          </p:nvGrpSpPr>
          <p:grpSpPr>
            <a:xfrm>
              <a:off x="-4130019" y="-4235507"/>
              <a:ext cx="3332355" cy="3180889"/>
              <a:chOff x="-2209800" y="-400050"/>
              <a:chExt cx="1676400" cy="1600200"/>
            </a:xfrm>
          </p:grpSpPr>
          <p:sp>
            <p:nvSpPr>
              <p:cNvPr id="34" name="Rounded Rectangle 33"/>
              <p:cNvSpPr/>
              <p:nvPr/>
            </p:nvSpPr>
            <p:spPr>
              <a:xfrm>
                <a:off x="-2209800" y="-400050"/>
                <a:ext cx="1676400" cy="16002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pSp>
            <p:nvGrpSpPr>
              <p:cNvPr id="35" name="Group 34"/>
              <p:cNvGrpSpPr/>
              <p:nvPr/>
            </p:nvGrpSpPr>
            <p:grpSpPr>
              <a:xfrm>
                <a:off x="-2051081" y="-181662"/>
                <a:ext cx="1348221" cy="1188720"/>
                <a:chOff x="-2685010" y="1352550"/>
                <a:chExt cx="2364970" cy="2085185"/>
              </a:xfrm>
            </p:grpSpPr>
            <p:sp>
              <p:nvSpPr>
                <p:cNvPr id="36" name="Oval 35">
                  <a:hlinkClick r:id="rId6" action="ppaction://hlinksldjump"/>
                  <a:extLst>
                    <a:ext uri="{FF2B5EF4-FFF2-40B4-BE49-F238E27FC236}">
                      <a16:creationId xmlns:a16="http://schemas.microsoft.com/office/drawing/2014/main" xmlns="" id="{CD4C1388-4B0E-443A-BD5B-BE2E81363E02}"/>
                    </a:ext>
                  </a:extLst>
                </p:cNvPr>
                <p:cNvSpPr/>
                <p:nvPr/>
              </p:nvSpPr>
              <p:spPr bwMode="auto">
                <a:xfrm>
                  <a:off x="-268501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7" name="Oval 36">
                  <a:hlinkClick r:id="rId7" action="ppaction://hlinksldjump"/>
                  <a:extLst>
                    <a:ext uri="{FF2B5EF4-FFF2-40B4-BE49-F238E27FC236}">
                      <a16:creationId xmlns:a16="http://schemas.microsoft.com/office/drawing/2014/main" xmlns="" id="{66D3B532-C83A-4EE8-B2D3-2E7C87720ED9}"/>
                    </a:ext>
                  </a:extLst>
                </p:cNvPr>
                <p:cNvSpPr/>
                <p:nvPr/>
              </p:nvSpPr>
              <p:spPr bwMode="auto">
                <a:xfrm>
                  <a:off x="-179970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8" name="Oval 37">
                  <a:hlinkClick r:id="rId8" action="ppaction://hlinksldjump"/>
                  <a:extLst>
                    <a:ext uri="{FF2B5EF4-FFF2-40B4-BE49-F238E27FC236}">
                      <a16:creationId xmlns:a16="http://schemas.microsoft.com/office/drawing/2014/main" xmlns="" id="{D2C07D3D-B04B-48E6-9039-D63E9412B7B9}"/>
                    </a:ext>
                  </a:extLst>
                </p:cNvPr>
                <p:cNvSpPr/>
                <p:nvPr/>
              </p:nvSpPr>
              <p:spPr bwMode="auto">
                <a:xfrm>
                  <a:off x="-91440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9" name="Oval 38">
                  <a:hlinkClick r:id="rId9" action="ppaction://hlinksldjump"/>
                  <a:extLst>
                    <a:ext uri="{FF2B5EF4-FFF2-40B4-BE49-F238E27FC236}">
                      <a16:creationId xmlns:a16="http://schemas.microsoft.com/office/drawing/2014/main" xmlns="" id="{EB939C50-9E58-4419-B076-00055CB6960C}"/>
                    </a:ext>
                  </a:extLst>
                </p:cNvPr>
                <p:cNvSpPr/>
                <p:nvPr/>
              </p:nvSpPr>
              <p:spPr bwMode="auto">
                <a:xfrm>
                  <a:off x="-268501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0" name="Oval 39">
                  <a:hlinkClick r:id="rId10" action="ppaction://hlinksldjump"/>
                  <a:extLst>
                    <a:ext uri="{FF2B5EF4-FFF2-40B4-BE49-F238E27FC236}">
                      <a16:creationId xmlns:a16="http://schemas.microsoft.com/office/drawing/2014/main" xmlns="" id="{3691352E-845C-40D6-A9FA-483E3D08E42A}"/>
                    </a:ext>
                  </a:extLst>
                </p:cNvPr>
                <p:cNvSpPr/>
                <p:nvPr/>
              </p:nvSpPr>
              <p:spPr bwMode="auto">
                <a:xfrm>
                  <a:off x="-179970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sz="2000" b="1" dirty="0">
                    <a:solidFill>
                      <a:srgbClr val="FF0000"/>
                    </a:solidFill>
                    <a:latin typeface="+mj-lt"/>
                  </a:endParaRPr>
                </a:p>
              </p:txBody>
            </p:sp>
            <p:sp>
              <p:nvSpPr>
                <p:cNvPr id="41" name="Oval 40">
                  <a:hlinkClick r:id="rId11" action="ppaction://hlinksldjump"/>
                  <a:extLst>
                    <a:ext uri="{FF2B5EF4-FFF2-40B4-BE49-F238E27FC236}">
                      <a16:creationId xmlns:a16="http://schemas.microsoft.com/office/drawing/2014/main" xmlns="" id="{7D86BB33-5D5B-475C-8134-675C0FB2F03F}"/>
                    </a:ext>
                  </a:extLst>
                </p:cNvPr>
                <p:cNvSpPr/>
                <p:nvPr/>
              </p:nvSpPr>
              <p:spPr bwMode="auto">
                <a:xfrm>
                  <a:off x="-91440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2" name="Oval 41">
                  <a:hlinkClick r:id="rId12" action="ppaction://hlinksldjump"/>
                  <a:extLst>
                    <a:ext uri="{FF2B5EF4-FFF2-40B4-BE49-F238E27FC236}">
                      <a16:creationId xmlns:a16="http://schemas.microsoft.com/office/drawing/2014/main" xmlns="" id="{DB3B0FED-37E1-45DD-8FCF-43D3044A9BBD}"/>
                    </a:ext>
                  </a:extLst>
                </p:cNvPr>
                <p:cNvSpPr/>
                <p:nvPr/>
              </p:nvSpPr>
              <p:spPr bwMode="auto">
                <a:xfrm>
                  <a:off x="-268501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3" name="Oval 42">
                  <a:hlinkClick r:id="rId13" action="ppaction://hlinksldjump"/>
                  <a:extLst>
                    <a:ext uri="{FF2B5EF4-FFF2-40B4-BE49-F238E27FC236}">
                      <a16:creationId xmlns:a16="http://schemas.microsoft.com/office/drawing/2014/main" xmlns="" id="{28293816-D734-4065-8FB1-F2F859CE4DA6}"/>
                    </a:ext>
                  </a:extLst>
                </p:cNvPr>
                <p:cNvSpPr/>
                <p:nvPr/>
              </p:nvSpPr>
              <p:spPr bwMode="auto">
                <a:xfrm>
                  <a:off x="-179970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4" name="Oval 43">
                  <a:hlinkClick r:id="rId14" action="ppaction://hlinksldjump"/>
                  <a:extLst>
                    <a:ext uri="{FF2B5EF4-FFF2-40B4-BE49-F238E27FC236}">
                      <a16:creationId xmlns:a16="http://schemas.microsoft.com/office/drawing/2014/main" xmlns="" id="{98C6A0B3-6442-4EDB-B3FD-BCF6BF3F111D}"/>
                    </a:ext>
                  </a:extLst>
                </p:cNvPr>
                <p:cNvSpPr/>
                <p:nvPr/>
              </p:nvSpPr>
              <p:spPr bwMode="auto">
                <a:xfrm>
                  <a:off x="-91440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grpSp>
        </p:grpSp>
        <p:sp>
          <p:nvSpPr>
            <p:cNvPr id="45" name="TextBox 44"/>
            <p:cNvSpPr txBox="1"/>
            <p:nvPr/>
          </p:nvSpPr>
          <p:spPr>
            <a:xfrm>
              <a:off x="-3395051" y="-4235507"/>
              <a:ext cx="2514600" cy="3154710"/>
            </a:xfrm>
            <a:prstGeom prst="rect">
              <a:avLst/>
            </a:prstGeom>
            <a:noFill/>
          </p:spPr>
          <p:txBody>
            <a:bodyPr wrap="square" rtlCol="0">
              <a:spAutoFit/>
            </a:bodyPr>
            <a:lstStyle/>
            <a:p>
              <a:r>
                <a:rPr lang="en-US" sz="9600" b="1">
                  <a:solidFill>
                    <a:srgbClr val="FF0000"/>
                  </a:solidFill>
                  <a:effectLst>
                    <a:outerShdw blurRad="38100" dist="38100" dir="2700000" algn="tl">
                      <a:srgbClr val="000000">
                        <a:alpha val="43137"/>
                      </a:srgbClr>
                    </a:outerShdw>
                  </a:effectLst>
                </a:rPr>
                <a:t> </a:t>
              </a:r>
              <a:r>
                <a:rPr lang="en-US" sz="19900" b="1" smtClean="0">
                  <a:solidFill>
                    <a:srgbClr val="FF0000"/>
                  </a:solidFill>
                  <a:effectLst>
                    <a:outerShdw blurRad="38100" dist="38100" dir="2700000" algn="tl">
                      <a:srgbClr val="000000">
                        <a:alpha val="43137"/>
                      </a:srgbClr>
                    </a:outerShdw>
                  </a:effectLst>
                </a:rPr>
                <a:t>?</a:t>
              </a:r>
              <a:endParaRPr lang="vi-VN" sz="9600" b="1">
                <a:solidFill>
                  <a:srgbClr val="FF0000"/>
                </a:solidFill>
                <a:effectLst>
                  <a:outerShdw blurRad="38100" dist="38100" dir="2700000" algn="tl">
                    <a:srgbClr val="000000">
                      <a:alpha val="43137"/>
                    </a:srgbClr>
                  </a:outerShdw>
                </a:effectLst>
              </a:endParaRPr>
            </a:p>
          </p:txBody>
        </p:sp>
      </p:grpSp>
      <p:graphicFrame>
        <p:nvGraphicFramePr>
          <p:cNvPr id="4" name="Table 3"/>
          <p:cNvGraphicFramePr>
            <a:graphicFrameLocks noGrp="1"/>
          </p:cNvGraphicFramePr>
          <p:nvPr>
            <p:extLst>
              <p:ext uri="{D42A27DB-BD31-4B8C-83A1-F6EECF244321}">
                <p14:modId xmlns:p14="http://schemas.microsoft.com/office/powerpoint/2010/main" val="971799673"/>
              </p:ext>
            </p:extLst>
          </p:nvPr>
        </p:nvGraphicFramePr>
        <p:xfrm>
          <a:off x="381000" y="1504950"/>
          <a:ext cx="8382000" cy="3046476"/>
        </p:xfrm>
        <a:graphic>
          <a:graphicData uri="http://schemas.openxmlformats.org/drawingml/2006/table">
            <a:tbl>
              <a:tblPr>
                <a:tableStyleId>{5C22544A-7EE6-4342-B048-85BDC9FD1C3A}</a:tableStyleId>
              </a:tblPr>
              <a:tblGrid>
                <a:gridCol w="374197"/>
                <a:gridCol w="8007803"/>
              </a:tblGrid>
              <a:tr h="83820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vi-VN" sz="1600" kern="1200" smtClean="0">
                          <a:solidFill>
                            <a:schemeClr val="dk1"/>
                          </a:solidFill>
                          <a:effectLst/>
                          <a:latin typeface="+mn-lt"/>
                          <a:ea typeface="+mn-ea"/>
                          <a:cs typeface="+mn-cs"/>
                        </a:rPr>
                        <a:t>Hiện tượng electron bật ra khỏi liên kết tạo nên electron tự do và lỗ trống trong chất bán dẫn khi có ánh sáng thích hợp chiếu vào gọi là hiện tượng gì? Điều kiện xảy ra hiện tượng? Nêu 2 ứng dụng từ hiện tượng này </a:t>
                      </a:r>
                      <a:endParaRPr lang="en-US" sz="1600" kern="1200">
                        <a:solidFill>
                          <a:schemeClr val="dk1"/>
                        </a:solidFill>
                        <a:effectLst/>
                        <a:latin typeface="+mn-lt"/>
                        <a:ea typeface="+mn-ea"/>
                        <a:cs typeface="+mn-cs"/>
                      </a:endParaRPr>
                    </a:p>
                  </a:txBody>
                  <a:tcPr marL="68580" marR="68580" marT="0" marB="0" anchor="ctr"/>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12 𝛀, cảm kháng 70 𝛀, dung kháng 35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1,2 A?</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250 vòng và cuộn thứ cấp quấn 750 vòng là máy tăng áp hay hạ áp? Khi đấu vào nguồn 12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025" name="Picture 3" descr="Description: C:\Users\Administrator\Pictures\vl2c\pic-pv_principle_m.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172200" y="21372"/>
            <a:ext cx="2121677" cy="1483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545194"/>
      </p:ext>
    </p:extLst>
  </p:cSld>
  <p:clrMapOvr>
    <a:masterClrMapping/>
  </p:clrMapOvr>
  <p:transition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0503D723-5E63-4C83-8670-AF59A0FA65C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8E634942-EB6E-47DD-A74A-095B2133AE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EE7879B-F103-4E86-A3A0-E92F585DA3D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a:t>
            </a:r>
          </a:p>
        </p:txBody>
      </p:sp>
      <p:pic>
        <p:nvPicPr>
          <p:cNvPr id="27"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480281394"/>
              </p:ext>
            </p:extLst>
          </p:nvPr>
        </p:nvGraphicFramePr>
        <p:xfrm>
          <a:off x="304800" y="1166811"/>
          <a:ext cx="8229600" cy="3322377"/>
        </p:xfrm>
        <a:graphic>
          <a:graphicData uri="http://schemas.openxmlformats.org/drawingml/2006/table">
            <a:tbl>
              <a:tblPr>
                <a:tableStyleId>{5C22544A-7EE6-4342-B048-85BDC9FD1C3A}</a:tableStyleId>
              </a:tblPr>
              <a:tblGrid>
                <a:gridCol w="713022"/>
                <a:gridCol w="7516578"/>
              </a:tblGrid>
              <a:tr h="810522">
                <a:tc>
                  <a:txBody>
                    <a:bodyPr/>
                    <a:lstStyle/>
                    <a:p>
                      <a:pPr algn="ctr">
                        <a:lnSpc>
                          <a:spcPct val="115000"/>
                        </a:lnSpc>
                        <a:spcAft>
                          <a:spcPts val="0"/>
                        </a:spcAft>
                      </a:pPr>
                      <a:r>
                        <a:rPr lang="en-US" sz="1800">
                          <a:effectLst/>
                          <a:latin typeface="Arial" pitchFamily="34" charset="0"/>
                          <a:cs typeface="Arial" pitchFamily="34" charset="0"/>
                        </a:rPr>
                        <a:t>1</a:t>
                      </a:r>
                      <a:endParaRPr lang="en-US" sz="1800">
                        <a:effectLst/>
                        <a:latin typeface="Arial" pitchFamily="34" charset="0"/>
                        <a:ea typeface="Times New Roman"/>
                        <a:cs typeface="Arial" pitchFamily="34" charset="0"/>
                      </a:endParaRPr>
                    </a:p>
                  </a:txBody>
                  <a:tcPr marL="68580" marR="68580" marT="0" marB="0"/>
                </a:tc>
                <a:tc>
                  <a:txBody>
                    <a:bodyPr/>
                    <a:lstStyle/>
                    <a:p>
                      <a:pPr>
                        <a:spcAft>
                          <a:spcPts val="0"/>
                        </a:spcAft>
                      </a:pPr>
                      <a:r>
                        <a:rPr lang="en-US" sz="1800">
                          <a:effectLst/>
                          <a:latin typeface="Arial" pitchFamily="34" charset="0"/>
                          <a:cs typeface="Arial" pitchFamily="34" charset="0"/>
                        </a:rPr>
                        <a:t>Hiện tượng này là hiện tượng gì? Mô tả vắn tắt</a:t>
                      </a:r>
                      <a:r>
                        <a:rPr lang="en-US" sz="1800" smtClean="0">
                          <a:effectLst/>
                          <a:latin typeface="Arial" pitchFamily="34" charset="0"/>
                          <a:cs typeface="Arial" pitchFamily="34" charset="0"/>
                        </a:rPr>
                        <a:t>.</a:t>
                      </a:r>
                    </a:p>
                    <a:p>
                      <a:pPr>
                        <a:spcAft>
                          <a:spcPts val="0"/>
                        </a:spcAft>
                      </a:pPr>
                      <a:r>
                        <a:rPr lang="en-US" sz="1800" smtClean="0">
                          <a:effectLst/>
                          <a:latin typeface="Arial" pitchFamily="34" charset="0"/>
                          <a:cs typeface="Arial" pitchFamily="34" charset="0"/>
                        </a:rPr>
                        <a:t> </a:t>
                      </a:r>
                      <a:r>
                        <a:rPr lang="en-US" sz="1800">
                          <a:effectLst/>
                          <a:latin typeface="Arial" pitchFamily="34" charset="0"/>
                          <a:cs typeface="Arial" pitchFamily="34" charset="0"/>
                        </a:rPr>
                        <a:t>Nêu 2 ứng dụng từ hiện tượng này</a:t>
                      </a:r>
                      <a:r>
                        <a:rPr lang="en-US" sz="1800" smtClean="0">
                          <a:effectLst/>
                          <a:latin typeface="Arial" pitchFamily="34" charset="0"/>
                          <a:cs typeface="Arial" pitchFamily="34" charset="0"/>
                        </a:rPr>
                        <a:t>.</a:t>
                      </a:r>
                    </a:p>
                    <a:p>
                      <a:pPr>
                        <a:spcAft>
                          <a:spcPts val="0"/>
                        </a:spcAft>
                      </a:pPr>
                      <a:endParaRPr lang="en-US" sz="1800">
                        <a:effectLst/>
                        <a:latin typeface="Arial" pitchFamily="34" charset="0"/>
                        <a:ea typeface="Times New Roman"/>
                        <a:cs typeface="Arial" pitchFamily="34" charset="0"/>
                      </a:endParaRPr>
                    </a:p>
                  </a:txBody>
                  <a:tcPr marL="68580" marR="68580" marT="0" marB="0"/>
                </a:tc>
              </a:tr>
              <a:tr h="764947">
                <a:tc>
                  <a:txBody>
                    <a:bodyPr/>
                    <a:lstStyle/>
                    <a:p>
                      <a:pPr algn="ctr">
                        <a:lnSpc>
                          <a:spcPct val="115000"/>
                        </a:lnSpc>
                        <a:spcAft>
                          <a:spcPts val="0"/>
                        </a:spcAft>
                      </a:pPr>
                      <a:r>
                        <a:rPr lang="en-US" sz="1800">
                          <a:effectLst/>
                          <a:latin typeface="Arial" pitchFamily="34" charset="0"/>
                          <a:cs typeface="Arial" pitchFamily="34" charset="0"/>
                        </a:rPr>
                        <a:t>2</a:t>
                      </a:r>
                      <a:endParaRPr lang="en-US" sz="1800">
                        <a:effectLst/>
                        <a:latin typeface="Arial" pitchFamily="34" charset="0"/>
                        <a:ea typeface="Times New Roman"/>
                        <a:cs typeface="Arial" pitchFamily="34" charset="0"/>
                      </a:endParaRPr>
                    </a:p>
                  </a:txBody>
                  <a:tcPr marL="68580" marR="68580" marT="0" marB="0"/>
                </a:tc>
                <a:tc>
                  <a:txBody>
                    <a:bodyPr/>
                    <a:lstStyle/>
                    <a:p>
                      <a:pPr>
                        <a:spcAft>
                          <a:spcPts val="0"/>
                        </a:spcAft>
                      </a:pPr>
                      <a:r>
                        <a:rPr lang="en-US" sz="1800">
                          <a:effectLst/>
                          <a:latin typeface="Arial" pitchFamily="34" charset="0"/>
                          <a:cs typeface="Arial" pitchFamily="34" charset="0"/>
                        </a:rPr>
                        <a:t>Xác định hiệu điện thế cực đại, tần số góc, tần số, hiệu điện thế hiệu dụng từ biểu thức hiệu điện thế: u = 20 cos( 3𝛑 t +  2𝛑 ) (V</a:t>
                      </a:r>
                      <a:r>
                        <a:rPr lang="en-US" sz="1800" smtClean="0">
                          <a:effectLst/>
                          <a:latin typeface="Arial" pitchFamily="34" charset="0"/>
                          <a:cs typeface="Arial" pitchFamily="34" charset="0"/>
                        </a:rPr>
                        <a:t>)</a:t>
                      </a:r>
                      <a:endParaRPr lang="en-US" sz="1800">
                        <a:effectLst/>
                        <a:latin typeface="Arial" pitchFamily="34" charset="0"/>
                        <a:cs typeface="Arial" pitchFamily="34" charset="0"/>
                      </a:endParaRPr>
                    </a:p>
                  </a:txBody>
                  <a:tcPr marL="68580" marR="68580" marT="0" marB="0"/>
                </a:tc>
              </a:tr>
              <a:tr h="1734470">
                <a:tc>
                  <a:txBody>
                    <a:bodyPr/>
                    <a:lstStyle/>
                    <a:p>
                      <a:pPr algn="ctr">
                        <a:lnSpc>
                          <a:spcPct val="115000"/>
                        </a:lnSpc>
                        <a:spcAft>
                          <a:spcPts val="0"/>
                        </a:spcAft>
                      </a:pPr>
                      <a:r>
                        <a:rPr lang="en-US" sz="1800">
                          <a:effectLst/>
                          <a:latin typeface="Arial" pitchFamily="34" charset="0"/>
                          <a:cs typeface="Arial" pitchFamily="34" charset="0"/>
                        </a:rPr>
                        <a:t>3</a:t>
                      </a:r>
                      <a:endParaRPr lang="en-US" sz="1800">
                        <a:effectLst/>
                        <a:latin typeface="Arial" pitchFamily="34" charset="0"/>
                        <a:ea typeface="Times New Roman"/>
                        <a:cs typeface="Arial" pitchFamily="34" charset="0"/>
                      </a:endParaRPr>
                    </a:p>
                  </a:txBody>
                  <a:tcPr marL="68580" marR="68580" marT="0" marB="0"/>
                </a:tc>
                <a:tc>
                  <a:txBody>
                    <a:bodyPr/>
                    <a:lstStyle/>
                    <a:p>
                      <a:pPr>
                        <a:lnSpc>
                          <a:spcPct val="115000"/>
                        </a:lnSpc>
                        <a:spcAft>
                          <a:spcPts val="0"/>
                        </a:spcAft>
                      </a:pPr>
                      <a:r>
                        <a:rPr lang="en-US" sz="1800">
                          <a:effectLst/>
                          <a:latin typeface="Arial" pitchFamily="34" charset="0"/>
                          <a:cs typeface="Arial" pitchFamily="34" charset="0"/>
                        </a:rPr>
                        <a:t>Đoạn mạch RLC nối tiếp gồm điện trở 9 𝛀, cảm kháng 20 𝛀, dung kháng 60 𝛀. Hãy tính: </a:t>
                      </a:r>
                    </a:p>
                    <a:p>
                      <a:pPr>
                        <a:lnSpc>
                          <a:spcPct val="115000"/>
                        </a:lnSpc>
                        <a:spcAft>
                          <a:spcPts val="0"/>
                        </a:spcAft>
                      </a:pPr>
                      <a:r>
                        <a:rPr lang="en-US" sz="1800">
                          <a:effectLst/>
                          <a:latin typeface="Arial" pitchFamily="34" charset="0"/>
                          <a:cs typeface="Arial" pitchFamily="34" charset="0"/>
                        </a:rPr>
                        <a:t>a/ Tổng trở của đoạn mạch?</a:t>
                      </a:r>
                    </a:p>
                    <a:p>
                      <a:pPr>
                        <a:lnSpc>
                          <a:spcPct val="115000"/>
                        </a:lnSpc>
                        <a:spcAft>
                          <a:spcPts val="0"/>
                        </a:spcAft>
                      </a:pPr>
                      <a:r>
                        <a:rPr lang="en-US" sz="1800">
                          <a:effectLst/>
                          <a:latin typeface="Arial" pitchFamily="34" charset="0"/>
                          <a:cs typeface="Arial" pitchFamily="34" charset="0"/>
                        </a:rPr>
                        <a:t>b/ Cường độ dòng điện hiệu dụng qua mạch là bao nhiêu nếu đặt hiệu điện thế hiệu dụng 57,4 V vào hai đầu đoạn mạch?</a:t>
                      </a:r>
                      <a:endParaRPr lang="en-US" sz="1800">
                        <a:effectLst/>
                        <a:latin typeface="Arial" pitchFamily="34" charset="0"/>
                        <a:ea typeface="Times New Roman"/>
                        <a:cs typeface="Arial" pitchFamily="34" charset="0"/>
                      </a:endParaRPr>
                    </a:p>
                  </a:txBody>
                  <a:tcPr marL="68580" marR="68580" marT="0" marB="0"/>
                </a:tc>
              </a:tr>
            </a:tbl>
          </a:graphicData>
        </a:graphic>
      </p:graphicFrame>
      <p:pic>
        <p:nvPicPr>
          <p:cNvPr id="2049" name="Picture 1" descr="Description: C:\Users\Administrator\Pictures\vl2c\Magfi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9800" y="409032"/>
            <a:ext cx="2514600" cy="1594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088877"/>
      </p:ext>
    </p:extLst>
  </p:cSld>
  <p:clrMapOvr>
    <a:masterClrMapping/>
  </p:clrMapOvr>
  <p:transition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956F363A-42BC-4205-B31A-6092BC3CC4F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5" name="Picture 4">
            <a:hlinkClick r:id="rId2" action="ppaction://hlinksldjump"/>
            <a:extLst>
              <a:ext uri="{FF2B5EF4-FFF2-40B4-BE49-F238E27FC236}">
                <a16:creationId xmlns:a16="http://schemas.microsoft.com/office/drawing/2014/main" xmlns="" id="{B0F83FD5-1A92-4A1E-9671-DB3963D896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a16="http://schemas.microsoft.com/office/drawing/2014/main" xmlns="" id="{8794F6E9-5BB2-443B-8947-FA20D1A15AD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a:t>
            </a:r>
          </a:p>
        </p:txBody>
      </p:sp>
      <p:pic>
        <p:nvPicPr>
          <p:cNvPr id="8"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5420353"/>
              </p:ext>
            </p:extLst>
          </p:nvPr>
        </p:nvGraphicFramePr>
        <p:xfrm>
          <a:off x="380303" y="1144548"/>
          <a:ext cx="8230298" cy="3413760"/>
        </p:xfrm>
        <a:graphic>
          <a:graphicData uri="http://schemas.openxmlformats.org/drawingml/2006/table">
            <a:tbl>
              <a:tblPr>
                <a:tableStyleId>{5C22544A-7EE6-4342-B048-85BDC9FD1C3A}</a:tableStyleId>
              </a:tblPr>
              <a:tblGrid>
                <a:gridCol w="713082"/>
                <a:gridCol w="7517216"/>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Hiện tượng này là hiện tượng gì? Mô tả vắn tắt. </a:t>
                      </a:r>
                      <a:endParaRPr lang="en-US" sz="2000" smtClean="0">
                        <a:effectLst/>
                      </a:endParaRPr>
                    </a:p>
                    <a:p>
                      <a:pPr>
                        <a:spcAft>
                          <a:spcPts val="0"/>
                        </a:spcAft>
                      </a:pPr>
                      <a:r>
                        <a:rPr lang="en-US" sz="2000" smtClean="0">
                          <a:effectLst/>
                        </a:rPr>
                        <a:t>Nêu </a:t>
                      </a:r>
                      <a:r>
                        <a:rPr lang="en-US" sz="2000">
                          <a:effectLst/>
                        </a:rPr>
                        <a:t>2 ứng dụng từ hiện tượng này.</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Đoạn mạch RLC nối tiếp gồm điện trở 36 𝛀, cảm kháng 13 𝛀, dung kháng 90 𝛀. Hãy tính: </a:t>
                      </a:r>
                    </a:p>
                    <a:p>
                      <a:pPr>
                        <a:lnSpc>
                          <a:spcPct val="115000"/>
                        </a:lnSpc>
                        <a:spcAft>
                          <a:spcPts val="0"/>
                        </a:spcAft>
                      </a:pPr>
                      <a:r>
                        <a:rPr lang="en-US" sz="2000">
                          <a:effectLst/>
                        </a:rPr>
                        <a:t>a/ Tổng trở của đoạn mạch?</a:t>
                      </a:r>
                    </a:p>
                    <a:p>
                      <a:pPr>
                        <a:lnSpc>
                          <a:spcPct val="115000"/>
                        </a:lnSpc>
                        <a:spcAft>
                          <a:spcPts val="0"/>
                        </a:spcAft>
                      </a:pPr>
                      <a:r>
                        <a:rPr lang="en-US" sz="2000">
                          <a:effectLst/>
                        </a:rPr>
                        <a:t>b/ Công suất tiêu thụ của đoạn mạch là bao nhiêu khi cường độ dòng điện hiệu dụng qua mạch là 12 A?</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120 vòng và cuộn thứ cấp quấn 240 vòng là máy tăng áp hay hạ áp? </a:t>
                      </a:r>
                      <a:endParaRPr lang="en-US" sz="2000" smtClean="0">
                        <a:effectLst/>
                      </a:endParaRPr>
                    </a:p>
                    <a:p>
                      <a:pPr>
                        <a:lnSpc>
                          <a:spcPct val="115000"/>
                        </a:lnSpc>
                        <a:spcAft>
                          <a:spcPts val="0"/>
                        </a:spcAft>
                      </a:pPr>
                      <a:r>
                        <a:rPr lang="en-US" sz="2000" smtClean="0">
                          <a:effectLst/>
                        </a:rPr>
                        <a:t>Cần </a:t>
                      </a:r>
                      <a:r>
                        <a:rPr lang="en-US" sz="2000">
                          <a:effectLst/>
                        </a:rPr>
                        <a:t>đấu vào nguồn điện áp bao nhiêu để điện áp đầu ra đạt 63 V?</a:t>
                      </a:r>
                      <a:endParaRPr lang="en-US" sz="2000">
                        <a:effectLst/>
                        <a:latin typeface="VNI-Times"/>
                        <a:ea typeface="Times New Roman"/>
                        <a:cs typeface="Times New Roman"/>
                      </a:endParaRPr>
                    </a:p>
                  </a:txBody>
                  <a:tcPr marL="68580" marR="68580" marT="0" marB="0"/>
                </a:tc>
              </a:tr>
            </a:tbl>
          </a:graphicData>
        </a:graphic>
      </p:graphicFrame>
      <p:pic>
        <p:nvPicPr>
          <p:cNvPr id="3073"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02496" y="456741"/>
            <a:ext cx="2239376" cy="1263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97330"/>
      </p:ext>
    </p:extLst>
  </p:cSld>
  <p:clrMapOvr>
    <a:masterClrMapping/>
  </p:clrMapOvr>
  <p:transition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6F6F4DE-7C6E-4046-8DB6-3C88E8EF08E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0D79B00E-79C7-4195-A8CC-9944828F4E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A8657FF-7A19-4817-AA4A-50271913E4D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a:t>
            </a: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17494435"/>
              </p:ext>
            </p:extLst>
          </p:nvPr>
        </p:nvGraphicFramePr>
        <p:xfrm>
          <a:off x="685800" y="1208749"/>
          <a:ext cx="7848600" cy="3493704"/>
        </p:xfrm>
        <a:graphic>
          <a:graphicData uri="http://schemas.openxmlformats.org/drawingml/2006/table">
            <a:tbl>
              <a:tblPr>
                <a:tableStyleId>{5C22544A-7EE6-4342-B048-85BDC9FD1C3A}</a:tableStyleId>
              </a:tblPr>
              <a:tblGrid>
                <a:gridCol w="518304"/>
                <a:gridCol w="7330296"/>
              </a:tblGrid>
              <a:tr h="1040064">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smtClean="0">
                          <a:effectLst/>
                        </a:rPr>
                        <a:t>Electron </a:t>
                      </a:r>
                      <a:r>
                        <a:rPr lang="en-US" sz="2000">
                          <a:effectLst/>
                        </a:rPr>
                        <a:t>trong nguyên tử chuyển từ mức năng lượng (-13,6 eV) sang mức năng lượng (-3,4 eV) chứng tỏ nguyên tử đã hấp thụ hay đang bức xạ photon?  Tính năng lượng photon đó.</a:t>
                      </a:r>
                      <a:endParaRPr lang="en-US" sz="2000">
                        <a:effectLst/>
                        <a:latin typeface="VNI-Times"/>
                        <a:ea typeface="Times New Roman"/>
                        <a:cs typeface="Times New Roman"/>
                      </a:endParaRPr>
                    </a:p>
                  </a:txBody>
                  <a:tcPr marL="68580" marR="68580" marT="0" marB="0"/>
                </a:tc>
              </a:tr>
              <a:tr h="1176302">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Đoạn mạch RLC nối tiếp gồm điện trở 16 𝛀, cảm kháng 87 𝛀, dung kháng 150 𝛀. Hãy tính: </a:t>
                      </a:r>
                    </a:p>
                    <a:p>
                      <a:pPr>
                        <a:lnSpc>
                          <a:spcPct val="115000"/>
                        </a:lnSpc>
                        <a:spcAft>
                          <a:spcPts val="0"/>
                        </a:spcAft>
                      </a:pPr>
                      <a:r>
                        <a:rPr lang="en-US" sz="2000">
                          <a:effectLst/>
                        </a:rPr>
                        <a:t>a/ Tổng trở của đoạn mạch?</a:t>
                      </a:r>
                    </a:p>
                    <a:p>
                      <a:pPr>
                        <a:lnSpc>
                          <a:spcPct val="115000"/>
                        </a:lnSpc>
                        <a:spcAft>
                          <a:spcPts val="0"/>
                        </a:spcAft>
                      </a:pPr>
                      <a:r>
                        <a:rPr lang="en-US" sz="2000">
                          <a:effectLst/>
                        </a:rPr>
                        <a:t>b/ Hệ số công suất?</a:t>
                      </a:r>
                      <a:endParaRPr lang="en-US" sz="2000">
                        <a:effectLst/>
                        <a:latin typeface="VNI-Times"/>
                        <a:ea typeface="Times New Roman"/>
                        <a:cs typeface="Times New Roman"/>
                      </a:endParaRPr>
                    </a:p>
                  </a:txBody>
                  <a:tcPr marL="68580" marR="68580" marT="0" marB="0"/>
                </a:tc>
              </a:tr>
              <a:tr h="877283">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350 vòng thì để biến đổi điện áp từ 50 V thành 200 V thì cuộn thứ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tc>
              </a:tr>
            </a:tbl>
          </a:graphicData>
        </a:graphic>
      </p:graphicFrame>
      <p:pic>
        <p:nvPicPr>
          <p:cNvPr id="4097" name="Picture 16" descr="Description: C:\Users\Administrator\Pictures\hap thu.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22532"/>
            <a:ext cx="1905000" cy="1156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833931"/>
      </p:ext>
    </p:extLst>
  </p:cSld>
  <p:clrMapOvr>
    <a:masterClrMapping/>
  </p:clrMapOvr>
  <p:transition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578AFD9-E7B0-4B89-BFC6-AEB43A3C57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55A1E5C0-06AF-4AAD-8254-3A79350582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6BC1C6B-9A69-4870-A4A4-4A5C4D13719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a:t>
            </a:r>
          </a:p>
        </p:txBody>
      </p:sp>
      <p:pic>
        <p:nvPicPr>
          <p:cNvPr id="13"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524312869"/>
              </p:ext>
            </p:extLst>
          </p:nvPr>
        </p:nvGraphicFramePr>
        <p:xfrm>
          <a:off x="609600" y="1083743"/>
          <a:ext cx="7924800" cy="3621024"/>
        </p:xfrm>
        <a:graphic>
          <a:graphicData uri="http://schemas.openxmlformats.org/drawingml/2006/table">
            <a:tbl>
              <a:tblPr>
                <a:tableStyleId>{5C22544A-7EE6-4342-B048-85BDC9FD1C3A}</a:tableStyleId>
              </a:tblPr>
              <a:tblGrid>
                <a:gridCol w="380813"/>
                <a:gridCol w="7543987"/>
              </a:tblGrid>
              <a:tr h="800656">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mô hình của thiết bị gì? </a:t>
                      </a:r>
                      <a:endParaRPr lang="en-US" sz="1800" smtClean="0">
                        <a:effectLst/>
                      </a:endParaRPr>
                    </a:p>
                    <a:p>
                      <a:pPr>
                        <a:spcAft>
                          <a:spcPts val="0"/>
                        </a:spcAft>
                      </a:pPr>
                      <a:r>
                        <a:rPr lang="en-US" sz="1800" smtClean="0">
                          <a:effectLst/>
                        </a:rPr>
                        <a:t>Mô </a:t>
                      </a:r>
                      <a:r>
                        <a:rPr lang="en-US" sz="1800">
                          <a:effectLst/>
                        </a:rPr>
                        <a:t>tả vắn tắt cấu tạo thiết bị đó.</a:t>
                      </a:r>
                    </a:p>
                    <a:p>
                      <a:pPr>
                        <a:spcAft>
                          <a:spcPts val="0"/>
                        </a:spcAft>
                      </a:pPr>
                      <a:r>
                        <a:rPr lang="en-US" sz="1800">
                          <a:effectLst/>
                        </a:rPr>
                        <a:t>Ứng dụng từ hiện tượng vật lí nào? </a:t>
                      </a:r>
                    </a:p>
                    <a:p>
                      <a:pPr>
                        <a:spcAft>
                          <a:spcPts val="0"/>
                        </a:spcAft>
                      </a:pPr>
                      <a:r>
                        <a:rPr lang="en-US" sz="1800">
                          <a:effectLst/>
                        </a:rPr>
                        <a:t>Mô tả vắn tắt nguyên lý hoạt động cơ bản.</a:t>
                      </a:r>
                      <a:endParaRPr lang="en-US" sz="1800">
                        <a:effectLst/>
                        <a:latin typeface="VNI-Times"/>
                        <a:ea typeface="Times New Roman"/>
                        <a:cs typeface="Times New Roman"/>
                      </a:endParaRPr>
                    </a:p>
                  </a:txBody>
                  <a:tcPr marL="68580" marR="68580" marT="0" marB="0"/>
                </a:tc>
              </a:tr>
              <a:tr h="1534591">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tabLst>
                          <a:tab pos="1228090" algn="l"/>
                        </a:tabLst>
                      </a:pPr>
                      <a:r>
                        <a:rPr lang="en-US" sz="1800">
                          <a:effectLst/>
                        </a:rPr>
                        <a:t>Đoạn mạch RLC nối tiếp gồm điện trở 20 𝛀, cảm kháng 49 𝛀, dung kháng 70 𝛀. Hãy tính: </a:t>
                      </a:r>
                    </a:p>
                    <a:p>
                      <a:pPr>
                        <a:lnSpc>
                          <a:spcPct val="115000"/>
                        </a:lnSpc>
                        <a:spcAft>
                          <a:spcPts val="0"/>
                        </a:spcAft>
                        <a:tabLst>
                          <a:tab pos="1228090" algn="l"/>
                        </a:tabLst>
                      </a:pPr>
                      <a:r>
                        <a:rPr lang="en-US" sz="1800">
                          <a:effectLst/>
                        </a:rPr>
                        <a:t>a/ Tổng trở của đoạn mạch?</a:t>
                      </a:r>
                    </a:p>
                    <a:p>
                      <a:pPr>
                        <a:lnSpc>
                          <a:spcPct val="115000"/>
                        </a:lnSpc>
                        <a:spcAft>
                          <a:spcPts val="0"/>
                        </a:spcAft>
                        <a:tabLst>
                          <a:tab pos="1228090" algn="l"/>
                        </a:tabLst>
                      </a:pPr>
                      <a:r>
                        <a:rPr lang="en-US" sz="1800">
                          <a:effectLst/>
                        </a:rPr>
                        <a:t>b/ Hiệu điện thế hiệu dụng hai đầu đoạn mạch là bao nhiêu để cường độ dòng điện hiệu dụng qua mạch là 5,9 A?</a:t>
                      </a:r>
                      <a:endParaRPr lang="en-US" sz="1800">
                        <a:effectLst/>
                        <a:latin typeface="VNI-Times"/>
                        <a:ea typeface="Times New Roman"/>
                        <a:cs typeface="Times New Roman"/>
                      </a:endParaRPr>
                    </a:p>
                  </a:txBody>
                  <a:tcPr marL="68580" marR="68580" marT="0" marB="0"/>
                </a:tc>
              </a:tr>
              <a:tr h="920755">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thứ cấp quấn 700 vòng thì để biến đổi điện áp từ 10 V thành 40 V thì cuộn sơ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tc>
              </a:tr>
            </a:tbl>
          </a:graphicData>
        </a:graphic>
      </p:graphicFrame>
      <p:pic>
        <p:nvPicPr>
          <p:cNvPr id="5121" name="Picture 10"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86399" y="553998"/>
            <a:ext cx="2788357" cy="1591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126960"/>
      </p:ext>
    </p:extLst>
  </p:cSld>
  <p:clrMapOvr>
    <a:masterClrMapping/>
  </p:clrMapOvr>
  <p:transition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01B9F5D-AD7C-4637-A300-07A8649A7F1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166131FA-ACB0-4029-B362-D1E97E91F1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D1259C2-B997-487D-88E5-D223AED12242}"/>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6</a:t>
            </a:r>
          </a:p>
        </p:txBody>
      </p:sp>
      <p:pic>
        <p:nvPicPr>
          <p:cNvPr id="8"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40840701"/>
              </p:ext>
            </p:extLst>
          </p:nvPr>
        </p:nvGraphicFramePr>
        <p:xfrm>
          <a:off x="532004" y="1146614"/>
          <a:ext cx="8078595" cy="3457361"/>
        </p:xfrm>
        <a:graphic>
          <a:graphicData uri="http://schemas.openxmlformats.org/drawingml/2006/table">
            <a:tbl>
              <a:tblPr>
                <a:tableStyleId>{5C22544A-7EE6-4342-B048-85BDC9FD1C3A}</a:tableStyleId>
              </a:tblPr>
              <a:tblGrid>
                <a:gridCol w="331090"/>
                <a:gridCol w="7747505"/>
              </a:tblGrid>
              <a:tr h="1167887">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mô hình của thiết bị gì? </a:t>
                      </a:r>
                      <a:endParaRPr lang="en-US" sz="1800" smtClean="0">
                        <a:effectLst/>
                      </a:endParaRPr>
                    </a:p>
                    <a:p>
                      <a:pPr>
                        <a:spcAft>
                          <a:spcPts val="0"/>
                        </a:spcAft>
                      </a:pPr>
                      <a:r>
                        <a:rPr lang="en-US" sz="1800" smtClean="0">
                          <a:effectLst/>
                        </a:rPr>
                        <a:t>Mô </a:t>
                      </a:r>
                      <a:r>
                        <a:rPr lang="en-US" sz="1800">
                          <a:effectLst/>
                        </a:rPr>
                        <a:t>tả vắn tắt cấu tạo thiết bị đó.</a:t>
                      </a:r>
                    </a:p>
                    <a:p>
                      <a:pPr>
                        <a:spcAft>
                          <a:spcPts val="0"/>
                        </a:spcAft>
                      </a:pPr>
                      <a:r>
                        <a:rPr lang="en-US" sz="1800">
                          <a:effectLst/>
                        </a:rPr>
                        <a:t>Ứng dụng từ hiện tượng vật lí nào? </a:t>
                      </a:r>
                    </a:p>
                    <a:p>
                      <a:pPr>
                        <a:spcAft>
                          <a:spcPts val="0"/>
                        </a:spcAft>
                      </a:pPr>
                      <a:r>
                        <a:rPr lang="en-US" sz="1800">
                          <a:effectLst/>
                        </a:rPr>
                        <a:t>Mô tả vắn tắt nguyên lý hoạt động cơ bản.</a:t>
                      </a:r>
                      <a:endParaRPr lang="en-US" sz="1800">
                        <a:effectLst/>
                        <a:latin typeface="VNI-Times"/>
                        <a:ea typeface="Times New Roman"/>
                        <a:cs typeface="Times New Roman"/>
                      </a:endParaRPr>
                    </a:p>
                  </a:txBody>
                  <a:tcPr marL="68580" marR="68580" marT="0" marB="0"/>
                </a:tc>
              </a:tr>
              <a:tr h="134307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9 𝛀, cảm kháng 49 𝛀, dung kháng 89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tc>
              </a:tr>
              <a:tr h="89538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450 vòng và cuộn thứ cấp quấn 150 vòng là máy tăng áp hay hạ áp? </a:t>
                      </a:r>
                      <a:endParaRPr lang="en-US" sz="1800" smtClean="0">
                        <a:effectLst/>
                      </a:endParaRPr>
                    </a:p>
                    <a:p>
                      <a:pPr>
                        <a:lnSpc>
                          <a:spcPct val="115000"/>
                        </a:lnSpc>
                        <a:spcAft>
                          <a:spcPts val="0"/>
                        </a:spcAft>
                      </a:pPr>
                      <a:r>
                        <a:rPr lang="en-US" sz="1800" smtClean="0">
                          <a:effectLst/>
                        </a:rPr>
                        <a:t>Khi </a:t>
                      </a:r>
                      <a:r>
                        <a:rPr lang="en-US" sz="1800">
                          <a:effectLst/>
                        </a:rPr>
                        <a:t>đấu vào nguồn 90 V thì điện áp đầu ra đo được bao nhiêu?</a:t>
                      </a:r>
                      <a:endParaRPr lang="en-US" sz="1800">
                        <a:effectLst/>
                        <a:latin typeface="VNI-Times"/>
                        <a:ea typeface="Times New Roman"/>
                        <a:cs typeface="Times New Roman"/>
                      </a:endParaRPr>
                    </a:p>
                  </a:txBody>
                  <a:tcPr marL="68580" marR="68580" marT="0" marB="0"/>
                </a:tc>
              </a:tr>
            </a:tbl>
          </a:graphicData>
        </a:graphic>
      </p:graphicFrame>
      <p:pic>
        <p:nvPicPr>
          <p:cNvPr id="6145" name="Picture 9" descr="Description: C:\Users\Administrator\Pictures\vl2c\Induction-motor-3a.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423344"/>
            <a:ext cx="2514600" cy="1891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550710"/>
      </p:ext>
    </p:extLst>
  </p:cSld>
  <p:clrMapOvr>
    <a:masterClrMapping/>
  </p:clrMapOvr>
  <p:transition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0602930-3944-478B-98C8-26F21B1EA0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3" action="ppaction://hlinksldjump"/>
            <a:extLst>
              <a:ext uri="{FF2B5EF4-FFF2-40B4-BE49-F238E27FC236}">
                <a16:creationId xmlns:a16="http://schemas.microsoft.com/office/drawing/2014/main" xmlns="" id="{5A089FF9-9B77-49CB-85D0-913F857627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381D23F-DBDA-42EC-A358-CFB7129801E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7</a:t>
            </a:r>
          </a:p>
        </p:txBody>
      </p:sp>
      <p:pic>
        <p:nvPicPr>
          <p:cNvPr id="8"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539062006"/>
              </p:ext>
            </p:extLst>
          </p:nvPr>
        </p:nvGraphicFramePr>
        <p:xfrm>
          <a:off x="838200" y="1137433"/>
          <a:ext cx="7467600" cy="3415517"/>
        </p:xfrm>
        <a:graphic>
          <a:graphicData uri="http://schemas.openxmlformats.org/drawingml/2006/table">
            <a:tbl>
              <a:tblPr>
                <a:tableStyleId>{5C22544A-7EE6-4342-B048-85BDC9FD1C3A}</a:tableStyleId>
              </a:tblPr>
              <a:tblGrid>
                <a:gridCol w="402862"/>
                <a:gridCol w="7064738"/>
              </a:tblGrid>
              <a:tr h="850483">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Hình bên là ứng dụng loại tia nào?</a:t>
                      </a:r>
                    </a:p>
                    <a:p>
                      <a:pPr>
                        <a:spcAft>
                          <a:spcPts val="0"/>
                        </a:spcAft>
                      </a:pPr>
                      <a:r>
                        <a:rPr lang="en-US" sz="1800">
                          <a:effectLst/>
                        </a:rPr>
                        <a:t>Dựa trên tính chất gì của tia đó?</a:t>
                      </a:r>
                    </a:p>
                    <a:p>
                      <a:pPr>
                        <a:spcAft>
                          <a:spcPts val="0"/>
                        </a:spcAft>
                      </a:pPr>
                      <a:r>
                        <a:rPr lang="en-US" sz="1800">
                          <a:effectLst/>
                        </a:rPr>
                        <a:t>Nêu 2 ứng dụng của tia đó.</a:t>
                      </a:r>
                      <a:endParaRPr lang="en-US" sz="1800">
                        <a:effectLst/>
                        <a:latin typeface="VNI-Times"/>
                        <a:ea typeface="Times New Roman"/>
                        <a:cs typeface="Times New Roman"/>
                      </a:endParaRPr>
                    </a:p>
                  </a:txBody>
                  <a:tcPr marL="68580" marR="68580" marT="0" marB="0"/>
                </a:tc>
              </a:tr>
              <a:tr h="1608535">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12 𝛀, </a:t>
                      </a:r>
                      <a:endParaRPr lang="en-US" sz="1800" smtClean="0">
                        <a:effectLst/>
                      </a:endParaRPr>
                    </a:p>
                    <a:p>
                      <a:pPr>
                        <a:lnSpc>
                          <a:spcPct val="115000"/>
                        </a:lnSpc>
                        <a:spcAft>
                          <a:spcPts val="0"/>
                        </a:spcAft>
                      </a:pPr>
                      <a:r>
                        <a:rPr lang="en-US" sz="1800" smtClean="0">
                          <a:effectLst/>
                        </a:rPr>
                        <a:t>cảm </a:t>
                      </a:r>
                      <a:r>
                        <a:rPr lang="en-US" sz="1800">
                          <a:effectLst/>
                        </a:rPr>
                        <a:t>kháng 79 𝛀, dung kháng 114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5,9 A?</a:t>
                      </a:r>
                      <a:endParaRPr lang="en-US" sz="1800">
                        <a:effectLst/>
                        <a:latin typeface="VNI-Times"/>
                        <a:ea typeface="Times New Roman"/>
                        <a:cs typeface="Times New Roman"/>
                      </a:endParaRPr>
                    </a:p>
                  </a:txBody>
                  <a:tcPr marL="68580" marR="68580" marT="0" marB="0"/>
                </a:tc>
              </a:tr>
              <a:tr h="956499">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340 vòng và cuộn thứ cấp quấn 170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58 V?</a:t>
                      </a:r>
                      <a:endParaRPr lang="en-US" sz="1800">
                        <a:effectLst/>
                        <a:latin typeface="VNI-Times"/>
                        <a:ea typeface="Times New Roman"/>
                        <a:cs typeface="Times New Roman"/>
                      </a:endParaRPr>
                    </a:p>
                  </a:txBody>
                  <a:tcPr marL="68580" marR="68580" marT="0" marB="0"/>
                </a:tc>
              </a:tr>
            </a:tbl>
          </a:graphicData>
        </a:graphic>
      </p:graphicFrame>
      <p:pic>
        <p:nvPicPr>
          <p:cNvPr id="7169" name="Picture 4097" descr="Description: C:\Users\Administrator\Pictures\vl2c\X quang.gi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48400" y="1144548"/>
            <a:ext cx="167640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888144"/>
      </p:ext>
    </p:extLst>
  </p:cSld>
  <p:clrMapOvr>
    <a:masterClrMapping/>
  </p:clrMapOvr>
  <p:transition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6A2CF9B-C556-41FE-B0D2-51E6EBE34D2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64DBECDF-3470-465E-88A6-8ED87B482E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B05C87D-ECF0-4E6B-A71C-ACA76BF6827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620752729"/>
              </p:ext>
            </p:extLst>
          </p:nvPr>
        </p:nvGraphicFramePr>
        <p:xfrm>
          <a:off x="678105" y="1144548"/>
          <a:ext cx="7932495" cy="3413760"/>
        </p:xfrm>
        <a:graphic>
          <a:graphicData uri="http://schemas.openxmlformats.org/drawingml/2006/table">
            <a:tbl>
              <a:tblPr>
                <a:tableStyleId>{5C22544A-7EE6-4342-B048-85BDC9FD1C3A}</a:tableStyleId>
              </a:tblPr>
              <a:tblGrid>
                <a:gridCol w="464895"/>
                <a:gridCol w="7467600"/>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Nêu tên và mô tả vắn tắt và </a:t>
                      </a:r>
                      <a:endParaRPr lang="en-US" sz="2000" smtClean="0">
                        <a:effectLst/>
                      </a:endParaRPr>
                    </a:p>
                    <a:p>
                      <a:pPr>
                        <a:spcAft>
                          <a:spcPts val="0"/>
                        </a:spcAft>
                      </a:pPr>
                      <a:r>
                        <a:rPr lang="en-US" sz="2000" smtClean="0">
                          <a:effectLst/>
                        </a:rPr>
                        <a:t>2 </a:t>
                      </a:r>
                      <a:r>
                        <a:rPr lang="en-US" sz="2000">
                          <a:effectLst/>
                        </a:rPr>
                        <a:t>ứng dụng của  loại phản ứng </a:t>
                      </a:r>
                      <a:r>
                        <a:rPr lang="en-US" sz="2000" smtClean="0">
                          <a:effectLst/>
                        </a:rPr>
                        <a:t>hình</a:t>
                      </a:r>
                      <a:r>
                        <a:rPr lang="en-US" sz="2000" baseline="0" smtClean="0">
                          <a:effectLst/>
                        </a:rPr>
                        <a:t> bên</a:t>
                      </a:r>
                      <a:r>
                        <a:rPr lang="en-US" sz="2000" smtClean="0">
                          <a:effectLst/>
                        </a:rPr>
                        <a:t>:  </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Đoạn mạch RLC nối tiếp gồm điện trở 36 𝛀, </a:t>
                      </a:r>
                      <a:endParaRPr lang="en-US" sz="2000" smtClean="0">
                        <a:effectLst/>
                      </a:endParaRPr>
                    </a:p>
                    <a:p>
                      <a:pPr>
                        <a:lnSpc>
                          <a:spcPct val="115000"/>
                        </a:lnSpc>
                        <a:spcAft>
                          <a:spcPts val="0"/>
                        </a:spcAft>
                      </a:pPr>
                      <a:r>
                        <a:rPr lang="en-US" sz="2000" smtClean="0">
                          <a:effectLst/>
                        </a:rPr>
                        <a:t>cảm </a:t>
                      </a:r>
                      <a:r>
                        <a:rPr lang="en-US" sz="2000">
                          <a:effectLst/>
                        </a:rPr>
                        <a:t>kháng 73 𝛀, dung kháng 150 𝛀. Hãy tính: </a:t>
                      </a:r>
                    </a:p>
                    <a:p>
                      <a:pPr>
                        <a:lnSpc>
                          <a:spcPct val="115000"/>
                        </a:lnSpc>
                        <a:spcAft>
                          <a:spcPts val="0"/>
                        </a:spcAft>
                      </a:pPr>
                      <a:r>
                        <a:rPr lang="en-US" sz="2000">
                          <a:effectLst/>
                        </a:rPr>
                        <a:t>a/ Tổng trở của đoạn mạch?</a:t>
                      </a:r>
                    </a:p>
                    <a:p>
                      <a:pPr>
                        <a:lnSpc>
                          <a:spcPct val="115000"/>
                        </a:lnSpc>
                        <a:spcAft>
                          <a:spcPts val="0"/>
                        </a:spcAft>
                      </a:pPr>
                      <a:r>
                        <a:rPr lang="en-US" sz="2000">
                          <a:effectLst/>
                        </a:rPr>
                        <a:t>b/ Công suất tiêu thụ của đoạn mạch là bao nhiêu khi cường độ dòng điện hiệu dụng qua mạch là 5 A?</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thứ cấp quấn 640 vòng thì để biến đổi điện áp từ 580 V thành 40 V thì cuộn sơ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tc>
              </a:tr>
            </a:tbl>
          </a:graphicData>
        </a:graphic>
      </p:graphicFrame>
      <p:pic>
        <p:nvPicPr>
          <p:cNvPr id="8193" name="Picture 4115" descr="Description: C:\Users\Administrator\Pictures\phan ung phan hach 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38022" y="615567"/>
            <a:ext cx="2566611" cy="1440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347283"/>
      </p:ext>
    </p:extLst>
  </p:cSld>
  <p:clrMapOvr>
    <a:masterClrMapping/>
  </p:clrMapOvr>
  <p:transition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30EC5B1-B389-47F4-8E68-AA4AA282529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CFE0CB19-FE13-450B-B8CC-ABD3B0B874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4CD2543-5E44-401E-9A5B-F9A4AEF8280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698066141"/>
              </p:ext>
            </p:extLst>
          </p:nvPr>
        </p:nvGraphicFramePr>
        <p:xfrm>
          <a:off x="800100" y="1180582"/>
          <a:ext cx="7581900" cy="3370302"/>
        </p:xfrm>
        <a:graphic>
          <a:graphicData uri="http://schemas.openxmlformats.org/drawingml/2006/table">
            <a:tbl>
              <a:tblPr>
                <a:tableStyleId>{5C22544A-7EE6-4342-B048-85BDC9FD1C3A}</a:tableStyleId>
              </a:tblPr>
              <a:tblGrid>
                <a:gridCol w="515275"/>
                <a:gridCol w="7066625"/>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bảng cảnh báo về việc gì? </a:t>
                      </a:r>
                    </a:p>
                    <a:p>
                      <a:pPr>
                        <a:spcAft>
                          <a:spcPts val="0"/>
                        </a:spcAft>
                      </a:pPr>
                      <a:r>
                        <a:rPr lang="en-US" sz="1800">
                          <a:effectLst/>
                        </a:rPr>
                        <a:t>Mô tả vắn tắt hiện tượng. </a:t>
                      </a:r>
                    </a:p>
                    <a:p>
                      <a:pPr>
                        <a:spcAft>
                          <a:spcPts val="0"/>
                        </a:spcAft>
                      </a:pPr>
                      <a:r>
                        <a:rPr lang="en-US" sz="1800">
                          <a:effectLst/>
                        </a:rPr>
                        <a:t>Nêu 2 ứng dụng từ hiện tượng này.</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10 𝛀, </a:t>
                      </a:r>
                      <a:endParaRPr lang="en-US" sz="1800" smtClean="0">
                        <a:effectLst/>
                      </a:endParaRPr>
                    </a:p>
                    <a:p>
                      <a:pPr>
                        <a:lnSpc>
                          <a:spcPct val="115000"/>
                        </a:lnSpc>
                        <a:spcAft>
                          <a:spcPts val="0"/>
                        </a:spcAft>
                      </a:pPr>
                      <a:r>
                        <a:rPr lang="en-US" sz="1800" smtClean="0">
                          <a:effectLst/>
                        </a:rPr>
                        <a:t>cảm </a:t>
                      </a:r>
                      <a:r>
                        <a:rPr lang="en-US" sz="1800">
                          <a:effectLst/>
                        </a:rPr>
                        <a:t>kháng 31 𝛀, dung kháng 55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153,4 V vào hai đầu đoạn mạch?</a:t>
                      </a:r>
                      <a:endParaRPr lang="en-US" sz="1800">
                        <a:effectLst/>
                        <a:latin typeface="VNI-Times"/>
                        <a:ea typeface="Times New Roman"/>
                        <a:cs typeface="Times New Roman"/>
                      </a:endParaRPr>
                    </a:p>
                  </a:txBody>
                  <a:tcPr marL="68580" marR="68580" marT="0" marB="0"/>
                </a:tc>
              </a:tr>
              <a:tr h="970002">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500 vòng thì để biến đổi điện áp từ 10 V thành 50 V thì cuộn thứ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tc>
              </a:tr>
            </a:tbl>
          </a:graphicData>
        </a:graphic>
      </p:graphicFrame>
      <p:pic>
        <p:nvPicPr>
          <p:cNvPr id="9217" name="Picture 4121" descr="Description: Biển chỉ dẫn - Biển báo an toàn - Biển hiệu - Biển báo - Biển cảnh báo vật  liệu phóng xạ hoặc bức xạ ion hóa"/>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07157" y="1325237"/>
            <a:ext cx="1490435" cy="1306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750463"/>
      </p:ext>
    </p:extLst>
  </p:cSld>
  <p:clrMapOvr>
    <a:masterClrMapping/>
  </p:clrMapOvr>
  <p:transition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537F1AE-94BA-4BBF-9421-47CFD77C230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F90B9788-7AE6-44FA-B404-85382E7C03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725FA85-6EE0-4EB3-8F74-78D225FCCD7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460821672"/>
              </p:ext>
            </p:extLst>
          </p:nvPr>
        </p:nvGraphicFramePr>
        <p:xfrm>
          <a:off x="532004" y="1352550"/>
          <a:ext cx="7926195" cy="3031236"/>
        </p:xfrm>
        <a:graphic>
          <a:graphicData uri="http://schemas.openxmlformats.org/drawingml/2006/table">
            <a:tbl>
              <a:tblPr>
                <a:tableStyleId>{5C22544A-7EE6-4342-B048-85BDC9FD1C3A}</a:tableStyleId>
              </a:tblPr>
              <a:tblGrid>
                <a:gridCol w="411469"/>
                <a:gridCol w="7514726"/>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Hình bên là ứng dụng loại tia nào?</a:t>
                      </a:r>
                    </a:p>
                    <a:p>
                      <a:pPr>
                        <a:spcAft>
                          <a:spcPts val="0"/>
                        </a:spcAft>
                      </a:pPr>
                      <a:r>
                        <a:rPr lang="en-US" sz="1800">
                          <a:effectLst/>
                        </a:rPr>
                        <a:t>Dựa trên tính chất gì của tia đó?</a:t>
                      </a:r>
                    </a:p>
                    <a:p>
                      <a:pPr>
                        <a:spcAft>
                          <a:spcPts val="0"/>
                        </a:spcAft>
                      </a:pPr>
                      <a:r>
                        <a:rPr lang="en-US" sz="1800">
                          <a:effectLst/>
                        </a:rPr>
                        <a:t>Nêu 2 ứng dụng của tia đó.</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10 𝛀, </a:t>
                      </a:r>
                      <a:endParaRPr lang="en-US" sz="1800" smtClean="0">
                        <a:effectLst/>
                      </a:endParaRPr>
                    </a:p>
                    <a:p>
                      <a:pPr>
                        <a:lnSpc>
                          <a:spcPct val="115000"/>
                        </a:lnSpc>
                        <a:spcAft>
                          <a:spcPts val="0"/>
                        </a:spcAft>
                      </a:pPr>
                      <a:r>
                        <a:rPr lang="en-US" sz="1800" smtClean="0">
                          <a:effectLst/>
                        </a:rPr>
                        <a:t>cảm </a:t>
                      </a:r>
                      <a:r>
                        <a:rPr lang="en-US" sz="1800">
                          <a:effectLst/>
                        </a:rPr>
                        <a:t>kháng 45 𝛀, dung kháng 69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450 vòng và cuộn thứ cấp quấn 270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45 V?</a:t>
                      </a:r>
                      <a:endParaRPr lang="en-US" sz="1800">
                        <a:effectLst/>
                        <a:latin typeface="VNI-Times"/>
                        <a:ea typeface="Times New Roman"/>
                        <a:cs typeface="Times New Roman"/>
                      </a:endParaRPr>
                    </a:p>
                  </a:txBody>
                  <a:tcPr marL="68580" marR="68580" marT="0" marB="0"/>
                </a:tc>
              </a:tr>
            </a:tbl>
          </a:graphicData>
        </a:graphic>
      </p:graphicFrame>
      <p:pic>
        <p:nvPicPr>
          <p:cNvPr id="10241" name="Picture 4096" descr="Description: C:\Users\Administrator\Pictures\den-uv-diet-khuan.jpg"/>
          <p:cNvPicPr>
            <a:picLocks noChangeAspect="1" noChangeArrowheads="1"/>
          </p:cNvPicPr>
          <p:nvPr/>
        </p:nvPicPr>
        <p:blipFill rotWithShape="1">
          <a:blip r:embed="rId6">
            <a:extLst>
              <a:ext uri="{28A0092B-C50C-407E-A947-70E740481C1C}">
                <a14:useLocalDpi xmlns:a14="http://schemas.microsoft.com/office/drawing/2010/main" val="0"/>
              </a:ext>
            </a:extLst>
          </a:blip>
          <a:srcRect l="13773" t="5357" r="11310" b="8574"/>
          <a:stretch/>
        </p:blipFill>
        <p:spPr bwMode="auto">
          <a:xfrm>
            <a:off x="5238246" y="805016"/>
            <a:ext cx="3677154" cy="2616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0712353"/>
      </p:ext>
    </p:extLst>
  </p:cSld>
  <p:clrMapOvr>
    <a:masterClrMapping/>
  </p:clrMapOvr>
  <p:transition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D116A5E-5790-40C9-9EA6-B9A48A205B5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BB9A0BAD-667D-4397-BAA9-2177994743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3F63DDE-24C1-4D14-AB9F-E472BF20595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826203925"/>
              </p:ext>
            </p:extLst>
          </p:nvPr>
        </p:nvGraphicFramePr>
        <p:xfrm>
          <a:off x="784332" y="1428750"/>
          <a:ext cx="7880135" cy="3131608"/>
        </p:xfrm>
        <a:graphic>
          <a:graphicData uri="http://schemas.openxmlformats.org/drawingml/2006/table">
            <a:tbl>
              <a:tblPr>
                <a:tableStyleId>{5C22544A-7EE6-4342-B048-85BDC9FD1C3A}</a:tableStyleId>
              </a:tblPr>
              <a:tblGrid>
                <a:gridCol w="511068"/>
                <a:gridCol w="7369067"/>
              </a:tblGrid>
              <a:tr h="114300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Đây là thí nghiệm về hiện tượng gì? </a:t>
                      </a:r>
                      <a:endParaRPr lang="en-US" sz="2000" smtClean="0">
                        <a:effectLst/>
                      </a:endParaRPr>
                    </a:p>
                    <a:p>
                      <a:pPr>
                        <a:spcAft>
                          <a:spcPts val="0"/>
                        </a:spcAft>
                      </a:pPr>
                      <a:r>
                        <a:rPr lang="en-US" sz="2000" smtClean="0">
                          <a:effectLst/>
                        </a:rPr>
                        <a:t>Mô </a:t>
                      </a:r>
                      <a:r>
                        <a:rPr lang="en-US" sz="2000">
                          <a:effectLst/>
                        </a:rPr>
                        <a:t>tả vắn tắt. </a:t>
                      </a:r>
                      <a:endParaRPr lang="en-US" sz="2000" smtClean="0">
                        <a:effectLst/>
                      </a:endParaRPr>
                    </a:p>
                    <a:p>
                      <a:pPr>
                        <a:spcAft>
                          <a:spcPts val="0"/>
                        </a:spcAft>
                      </a:pPr>
                      <a:r>
                        <a:rPr lang="en-US" sz="2000" smtClean="0">
                          <a:effectLst/>
                        </a:rPr>
                        <a:t>Nêu </a:t>
                      </a:r>
                      <a:r>
                        <a:rPr lang="en-US" sz="2000">
                          <a:effectLst/>
                        </a:rPr>
                        <a:t>2 ứng dụng của hiện tượng</a:t>
                      </a:r>
                      <a:endParaRPr lang="en-US" sz="2000">
                        <a:effectLst/>
                        <a:latin typeface="VNI-Times"/>
                        <a:ea typeface="Times New Roman"/>
                        <a:cs typeface="Times New Roman"/>
                      </a:endParaRPr>
                    </a:p>
                  </a:txBody>
                  <a:tcPr marL="68580" marR="68580" marT="0" marB="0"/>
                </a:tc>
              </a:tr>
              <a:tr h="83820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Xác định hiệu điện thế cực đại, tần số góc, tần số, hiệu điện thế hiệu dụng từ biểu thức hiệu điện thế: u = 12 cos( 4𝛑 t +  2𝛑 ) (V)</a:t>
                      </a:r>
                      <a:endParaRPr lang="en-US" sz="2000">
                        <a:effectLst/>
                        <a:latin typeface="VNI-Times"/>
                        <a:ea typeface="Times New Roman"/>
                        <a:cs typeface="Times New Roman"/>
                      </a:endParaRPr>
                    </a:p>
                  </a:txBody>
                  <a:tcPr marL="68580" marR="68580" marT="0" marB="0"/>
                </a:tc>
              </a:tr>
              <a:tr h="1150408">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820 vòng thì để biến đổi điện áp từ 40 V thành 8 V thì cuộn thứ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11265" name="Picture 9"/>
          <p:cNvPicPr>
            <a:picLocks noChangeAspect="1" noChangeArrowheads="1"/>
          </p:cNvPicPr>
          <p:nvPr/>
        </p:nvPicPr>
        <p:blipFill>
          <a:blip r:embed="rId6" cstate="print">
            <a:lum contrast="-12000"/>
            <a:extLst>
              <a:ext uri="{28A0092B-C50C-407E-A947-70E740481C1C}">
                <a14:useLocalDpi xmlns:a14="http://schemas.microsoft.com/office/drawing/2010/main" val="0"/>
              </a:ext>
            </a:extLst>
          </a:blip>
          <a:srcRect t="13387"/>
          <a:stretch>
            <a:fillRect/>
          </a:stretch>
        </p:blipFill>
        <p:spPr bwMode="auto">
          <a:xfrm>
            <a:off x="5334000" y="971550"/>
            <a:ext cx="3350665" cy="153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774747"/>
      </p:ext>
    </p:extLst>
  </p:cSld>
  <p:clrMapOvr>
    <a:masterClrMapping/>
  </p:clrMapOvr>
  <p:transition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C3720DB-0B76-4B50-86DC-3070FB4B235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39AC50D3-F7BE-4531-A8C0-99C11EDCAF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BFE1694-050C-4259-AD86-02874A171E0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20728544"/>
              </p:ext>
            </p:extLst>
          </p:nvPr>
        </p:nvGraphicFramePr>
        <p:xfrm>
          <a:off x="479871" y="1159788"/>
          <a:ext cx="7978329" cy="3322320"/>
        </p:xfrm>
        <a:graphic>
          <a:graphicData uri="http://schemas.openxmlformats.org/drawingml/2006/table">
            <a:tbl>
              <a:tblPr>
                <a:tableStyleId>{5C22544A-7EE6-4342-B048-85BDC9FD1C3A}</a:tableStyleId>
              </a:tblPr>
              <a:tblGrid>
                <a:gridCol w="414176"/>
                <a:gridCol w="7564153"/>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Hình bên là ứng dụng loại tia nào?</a:t>
                      </a:r>
                    </a:p>
                    <a:p>
                      <a:pPr>
                        <a:spcAft>
                          <a:spcPts val="0"/>
                        </a:spcAft>
                      </a:pPr>
                      <a:r>
                        <a:rPr lang="en-US" sz="2000">
                          <a:effectLst/>
                        </a:rPr>
                        <a:t>Dựa trên tính chất gì của tia đó?</a:t>
                      </a:r>
                    </a:p>
                    <a:p>
                      <a:pPr>
                        <a:spcAft>
                          <a:spcPts val="0"/>
                        </a:spcAft>
                      </a:pPr>
                      <a:r>
                        <a:rPr lang="en-US" sz="2000">
                          <a:effectLst/>
                        </a:rPr>
                        <a:t>Nêu 2 ứng dụng của tia đó</a:t>
                      </a:r>
                      <a:r>
                        <a:rPr lang="en-US" sz="2000" smtClean="0">
                          <a:effectLst/>
                        </a:rPr>
                        <a:t>.</a:t>
                      </a:r>
                    </a:p>
                    <a:p>
                      <a:pPr>
                        <a:spcAft>
                          <a:spcPts val="0"/>
                        </a:spcAft>
                      </a:pP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hiệu điện thế cực đại, tần số góc, tần số, hiệu điện thế hiệu dụng từ biểu thức hiệu điện thế: u = 180 cos( 12𝛑 t +  0,5𝛑 ) (V</a:t>
                      </a:r>
                      <a:r>
                        <a:rPr lang="en-US" sz="2000" smtClean="0">
                          <a:effectLst/>
                        </a:rPr>
                        <a:t>)</a:t>
                      </a:r>
                    </a:p>
                    <a:p>
                      <a:pPr>
                        <a:lnSpc>
                          <a:spcPct val="115000"/>
                        </a:lnSpc>
                        <a:spcAft>
                          <a:spcPts val="0"/>
                        </a:spcAft>
                      </a:pPr>
                      <a:endParaRPr lang="en-US" sz="20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630 vòng thì để biến đổi điện áp từ 12 V thành 6 V thì cuộn thứ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tc>
              </a:tr>
            </a:tbl>
          </a:graphicData>
        </a:graphic>
      </p:graphicFrame>
      <p:pic>
        <p:nvPicPr>
          <p:cNvPr id="12290" name="Picture 4099" descr="Description: Camera đo thân nhiệt – Đo nhiệt độ từ x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21495" y="0"/>
            <a:ext cx="2843762"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2289" name="Picture 41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41332" y="1604010"/>
            <a:ext cx="942975" cy="82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140579"/>
      </p:ext>
    </p:extLst>
  </p:cSld>
  <p:clrMapOvr>
    <a:masterClrMapping/>
  </p:clrMapOvr>
  <p:transition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9581E27-F094-4D05-9712-7F82E7A7787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FEF2C651-7319-4AC3-A742-8A0C662F88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4583621-3798-4A05-B679-8813E0BB97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242170337"/>
              </p:ext>
            </p:extLst>
          </p:nvPr>
        </p:nvGraphicFramePr>
        <p:xfrm>
          <a:off x="532702" y="1352550"/>
          <a:ext cx="8077898" cy="3308604"/>
        </p:xfrm>
        <a:graphic>
          <a:graphicData uri="http://schemas.openxmlformats.org/drawingml/2006/table">
            <a:tbl>
              <a:tblPr>
                <a:tableStyleId>{5C22544A-7EE6-4342-B048-85BDC9FD1C3A}</a:tableStyleId>
              </a:tblPr>
              <a:tblGrid>
                <a:gridCol w="331061"/>
                <a:gridCol w="7746837"/>
              </a:tblGrid>
              <a:tr h="68580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Hiện tượng electron bật ra khỏi kim loại khi có ánh sáng thích hợp chiếu vào gọi là hiện tượng gì? Điều kiện xảy ra hiện tượng? Nêu 2 ứng dụng từ hiện tượng này.</a:t>
                      </a:r>
                      <a:endParaRPr lang="en-US" sz="1800">
                        <a:effectLst/>
                        <a:latin typeface="VNI-Times"/>
                        <a:ea typeface="Times New Roman"/>
                        <a:cs typeface="Times New Roman"/>
                      </a:endParaRPr>
                    </a:p>
                  </a:txBody>
                  <a:tcPr marL="68580" marR="68580" marT="0" marB="0"/>
                </a:tc>
              </a:tr>
              <a:tr h="167640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24 𝛀, cảm kháng 140 𝛀, dung kháng 70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1,2 A?</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500 vòng và cuộn thứ cấp quấn 150 vòng là máy tăng áp hay hạ áp? </a:t>
                      </a:r>
                      <a:endParaRPr lang="en-US" sz="1800" smtClean="0">
                        <a:effectLst/>
                      </a:endParaRPr>
                    </a:p>
                    <a:p>
                      <a:pPr>
                        <a:lnSpc>
                          <a:spcPct val="115000"/>
                        </a:lnSpc>
                        <a:spcAft>
                          <a:spcPts val="0"/>
                        </a:spcAft>
                      </a:pPr>
                      <a:r>
                        <a:rPr lang="en-US" sz="1800" smtClean="0">
                          <a:effectLst/>
                        </a:rPr>
                        <a:t>Khi </a:t>
                      </a:r>
                      <a:r>
                        <a:rPr lang="en-US" sz="1800">
                          <a:effectLst/>
                        </a:rPr>
                        <a:t>đấu vào nguồn 180 V thì điện áp đầu ra đo được bao nhiêu?</a:t>
                      </a:r>
                      <a:endParaRPr lang="en-US" sz="1800">
                        <a:effectLst/>
                        <a:latin typeface="VNI-Times"/>
                        <a:ea typeface="Times New Roman"/>
                        <a:cs typeface="Times New Roman"/>
                      </a:endParaRPr>
                    </a:p>
                  </a:txBody>
                  <a:tcPr marL="68580" marR="68580" marT="0" marB="0"/>
                </a:tc>
              </a:tr>
            </a:tbl>
          </a:graphicData>
        </a:graphic>
      </p:graphicFrame>
      <p:pic>
        <p:nvPicPr>
          <p:cNvPr id="13313" name="Picture 8" descr="Description: C:\Users\Administrator\Pictures\vl2c\240px-Photoelectric_effect_in_a_solid_-_diagram.jpg"/>
          <p:cNvPicPr>
            <a:picLocks noChangeAspect="1" noChangeArrowheads="1"/>
          </p:cNvPicPr>
          <p:nvPr/>
        </p:nvPicPr>
        <p:blipFill>
          <a:blip r:embed="rId6">
            <a:extLst>
              <a:ext uri="{28A0092B-C50C-407E-A947-70E740481C1C}">
                <a14:useLocalDpi xmlns:a14="http://schemas.microsoft.com/office/drawing/2010/main" val="0"/>
              </a:ext>
            </a:extLst>
          </a:blip>
          <a:srcRect t="5225" r="7462" b="3731"/>
          <a:stretch>
            <a:fillRect/>
          </a:stretch>
        </p:blipFill>
        <p:spPr bwMode="auto">
          <a:xfrm>
            <a:off x="6705600" y="0"/>
            <a:ext cx="1310756" cy="1289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955694"/>
      </p:ext>
    </p:extLst>
  </p:cSld>
  <p:clrMapOvr>
    <a:masterClrMapping/>
  </p:clrMapOvr>
  <p:transition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8314-E9FB-4254-AFC1-DCE4FDABA96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29D1209B-2A92-4300-929D-58980764B4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4140FE9-DEEE-4CFA-8C0F-A33FF9E78AD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91187810"/>
              </p:ext>
            </p:extLst>
          </p:nvPr>
        </p:nvGraphicFramePr>
        <p:xfrm>
          <a:off x="532702" y="1319497"/>
          <a:ext cx="8078595" cy="3346704"/>
        </p:xfrm>
        <a:graphic>
          <a:graphicData uri="http://schemas.openxmlformats.org/drawingml/2006/table">
            <a:tbl>
              <a:tblPr>
                <a:tableStyleId>{5C22544A-7EE6-4342-B048-85BDC9FD1C3A}</a:tableStyleId>
              </a:tblPr>
              <a:tblGrid>
                <a:gridCol w="443070"/>
                <a:gridCol w="7635525"/>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Nguyên nhân gây ra cầu vồng?</a:t>
                      </a:r>
                    </a:p>
                    <a:p>
                      <a:pPr>
                        <a:spcAft>
                          <a:spcPts val="0"/>
                        </a:spcAft>
                      </a:pPr>
                      <a:r>
                        <a:rPr lang="en-US" sz="1800">
                          <a:effectLst/>
                        </a:rPr>
                        <a:t>Hiện tượng tạo ra cầu vồng gọi là gì? </a:t>
                      </a:r>
                    </a:p>
                    <a:p>
                      <a:pPr>
                        <a:spcAft>
                          <a:spcPts val="0"/>
                        </a:spcAft>
                      </a:pPr>
                      <a:r>
                        <a:rPr lang="en-US" sz="1800">
                          <a:effectLst/>
                        </a:rPr>
                        <a:t>Nêu 2 ứng dụng từ hiện tượng đó.</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18 𝛀, cảm kháng 40 𝛀, dung kháng 120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131,2 V vào hai đầu đoạn mạch?</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260 vòng và cuộn thứ cấp quấn 780 vòng là máy tăng áp hay hạ áp? </a:t>
                      </a:r>
                      <a:endParaRPr lang="en-US" sz="1800" smtClean="0">
                        <a:effectLst/>
                      </a:endParaRPr>
                    </a:p>
                    <a:p>
                      <a:pPr>
                        <a:lnSpc>
                          <a:spcPct val="115000"/>
                        </a:lnSpc>
                        <a:spcAft>
                          <a:spcPts val="0"/>
                        </a:spcAft>
                      </a:pPr>
                      <a:r>
                        <a:rPr lang="en-US" sz="1800" smtClean="0">
                          <a:effectLst/>
                        </a:rPr>
                        <a:t>Khi </a:t>
                      </a:r>
                      <a:r>
                        <a:rPr lang="en-US" sz="1800">
                          <a:effectLst/>
                        </a:rPr>
                        <a:t>đấu vào nguồn 14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4337" name="Picture 29" descr="Description: C:\Users\Administrator\Pictures\vl2c\cau vong.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6617" y="553998"/>
            <a:ext cx="2484446" cy="1557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548163"/>
      </p:ext>
    </p:extLst>
  </p:cSld>
  <p:clrMapOvr>
    <a:masterClrMapping/>
  </p:clrMapOvr>
  <p:transition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D385745-9D84-4749-8286-5B91717300D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10CED65F-28E2-42D3-B74A-DB51463DCC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C3E8C8B-8EC0-45E6-8B88-3084A8D8F57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15</a:t>
            </a:r>
          </a:p>
        </p:txBody>
      </p:sp>
      <p:pic>
        <p:nvPicPr>
          <p:cNvPr id="8"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218155636"/>
              </p:ext>
            </p:extLst>
          </p:nvPr>
        </p:nvGraphicFramePr>
        <p:xfrm>
          <a:off x="800100" y="1633485"/>
          <a:ext cx="7543800" cy="3017520"/>
        </p:xfrm>
        <a:graphic>
          <a:graphicData uri="http://schemas.openxmlformats.org/drawingml/2006/table">
            <a:tbl>
              <a:tblPr>
                <a:tableStyleId>{5C22544A-7EE6-4342-B048-85BDC9FD1C3A}</a:tableStyleId>
              </a:tblPr>
              <a:tblGrid>
                <a:gridCol w="372769"/>
                <a:gridCol w="7171031"/>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Đây là thiết bị gì? Công dụng?</a:t>
                      </a:r>
                    </a:p>
                    <a:p>
                      <a:pPr>
                        <a:spcAft>
                          <a:spcPts val="0"/>
                        </a:spcAft>
                      </a:pPr>
                      <a:r>
                        <a:rPr lang="en-US" sz="2000">
                          <a:effectLst/>
                        </a:rPr>
                        <a:t>Ứng dụng từ hiện tượng vật lí nào?</a:t>
                      </a:r>
                    </a:p>
                    <a:p>
                      <a:pPr>
                        <a:spcAft>
                          <a:spcPts val="0"/>
                        </a:spcAft>
                      </a:pPr>
                      <a:r>
                        <a:rPr lang="en-US" sz="2000">
                          <a:effectLst/>
                        </a:rPr>
                        <a:t>Mô tả hiện tượng đó. </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cường độ dòng điện cực đại, tần số góc, tần số, cường độ dòng điện hiệu dụng từ biểu thức cường độ dòng điện: </a:t>
                      </a:r>
                      <a:endParaRPr lang="en-US" sz="2000" smtClean="0">
                        <a:effectLst/>
                      </a:endParaRPr>
                    </a:p>
                    <a:p>
                      <a:pPr>
                        <a:lnSpc>
                          <a:spcPct val="115000"/>
                        </a:lnSpc>
                        <a:spcAft>
                          <a:spcPts val="0"/>
                        </a:spcAft>
                      </a:pPr>
                      <a:r>
                        <a:rPr lang="en-US" sz="2000" smtClean="0">
                          <a:effectLst/>
                        </a:rPr>
                        <a:t> </a:t>
                      </a:r>
                      <a:r>
                        <a:rPr lang="en-US" sz="2000" i="1">
                          <a:effectLst/>
                        </a:rPr>
                        <a:t>i = 30 cos( 46𝛑t +  2𝛑) (A)</a:t>
                      </a:r>
                      <a:endParaRPr lang="en-US" sz="2000" i="1">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380 vòng và cuộn thứ cấp quấn 1140 vòng là máy tăng áp hay hạ áp? </a:t>
                      </a:r>
                      <a:endParaRPr lang="en-US" sz="2000" smtClean="0">
                        <a:effectLst/>
                      </a:endParaRPr>
                    </a:p>
                    <a:p>
                      <a:pPr>
                        <a:lnSpc>
                          <a:spcPct val="115000"/>
                        </a:lnSpc>
                        <a:spcAft>
                          <a:spcPts val="0"/>
                        </a:spcAft>
                      </a:pPr>
                      <a:r>
                        <a:rPr lang="en-US" sz="2000" smtClean="0">
                          <a:effectLst/>
                        </a:rPr>
                        <a:t>Cần </a:t>
                      </a:r>
                      <a:r>
                        <a:rPr lang="en-US" sz="2000">
                          <a:effectLst/>
                        </a:rPr>
                        <a:t>đấu vào nguồn điện áp bao nhiêu để điện áp đầu ra đạt 15 V?</a:t>
                      </a:r>
                      <a:endParaRPr lang="en-US" sz="2000">
                        <a:effectLst/>
                        <a:latin typeface="VNI-Times"/>
                        <a:ea typeface="Times New Roman"/>
                        <a:cs typeface="Times New Roman"/>
                      </a:endParaRPr>
                    </a:p>
                  </a:txBody>
                  <a:tcPr marL="68580" marR="68580" marT="0" marB="0" anchor="ctr"/>
                </a:tc>
              </a:tr>
            </a:tbl>
          </a:graphicData>
        </a:graphic>
      </p:graphicFrame>
      <p:pic>
        <p:nvPicPr>
          <p:cNvPr id="15361" name="Picture 13" descr="Description: May quang pho - Các loại quang phổ"/>
          <p:cNvPicPr>
            <a:picLocks noChangeAspect="1" noChangeArrowheads="1"/>
          </p:cNvPicPr>
          <p:nvPr/>
        </p:nvPicPr>
        <p:blipFill rotWithShape="1">
          <a:blip r:embed="rId6">
            <a:extLst>
              <a:ext uri="{28A0092B-C50C-407E-A947-70E740481C1C}">
                <a14:useLocalDpi xmlns:a14="http://schemas.microsoft.com/office/drawing/2010/main" val="0"/>
              </a:ext>
            </a:extLst>
          </a:blip>
          <a:srcRect b="17198"/>
          <a:stretch/>
        </p:blipFill>
        <p:spPr bwMode="auto">
          <a:xfrm>
            <a:off x="5846673" y="0"/>
            <a:ext cx="2435682" cy="867550"/>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Description: Nguyên lý, cấu tạo máy đo quang phổ UV-VIS, lăng kính, hồng ngoại"/>
          <p:cNvPicPr>
            <a:picLocks noGrp="1"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28937" y="1047750"/>
            <a:ext cx="2653418" cy="1480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217001"/>
      </p:ext>
    </p:extLst>
  </p:cSld>
  <p:clrMapOvr>
    <a:masterClrMapping/>
  </p:clrMapOvr>
  <p:transition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E76ED5A-8516-4644-BC68-B1F5DA9BC9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73D38DC6-D27F-4C57-B351-6AA197E50A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850CEA3-CEE1-457A-AA60-D43D08AC200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16</a:t>
            </a:r>
          </a:p>
        </p:txBody>
      </p:sp>
      <p:pic>
        <p:nvPicPr>
          <p:cNvPr id="7"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18164121"/>
              </p:ext>
            </p:extLst>
          </p:nvPr>
        </p:nvGraphicFramePr>
        <p:xfrm>
          <a:off x="504127" y="1276350"/>
          <a:ext cx="8135746" cy="3305556"/>
        </p:xfrm>
        <a:graphic>
          <a:graphicData uri="http://schemas.openxmlformats.org/drawingml/2006/table">
            <a:tbl>
              <a:tblPr>
                <a:tableStyleId>{5C22544A-7EE6-4342-B048-85BDC9FD1C3A}</a:tableStyleId>
              </a:tblPr>
              <a:tblGrid>
                <a:gridCol w="502771"/>
                <a:gridCol w="7632975"/>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mô hình của thiết bị gì? </a:t>
                      </a:r>
                      <a:endParaRPr lang="en-US" sz="1800" smtClean="0">
                        <a:effectLst/>
                      </a:endParaRPr>
                    </a:p>
                    <a:p>
                      <a:pPr>
                        <a:spcAft>
                          <a:spcPts val="0"/>
                        </a:spcAft>
                      </a:pPr>
                      <a:r>
                        <a:rPr lang="en-US" sz="1800" smtClean="0">
                          <a:effectLst/>
                        </a:rPr>
                        <a:t>Mô </a:t>
                      </a:r>
                      <a:r>
                        <a:rPr lang="en-US" sz="1800">
                          <a:effectLst/>
                        </a:rPr>
                        <a:t>tả vắn tắt cấu tạo thiết bị đó.</a:t>
                      </a:r>
                    </a:p>
                    <a:p>
                      <a:pPr>
                        <a:spcAft>
                          <a:spcPts val="0"/>
                        </a:spcAft>
                      </a:pPr>
                      <a:r>
                        <a:rPr lang="en-US" sz="1800">
                          <a:effectLst/>
                        </a:rPr>
                        <a:t>Ứng dụng từ hiện tượng vật lí nào? </a:t>
                      </a:r>
                    </a:p>
                    <a:p>
                      <a:pPr>
                        <a:spcAft>
                          <a:spcPts val="0"/>
                        </a:spcAft>
                      </a:pPr>
                      <a:r>
                        <a:rPr lang="en-US" sz="1800">
                          <a:effectLst/>
                        </a:rPr>
                        <a:t>Mô tả vắn tắt nguyên lý hoạt động cơ bản</a:t>
                      </a:r>
                      <a:r>
                        <a:rPr lang="en-US" sz="1800" smtClean="0">
                          <a:effectLst/>
                        </a:rPr>
                        <a:t>. </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33 𝛀, </a:t>
                      </a:r>
                      <a:endParaRPr lang="en-US" sz="1800" smtClean="0">
                        <a:effectLst/>
                      </a:endParaRPr>
                    </a:p>
                    <a:p>
                      <a:pPr>
                        <a:lnSpc>
                          <a:spcPct val="115000"/>
                        </a:lnSpc>
                        <a:spcAft>
                          <a:spcPts val="0"/>
                        </a:spcAft>
                      </a:pPr>
                      <a:r>
                        <a:rPr lang="en-US" sz="1800" smtClean="0">
                          <a:effectLst/>
                        </a:rPr>
                        <a:t>cảm </a:t>
                      </a:r>
                      <a:r>
                        <a:rPr lang="en-US" sz="1800">
                          <a:effectLst/>
                        </a:rPr>
                        <a:t>kháng 89 𝛀, dung kháng 145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thứ cấp quấn 100 vòng thì để biến đổi điện áp từ 240 V thành 40 V thì cuộn sơ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16385" name="Picture 21" descr="Description: C:\Users\Administrator\Pictures\vl2c\may phay xoay chieu.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79994" y="742950"/>
            <a:ext cx="3109383"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184879"/>
      </p:ext>
    </p:extLst>
  </p:cSld>
  <p:clrMapOvr>
    <a:masterClrMapping/>
  </p:clrMapOvr>
  <p:transition advClick="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17E8743-2ECA-447D-9FAF-5DE4237F11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FC44E2BE-8C62-425A-BC6A-FC9A92A4D7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B2482B7-CC99-4B2A-9AE8-CEBA58A5E0D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899497875"/>
              </p:ext>
            </p:extLst>
          </p:nvPr>
        </p:nvGraphicFramePr>
        <p:xfrm>
          <a:off x="533400" y="1144549"/>
          <a:ext cx="8077200" cy="3413760"/>
        </p:xfrm>
        <a:graphic>
          <a:graphicData uri="http://schemas.openxmlformats.org/drawingml/2006/table">
            <a:tbl>
              <a:tblPr>
                <a:tableStyleId>{5C22544A-7EE6-4342-B048-85BDC9FD1C3A}</a:tableStyleId>
              </a:tblPr>
              <a:tblGrid>
                <a:gridCol w="595859"/>
                <a:gridCol w="7481341"/>
              </a:tblGrid>
              <a:tr h="603227">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Nêu tên và mô tả vắn tắt 2 loại phản ứng sau:</a:t>
                      </a:r>
                    </a:p>
                    <a:p>
                      <a:pPr algn="ctr">
                        <a:spcAft>
                          <a:spcPts val="0"/>
                        </a:spcAft>
                      </a:pPr>
                      <a:r>
                        <a:rPr lang="en-US" sz="2000">
                          <a:effectLst/>
                        </a:rPr>
                        <a:t>                </a:t>
                      </a:r>
                      <a:endParaRPr lang="en-US" sz="2000">
                        <a:effectLst/>
                        <a:latin typeface="VNI-Times"/>
                        <a:ea typeface="Times New Roman"/>
                        <a:cs typeface="Times New Roman"/>
                      </a:endParaRPr>
                    </a:p>
                  </a:txBody>
                  <a:tcPr marL="68580" marR="68580" marT="0" marB="0"/>
                </a:tc>
              </a:tr>
              <a:tr h="1017632">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hiệu điện thế cực đại, tần số góc, tần số</a:t>
                      </a:r>
                      <a:r>
                        <a:rPr lang="en-US" sz="2000" smtClean="0">
                          <a:effectLst/>
                        </a:rPr>
                        <a:t>,</a:t>
                      </a:r>
                    </a:p>
                    <a:p>
                      <a:pPr>
                        <a:lnSpc>
                          <a:spcPct val="115000"/>
                        </a:lnSpc>
                        <a:spcAft>
                          <a:spcPts val="0"/>
                        </a:spcAft>
                      </a:pPr>
                      <a:r>
                        <a:rPr lang="en-US" sz="2000" smtClean="0">
                          <a:effectLst/>
                        </a:rPr>
                        <a:t> </a:t>
                      </a:r>
                      <a:r>
                        <a:rPr lang="en-US" sz="2000">
                          <a:effectLst/>
                        </a:rPr>
                        <a:t>hiệu điện thế hiệu dụng từ biểu thức hiệu điện thế: </a:t>
                      </a:r>
                      <a:endParaRPr lang="en-US" sz="2000" smtClean="0">
                        <a:effectLst/>
                      </a:endParaRPr>
                    </a:p>
                    <a:p>
                      <a:pPr>
                        <a:lnSpc>
                          <a:spcPct val="115000"/>
                        </a:lnSpc>
                        <a:spcAft>
                          <a:spcPts val="0"/>
                        </a:spcAft>
                      </a:pPr>
                      <a:r>
                        <a:rPr lang="en-US" sz="2000" smtClean="0">
                          <a:effectLst/>
                        </a:rPr>
                        <a:t>u </a:t>
                      </a:r>
                      <a:r>
                        <a:rPr lang="en-US" sz="2000">
                          <a:effectLst/>
                        </a:rPr>
                        <a:t>= 39 cos 84𝛑 t  (V)</a:t>
                      </a:r>
                      <a:endParaRPr lang="en-US" sz="2000">
                        <a:effectLst/>
                        <a:latin typeface="VNI-Times"/>
                        <a:ea typeface="Times New Roman"/>
                        <a:cs typeface="Times New Roman"/>
                      </a:endParaRPr>
                    </a:p>
                  </a:txBody>
                  <a:tcPr marL="68580" marR="68580" marT="0" marB="0"/>
                </a:tc>
              </a:tr>
              <a:tr h="1711343">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Đoạn mạch RLC nối tiếp gồm điện trở 10 𝛀, cảm kháng 53 𝛀, dung kháng 77 𝛀. Hãy tính: </a:t>
                      </a:r>
                    </a:p>
                    <a:p>
                      <a:pPr>
                        <a:lnSpc>
                          <a:spcPct val="115000"/>
                        </a:lnSpc>
                        <a:spcAft>
                          <a:spcPts val="0"/>
                        </a:spcAft>
                      </a:pPr>
                      <a:r>
                        <a:rPr lang="en-US" sz="2000">
                          <a:effectLst/>
                        </a:rPr>
                        <a:t>a/ Tổng trở của đoạn mạch?</a:t>
                      </a:r>
                    </a:p>
                    <a:p>
                      <a:pPr>
                        <a:lnSpc>
                          <a:spcPct val="115000"/>
                        </a:lnSpc>
                        <a:spcAft>
                          <a:spcPts val="0"/>
                        </a:spcAft>
                      </a:pPr>
                      <a:r>
                        <a:rPr lang="en-US" sz="2000">
                          <a:effectLst/>
                        </a:rPr>
                        <a:t>b/ Hiệu điện thế hiệu dụng hai đầu đoạn mạch là bao nhiêu để cường độ dòng điện hiệu dụng qua mạch là 5,9 A?</a:t>
                      </a:r>
                      <a:endParaRPr lang="en-US" sz="2000">
                        <a:effectLst/>
                        <a:latin typeface="VNI-Times"/>
                        <a:ea typeface="Times New Roman"/>
                        <a:cs typeface="Times New Roman"/>
                      </a:endParaRPr>
                    </a:p>
                  </a:txBody>
                  <a:tcPr marL="68580" marR="68580" marT="0" marB="0"/>
                </a:tc>
              </a:tr>
            </a:tbl>
          </a:graphicData>
        </a:graphic>
      </p:graphicFrame>
      <p:pic>
        <p:nvPicPr>
          <p:cNvPr id="17410" name="Picture 4109" descr="Description: C:\Users\Administrator\Pictures\phan ung hop hach.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29235" y="1657350"/>
            <a:ext cx="1888771" cy="1142786"/>
          </a:xfrm>
          <a:prstGeom prst="rect">
            <a:avLst/>
          </a:prstGeom>
          <a:noFill/>
          <a:extLst>
            <a:ext uri="{909E8E84-426E-40DD-AFC4-6F175D3DCCD1}">
              <a14:hiddenFill xmlns:a14="http://schemas.microsoft.com/office/drawing/2010/main">
                <a:solidFill>
                  <a:srgbClr val="FFFFFF"/>
                </a:solidFill>
              </a14:hiddenFill>
            </a:ext>
          </a:extLst>
        </p:spPr>
      </p:pic>
      <p:pic>
        <p:nvPicPr>
          <p:cNvPr id="17409" name="Picture 4110" descr="Description: C:\Users\Administrator\Pictures\phan ung phan hach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90252" y="586278"/>
            <a:ext cx="1908704" cy="1071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6956"/>
      </p:ext>
    </p:extLst>
  </p:cSld>
  <p:clrMapOvr>
    <a:masterClrMapping/>
  </p:clrMapOvr>
  <p:transition advClick="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76C597F-2BAF-4447-AF28-647409AAC57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26EC7D8C-1D27-4C84-A17C-254C14134E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DE8EAFA-E886-427C-B5EB-D02402A6927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846964469"/>
              </p:ext>
            </p:extLst>
          </p:nvPr>
        </p:nvGraphicFramePr>
        <p:xfrm>
          <a:off x="533400" y="1144548"/>
          <a:ext cx="8153400" cy="3346704"/>
        </p:xfrm>
        <a:graphic>
          <a:graphicData uri="http://schemas.openxmlformats.org/drawingml/2006/table">
            <a:tbl>
              <a:tblPr>
                <a:tableStyleId>{5C22544A-7EE6-4342-B048-85BDC9FD1C3A}</a:tableStyleId>
              </a:tblPr>
              <a:tblGrid>
                <a:gridCol w="465909"/>
                <a:gridCol w="7687491"/>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smtClean="0">
                          <a:effectLst/>
                        </a:rPr>
                        <a:t>Electron </a:t>
                      </a:r>
                      <a:r>
                        <a:rPr lang="en-US" sz="1800">
                          <a:effectLst/>
                        </a:rPr>
                        <a:t>trong nguyên tử chuyển từ mức năng lượng (-0,85 eV) sang mức năng lượng (-13,6 eV) chứng tỏ nguyên tử đã hấp thụ hay đang bức xạ photon? </a:t>
                      </a:r>
                      <a:endParaRPr lang="en-US" sz="1800" smtClean="0">
                        <a:effectLst/>
                      </a:endParaRPr>
                    </a:p>
                    <a:p>
                      <a:pPr>
                        <a:spcAft>
                          <a:spcPts val="0"/>
                        </a:spcAft>
                      </a:pPr>
                      <a:r>
                        <a:rPr lang="en-US" sz="1800" smtClean="0">
                          <a:effectLst/>
                        </a:rPr>
                        <a:t>Tính </a:t>
                      </a:r>
                      <a:r>
                        <a:rPr lang="en-US" sz="1800">
                          <a:effectLst/>
                        </a:rPr>
                        <a:t>năng lượng photon đó.</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13 𝛀, cảm kháng 54 𝛀, dung kháng 138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0,7 A?</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300 vòng và cuộn thứ cấp quấn 100 vòng là máy tăng áp hay hạ áp? Khi đấu vào nguồn 36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8433" name="Picture 410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72200" y="39706"/>
            <a:ext cx="1844994" cy="110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331709"/>
      </p:ext>
    </p:extLst>
  </p:cSld>
  <p:clrMapOvr>
    <a:masterClrMapping/>
  </p:clrMapOvr>
  <p:transition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3218AC2-B3BA-4882-8E5F-580DF54ABD5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7FF9E551-B683-409C-B4A5-822335AC5D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F0C1DA3-BF15-469C-9C87-4CA6491FB62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903021212"/>
              </p:ext>
            </p:extLst>
          </p:nvPr>
        </p:nvGraphicFramePr>
        <p:xfrm>
          <a:off x="855849" y="1352550"/>
          <a:ext cx="7448550" cy="3017520"/>
        </p:xfrm>
        <a:graphic>
          <a:graphicData uri="http://schemas.openxmlformats.org/drawingml/2006/table">
            <a:tbl>
              <a:tblPr>
                <a:tableStyleId>{5C22544A-7EE6-4342-B048-85BDC9FD1C3A}</a:tableStyleId>
              </a:tblPr>
              <a:tblGrid>
                <a:gridCol w="515751"/>
                <a:gridCol w="6932799"/>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Hiện tượng này là hiện tượng gì? </a:t>
                      </a:r>
                      <a:endParaRPr lang="en-US" sz="2000" smtClean="0">
                        <a:effectLst/>
                      </a:endParaRPr>
                    </a:p>
                    <a:p>
                      <a:pPr>
                        <a:spcAft>
                          <a:spcPts val="0"/>
                        </a:spcAft>
                      </a:pPr>
                      <a:r>
                        <a:rPr lang="en-US" sz="2000" smtClean="0">
                          <a:effectLst/>
                        </a:rPr>
                        <a:t>Mô </a:t>
                      </a:r>
                      <a:r>
                        <a:rPr lang="en-US" sz="2000">
                          <a:effectLst/>
                        </a:rPr>
                        <a:t>tả vắn tắt. </a:t>
                      </a:r>
                      <a:endParaRPr lang="en-US" sz="2000" smtClean="0">
                        <a:effectLst/>
                      </a:endParaRPr>
                    </a:p>
                    <a:p>
                      <a:pPr>
                        <a:spcAft>
                          <a:spcPts val="0"/>
                        </a:spcAft>
                      </a:pPr>
                      <a:r>
                        <a:rPr lang="en-US" sz="2000" smtClean="0">
                          <a:effectLst/>
                        </a:rPr>
                        <a:t>Nêu </a:t>
                      </a:r>
                      <a:r>
                        <a:rPr lang="en-US" sz="2000">
                          <a:effectLst/>
                        </a:rPr>
                        <a:t>2 ứng dụng từ hiện tượng này.</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cường độ dòng điện cực đại, tần số góc, tần số, cường độ dòng điện hiệu dụng từ biểu thức cường độ dòng điện: </a:t>
                      </a:r>
                      <a:endParaRPr lang="en-US" sz="2000" smtClean="0">
                        <a:effectLst/>
                      </a:endParaRPr>
                    </a:p>
                    <a:p>
                      <a:pPr>
                        <a:lnSpc>
                          <a:spcPct val="115000"/>
                        </a:lnSpc>
                        <a:spcAft>
                          <a:spcPts val="0"/>
                        </a:spcAft>
                      </a:pPr>
                      <a:r>
                        <a:rPr lang="en-US" sz="2000" smtClean="0">
                          <a:effectLst/>
                        </a:rPr>
                        <a:t> </a:t>
                      </a:r>
                      <a:r>
                        <a:rPr lang="en-US" sz="2000">
                          <a:effectLst/>
                        </a:rPr>
                        <a:t>i = 68 cos( 6𝛑t +  3𝛑) (A)</a:t>
                      </a:r>
                      <a:endParaRPr lang="en-US" sz="20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240 vòng và cuộn thứ cấp quấn 720 vòng là máy tăng áp hay hạ áp? Cần đấu vào nguồn điện áp bao nhiêu để điện áp đầu ra đạt 36 V?</a:t>
                      </a:r>
                      <a:endParaRPr lang="en-US" sz="2000">
                        <a:effectLst/>
                        <a:latin typeface="VNI-Times"/>
                        <a:ea typeface="Times New Roman"/>
                        <a:cs typeface="Times New Roman"/>
                      </a:endParaRPr>
                    </a:p>
                  </a:txBody>
                  <a:tcPr marL="68580" marR="68580" marT="0" marB="0" anchor="ctr"/>
                </a:tc>
              </a:tr>
            </a:tbl>
          </a:graphicData>
        </a:graphic>
      </p:graphicFrame>
      <p:pic>
        <p:nvPicPr>
          <p:cNvPr id="19457"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17287" y="867548"/>
            <a:ext cx="2468969" cy="139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911271"/>
      </p:ext>
    </p:extLst>
  </p:cSld>
  <p:clrMapOvr>
    <a:masterClrMapping/>
  </p:clrMapOvr>
  <p:transition advClick="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9CD3CDB-BFA0-4CBB-BF3F-B0579235432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DBCA3D66-1817-4056-B605-F0BB4775AB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F49E18E-5D96-4845-BB99-608C38B7E45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584450829"/>
              </p:ext>
            </p:extLst>
          </p:nvPr>
        </p:nvGraphicFramePr>
        <p:xfrm>
          <a:off x="322455" y="1586392"/>
          <a:ext cx="8364345" cy="3041234"/>
        </p:xfrm>
        <a:graphic>
          <a:graphicData uri="http://schemas.openxmlformats.org/drawingml/2006/table">
            <a:tbl>
              <a:tblPr>
                <a:tableStyleId>{5C22544A-7EE6-4342-B048-85BDC9FD1C3A}</a:tableStyleId>
              </a:tblPr>
              <a:tblGrid>
                <a:gridCol w="562651"/>
                <a:gridCol w="7801694"/>
              </a:tblGrid>
              <a:tr h="832958">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vi-VN" sz="1600" smtClean="0">
                          <a:effectLst/>
                        </a:rPr>
                        <a:t>Hiện tượng electron bật ra khỏi liên kết tạo nên electron tự do và lỗ trống trong chất bán dẫn khi có ánh sáng thích hợp chiếu vào gọi là hiện tượng gì? Điều kiện xảy ra hiện tượng? Nêu 2 ứng dụng từ hiện tượng này </a:t>
                      </a:r>
                      <a:endParaRPr lang="en-US" sz="16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16 𝛀, cảm kháng 25 𝛀, dung kháng 88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5,2 A?</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540 vòng thì để biến đổi điện áp từ 120 V thành 450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20481" name="Picture 2" descr="Description: C:\Users\Administrator\Pictures\vl2c\pic-pv_principle_m.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72200" y="31750"/>
            <a:ext cx="2139268" cy="1504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931391"/>
      </p:ext>
    </p:extLst>
  </p:cSld>
  <p:clrMapOvr>
    <a:masterClrMapping/>
  </p:clrMapOvr>
  <p:transition advClick="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A0B0755-81B0-4F72-90D8-51B4BDB437F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FBEA268F-79BA-4F37-B121-7CBFC17F2D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2ABC5BA-4461-4E08-8594-B301571B519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007945529"/>
              </p:ext>
            </p:extLst>
          </p:nvPr>
        </p:nvGraphicFramePr>
        <p:xfrm>
          <a:off x="588457" y="1144548"/>
          <a:ext cx="7773795" cy="3322320"/>
        </p:xfrm>
        <a:graphic>
          <a:graphicData uri="http://schemas.openxmlformats.org/drawingml/2006/table">
            <a:tbl>
              <a:tblPr>
                <a:tableStyleId>{5C22544A-7EE6-4342-B048-85BDC9FD1C3A}</a:tableStyleId>
              </a:tblPr>
              <a:tblGrid>
                <a:gridCol w="673530"/>
                <a:gridCol w="7100265"/>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Đây là mô hình của thiết bị gì? </a:t>
                      </a:r>
                      <a:endParaRPr lang="en-US" sz="2000" smtClean="0">
                        <a:effectLst/>
                      </a:endParaRPr>
                    </a:p>
                    <a:p>
                      <a:pPr>
                        <a:spcAft>
                          <a:spcPts val="0"/>
                        </a:spcAft>
                      </a:pPr>
                      <a:r>
                        <a:rPr lang="en-US" sz="2000" smtClean="0">
                          <a:effectLst/>
                        </a:rPr>
                        <a:t>Mô </a:t>
                      </a:r>
                      <a:r>
                        <a:rPr lang="en-US" sz="2000">
                          <a:effectLst/>
                        </a:rPr>
                        <a:t>tả vắn tắt cấu tạo thiết bị đó.</a:t>
                      </a:r>
                    </a:p>
                    <a:p>
                      <a:pPr>
                        <a:spcAft>
                          <a:spcPts val="0"/>
                        </a:spcAft>
                      </a:pPr>
                      <a:r>
                        <a:rPr lang="en-US" sz="2000">
                          <a:effectLst/>
                        </a:rPr>
                        <a:t>Ứng dụng từ hiện tượng vật lí nào? </a:t>
                      </a:r>
                    </a:p>
                    <a:p>
                      <a:pPr>
                        <a:spcAft>
                          <a:spcPts val="0"/>
                        </a:spcAft>
                      </a:pPr>
                      <a:r>
                        <a:rPr lang="en-US" sz="2000">
                          <a:effectLst/>
                        </a:rPr>
                        <a:t>Mô tả vắn tắt nguyên lý hoạt động cơ bản.</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cường độ dòng điện cực đại, tần số góc, tần số, cường độ dòng điện hiệu dụng từ biểu thức cường độ dòng điện: </a:t>
                      </a:r>
                      <a:endParaRPr lang="en-US" sz="2000" smtClean="0">
                        <a:effectLst/>
                      </a:endParaRPr>
                    </a:p>
                    <a:p>
                      <a:pPr>
                        <a:lnSpc>
                          <a:spcPct val="115000"/>
                        </a:lnSpc>
                        <a:spcAft>
                          <a:spcPts val="0"/>
                        </a:spcAft>
                      </a:pPr>
                      <a:r>
                        <a:rPr lang="en-US" sz="2000" smtClean="0">
                          <a:effectLst/>
                        </a:rPr>
                        <a:t> </a:t>
                      </a:r>
                      <a:r>
                        <a:rPr lang="en-US" sz="2000">
                          <a:effectLst/>
                        </a:rPr>
                        <a:t>i = 2 cos( 8𝛑t +  7𝛑) (A)</a:t>
                      </a:r>
                      <a:endParaRPr lang="en-US" sz="20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200 vòng và cuộn thứ cấp quấn 800 vòng là máy tăng áp hay hạ áp</a:t>
                      </a:r>
                      <a:r>
                        <a:rPr lang="en-US" sz="2000" smtClean="0">
                          <a:effectLst/>
                        </a:rPr>
                        <a:t>?</a:t>
                      </a:r>
                    </a:p>
                    <a:p>
                      <a:pPr>
                        <a:lnSpc>
                          <a:spcPct val="115000"/>
                        </a:lnSpc>
                        <a:spcAft>
                          <a:spcPts val="0"/>
                        </a:spcAft>
                      </a:pPr>
                      <a:r>
                        <a:rPr lang="en-US" sz="2000" smtClean="0">
                          <a:effectLst/>
                        </a:rPr>
                        <a:t>Khi </a:t>
                      </a:r>
                      <a:r>
                        <a:rPr lang="en-US" sz="2000">
                          <a:effectLst/>
                        </a:rPr>
                        <a:t>đấu vào nguồn 12 V thì điện áp đầu ra đo được bao nhiêu?</a:t>
                      </a:r>
                      <a:endParaRPr lang="en-US" sz="2000">
                        <a:effectLst/>
                        <a:latin typeface="VNI-Times"/>
                        <a:ea typeface="Times New Roman"/>
                        <a:cs typeface="Times New Roman"/>
                      </a:endParaRPr>
                    </a:p>
                  </a:txBody>
                  <a:tcPr marL="68580" marR="68580" marT="0" marB="0" anchor="ctr"/>
                </a:tc>
              </a:tr>
            </a:tbl>
          </a:graphicData>
        </a:graphic>
      </p:graphicFrame>
      <p:pic>
        <p:nvPicPr>
          <p:cNvPr id="21505" name="Picture 27" descr="Description: C:\Users\Administrator\Pictures\vl2c\Induction-motor-3a.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542205"/>
            <a:ext cx="2514600" cy="1891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841958"/>
      </p:ext>
    </p:extLst>
  </p:cSld>
  <p:clrMapOvr>
    <a:masterClrMapping/>
  </p:clrMapOvr>
  <p:transition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1EE9EC3-8AC8-4B27-88E3-CE128D0D7192}"/>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443B6D99-BDCD-4E3E-9916-B0798239C4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CDD91A2-F4CD-4437-B6B9-EBB4E9AE58D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281823235"/>
              </p:ext>
            </p:extLst>
          </p:nvPr>
        </p:nvGraphicFramePr>
        <p:xfrm>
          <a:off x="846242" y="1339758"/>
          <a:ext cx="7756316" cy="3322320"/>
        </p:xfrm>
        <a:graphic>
          <a:graphicData uri="http://schemas.openxmlformats.org/drawingml/2006/table">
            <a:tbl>
              <a:tblPr>
                <a:tableStyleId>{5C22544A-7EE6-4342-B048-85BDC9FD1C3A}</a:tableStyleId>
              </a:tblPr>
              <a:tblGrid>
                <a:gridCol w="753958"/>
                <a:gridCol w="7002358"/>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Hiện tượng này là hiện tượng gì? </a:t>
                      </a:r>
                      <a:endParaRPr lang="en-US" sz="2000" smtClean="0">
                        <a:effectLst/>
                      </a:endParaRPr>
                    </a:p>
                    <a:p>
                      <a:pPr>
                        <a:spcAft>
                          <a:spcPts val="0"/>
                        </a:spcAft>
                      </a:pPr>
                      <a:r>
                        <a:rPr lang="en-US" sz="2000" smtClean="0">
                          <a:effectLst/>
                        </a:rPr>
                        <a:t>Mô </a:t>
                      </a:r>
                      <a:r>
                        <a:rPr lang="en-US" sz="2000">
                          <a:effectLst/>
                        </a:rPr>
                        <a:t>tả vắn tắt. </a:t>
                      </a:r>
                      <a:endParaRPr lang="en-US" sz="2000" smtClean="0">
                        <a:effectLst/>
                      </a:endParaRPr>
                    </a:p>
                    <a:p>
                      <a:pPr>
                        <a:spcAft>
                          <a:spcPts val="0"/>
                        </a:spcAft>
                      </a:pPr>
                      <a:r>
                        <a:rPr lang="en-US" sz="2000" smtClean="0">
                          <a:effectLst/>
                        </a:rPr>
                        <a:t>Nêu </a:t>
                      </a:r>
                      <a:r>
                        <a:rPr lang="en-US" sz="2000">
                          <a:effectLst/>
                        </a:rPr>
                        <a:t>2 ứng dụng từ hiện tượng này</a:t>
                      </a:r>
                      <a:r>
                        <a:rPr lang="en-US" sz="2000" smtClean="0">
                          <a:effectLst/>
                        </a:rPr>
                        <a:t>.  </a:t>
                      </a:r>
                    </a:p>
                    <a:p>
                      <a:pPr>
                        <a:spcAft>
                          <a:spcPts val="0"/>
                        </a:spcAft>
                      </a:pPr>
                      <a:r>
                        <a:rPr lang="en-US" sz="2000" smtClean="0">
                          <a:effectLst/>
                        </a:rPr>
                        <a:t> </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hiệu điện thế cực đại, tần số góc, tần số, hiệu điện thế hiệu dụng từ biểu thức hiệu điện thế: u = 6 cos( 8𝛑 t +  2𝛑 ) (V</a:t>
                      </a:r>
                      <a:r>
                        <a:rPr lang="en-US" sz="2000" smtClean="0">
                          <a:effectLst/>
                        </a:rPr>
                        <a:t>)</a:t>
                      </a:r>
                    </a:p>
                    <a:p>
                      <a:pPr>
                        <a:lnSpc>
                          <a:spcPct val="115000"/>
                        </a:lnSpc>
                        <a:spcAft>
                          <a:spcPts val="0"/>
                        </a:spcAft>
                      </a:pPr>
                      <a:endParaRPr lang="en-US" sz="20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thứ cấp quấn 510 vòng thì để biến đổi điện áp từ 50 V thành 200 V thì cuộn sơ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22529" name="Picture 26" descr="Description: C:\Users\Administrator\Pictures\vl2c\magnetcoilrot.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3600" y="824044"/>
            <a:ext cx="1981200" cy="1656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3945495"/>
      </p:ext>
    </p:extLst>
  </p:cSld>
  <p:clrMapOvr>
    <a:masterClrMapping/>
  </p:clrMapOvr>
  <p:transition advClick="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3E892E1-B9EA-4B95-9F92-0F0A09A205C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AE925ACA-2243-4DD4-B02C-9408F6A78B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12C3487-01B8-4E8A-A4FE-1651EA73BE1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949876517"/>
              </p:ext>
            </p:extLst>
          </p:nvPr>
        </p:nvGraphicFramePr>
        <p:xfrm>
          <a:off x="816071" y="1280461"/>
          <a:ext cx="7816658" cy="3368040"/>
        </p:xfrm>
        <a:graphic>
          <a:graphicData uri="http://schemas.openxmlformats.org/drawingml/2006/table">
            <a:tbl>
              <a:tblPr>
                <a:tableStyleId>{5C22544A-7EE6-4342-B048-85BDC9FD1C3A}</a:tableStyleId>
              </a:tblPr>
              <a:tblGrid>
                <a:gridCol w="593824"/>
                <a:gridCol w="7222834"/>
              </a:tblGrid>
              <a:tr h="844428">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smtClean="0">
                          <a:effectLst/>
                        </a:rPr>
                        <a:t>Electron </a:t>
                      </a:r>
                      <a:r>
                        <a:rPr lang="en-US" sz="2000">
                          <a:effectLst/>
                        </a:rPr>
                        <a:t>trong nguyên tử chuyển từ mức năng lượng (-0,85 eV) sang mức năng lượng (-0,54 eV) chứng tỏ nguyên tử đã hấp thụ hay đang bức xạ photon?  Tính năng lượng photon đó.</a:t>
                      </a:r>
                      <a:endParaRPr lang="en-US" sz="2000">
                        <a:effectLst/>
                        <a:latin typeface="VNI-Times"/>
                        <a:ea typeface="Times New Roman"/>
                        <a:cs typeface="Times New Roman"/>
                      </a:endParaRPr>
                    </a:p>
                  </a:txBody>
                  <a:tcPr marL="68580" marR="68580" marT="0" marB="0"/>
                </a:tc>
              </a:tr>
              <a:tr h="1294789">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Đoạn mạch RLC nối tiếp gồm điện trở 14 𝛀, cảm kháng 532 𝛀, dung kháng 580 𝛀. Hãy tính: </a:t>
                      </a:r>
                    </a:p>
                    <a:p>
                      <a:pPr>
                        <a:lnSpc>
                          <a:spcPct val="115000"/>
                        </a:lnSpc>
                        <a:spcAft>
                          <a:spcPts val="0"/>
                        </a:spcAft>
                      </a:pPr>
                      <a:r>
                        <a:rPr lang="en-US" sz="2000">
                          <a:effectLst/>
                        </a:rPr>
                        <a:t>a/ Tổng trở của đoạn mạch?</a:t>
                      </a:r>
                    </a:p>
                    <a:p>
                      <a:pPr>
                        <a:lnSpc>
                          <a:spcPct val="115000"/>
                        </a:lnSpc>
                        <a:spcAft>
                          <a:spcPts val="0"/>
                        </a:spcAft>
                      </a:pPr>
                      <a:r>
                        <a:rPr lang="en-US" sz="2000">
                          <a:effectLst/>
                        </a:rPr>
                        <a:t>b/ Hệ số công suất?</a:t>
                      </a:r>
                      <a:endParaRPr lang="en-US" sz="2000">
                        <a:effectLst/>
                        <a:latin typeface="VNI-Times"/>
                        <a:ea typeface="Times New Roman"/>
                        <a:cs typeface="Times New Roman"/>
                      </a:endParaRPr>
                    </a:p>
                  </a:txBody>
                  <a:tcPr marL="68580" marR="68580" marT="0" marB="0" anchor="ctr"/>
                </a:tc>
              </a:tr>
              <a:tr h="978019">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380 vòng thì để biến đổi điện áp từ 300 V thành 450 V thì cuộn thứ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23553" name="Picture 4" descr="Description: C:\Users\Administrator\Pictures\hap thu.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72200" y="0"/>
            <a:ext cx="2057400" cy="1248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871091"/>
      </p:ext>
    </p:extLst>
  </p:cSld>
  <p:clrMapOvr>
    <a:masterClrMapping/>
  </p:clrMapOvr>
  <p:transition advClick="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8A469BD2-5648-433E-A8D8-E5675CBF31A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29770FAE-3F25-4939-A4BC-BE2B00D2C6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46E0273-F7B0-4A4E-B30B-8B17C0165F3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603448679"/>
              </p:ext>
            </p:extLst>
          </p:nvPr>
        </p:nvGraphicFramePr>
        <p:xfrm>
          <a:off x="457200" y="1504950"/>
          <a:ext cx="8229600" cy="3031236"/>
        </p:xfrm>
        <a:graphic>
          <a:graphicData uri="http://schemas.openxmlformats.org/drawingml/2006/table">
            <a:tbl>
              <a:tblPr>
                <a:tableStyleId>{5C22544A-7EE6-4342-B048-85BDC9FD1C3A}</a:tableStyleId>
              </a:tblPr>
              <a:tblGrid>
                <a:gridCol w="713022"/>
                <a:gridCol w="7516578"/>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Hiện tượng electron bật ra khỏi kim loại khi có ánh sáng thích hợp chiếu vào gọi là hiện tượng gì? Điều kiện xảy ra hiện tượng? Nêu 2 ứng dụng từ hiện tượng này.</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9 𝛀, cảm kháng 61 𝛀, dung kháng 101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240 vòng và cuộn thứ cấp quấn 96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60 V?</a:t>
                      </a:r>
                      <a:endParaRPr lang="en-US" sz="1800">
                        <a:effectLst/>
                        <a:latin typeface="VNI-Times"/>
                        <a:ea typeface="Times New Roman"/>
                        <a:cs typeface="Times New Roman"/>
                      </a:endParaRPr>
                    </a:p>
                  </a:txBody>
                  <a:tcPr marL="68580" marR="68580" marT="0" marB="0" anchor="ctr"/>
                </a:tc>
              </a:tr>
            </a:tbl>
          </a:graphicData>
        </a:graphic>
      </p:graphicFrame>
      <p:pic>
        <p:nvPicPr>
          <p:cNvPr id="24577" name="Picture 13" descr="Description: C:\Users\Administrator\Pictures\vl2c\240px-Photoelectric_effect_in_a_solid_-_diagram.jpg"/>
          <p:cNvPicPr>
            <a:picLocks noChangeAspect="1" noChangeArrowheads="1"/>
          </p:cNvPicPr>
          <p:nvPr/>
        </p:nvPicPr>
        <p:blipFill>
          <a:blip r:embed="rId6">
            <a:extLst>
              <a:ext uri="{28A0092B-C50C-407E-A947-70E740481C1C}">
                <a14:useLocalDpi xmlns:a14="http://schemas.microsoft.com/office/drawing/2010/main" val="0"/>
              </a:ext>
            </a:extLst>
          </a:blip>
          <a:srcRect t="5225" r="7462" b="3731"/>
          <a:stretch>
            <a:fillRect/>
          </a:stretch>
        </p:blipFill>
        <p:spPr bwMode="auto">
          <a:xfrm>
            <a:off x="6273800" y="0"/>
            <a:ext cx="2042886" cy="1467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829868"/>
      </p:ext>
    </p:extLst>
  </p:cSld>
  <p:clrMapOvr>
    <a:masterClrMapping/>
  </p:clrMapOvr>
  <p:transition advClick="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D809C64-9145-4C9F-B34B-983D07EECE5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C7B94E12-F6ED-45EB-BE8A-F4060A1A20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B3B6310-E44A-40C5-BC3A-35D31B995CA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54149047"/>
              </p:ext>
            </p:extLst>
          </p:nvPr>
        </p:nvGraphicFramePr>
        <p:xfrm>
          <a:off x="342900" y="1144548"/>
          <a:ext cx="8343900" cy="3305556"/>
        </p:xfrm>
        <a:graphic>
          <a:graphicData uri="http://schemas.openxmlformats.org/drawingml/2006/table">
            <a:tbl>
              <a:tblPr>
                <a:tableStyleId>{5C22544A-7EE6-4342-B048-85BDC9FD1C3A}</a:tableStyleId>
              </a:tblPr>
              <a:tblGrid>
                <a:gridCol w="457620"/>
                <a:gridCol w="7886280"/>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mô hình của thiết bị gì? </a:t>
                      </a:r>
                      <a:endParaRPr lang="en-US" sz="1800" smtClean="0">
                        <a:effectLst/>
                      </a:endParaRPr>
                    </a:p>
                    <a:p>
                      <a:pPr>
                        <a:spcAft>
                          <a:spcPts val="0"/>
                        </a:spcAft>
                      </a:pPr>
                      <a:r>
                        <a:rPr lang="en-US" sz="1800" smtClean="0">
                          <a:effectLst/>
                        </a:rPr>
                        <a:t>Mô </a:t>
                      </a:r>
                      <a:r>
                        <a:rPr lang="en-US" sz="1800">
                          <a:effectLst/>
                        </a:rPr>
                        <a:t>tả vắn tắt cấu tạo thiết bị đó.</a:t>
                      </a:r>
                    </a:p>
                    <a:p>
                      <a:pPr>
                        <a:spcAft>
                          <a:spcPts val="0"/>
                        </a:spcAft>
                      </a:pPr>
                      <a:r>
                        <a:rPr lang="en-US" sz="1800">
                          <a:effectLst/>
                        </a:rPr>
                        <a:t>Ứng dụng từ hiện tượng vật lí nào? </a:t>
                      </a:r>
                    </a:p>
                    <a:p>
                      <a:pPr>
                        <a:spcAft>
                          <a:spcPts val="0"/>
                        </a:spcAft>
                      </a:pPr>
                      <a:r>
                        <a:rPr lang="en-US" sz="1800">
                          <a:effectLst/>
                        </a:rPr>
                        <a:t>Mô tả vắn tắt nguyên lý hoạt động cơ bản.</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36 𝛀, cảm kháng 80 𝛀, dung kháng 240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196,8 V vào hai đầu đoạn mạch?</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600 vòng và cuộn thứ cấp quấn 200 vòng là máy tăng áp hay hạ áp? Khi đấu vào nguồn 360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25601" name="Picture 24"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680357"/>
            <a:ext cx="2702363" cy="1542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9696033"/>
      </p:ext>
    </p:extLst>
  </p:cSld>
  <p:clrMapOvr>
    <a:masterClrMapping/>
  </p:clrMapOvr>
  <p:transition advClick="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6FBE5EB-4ED8-4D6D-BDB3-7C292F46A3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1292085C-0F81-47E6-B0BC-32E68FA849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E79EE77-0980-42F3-A94C-A91B544DF4E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651261688"/>
              </p:ext>
            </p:extLst>
          </p:nvPr>
        </p:nvGraphicFramePr>
        <p:xfrm>
          <a:off x="494602" y="1428750"/>
          <a:ext cx="8154795" cy="3031236"/>
        </p:xfrm>
        <a:graphic>
          <a:graphicData uri="http://schemas.openxmlformats.org/drawingml/2006/table">
            <a:tbl>
              <a:tblPr>
                <a:tableStyleId>{5C22544A-7EE6-4342-B048-85BDC9FD1C3A}</a:tableStyleId>
              </a:tblPr>
              <a:tblGrid>
                <a:gridCol w="534796"/>
                <a:gridCol w="7619999"/>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thí nghiệm về hiện tượng gì? </a:t>
                      </a:r>
                      <a:endParaRPr lang="en-US" sz="1800" smtClean="0">
                        <a:effectLst/>
                      </a:endParaRPr>
                    </a:p>
                    <a:p>
                      <a:pPr>
                        <a:spcAft>
                          <a:spcPts val="0"/>
                        </a:spcAft>
                      </a:pPr>
                      <a:r>
                        <a:rPr lang="en-US" sz="1800" smtClean="0">
                          <a:effectLst/>
                        </a:rPr>
                        <a:t>Mô </a:t>
                      </a:r>
                      <a:r>
                        <a:rPr lang="en-US" sz="1800">
                          <a:effectLst/>
                        </a:rPr>
                        <a:t>tả vắn tắt. </a:t>
                      </a:r>
                      <a:endParaRPr lang="en-US" sz="1800" smtClean="0">
                        <a:effectLst/>
                      </a:endParaRPr>
                    </a:p>
                    <a:p>
                      <a:pPr>
                        <a:spcAft>
                          <a:spcPts val="0"/>
                        </a:spcAft>
                      </a:pPr>
                      <a:r>
                        <a:rPr lang="en-US" sz="1800" smtClean="0">
                          <a:effectLst/>
                        </a:rPr>
                        <a:t>Nêu </a:t>
                      </a:r>
                      <a:r>
                        <a:rPr lang="en-US" sz="1800">
                          <a:effectLst/>
                        </a:rPr>
                        <a:t>2 ứng dụng của hiện tượng</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cường độ dòng điện cực đại, tần số góc, tần số, cường độ dòng điện hiệu dụng từ biểu thức cường độ dòng điện:  i = 9 cos( 12𝛑t +  2𝛑) (A)</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15 𝛀, cảm kháng 45 𝛀, dung kháng 53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158,1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6625" name="Picture 9"/>
          <p:cNvPicPr>
            <a:picLocks noChangeAspect="1" noChangeArrowheads="1"/>
          </p:cNvPicPr>
          <p:nvPr/>
        </p:nvPicPr>
        <p:blipFill>
          <a:blip r:embed="rId6" cstate="print">
            <a:lum contrast="-12000"/>
            <a:extLst>
              <a:ext uri="{28A0092B-C50C-407E-A947-70E740481C1C}">
                <a14:useLocalDpi xmlns:a14="http://schemas.microsoft.com/office/drawing/2010/main" val="0"/>
              </a:ext>
            </a:extLst>
          </a:blip>
          <a:srcRect t="13387"/>
          <a:stretch>
            <a:fillRect/>
          </a:stretch>
        </p:blipFill>
        <p:spPr bwMode="auto">
          <a:xfrm>
            <a:off x="5511800" y="854217"/>
            <a:ext cx="3065358" cy="1402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109121"/>
      </p:ext>
    </p:extLst>
  </p:cSld>
  <p:clrMapOvr>
    <a:masterClrMapping/>
  </p:clrMapOvr>
  <p:transition advClick="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14417A8-3682-465B-B7F5-C3565D10F09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D3BDD310-1D98-4C9E-B048-6BD1D9591F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8BE33C5-A88E-4DA9-AD4C-BF5EAE288E4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966710382"/>
              </p:ext>
            </p:extLst>
          </p:nvPr>
        </p:nvGraphicFramePr>
        <p:xfrm>
          <a:off x="495300" y="1158155"/>
          <a:ext cx="8153400" cy="3346704"/>
        </p:xfrm>
        <a:graphic>
          <a:graphicData uri="http://schemas.openxmlformats.org/drawingml/2006/table">
            <a:tbl>
              <a:tblPr>
                <a:tableStyleId>{5C22544A-7EE6-4342-B048-85BDC9FD1C3A}</a:tableStyleId>
              </a:tblPr>
              <a:tblGrid>
                <a:gridCol w="503862"/>
                <a:gridCol w="7649538"/>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Nguyên nhân gây ra cầu vồng?</a:t>
                      </a:r>
                    </a:p>
                    <a:p>
                      <a:pPr>
                        <a:spcAft>
                          <a:spcPts val="0"/>
                        </a:spcAft>
                      </a:pPr>
                      <a:r>
                        <a:rPr lang="en-US" sz="1800">
                          <a:effectLst/>
                        </a:rPr>
                        <a:t>Hiện tượng tạo ra cầu vồng gọi là gì? </a:t>
                      </a:r>
                    </a:p>
                    <a:p>
                      <a:pPr>
                        <a:spcAft>
                          <a:spcPts val="0"/>
                        </a:spcAft>
                      </a:pPr>
                      <a:r>
                        <a:rPr lang="en-US" sz="1800">
                          <a:effectLst/>
                        </a:rPr>
                        <a:t>Nêu 2 ứng dụng từ hiện tượng đó.</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48 𝛀, </a:t>
                      </a:r>
                      <a:endParaRPr lang="en-US" sz="1800" smtClean="0">
                        <a:effectLst/>
                      </a:endParaRPr>
                    </a:p>
                    <a:p>
                      <a:pPr>
                        <a:lnSpc>
                          <a:spcPct val="115000"/>
                        </a:lnSpc>
                        <a:spcAft>
                          <a:spcPts val="0"/>
                        </a:spcAft>
                      </a:pPr>
                      <a:r>
                        <a:rPr lang="en-US" sz="1800" smtClean="0">
                          <a:effectLst/>
                        </a:rPr>
                        <a:t>cảm </a:t>
                      </a:r>
                      <a:r>
                        <a:rPr lang="en-US" sz="1800">
                          <a:effectLst/>
                        </a:rPr>
                        <a:t>kháng 79 𝛀, dung kháng 134 𝛀. </a:t>
                      </a:r>
                      <a:r>
                        <a:rPr lang="en-US" sz="1800" smtClean="0">
                          <a:effectLst/>
                        </a:rPr>
                        <a:t> Hãy </a:t>
                      </a:r>
                      <a:r>
                        <a:rPr lang="en-US" sz="1800">
                          <a:effectLst/>
                        </a:rPr>
                        <a:t>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5,6 A?</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860 vòng thì để biến đổi điện áp từ 900 V thành 450 V thì cuộn thứ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tc>
              </a:tr>
            </a:tbl>
          </a:graphicData>
        </a:graphic>
      </p:graphicFrame>
      <p:pic>
        <p:nvPicPr>
          <p:cNvPr id="27649" name="Picture 28" descr="Description: C:\Users\Administrator\Pictures\vl2c\cau vong.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2223" y="1162552"/>
            <a:ext cx="2518377" cy="1578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743387"/>
      </p:ext>
    </p:extLst>
  </p:cSld>
  <p:clrMapOvr>
    <a:masterClrMapping/>
  </p:clrMapOvr>
  <p:transition advClick="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AC7506C-71FB-4A8B-838E-46E82D7779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8F1367FE-66B8-4B8C-A610-1CECCAF7C0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99F43BA-D21A-499B-8542-251E0A547EC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751000054"/>
              </p:ext>
            </p:extLst>
          </p:nvPr>
        </p:nvGraphicFramePr>
        <p:xfrm>
          <a:off x="1066800" y="1504950"/>
          <a:ext cx="7315199" cy="3052943"/>
        </p:xfrm>
        <a:graphic>
          <a:graphicData uri="http://schemas.openxmlformats.org/drawingml/2006/table">
            <a:tbl>
              <a:tblPr>
                <a:tableStyleId>{5C22544A-7EE6-4342-B048-85BDC9FD1C3A}</a:tableStyleId>
              </a:tblPr>
              <a:tblGrid>
                <a:gridCol w="633797"/>
                <a:gridCol w="6681402"/>
              </a:tblGrid>
              <a:tr h="93959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Hình bên là ứng dụng loại tia nào?</a:t>
                      </a:r>
                    </a:p>
                    <a:p>
                      <a:pPr>
                        <a:spcAft>
                          <a:spcPts val="0"/>
                        </a:spcAft>
                      </a:pPr>
                      <a:r>
                        <a:rPr lang="en-US" sz="1800">
                          <a:effectLst/>
                        </a:rPr>
                        <a:t>Dựa trên tính chất gì của tia đó?</a:t>
                      </a:r>
                    </a:p>
                    <a:p>
                      <a:pPr>
                        <a:spcAft>
                          <a:spcPts val="0"/>
                        </a:spcAft>
                      </a:pPr>
                      <a:r>
                        <a:rPr lang="en-US" sz="1800">
                          <a:effectLst/>
                        </a:rPr>
                        <a:t>Nêu 2 ứng dụng của tia đó</a:t>
                      </a:r>
                      <a:r>
                        <a:rPr lang="en-US" sz="1800" smtClean="0">
                          <a:effectLst/>
                        </a:rPr>
                        <a:t>.</a:t>
                      </a:r>
                      <a:endParaRPr lang="en-US" sz="1800">
                        <a:effectLst/>
                        <a:latin typeface="VNI-Times"/>
                        <a:ea typeface="Times New Roman"/>
                        <a:cs typeface="Times New Roman"/>
                      </a:endParaRPr>
                    </a:p>
                  </a:txBody>
                  <a:tcPr marL="68580" marR="68580" marT="0" marB="0"/>
                </a:tc>
              </a:tr>
              <a:tr h="696501">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hiệu điện thế cực đại, tần số góc, tần số, hiệu điện thế hiệu dụng từ biểu thức hiệu điện thế: u = 75 cos( 48𝛑 t +  5𝛑 ) (V</a:t>
                      </a:r>
                      <a:r>
                        <a:rPr lang="en-US" sz="1800" smtClean="0">
                          <a:effectLst/>
                        </a:rPr>
                        <a:t>)</a:t>
                      </a:r>
                      <a:endParaRPr lang="en-US" sz="1800">
                        <a:effectLst/>
                        <a:latin typeface="VNI-Times"/>
                        <a:ea typeface="Times New Roman"/>
                        <a:cs typeface="Times New Roman"/>
                      </a:endParaRPr>
                    </a:p>
                  </a:txBody>
                  <a:tcPr marL="68580" marR="68580" marT="0" marB="0" anchor="ctr"/>
                </a:tc>
              </a:tr>
              <a:tr h="1416852">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12 𝛀, cảm kháng 357 𝛀, </a:t>
                      </a:r>
                      <a:endParaRPr lang="en-US" sz="1800" smtClean="0">
                        <a:effectLst/>
                      </a:endParaRPr>
                    </a:p>
                    <a:p>
                      <a:pPr>
                        <a:lnSpc>
                          <a:spcPct val="115000"/>
                        </a:lnSpc>
                        <a:spcAft>
                          <a:spcPts val="0"/>
                        </a:spcAft>
                      </a:pPr>
                      <a:r>
                        <a:rPr lang="en-US" sz="1800" smtClean="0">
                          <a:effectLst/>
                        </a:rPr>
                        <a:t>dung </a:t>
                      </a:r>
                      <a:r>
                        <a:rPr lang="en-US" sz="1800">
                          <a:effectLst/>
                        </a:rPr>
                        <a:t>kháng 392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28673" name="Picture 30"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72200" y="590550"/>
            <a:ext cx="1632858" cy="1632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4366"/>
      </p:ext>
    </p:extLst>
  </p:cSld>
  <p:clrMapOvr>
    <a:masterClrMapping/>
  </p:clrMapOvr>
  <p:transition advClick="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697A133-C210-4DBB-8994-9D03B72B2A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5EA7153E-F195-4801-9268-994C96A33C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24421E1-D7E1-40D2-A207-8BB75A33485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207601338"/>
              </p:ext>
            </p:extLst>
          </p:nvPr>
        </p:nvGraphicFramePr>
        <p:xfrm>
          <a:off x="761302" y="1428750"/>
          <a:ext cx="7926195" cy="3031236"/>
        </p:xfrm>
        <a:graphic>
          <a:graphicData uri="http://schemas.openxmlformats.org/drawingml/2006/table">
            <a:tbl>
              <a:tblPr>
                <a:tableStyleId>{5C22544A-7EE6-4342-B048-85BDC9FD1C3A}</a:tableStyleId>
              </a:tblPr>
              <a:tblGrid>
                <a:gridCol w="686735"/>
                <a:gridCol w="7239460"/>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Hình bên là ứng dụng loại tia nào?</a:t>
                      </a:r>
                    </a:p>
                    <a:p>
                      <a:pPr>
                        <a:spcAft>
                          <a:spcPts val="0"/>
                        </a:spcAft>
                      </a:pPr>
                      <a:r>
                        <a:rPr lang="en-US" sz="1800">
                          <a:effectLst/>
                        </a:rPr>
                        <a:t>Dựa trên tính chất gì của tia đó?</a:t>
                      </a:r>
                    </a:p>
                    <a:p>
                      <a:pPr>
                        <a:spcAft>
                          <a:spcPts val="0"/>
                        </a:spcAft>
                      </a:pPr>
                      <a:r>
                        <a:rPr lang="en-US" sz="1800">
                          <a:effectLst/>
                        </a:rPr>
                        <a:t>Nêu 2 ứng dụng của tia đó.</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cường độ dòng điện cực đại, tần số góc, tần số, cường độ dòng điện hiệu dụng từ biểu thức cường độ dòng điện:  i = 8 cos( 4𝛑t +  2𝛑) (A)</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55 𝛀, cảm kháng 92 𝛀, </a:t>
                      </a:r>
                      <a:endParaRPr lang="en-US" sz="1800" smtClean="0">
                        <a:effectLst/>
                      </a:endParaRPr>
                    </a:p>
                    <a:p>
                      <a:pPr>
                        <a:lnSpc>
                          <a:spcPct val="115000"/>
                        </a:lnSpc>
                        <a:spcAft>
                          <a:spcPts val="0"/>
                        </a:spcAft>
                      </a:pPr>
                      <a:r>
                        <a:rPr lang="en-US" sz="1800" smtClean="0">
                          <a:effectLst/>
                        </a:rPr>
                        <a:t>dung </a:t>
                      </a:r>
                      <a:r>
                        <a:rPr lang="en-US" sz="1800">
                          <a:effectLst/>
                        </a:rPr>
                        <a:t>kháng 140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9,4 A?</a:t>
                      </a:r>
                      <a:endParaRPr lang="en-US" sz="1800">
                        <a:effectLst/>
                        <a:latin typeface="VNI-Times"/>
                        <a:ea typeface="Times New Roman"/>
                        <a:cs typeface="Times New Roman"/>
                      </a:endParaRPr>
                    </a:p>
                  </a:txBody>
                  <a:tcPr marL="68580" marR="68580" marT="0" marB="0" anchor="ctr"/>
                </a:tc>
              </a:tr>
            </a:tbl>
          </a:graphicData>
        </a:graphic>
      </p:graphicFrame>
      <p:pic>
        <p:nvPicPr>
          <p:cNvPr id="8" name="Picture 4096" descr="Description: C:\Users\Administrator\Pictures\den-uv-diet-khuan.jpg"/>
          <p:cNvPicPr>
            <a:picLocks noChangeAspect="1" noChangeArrowheads="1"/>
          </p:cNvPicPr>
          <p:nvPr/>
        </p:nvPicPr>
        <p:blipFill rotWithShape="1">
          <a:blip r:embed="rId6">
            <a:extLst>
              <a:ext uri="{28A0092B-C50C-407E-A947-70E740481C1C}">
                <a14:useLocalDpi xmlns:a14="http://schemas.microsoft.com/office/drawing/2010/main" val="0"/>
              </a:ext>
            </a:extLst>
          </a:blip>
          <a:srcRect l="13773" t="5357" r="11310" b="8574"/>
          <a:stretch/>
        </p:blipFill>
        <p:spPr bwMode="auto">
          <a:xfrm>
            <a:off x="5871990" y="308749"/>
            <a:ext cx="2511846" cy="1916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102765"/>
      </p:ext>
    </p:extLst>
  </p:cSld>
  <p:clrMapOvr>
    <a:masterClrMapping/>
  </p:clrMapOvr>
  <p:transition advClick="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2E85295-0A80-45C4-B3EC-80EEEC42381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484FB687-AC77-4E77-9CE9-F3D001DBEC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570F45C3-A469-43E3-BA05-E23B140E6E6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821644476"/>
              </p:ext>
            </p:extLst>
          </p:nvPr>
        </p:nvGraphicFramePr>
        <p:xfrm>
          <a:off x="381000" y="1733550"/>
          <a:ext cx="8381999" cy="2756916"/>
        </p:xfrm>
        <a:graphic>
          <a:graphicData uri="http://schemas.openxmlformats.org/drawingml/2006/table">
            <a:tbl>
              <a:tblPr>
                <a:tableStyleId>{5C22544A-7EE6-4342-B048-85BDC9FD1C3A}</a:tableStyleId>
              </a:tblPr>
              <a:tblGrid>
                <a:gridCol w="526737"/>
                <a:gridCol w="7855262"/>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Nêu tên và mô tả vắn tắt 2 loại phản ứng sau:</a:t>
                      </a:r>
                    </a:p>
                    <a:p>
                      <a:pPr algn="ctr">
                        <a:spcAft>
                          <a:spcPts val="0"/>
                        </a:spcAft>
                      </a:pPr>
                      <a:r>
                        <a:rPr lang="en-US" sz="1800">
                          <a:effectLst/>
                        </a:rPr>
                        <a:t>          </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39 𝛀, </a:t>
                      </a:r>
                      <a:endParaRPr lang="en-US" sz="1800" smtClean="0">
                        <a:effectLst/>
                      </a:endParaRPr>
                    </a:p>
                    <a:p>
                      <a:pPr>
                        <a:lnSpc>
                          <a:spcPct val="115000"/>
                        </a:lnSpc>
                        <a:spcAft>
                          <a:spcPts val="0"/>
                        </a:spcAft>
                      </a:pPr>
                      <a:r>
                        <a:rPr lang="en-US" sz="1800" smtClean="0">
                          <a:effectLst/>
                        </a:rPr>
                        <a:t>cảm </a:t>
                      </a:r>
                      <a:r>
                        <a:rPr lang="en-US" sz="1800">
                          <a:effectLst/>
                        </a:rPr>
                        <a:t>kháng 20 𝛀, dung kháng 100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97,9 V vào hai đầu đoạn mạch?</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120 vòng và cuộn thứ cấp quấn 600 vòng là máy tăng áp hay hạ áp? Khi đấu vào nguồn 15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30722" name="Picture 4111" descr="Description: C:\Users\Administrator\Pictures\phan ung hop hach.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78298" y="1679335"/>
            <a:ext cx="2479902" cy="1500445"/>
          </a:xfrm>
          <a:prstGeom prst="rect">
            <a:avLst/>
          </a:prstGeom>
          <a:noFill/>
          <a:extLst>
            <a:ext uri="{909E8E84-426E-40DD-AFC4-6F175D3DCCD1}">
              <a14:hiddenFill xmlns:a14="http://schemas.microsoft.com/office/drawing/2010/main">
                <a:solidFill>
                  <a:srgbClr val="FFFFFF"/>
                </a:solidFill>
              </a14:hiddenFill>
            </a:ext>
          </a:extLst>
        </p:spPr>
      </p:pic>
      <p:pic>
        <p:nvPicPr>
          <p:cNvPr id="30721" name="Picture 4112" descr="Description: C:\Users\Administrator\Pictures\phan ung phan hach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52898" y="70491"/>
            <a:ext cx="2451015" cy="1510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087108"/>
      </p:ext>
    </p:extLst>
  </p:cSld>
  <p:clrMapOvr>
    <a:masterClrMapping/>
  </p:clrMapOvr>
  <p:transition advClick="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6556776-6F83-42C6-832A-8B88495DC64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EFFE89C6-916B-41C9-B12A-8060B05A29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C05B41F-56F9-466D-8E65-470D7FA7D8E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8511778"/>
              </p:ext>
            </p:extLst>
          </p:nvPr>
        </p:nvGraphicFramePr>
        <p:xfrm>
          <a:off x="551055" y="1144548"/>
          <a:ext cx="7848600" cy="3255115"/>
        </p:xfrm>
        <a:graphic>
          <a:graphicData uri="http://schemas.openxmlformats.org/drawingml/2006/table">
            <a:tbl>
              <a:tblPr>
                <a:tableStyleId>{5C22544A-7EE6-4342-B048-85BDC9FD1C3A}</a:tableStyleId>
              </a:tblPr>
              <a:tblGrid>
                <a:gridCol w="573212"/>
                <a:gridCol w="7275388"/>
              </a:tblGrid>
              <a:tr h="1046839">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Hình bên là ứng dụng loại tia nào?</a:t>
                      </a:r>
                    </a:p>
                    <a:p>
                      <a:pPr>
                        <a:spcAft>
                          <a:spcPts val="0"/>
                        </a:spcAft>
                      </a:pPr>
                      <a:r>
                        <a:rPr lang="en-US" sz="1800">
                          <a:effectLst/>
                        </a:rPr>
                        <a:t>Dựa trên tính chất gì của tia đó?</a:t>
                      </a:r>
                    </a:p>
                    <a:p>
                      <a:pPr>
                        <a:spcAft>
                          <a:spcPts val="0"/>
                        </a:spcAft>
                      </a:pPr>
                      <a:r>
                        <a:rPr lang="en-US" sz="1800">
                          <a:effectLst/>
                        </a:rPr>
                        <a:t>Nêu 2 ứng dụng của tia đó.</a:t>
                      </a:r>
                      <a:endParaRPr lang="en-US" sz="1800">
                        <a:effectLst/>
                        <a:latin typeface="VNI-Times"/>
                        <a:ea typeface="Times New Roman"/>
                        <a:cs typeface="Times New Roman"/>
                      </a:endParaRPr>
                    </a:p>
                  </a:txBody>
                  <a:tcPr marL="68580" marR="68580" marT="0" marB="0"/>
                </a:tc>
              </a:tr>
              <a:tr h="1203864">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10 𝛀, </a:t>
                      </a:r>
                      <a:endParaRPr lang="en-US" sz="1800" smtClean="0">
                        <a:effectLst/>
                      </a:endParaRPr>
                    </a:p>
                    <a:p>
                      <a:pPr>
                        <a:lnSpc>
                          <a:spcPct val="115000"/>
                        </a:lnSpc>
                        <a:spcAft>
                          <a:spcPts val="0"/>
                        </a:spcAft>
                      </a:pPr>
                      <a:r>
                        <a:rPr lang="en-US" sz="1800" smtClean="0">
                          <a:effectLst/>
                        </a:rPr>
                        <a:t>cảm </a:t>
                      </a:r>
                      <a:r>
                        <a:rPr lang="en-US" sz="1800">
                          <a:effectLst/>
                        </a:rPr>
                        <a:t>kháng 53 𝛀, dung kháng 77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r h="802576">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700 vòng thì để biến đổi điện áp từ 150 V thành 450 V thì cuộn thứ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31746" name="Picture 4101" descr="Description: Camera đo thân nhiệt – Đo nhiệt độ từ x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63536" y="1158155"/>
            <a:ext cx="3396982" cy="1706696"/>
          </a:xfrm>
          <a:prstGeom prst="rect">
            <a:avLst/>
          </a:prstGeom>
          <a:noFill/>
          <a:extLst>
            <a:ext uri="{909E8E84-426E-40DD-AFC4-6F175D3DCCD1}">
              <a14:hiddenFill xmlns:a14="http://schemas.microsoft.com/office/drawing/2010/main">
                <a:solidFill>
                  <a:srgbClr val="FFFFFF"/>
                </a:solidFill>
              </a14:hiddenFill>
            </a:ext>
          </a:extLst>
        </p:spPr>
      </p:pic>
      <p:pic>
        <p:nvPicPr>
          <p:cNvPr id="31745" name="Picture 410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34200" y="315873"/>
            <a:ext cx="942975" cy="82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860910"/>
      </p:ext>
    </p:extLst>
  </p:cSld>
  <p:clrMapOvr>
    <a:masterClrMapping/>
  </p:clrMapOvr>
  <p:transition advClick="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DE01FD-BF85-4495-809F-560B1AE1487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8E3AC6ED-8C44-4C31-B295-63EFB150BE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3A335A6-9BFE-4C42-960C-426AB7D757B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21073923"/>
              </p:ext>
            </p:extLst>
          </p:nvPr>
        </p:nvGraphicFramePr>
        <p:xfrm>
          <a:off x="685800" y="1065276"/>
          <a:ext cx="7926195" cy="3621024"/>
        </p:xfrm>
        <a:graphic>
          <a:graphicData uri="http://schemas.openxmlformats.org/drawingml/2006/table">
            <a:tbl>
              <a:tblPr>
                <a:tableStyleId>{5C22544A-7EE6-4342-B048-85BDC9FD1C3A}</a:tableStyleId>
              </a:tblPr>
              <a:tblGrid>
                <a:gridCol w="498095"/>
                <a:gridCol w="7428100"/>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mô hình của thiết bị gì? </a:t>
                      </a:r>
                      <a:endParaRPr lang="en-US" sz="1800" smtClean="0">
                        <a:effectLst/>
                      </a:endParaRPr>
                    </a:p>
                    <a:p>
                      <a:pPr>
                        <a:spcAft>
                          <a:spcPts val="0"/>
                        </a:spcAft>
                      </a:pPr>
                      <a:r>
                        <a:rPr lang="en-US" sz="1800" smtClean="0">
                          <a:effectLst/>
                        </a:rPr>
                        <a:t>Mô </a:t>
                      </a:r>
                      <a:r>
                        <a:rPr lang="en-US" sz="1800">
                          <a:effectLst/>
                        </a:rPr>
                        <a:t>tả vắn tắt cấu tạo thiết bị đó.</a:t>
                      </a:r>
                    </a:p>
                    <a:p>
                      <a:pPr>
                        <a:spcAft>
                          <a:spcPts val="0"/>
                        </a:spcAft>
                      </a:pPr>
                      <a:r>
                        <a:rPr lang="en-US" sz="1800">
                          <a:effectLst/>
                        </a:rPr>
                        <a:t>Ứng dụng từ hiện tượng vật lí nào? </a:t>
                      </a:r>
                    </a:p>
                    <a:p>
                      <a:pPr>
                        <a:spcAft>
                          <a:spcPts val="0"/>
                        </a:spcAft>
                      </a:pPr>
                      <a:r>
                        <a:rPr lang="en-US" sz="1800">
                          <a:effectLst/>
                        </a:rPr>
                        <a:t>Mô tả vắn tắt nguyên lý hoạt động cơ bản</a:t>
                      </a:r>
                      <a:r>
                        <a:rPr lang="en-US" sz="1800" smtClean="0">
                          <a:effectLst/>
                        </a:rPr>
                        <a:t>.</a:t>
                      </a:r>
                      <a:endParaRPr lang="en-US" sz="1800">
                        <a:effectLst/>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63 𝛀, cảm kháng 5 𝛀, dung kháng 21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8 A?</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280 vòng và cuộn thứ cấp quấn 840 vòng là máy tăng áp hay hạ áp? </a:t>
                      </a:r>
                      <a:endParaRPr lang="en-US" sz="1800" smtClean="0">
                        <a:effectLst/>
                      </a:endParaRPr>
                    </a:p>
                    <a:p>
                      <a:pPr>
                        <a:lnSpc>
                          <a:spcPct val="115000"/>
                        </a:lnSpc>
                        <a:spcAft>
                          <a:spcPts val="0"/>
                        </a:spcAft>
                      </a:pPr>
                      <a:r>
                        <a:rPr lang="en-US" sz="1800" smtClean="0">
                          <a:effectLst/>
                        </a:rPr>
                        <a:t>Khi </a:t>
                      </a:r>
                      <a:r>
                        <a:rPr lang="en-US" sz="1800">
                          <a:effectLst/>
                        </a:rPr>
                        <a:t>đấu vào nguồn 18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32769" name="Picture 19" descr="Description: C:\Users\Administrator\Pictures\may phat dien 2.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V="1">
            <a:off x="5791200" y="144423"/>
            <a:ext cx="2667000" cy="2000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618819"/>
      </p:ext>
    </p:extLst>
  </p:cSld>
  <p:clrMapOvr>
    <a:masterClrMapping/>
  </p:clrMapOvr>
  <p:transition advClick="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427F0EF-9E87-484C-9A2B-9524D01BC80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B9FA681C-B7CF-4489-9FEA-65BB4E12D8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39828CF-0A97-4818-ABE4-2322CAA490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065387644"/>
              </p:ext>
            </p:extLst>
          </p:nvPr>
        </p:nvGraphicFramePr>
        <p:xfrm>
          <a:off x="761302" y="1344494"/>
          <a:ext cx="7926195" cy="3132256"/>
        </p:xfrm>
        <a:graphic>
          <a:graphicData uri="http://schemas.openxmlformats.org/drawingml/2006/table">
            <a:tbl>
              <a:tblPr>
                <a:tableStyleId>{5C22544A-7EE6-4342-B048-85BDC9FD1C3A}</a:tableStyleId>
              </a:tblPr>
              <a:tblGrid>
                <a:gridCol w="434711"/>
                <a:gridCol w="7491484"/>
              </a:tblGrid>
              <a:tr h="906342">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smtClean="0">
                          <a:effectLst/>
                        </a:rPr>
                        <a:t>Electron </a:t>
                      </a:r>
                      <a:r>
                        <a:rPr lang="en-US" sz="1800">
                          <a:effectLst/>
                        </a:rPr>
                        <a:t>trong nguyên tử chuyển từ mức năng lượng (-1,51 eV) sang mức năng lượng (-13,6 eV) chứng tỏ nguyên tử đã hấp thụ hay đang bức xạ photon? </a:t>
                      </a:r>
                    </a:p>
                    <a:p>
                      <a:pPr>
                        <a:spcAft>
                          <a:spcPts val="0"/>
                        </a:spcAft>
                      </a:pPr>
                      <a:r>
                        <a:rPr lang="en-US" sz="1800">
                          <a:effectLst/>
                        </a:rPr>
                        <a:t>Tính năng lượng photon đó.</a:t>
                      </a:r>
                      <a:endParaRPr lang="en-US" sz="1800">
                        <a:effectLst/>
                        <a:latin typeface="VNI-Times"/>
                        <a:ea typeface="Times New Roman"/>
                        <a:cs typeface="Times New Roman"/>
                      </a:endParaRPr>
                    </a:p>
                  </a:txBody>
                  <a:tcPr marL="68580" marR="68580" marT="0" marB="0"/>
                </a:tc>
              </a:tr>
              <a:tr h="635975">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hiệu điện thế cực đại, tần số góc, tần số, hiệu điện thế hiệu dụng từ biểu thức hiệu điện thế: u = 2 cos( 4𝛑 t +  6𝛑 ) (V)</a:t>
                      </a:r>
                      <a:endParaRPr lang="en-US" sz="1800">
                        <a:effectLst/>
                        <a:latin typeface="VNI-Times"/>
                        <a:ea typeface="Times New Roman"/>
                        <a:cs typeface="Times New Roman"/>
                      </a:endParaRPr>
                    </a:p>
                  </a:txBody>
                  <a:tcPr marL="68580" marR="68580" marT="0" marB="0" anchor="ctr"/>
                </a:tc>
              </a:tr>
              <a:tr h="1589939">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60 𝛀, cảm kháng 31 𝛀, dung kháng 42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9,1 A?</a:t>
                      </a:r>
                      <a:endParaRPr lang="en-US" sz="1800">
                        <a:effectLst/>
                        <a:latin typeface="VNI-Times"/>
                        <a:ea typeface="Times New Roman"/>
                        <a:cs typeface="Times New Roman"/>
                      </a:endParaRPr>
                    </a:p>
                  </a:txBody>
                  <a:tcPr marL="68580" marR="68580" marT="0" marB="0" anchor="ctr"/>
                </a:tc>
              </a:tr>
            </a:tbl>
          </a:graphicData>
        </a:graphic>
      </p:graphicFrame>
      <p:pic>
        <p:nvPicPr>
          <p:cNvPr id="33793" name="Picture 410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0"/>
            <a:ext cx="2304704" cy="1376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139143"/>
      </p:ext>
    </p:extLst>
  </p:cSld>
  <p:clrMapOvr>
    <a:masterClrMapping/>
  </p:clrMapOvr>
  <p:transition advClick="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E3A8B4A-F08B-4269-A195-9A2BB40889B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A19AAACA-10A5-402E-85E1-7A1031CCD5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D96C8C2-0592-40C5-AB1D-D790229DDB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813595162"/>
              </p:ext>
            </p:extLst>
          </p:nvPr>
        </p:nvGraphicFramePr>
        <p:xfrm>
          <a:off x="495300" y="1243561"/>
          <a:ext cx="8153400" cy="3325813"/>
        </p:xfrm>
        <a:graphic>
          <a:graphicData uri="http://schemas.openxmlformats.org/drawingml/2006/table">
            <a:tbl>
              <a:tblPr>
                <a:tableStyleId>{5C22544A-7EE6-4342-B048-85BDC9FD1C3A}</a:tableStyleId>
              </a:tblPr>
              <a:tblGrid>
                <a:gridCol w="423263"/>
                <a:gridCol w="7730137"/>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Hình bên là ứng dụng loại tia nào?</a:t>
                      </a:r>
                    </a:p>
                    <a:p>
                      <a:pPr>
                        <a:spcAft>
                          <a:spcPts val="0"/>
                        </a:spcAft>
                      </a:pPr>
                      <a:r>
                        <a:rPr lang="en-US" sz="1800">
                          <a:effectLst/>
                        </a:rPr>
                        <a:t>Dựa trên tính chất gì của tia đó?</a:t>
                      </a:r>
                    </a:p>
                    <a:p>
                      <a:pPr>
                        <a:spcAft>
                          <a:spcPts val="0"/>
                        </a:spcAft>
                      </a:pPr>
                      <a:r>
                        <a:rPr lang="en-US" sz="1800">
                          <a:effectLst/>
                        </a:rPr>
                        <a:t>Nêu 2 ứng dụng của tia đó.</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48 𝛀, cảm kháng 280 𝛀, dung kháng 140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1,4 A?</a:t>
                      </a: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640 vòng và cuộn thứ cấp quấn 256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35 V?</a:t>
                      </a:r>
                      <a:endParaRPr lang="en-US" sz="1800">
                        <a:effectLst/>
                        <a:latin typeface="VNI-Times"/>
                        <a:ea typeface="Times New Roman"/>
                        <a:cs typeface="Times New Roman"/>
                      </a:endParaRPr>
                    </a:p>
                  </a:txBody>
                  <a:tcPr marL="68580" marR="68580" marT="0" marB="0" anchor="ctr"/>
                </a:tc>
              </a:tr>
            </a:tbl>
          </a:graphicData>
        </a:graphic>
      </p:graphicFrame>
      <p:pic>
        <p:nvPicPr>
          <p:cNvPr id="34817" name="Picture 31"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714" y="306348"/>
            <a:ext cx="1676399" cy="1676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36948"/>
      </p:ext>
    </p:extLst>
  </p:cSld>
  <p:clrMapOvr>
    <a:masterClrMapping/>
  </p:clrMapOvr>
  <p:transition advClick="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E0BA34A-E8D2-4026-B6B0-CF2B8ACC29A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D95F1681-44D6-4536-83A7-94BFA65085E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79261C5-E558-4776-AEC4-D6EAA0BD408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90423961"/>
              </p:ext>
            </p:extLst>
          </p:nvPr>
        </p:nvGraphicFramePr>
        <p:xfrm>
          <a:off x="723900" y="1276350"/>
          <a:ext cx="8001000" cy="3232404"/>
        </p:xfrm>
        <a:graphic>
          <a:graphicData uri="http://schemas.openxmlformats.org/drawingml/2006/table">
            <a:tbl>
              <a:tblPr>
                <a:tableStyleId>{5C22544A-7EE6-4342-B048-85BDC9FD1C3A}</a:tableStyleId>
              </a:tblPr>
              <a:tblGrid>
                <a:gridCol w="693216"/>
                <a:gridCol w="7307784"/>
              </a:tblGrid>
              <a:tr h="76200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Nêu tên và mô tả vắn tắt và 2 ứng dụng </a:t>
                      </a:r>
                      <a:endParaRPr lang="en-US" sz="1800" smtClean="0">
                        <a:effectLst/>
                      </a:endParaRPr>
                    </a:p>
                    <a:p>
                      <a:pPr>
                        <a:spcAft>
                          <a:spcPts val="0"/>
                        </a:spcAft>
                      </a:pPr>
                      <a:r>
                        <a:rPr lang="en-US" sz="1800" smtClean="0">
                          <a:effectLst/>
                        </a:rPr>
                        <a:t>của  </a:t>
                      </a:r>
                      <a:r>
                        <a:rPr lang="en-US" sz="1800">
                          <a:effectLst/>
                        </a:rPr>
                        <a:t>loại phản ứng sau</a:t>
                      </a:r>
                      <a:r>
                        <a:rPr lang="en-US" sz="1800" smtClean="0">
                          <a:effectLst/>
                        </a:rPr>
                        <a:t>:</a:t>
                      </a:r>
                      <a:endParaRPr lang="en-US" sz="1800">
                        <a:effectLst/>
                      </a:endParaRPr>
                    </a:p>
                  </a:txBody>
                  <a:tcPr marL="68580" marR="68580" marT="0" marB="0"/>
                </a:tc>
              </a:tr>
              <a:tr h="152400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55 𝛀, </a:t>
                      </a:r>
                      <a:endParaRPr lang="en-US" sz="1800" smtClean="0">
                        <a:effectLst/>
                      </a:endParaRPr>
                    </a:p>
                    <a:p>
                      <a:pPr>
                        <a:lnSpc>
                          <a:spcPct val="115000"/>
                        </a:lnSpc>
                        <a:spcAft>
                          <a:spcPts val="0"/>
                        </a:spcAft>
                      </a:pPr>
                      <a:r>
                        <a:rPr lang="en-US" sz="1800" smtClean="0">
                          <a:effectLst/>
                        </a:rPr>
                        <a:t>cảm </a:t>
                      </a:r>
                      <a:r>
                        <a:rPr lang="en-US" sz="1800">
                          <a:effectLst/>
                        </a:rPr>
                        <a:t>kháng 58 𝛀, dung kháng 106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144 vòng và cuộn thứ cấp quấn 72 vòng là máy tăng áp hay hạ áp? </a:t>
                      </a:r>
                      <a:endParaRPr lang="en-US" sz="1800" smtClean="0">
                        <a:effectLst/>
                      </a:endParaRPr>
                    </a:p>
                    <a:p>
                      <a:pPr>
                        <a:lnSpc>
                          <a:spcPct val="115000"/>
                        </a:lnSpc>
                        <a:spcAft>
                          <a:spcPts val="0"/>
                        </a:spcAft>
                      </a:pPr>
                      <a:r>
                        <a:rPr lang="en-US" sz="1800" smtClean="0">
                          <a:effectLst/>
                        </a:rPr>
                        <a:t>Khi </a:t>
                      </a:r>
                      <a:r>
                        <a:rPr lang="en-US" sz="1800">
                          <a:effectLst/>
                        </a:rPr>
                        <a:t>đấu vào nguồn 71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35841" name="Picture 4116" descr="Description: C:\Users\Administrator\Pictures\phan ung phan hach 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59587" y="1276350"/>
            <a:ext cx="2911458" cy="1633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285716"/>
      </p:ext>
    </p:extLst>
  </p:cSld>
  <p:clrMapOvr>
    <a:masterClrMapping/>
  </p:clrMapOvr>
  <p:transition advClick="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23D03A9-89A5-479E-9F80-B52766A05E3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588E02AE-39D2-4228-9719-854D12C75A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F988389-A73A-44F2-B7E7-345ABE7D473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0597317"/>
              </p:ext>
            </p:extLst>
          </p:nvPr>
        </p:nvGraphicFramePr>
        <p:xfrm>
          <a:off x="694627" y="1525814"/>
          <a:ext cx="7754746" cy="2960370"/>
        </p:xfrm>
        <a:graphic>
          <a:graphicData uri="http://schemas.openxmlformats.org/drawingml/2006/table">
            <a:tbl>
              <a:tblPr>
                <a:tableStyleId>{5C22544A-7EE6-4342-B048-85BDC9FD1C3A}</a:tableStyleId>
              </a:tblPr>
              <a:tblGrid>
                <a:gridCol w="493636"/>
                <a:gridCol w="7261110"/>
              </a:tblGrid>
              <a:tr h="29464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smtClean="0">
                          <a:effectLst/>
                        </a:rPr>
                        <a:t>Electron </a:t>
                      </a:r>
                      <a:r>
                        <a:rPr lang="en-US" sz="1800">
                          <a:effectLst/>
                        </a:rPr>
                        <a:t>trong nguyên tử chuyển từ mức năng lượng (-1,51 eV) sang mức năng lượng (-0,85 eV) chứng tỏ nguyên tử đã hấp thụ hay đang bức xạ photon?  Tính năng lượng photon đó</a:t>
                      </a:r>
                      <a:r>
                        <a:rPr lang="en-US" sz="1800" smtClean="0">
                          <a:effectLst/>
                        </a:rPr>
                        <a:t>.</a:t>
                      </a:r>
                    </a:p>
                    <a:p>
                      <a:pPr>
                        <a:spcAft>
                          <a:spcPts val="0"/>
                        </a:spcAft>
                      </a:pP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cường độ dòng điện cực đại, tần số góc, tần số, cường độ dòng điện hiệu dụng từ biểu thức cường độ dòng điện:  i = 9 cos( 6𝛑t +  3𝛑) (A</a:t>
                      </a:r>
                      <a:r>
                        <a:rPr lang="en-US" sz="1800" smtClean="0">
                          <a:effectLst/>
                        </a:rPr>
                        <a:t>)</a:t>
                      </a:r>
                    </a:p>
                    <a:p>
                      <a:pPr>
                        <a:lnSpc>
                          <a:spcPct val="115000"/>
                        </a:lnSpc>
                        <a:spcAft>
                          <a:spcPts val="0"/>
                        </a:spcAft>
                      </a:pP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thứ cấp quấn 390 vòng thì để biến đổi điện áp từ 100 V thành 20 V thì cuộn sơ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36865" name="Picture 5" descr="Description: C:\Users\Administrator\Pictures\hap thu.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0"/>
            <a:ext cx="2479584" cy="1504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672097"/>
      </p:ext>
    </p:extLst>
  </p:cSld>
  <p:clrMapOvr>
    <a:masterClrMapping/>
  </p:clrMapOvr>
  <p:transition advClick="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16ED81-6A28-4BBE-AFE5-F1B7F83025BD}"/>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8D0A2B04-5F4A-4518-AC30-B857F708C1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B7E1D91-19CB-4AA7-8F3F-2E195700AE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939056939"/>
              </p:ext>
            </p:extLst>
          </p:nvPr>
        </p:nvGraphicFramePr>
        <p:xfrm>
          <a:off x="315685" y="1123950"/>
          <a:ext cx="6237515" cy="3337243"/>
        </p:xfrm>
        <a:graphic>
          <a:graphicData uri="http://schemas.openxmlformats.org/drawingml/2006/table">
            <a:tbl>
              <a:tblPr>
                <a:tableStyleId>{5C22544A-7EE6-4342-B048-85BDC9FD1C3A}</a:tableStyleId>
              </a:tblPr>
              <a:tblGrid>
                <a:gridCol w="561377"/>
                <a:gridCol w="5676138"/>
              </a:tblGrid>
              <a:tr h="54674">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3 hình ảnh này mô tả gì? Nêu 1 ứng dụng trong thực tế. </a:t>
                      </a:r>
                      <a:endParaRPr lang="en-US" sz="1800" smtClean="0">
                        <a:effectLst/>
                      </a:endParaRPr>
                    </a:p>
                    <a:p>
                      <a:pPr>
                        <a:spcAft>
                          <a:spcPts val="0"/>
                        </a:spcAft>
                      </a:pP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hiệu điện thế cực đại, tần số góc, tần số, hiệu điện thế hiệu dụng từ biểu thức hiệu điện thế: </a:t>
                      </a:r>
                      <a:endParaRPr lang="en-US" sz="1800" smtClean="0">
                        <a:effectLst/>
                      </a:endParaRPr>
                    </a:p>
                    <a:p>
                      <a:pPr>
                        <a:lnSpc>
                          <a:spcPct val="115000"/>
                        </a:lnSpc>
                        <a:spcAft>
                          <a:spcPts val="0"/>
                        </a:spcAft>
                      </a:pPr>
                      <a:r>
                        <a:rPr lang="en-US" sz="1800" smtClean="0">
                          <a:effectLst/>
                        </a:rPr>
                        <a:t>u </a:t>
                      </a:r>
                      <a:r>
                        <a:rPr lang="en-US" sz="1800">
                          <a:effectLst/>
                        </a:rPr>
                        <a:t>= 148 cos( 10𝛑 t +  2𝛑 ) (V</a:t>
                      </a:r>
                      <a:r>
                        <a:rPr lang="en-US" sz="1800" smtClean="0">
                          <a:effectLst/>
                        </a:rPr>
                        <a:t>)</a:t>
                      </a:r>
                    </a:p>
                    <a:p>
                      <a:pPr>
                        <a:lnSpc>
                          <a:spcPct val="115000"/>
                        </a:lnSpc>
                        <a:spcAft>
                          <a:spcPts val="0"/>
                        </a:spcAft>
                      </a:pPr>
                      <a:endParaRPr lang="en-US" sz="18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40 𝛀, </a:t>
                      </a:r>
                      <a:r>
                        <a:rPr lang="en-US" sz="1800" smtClean="0">
                          <a:effectLst/>
                        </a:rPr>
                        <a:t>cảm </a:t>
                      </a:r>
                      <a:r>
                        <a:rPr lang="en-US" sz="1800">
                          <a:effectLst/>
                        </a:rPr>
                        <a:t>kháng 9 𝛀, dung kháng 18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9,4 A?</a:t>
                      </a:r>
                      <a:endParaRPr lang="en-US" sz="1800">
                        <a:effectLst/>
                        <a:latin typeface="VNI-Times"/>
                        <a:ea typeface="Times New Roman"/>
                        <a:cs typeface="Times New Roman"/>
                      </a:endParaRPr>
                    </a:p>
                  </a:txBody>
                  <a:tcPr marL="68580" marR="68580" marT="0" marB="0" anchor="ctr"/>
                </a:tc>
              </a:tr>
            </a:tbl>
          </a:graphicData>
        </a:graphic>
      </p:graphicFrame>
      <p:pic>
        <p:nvPicPr>
          <p:cNvPr id="37889" name="Picture 7"/>
          <p:cNvPicPr>
            <a:picLocks noChangeAspect="1" noChangeArrowheads="1"/>
          </p:cNvPicPr>
          <p:nvPr/>
        </p:nvPicPr>
        <p:blipFill rotWithShape="1">
          <a:blip r:embed="rId6">
            <a:extLst>
              <a:ext uri="{28A0092B-C50C-407E-A947-70E740481C1C}">
                <a14:useLocalDpi xmlns:a14="http://schemas.microsoft.com/office/drawing/2010/main" val="0"/>
              </a:ext>
            </a:extLst>
          </a:blip>
          <a:srcRect l="44412"/>
          <a:stretch/>
        </p:blipFill>
        <p:spPr bwMode="auto">
          <a:xfrm>
            <a:off x="6543211" y="1111596"/>
            <a:ext cx="2364098" cy="3304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24105"/>
      </p:ext>
    </p:extLst>
  </p:cSld>
  <p:clrMapOvr>
    <a:masterClrMapping/>
  </p:clrMapOvr>
  <p:transition advClick="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8CB44BB-56F0-438E-ABE6-3996CB312AC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21EC6C7E-8ED0-4A24-A64D-B6B87FC243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C4FA2BD-E110-4F7F-A4E9-965ED4F49C4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546189352"/>
              </p:ext>
            </p:extLst>
          </p:nvPr>
        </p:nvGraphicFramePr>
        <p:xfrm>
          <a:off x="457200" y="1200150"/>
          <a:ext cx="8229600" cy="3335979"/>
        </p:xfrm>
        <a:graphic>
          <a:graphicData uri="http://schemas.openxmlformats.org/drawingml/2006/table">
            <a:tbl>
              <a:tblPr>
                <a:tableStyleId>{5C22544A-7EE6-4342-B048-85BDC9FD1C3A}</a:tableStyleId>
              </a:tblPr>
              <a:tblGrid>
                <a:gridCol w="546947"/>
                <a:gridCol w="7682653"/>
              </a:tblGrid>
              <a:tr h="996639">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thiết bị gì? Công dụng?</a:t>
                      </a:r>
                    </a:p>
                    <a:p>
                      <a:pPr>
                        <a:spcAft>
                          <a:spcPts val="0"/>
                        </a:spcAft>
                      </a:pPr>
                      <a:r>
                        <a:rPr lang="en-US" sz="1800">
                          <a:effectLst/>
                        </a:rPr>
                        <a:t>Ứng dụng từ hiện tượng vật lí nào?</a:t>
                      </a:r>
                    </a:p>
                    <a:p>
                      <a:pPr>
                        <a:spcAft>
                          <a:spcPts val="0"/>
                        </a:spcAft>
                      </a:pPr>
                      <a:r>
                        <a:rPr lang="en-US" sz="1800">
                          <a:effectLst/>
                        </a:rPr>
                        <a:t>Mô tả hiện tượng đó. </a:t>
                      </a:r>
                      <a:endParaRPr lang="en-US" sz="1800">
                        <a:effectLst/>
                        <a:latin typeface="VNI-Times"/>
                        <a:ea typeface="Times New Roman"/>
                        <a:cs typeface="Times New Roman"/>
                      </a:endParaRPr>
                    </a:p>
                  </a:txBody>
                  <a:tcPr marL="68580" marR="68580" marT="0" marB="0"/>
                </a:tc>
              </a:tr>
              <a:tr h="76200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hiệu điện thế cực đại, tần số góc, tần số, hiệu điện thế hiệu dụng từ biểu thức hiệu điện thế: u = 5 cos( 78𝛑 t +  2𝛑 ) (V)</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78 𝛀, cảm kháng 40 𝛀, dung kháng 200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2136 V vào hai đầu đoạn mạch?</a:t>
                      </a:r>
                      <a:endParaRPr lang="en-US" sz="1800">
                        <a:effectLst/>
                        <a:latin typeface="VNI-Times"/>
                        <a:ea typeface="Times New Roman"/>
                        <a:cs typeface="Times New Roman"/>
                      </a:endParaRPr>
                    </a:p>
                  </a:txBody>
                  <a:tcPr marL="68580" marR="68580" marT="0" marB="0"/>
                </a:tc>
              </a:tr>
            </a:tbl>
          </a:graphicData>
        </a:graphic>
      </p:graphicFrame>
      <p:pic>
        <p:nvPicPr>
          <p:cNvPr id="38914" name="Picture 2" descr="Description: Nguyên lý, cấu tạo máy đo quang phổ UV-VIS, lăng kính, hồng ngoại"/>
          <p:cNvPicPr>
            <a:picLocks noGrp="1"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10200" y="636566"/>
            <a:ext cx="2648854" cy="1477984"/>
          </a:xfrm>
          <a:prstGeom prst="rect">
            <a:avLst/>
          </a:prstGeom>
          <a:noFill/>
          <a:extLst>
            <a:ext uri="{909E8E84-426E-40DD-AFC4-6F175D3DCCD1}">
              <a14:hiddenFill xmlns:a14="http://schemas.microsoft.com/office/drawing/2010/main">
                <a:solidFill>
                  <a:srgbClr val="FFFFFF"/>
                </a:solidFill>
              </a14:hiddenFill>
            </a:ext>
          </a:extLst>
        </p:spPr>
      </p:pic>
      <p:pic>
        <p:nvPicPr>
          <p:cNvPr id="38913" name="Picture 13" descr="Description: May quang pho - Các loại quang phổ"/>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2800" y="1210792"/>
            <a:ext cx="1981200" cy="852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558768"/>
      </p:ext>
    </p:extLst>
  </p:cSld>
  <p:clrMapOvr>
    <a:masterClrMapping/>
  </p:clrMapOvr>
  <p:transition advClick="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9804-7C79-4333-820B-ABF775F267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256FCE1A-3319-4C0B-8A61-CAE26F4FC2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FA325D3-9DCC-4F5B-9905-6F077F6C939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059966534"/>
              </p:ext>
            </p:extLst>
          </p:nvPr>
        </p:nvGraphicFramePr>
        <p:xfrm>
          <a:off x="685799" y="1200150"/>
          <a:ext cx="7924801" cy="3413760"/>
        </p:xfrm>
        <a:graphic>
          <a:graphicData uri="http://schemas.openxmlformats.org/drawingml/2006/table">
            <a:tbl>
              <a:tblPr>
                <a:tableStyleId>{5C22544A-7EE6-4342-B048-85BDC9FD1C3A}</a:tableStyleId>
              </a:tblPr>
              <a:tblGrid>
                <a:gridCol w="488397"/>
                <a:gridCol w="7436404"/>
              </a:tblGrid>
              <a:tr h="106680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Đây là bảng cảnh báo về việc gì? </a:t>
                      </a:r>
                    </a:p>
                    <a:p>
                      <a:pPr>
                        <a:spcAft>
                          <a:spcPts val="0"/>
                        </a:spcAft>
                      </a:pPr>
                      <a:r>
                        <a:rPr lang="en-US" sz="2000">
                          <a:effectLst/>
                        </a:rPr>
                        <a:t>Mô tả vắn tắt hiện tượng. </a:t>
                      </a:r>
                    </a:p>
                    <a:p>
                      <a:pPr>
                        <a:spcAft>
                          <a:spcPts val="0"/>
                        </a:spcAft>
                      </a:pPr>
                      <a:r>
                        <a:rPr lang="en-US" sz="2000">
                          <a:effectLst/>
                        </a:rPr>
                        <a:t>Nêu 2 ứng dụng từ hiện tượng này.</a:t>
                      </a:r>
                      <a:endParaRPr lang="en-US" sz="2000">
                        <a:effectLst/>
                        <a:latin typeface="VNI-Times"/>
                        <a:ea typeface="Times New Roman"/>
                        <a:cs typeface="Times New Roman"/>
                      </a:endParaRPr>
                    </a:p>
                  </a:txBody>
                  <a:tcPr marL="68580" marR="68580" marT="0" marB="0"/>
                </a:tc>
              </a:tr>
              <a:tr h="129540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cường độ dòng điện cực đại, tần số góc, tần số, cường độ dòng điện hiệu dụng từ biểu thức cường độ dòng điện:  </a:t>
                      </a:r>
                      <a:endParaRPr lang="en-US" sz="2000" smtClean="0">
                        <a:effectLst/>
                      </a:endParaRPr>
                    </a:p>
                    <a:p>
                      <a:pPr algn="ctr">
                        <a:lnSpc>
                          <a:spcPct val="115000"/>
                        </a:lnSpc>
                        <a:spcAft>
                          <a:spcPts val="0"/>
                        </a:spcAft>
                      </a:pPr>
                      <a:r>
                        <a:rPr lang="en-US" sz="2000" smtClean="0">
                          <a:effectLst/>
                        </a:rPr>
                        <a:t>i </a:t>
                      </a:r>
                      <a:r>
                        <a:rPr lang="en-US" sz="2000">
                          <a:effectLst/>
                        </a:rPr>
                        <a:t>= 24 cos( 18𝛑t +  3𝛑) (A)</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580 vòng thì để biến đổi điện áp từ 150 V thành 60 V thì cuộn thứ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tc>
              </a:tr>
            </a:tbl>
          </a:graphicData>
        </a:graphic>
      </p:graphicFrame>
      <p:pic>
        <p:nvPicPr>
          <p:cNvPr id="39937" name="Picture 7168" descr="Description: Biển chỉ dẫn - Biển báo an toàn - Biển hiệu - Biển báo - Biển cảnh báo vật  liệu phóng xạ hoặc bức xạ ion hóa"/>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19800" y="867549"/>
            <a:ext cx="1371600" cy="1201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067440"/>
      </p:ext>
    </p:extLst>
  </p:cSld>
  <p:clrMapOvr>
    <a:masterClrMapping/>
  </p:clrMapOvr>
  <p:transition advClick="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CBC35EF-03C5-475A-8762-19E00C50031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114C92B4-BCEC-44FE-BF6A-F153CA63F2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3E28C88-5658-4542-AD06-AD74E2945EF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09112062"/>
              </p:ext>
            </p:extLst>
          </p:nvPr>
        </p:nvGraphicFramePr>
        <p:xfrm>
          <a:off x="642240" y="1413906"/>
          <a:ext cx="7859520" cy="3018648"/>
        </p:xfrm>
        <a:graphic>
          <a:graphicData uri="http://schemas.openxmlformats.org/drawingml/2006/table">
            <a:tbl>
              <a:tblPr>
                <a:tableStyleId>{5C22544A-7EE6-4342-B048-85BDC9FD1C3A}</a:tableStyleId>
              </a:tblPr>
              <a:tblGrid>
                <a:gridCol w="468120"/>
                <a:gridCol w="7391400"/>
              </a:tblGrid>
              <a:tr h="1234621">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smtClean="0">
                          <a:effectLst/>
                        </a:rPr>
                        <a:t>Electron </a:t>
                      </a:r>
                      <a:r>
                        <a:rPr lang="en-US" sz="1800">
                          <a:effectLst/>
                        </a:rPr>
                        <a:t>trong nguyên tử chuyển từ mức năng lượng (-0,54 eV) sang mức năng lượng (-3,4 eV) chứng tỏ nguyên tử đã hấp thụ hay đang bức xạ photon? </a:t>
                      </a:r>
                      <a:endParaRPr lang="en-US" sz="1800" smtClean="0">
                        <a:effectLst/>
                      </a:endParaRPr>
                    </a:p>
                    <a:p>
                      <a:pPr>
                        <a:spcAft>
                          <a:spcPts val="0"/>
                        </a:spcAft>
                      </a:pPr>
                      <a:r>
                        <a:rPr lang="en-US" sz="1800" smtClean="0">
                          <a:effectLst/>
                        </a:rPr>
                        <a:t>Tính </a:t>
                      </a:r>
                      <a:r>
                        <a:rPr lang="en-US" sz="1800">
                          <a:effectLst/>
                        </a:rPr>
                        <a:t>năng lượng photon đó.</a:t>
                      </a:r>
                      <a:endParaRPr lang="en-US" sz="1800">
                        <a:effectLst/>
                        <a:latin typeface="VNI-Times"/>
                        <a:ea typeface="Times New Roman"/>
                        <a:cs typeface="Times New Roman"/>
                      </a:endParaRPr>
                    </a:p>
                  </a:txBody>
                  <a:tcPr marL="68580" marR="68580" marT="0" marB="0"/>
                </a:tc>
              </a:tr>
              <a:tr h="837623">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Xác định hiệu điện thế cực đại, tần số góc, tần số, hiệu điện thế hiệu dụng từ biểu thức hiệu điện thế: u = 80 cos( 12𝛑 t +  6𝛑 ) (V)</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thứ cấp quấn 140 vòng thì để biến đổi điện áp từ 400 V thành 100 V thì cuộn sơ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40961" name="Picture 410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599" y="42965"/>
            <a:ext cx="2295913" cy="1370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780634"/>
      </p:ext>
    </p:extLst>
  </p:cSld>
  <p:clrMapOvr>
    <a:masterClrMapping/>
  </p:clrMapOvr>
  <p:transition advClick="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AA277E-D69E-4706-A78F-C2F02E487E6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F4326214-9B8C-493D-A797-2A2300420A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E68035C-8016-4BCC-8928-57AAB2897C0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20594609"/>
              </p:ext>
            </p:extLst>
          </p:nvPr>
        </p:nvGraphicFramePr>
        <p:xfrm>
          <a:off x="685800" y="1428750"/>
          <a:ext cx="7772400" cy="3035650"/>
        </p:xfrm>
        <a:graphic>
          <a:graphicData uri="http://schemas.openxmlformats.org/drawingml/2006/table">
            <a:tbl>
              <a:tblPr>
                <a:tableStyleId>{5C22544A-7EE6-4342-B048-85BDC9FD1C3A}</a:tableStyleId>
              </a:tblPr>
              <a:tblGrid>
                <a:gridCol w="459731"/>
                <a:gridCol w="7312669"/>
              </a:tblGrid>
              <a:tr h="1068245">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Hiện tượng này là hiện tượng gì? </a:t>
                      </a:r>
                      <a:endParaRPr lang="en-US" sz="2000" smtClean="0">
                        <a:effectLst/>
                      </a:endParaRPr>
                    </a:p>
                    <a:p>
                      <a:pPr>
                        <a:spcAft>
                          <a:spcPts val="0"/>
                        </a:spcAft>
                      </a:pPr>
                      <a:r>
                        <a:rPr lang="en-US" sz="2000" smtClean="0">
                          <a:effectLst/>
                        </a:rPr>
                        <a:t>Mô </a:t>
                      </a:r>
                      <a:r>
                        <a:rPr lang="en-US" sz="2000">
                          <a:effectLst/>
                        </a:rPr>
                        <a:t>tả vắn tắt. </a:t>
                      </a:r>
                      <a:endParaRPr lang="en-US" sz="2000" smtClean="0">
                        <a:effectLst/>
                      </a:endParaRPr>
                    </a:p>
                    <a:p>
                      <a:pPr>
                        <a:spcAft>
                          <a:spcPts val="0"/>
                        </a:spcAft>
                      </a:pPr>
                      <a:r>
                        <a:rPr lang="en-US" sz="2000" smtClean="0">
                          <a:effectLst/>
                        </a:rPr>
                        <a:t>Nêu </a:t>
                      </a:r>
                      <a:r>
                        <a:rPr lang="en-US" sz="2000">
                          <a:effectLst/>
                        </a:rPr>
                        <a:t>2 ứng dụng từ hiện tượng này</a:t>
                      </a:r>
                      <a:r>
                        <a:rPr lang="en-US" sz="2000" smtClean="0">
                          <a:effectLst/>
                        </a:rPr>
                        <a:t>. </a:t>
                      </a:r>
                      <a:endParaRPr lang="en-US" sz="2000">
                        <a:effectLst/>
                        <a:latin typeface="VNI-Times"/>
                        <a:ea typeface="Times New Roman"/>
                        <a:cs typeface="Times New Roman"/>
                      </a:endParaRPr>
                    </a:p>
                  </a:txBody>
                  <a:tcPr marL="68580" marR="68580" marT="0" marB="0"/>
                </a:tc>
              </a:tr>
              <a:tr h="915845">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hiệu điện thế cực đại, tần số góc, tần số, hiệu điện thế hiệu dụng từ biểu thức hiệu điện thế: u = 130 cos( 6𝛑 t +  5𝛑 ) (V)</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thứ cấp quấn 240 vòng thì để biến đổi điện áp từ 670 V thành 2010 V thì cuộn sơ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41985" name="Picture 7" descr="Description: C:\Users\Administrator\Pictures\vW4pdb.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56086" y="784552"/>
            <a:ext cx="2286000" cy="172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102886"/>
      </p:ext>
    </p:extLst>
  </p:cSld>
  <p:clrMapOvr>
    <a:masterClrMapping/>
  </p:clrMapOvr>
  <p:transition advClick="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54F92E5-04DC-4628-B91C-E1705F94E1A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29E64D81-78D4-4353-9414-4B10A3EE82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25A359B-A2B2-44AC-A870-32B17A155A9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884091558"/>
              </p:ext>
            </p:extLst>
          </p:nvPr>
        </p:nvGraphicFramePr>
        <p:xfrm>
          <a:off x="533400" y="1047750"/>
          <a:ext cx="8077200" cy="3567137"/>
        </p:xfrm>
        <a:graphic>
          <a:graphicData uri="http://schemas.openxmlformats.org/drawingml/2006/table">
            <a:tbl>
              <a:tblPr>
                <a:tableStyleId>{5C22544A-7EE6-4342-B048-85BDC9FD1C3A}</a:tableStyleId>
              </a:tblPr>
              <a:tblGrid>
                <a:gridCol w="514004"/>
                <a:gridCol w="7563196"/>
              </a:tblGrid>
              <a:tr h="893802">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Đây là thí nghiệm về hiện tượng gì? </a:t>
                      </a:r>
                      <a:endParaRPr lang="en-US" sz="1800" smtClean="0">
                        <a:effectLst/>
                      </a:endParaRPr>
                    </a:p>
                    <a:p>
                      <a:pPr>
                        <a:spcAft>
                          <a:spcPts val="0"/>
                        </a:spcAft>
                      </a:pPr>
                      <a:r>
                        <a:rPr lang="en-US" sz="1800" smtClean="0">
                          <a:effectLst/>
                        </a:rPr>
                        <a:t>Mô </a:t>
                      </a:r>
                      <a:r>
                        <a:rPr lang="en-US" sz="1800">
                          <a:effectLst/>
                        </a:rPr>
                        <a:t>tả vắn tắt. </a:t>
                      </a:r>
                      <a:endParaRPr lang="en-US" sz="1800" smtClean="0">
                        <a:effectLst/>
                      </a:endParaRPr>
                    </a:p>
                    <a:p>
                      <a:pPr>
                        <a:spcAft>
                          <a:spcPts val="0"/>
                        </a:spcAft>
                      </a:pPr>
                      <a:r>
                        <a:rPr lang="en-US" sz="1800" smtClean="0">
                          <a:effectLst/>
                        </a:rPr>
                        <a:t>Nêu </a:t>
                      </a:r>
                      <a:r>
                        <a:rPr lang="en-US" sz="1800">
                          <a:effectLst/>
                        </a:rPr>
                        <a:t>2 ứng dụng của hiện tượng</a:t>
                      </a:r>
                      <a:endParaRPr lang="en-US" sz="1800">
                        <a:effectLst/>
                        <a:latin typeface="VNI-Times"/>
                        <a:ea typeface="Times New Roman"/>
                        <a:cs typeface="Times New Roman"/>
                      </a:endParaRPr>
                    </a:p>
                  </a:txBody>
                  <a:tcPr marL="68580" marR="68580" marT="0" marB="0"/>
                </a:tc>
              </a:tr>
              <a:tr h="1703573">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16 𝛀, </a:t>
                      </a:r>
                      <a:endParaRPr lang="en-US" sz="1800" smtClean="0">
                        <a:effectLst/>
                      </a:endParaRPr>
                    </a:p>
                    <a:p>
                      <a:pPr>
                        <a:lnSpc>
                          <a:spcPct val="115000"/>
                        </a:lnSpc>
                        <a:spcAft>
                          <a:spcPts val="0"/>
                        </a:spcAft>
                      </a:pPr>
                      <a:r>
                        <a:rPr lang="en-US" sz="1800" smtClean="0">
                          <a:effectLst/>
                        </a:rPr>
                        <a:t>cảm </a:t>
                      </a:r>
                      <a:r>
                        <a:rPr lang="en-US" sz="1800">
                          <a:effectLst/>
                        </a:rPr>
                        <a:t>kháng 27 𝛀, dung kháng 90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5,9 A?</a:t>
                      </a:r>
                      <a:endParaRPr lang="en-US" sz="1800">
                        <a:effectLst/>
                        <a:latin typeface="VNI-Times"/>
                        <a:ea typeface="Times New Roman"/>
                        <a:cs typeface="Times New Roman"/>
                      </a:endParaRPr>
                    </a:p>
                  </a:txBody>
                  <a:tcPr marL="68580" marR="68580" marT="0" marB="0"/>
                </a:tc>
              </a:tr>
              <a:tr h="969762">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780 vòng và cuộn thứ cấp quấn 2340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99 V?</a:t>
                      </a:r>
                      <a:endParaRPr lang="en-US" sz="1800">
                        <a:effectLst/>
                        <a:latin typeface="VNI-Times"/>
                        <a:ea typeface="Times New Roman"/>
                        <a:cs typeface="Times New Roman"/>
                      </a:endParaRPr>
                    </a:p>
                  </a:txBody>
                  <a:tcPr marL="68580" marR="68580" marT="0" marB="0"/>
                </a:tc>
              </a:tr>
            </a:tbl>
          </a:graphicData>
        </a:graphic>
      </p:graphicFrame>
      <p:pic>
        <p:nvPicPr>
          <p:cNvPr id="43009" name="Picture 9"/>
          <p:cNvPicPr>
            <a:picLocks noChangeAspect="1" noChangeArrowheads="1"/>
          </p:cNvPicPr>
          <p:nvPr/>
        </p:nvPicPr>
        <p:blipFill>
          <a:blip r:embed="rId6" cstate="print">
            <a:lum contrast="-12000"/>
            <a:extLst>
              <a:ext uri="{28A0092B-C50C-407E-A947-70E740481C1C}">
                <a14:useLocalDpi xmlns:a14="http://schemas.microsoft.com/office/drawing/2010/main" val="0"/>
              </a:ext>
            </a:extLst>
          </a:blip>
          <a:srcRect t="13387"/>
          <a:stretch>
            <a:fillRect/>
          </a:stretch>
        </p:blipFill>
        <p:spPr bwMode="auto">
          <a:xfrm>
            <a:off x="5627915" y="1276349"/>
            <a:ext cx="2955068" cy="1351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988484"/>
      </p:ext>
    </p:extLst>
  </p:cSld>
  <p:clrMapOvr>
    <a:masterClrMapping/>
  </p:clrMapOvr>
  <p:transition advClick="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741A474-E3CA-41A5-9D77-2CE68DD4436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1B2D5B87-94AB-4655-9581-688C4A0B91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E3E5F9A-89E3-4903-872C-DBD928280C4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26855747"/>
              </p:ext>
            </p:extLst>
          </p:nvPr>
        </p:nvGraphicFramePr>
        <p:xfrm>
          <a:off x="497970" y="1144548"/>
          <a:ext cx="7954770" cy="3537625"/>
        </p:xfrm>
        <a:graphic>
          <a:graphicData uri="http://schemas.openxmlformats.org/drawingml/2006/table">
            <a:tbl>
              <a:tblPr>
                <a:tableStyleId>{5C22544A-7EE6-4342-B048-85BDC9FD1C3A}</a:tableStyleId>
              </a:tblPr>
              <a:tblGrid>
                <a:gridCol w="715929"/>
                <a:gridCol w="7238841"/>
              </a:tblGrid>
              <a:tr h="1046202">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Hình bên là ứng dụng loại tia nào?</a:t>
                      </a:r>
                    </a:p>
                    <a:p>
                      <a:pPr>
                        <a:spcAft>
                          <a:spcPts val="0"/>
                        </a:spcAft>
                      </a:pPr>
                      <a:r>
                        <a:rPr lang="en-US" sz="2000">
                          <a:effectLst/>
                        </a:rPr>
                        <a:t>Dựa trên tính chất gì của tia đó?</a:t>
                      </a:r>
                    </a:p>
                    <a:p>
                      <a:pPr>
                        <a:spcAft>
                          <a:spcPts val="0"/>
                        </a:spcAft>
                      </a:pPr>
                      <a:r>
                        <a:rPr lang="en-US" sz="2000">
                          <a:effectLst/>
                        </a:rPr>
                        <a:t>Nêu 2 ứng dụng của tia đó.</a:t>
                      </a:r>
                      <a:endParaRPr lang="en-US" sz="2000">
                        <a:effectLst/>
                        <a:latin typeface="VNI-Times"/>
                        <a:ea typeface="Times New Roman"/>
                        <a:cs typeface="Times New Roman"/>
                      </a:endParaRPr>
                    </a:p>
                  </a:txBody>
                  <a:tcPr marL="68580" marR="68580" marT="0" marB="0"/>
                </a:tc>
              </a:tr>
              <a:tr h="76200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hiệu điện thế cực đại, tần số góc, tần số, hiệu điện thế hiệu dụng từ biểu thức hiệu điện thế: u = 64 cos( 106𝛑 t +  5𝛑 ) (V)</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Đoạn mạch RLC nối tiếp gồm điện trở 10 𝛀, cảm kháng 31 𝛀, </a:t>
                      </a:r>
                      <a:endParaRPr lang="en-US" sz="2000" smtClean="0">
                        <a:effectLst/>
                      </a:endParaRPr>
                    </a:p>
                    <a:p>
                      <a:pPr>
                        <a:lnSpc>
                          <a:spcPct val="115000"/>
                        </a:lnSpc>
                        <a:spcAft>
                          <a:spcPts val="0"/>
                        </a:spcAft>
                      </a:pPr>
                      <a:r>
                        <a:rPr lang="en-US" sz="2000" smtClean="0">
                          <a:effectLst/>
                        </a:rPr>
                        <a:t>dung </a:t>
                      </a:r>
                      <a:r>
                        <a:rPr lang="en-US" sz="2000">
                          <a:effectLst/>
                        </a:rPr>
                        <a:t>kháng 55 𝛀. Hãy tính: </a:t>
                      </a:r>
                    </a:p>
                    <a:p>
                      <a:pPr>
                        <a:lnSpc>
                          <a:spcPct val="115000"/>
                        </a:lnSpc>
                        <a:spcAft>
                          <a:spcPts val="0"/>
                        </a:spcAft>
                      </a:pPr>
                      <a:r>
                        <a:rPr lang="en-US" sz="2000">
                          <a:effectLst/>
                        </a:rPr>
                        <a:t>a/ Tổng trở của đoạn mạch?</a:t>
                      </a:r>
                    </a:p>
                    <a:p>
                      <a:pPr>
                        <a:lnSpc>
                          <a:spcPct val="115000"/>
                        </a:lnSpc>
                        <a:spcAft>
                          <a:spcPts val="0"/>
                        </a:spcAft>
                      </a:pPr>
                      <a:r>
                        <a:rPr lang="en-US" sz="2000">
                          <a:effectLst/>
                        </a:rPr>
                        <a:t>b/ Công suất tiêu thụ của đoạn mạch là bao nhiêu khi cường độ dòng điện hiệu dụng qua mạch là 5,9 A?</a:t>
                      </a:r>
                      <a:endParaRPr lang="en-US" sz="2000">
                        <a:effectLst/>
                        <a:latin typeface="VNI-Times"/>
                        <a:ea typeface="Times New Roman"/>
                        <a:cs typeface="Times New Roman"/>
                      </a:endParaRPr>
                    </a:p>
                  </a:txBody>
                  <a:tcPr marL="68580" marR="68580" marT="0" marB="0" anchor="ctr"/>
                </a:tc>
              </a:tr>
            </a:tbl>
          </a:graphicData>
        </a:graphic>
      </p:graphicFrame>
      <p:pic>
        <p:nvPicPr>
          <p:cNvPr id="44034" name="Picture 4103" descr="Description: Camera đo thân nhiệt – Đo nhiệt độ từ x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84019" y="787312"/>
            <a:ext cx="2477406" cy="1244687"/>
          </a:xfrm>
          <a:prstGeom prst="rect">
            <a:avLst/>
          </a:prstGeom>
          <a:noFill/>
          <a:extLst>
            <a:ext uri="{909E8E84-426E-40DD-AFC4-6F175D3DCCD1}">
              <a14:hiddenFill xmlns:a14="http://schemas.microsoft.com/office/drawing/2010/main">
                <a:solidFill>
                  <a:srgbClr val="FFFFFF"/>
                </a:solidFill>
              </a14:hiddenFill>
            </a:ext>
          </a:extLst>
        </p:spPr>
      </p:pic>
      <p:pic>
        <p:nvPicPr>
          <p:cNvPr id="44033" name="Picture 410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59577" y="1203324"/>
            <a:ext cx="942975" cy="82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728701"/>
      </p:ext>
    </p:extLst>
  </p:cSld>
  <p:clrMapOvr>
    <a:masterClrMapping/>
  </p:clrMapOvr>
  <p:transition advClick="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29CD31C-A00A-4ABE-8BBF-543727B3E89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EB1732ED-47B7-4311-958F-B81AAEF7AA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AF924EB-D309-4D34-AE05-0A33E385BFE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608488181"/>
              </p:ext>
            </p:extLst>
          </p:nvPr>
        </p:nvGraphicFramePr>
        <p:xfrm>
          <a:off x="575913" y="1276350"/>
          <a:ext cx="8110887" cy="3308604"/>
        </p:xfrm>
        <a:graphic>
          <a:graphicData uri="http://schemas.openxmlformats.org/drawingml/2006/table">
            <a:tbl>
              <a:tblPr>
                <a:tableStyleId>{5C22544A-7EE6-4342-B048-85BDC9FD1C3A}</a:tableStyleId>
              </a:tblPr>
              <a:tblGrid>
                <a:gridCol w="501235"/>
                <a:gridCol w="7609652"/>
              </a:tblGrid>
              <a:tr h="685800">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Hiện tượng này là hiện tượng gì? Mô tả vắn tắt. </a:t>
                      </a:r>
                      <a:endParaRPr lang="en-US" sz="1800" smtClean="0">
                        <a:effectLst/>
                      </a:endParaRPr>
                    </a:p>
                    <a:p>
                      <a:pPr>
                        <a:spcAft>
                          <a:spcPts val="0"/>
                        </a:spcAft>
                      </a:pPr>
                      <a:r>
                        <a:rPr lang="en-US" sz="1800" smtClean="0">
                          <a:effectLst/>
                        </a:rPr>
                        <a:t>Nêu </a:t>
                      </a:r>
                      <a:r>
                        <a:rPr lang="en-US" sz="1800">
                          <a:effectLst/>
                        </a:rPr>
                        <a:t>2 ứng dụng từ hiện tượng này.</a:t>
                      </a:r>
                      <a:endParaRPr lang="en-US" sz="1800">
                        <a:effectLst/>
                        <a:latin typeface="VNI-Times"/>
                        <a:ea typeface="Times New Roman"/>
                        <a:cs typeface="Times New Roman"/>
                      </a:endParaRPr>
                    </a:p>
                  </a:txBody>
                  <a:tcPr marL="68580" marR="68580" marT="0" marB="0"/>
                </a:tc>
              </a:tr>
              <a:tr h="167640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96 𝛀, </a:t>
                      </a:r>
                      <a:endParaRPr lang="en-US" sz="1800" smtClean="0">
                        <a:effectLst/>
                      </a:endParaRPr>
                    </a:p>
                    <a:p>
                      <a:pPr>
                        <a:lnSpc>
                          <a:spcPct val="115000"/>
                        </a:lnSpc>
                        <a:spcAft>
                          <a:spcPts val="0"/>
                        </a:spcAft>
                      </a:pPr>
                      <a:r>
                        <a:rPr lang="en-US" sz="1800" smtClean="0">
                          <a:effectLst/>
                        </a:rPr>
                        <a:t>cảm </a:t>
                      </a:r>
                      <a:r>
                        <a:rPr lang="en-US" sz="1800">
                          <a:effectLst/>
                        </a:rPr>
                        <a:t>kháng 560 𝛀, dung kháng 280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1,4 A?</a:t>
                      </a:r>
                      <a:endParaRPr lang="en-US" sz="18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thứ cấp quấn 190 vòng thì để biến đổi điện áp từ 280 V thành 140 V thì cuộn sơ cấp cần quấn bao nhiêu vòng? </a:t>
                      </a:r>
                      <a:endParaRPr lang="en-US" sz="1800" smtClean="0">
                        <a:effectLst/>
                      </a:endParaRPr>
                    </a:p>
                    <a:p>
                      <a:pPr>
                        <a:lnSpc>
                          <a:spcPct val="115000"/>
                        </a:lnSpc>
                        <a:spcAft>
                          <a:spcPts val="0"/>
                        </a:spcAft>
                      </a:pPr>
                      <a:r>
                        <a:rPr lang="en-US" sz="1800" smtClean="0">
                          <a:effectLst/>
                        </a:rPr>
                        <a:t>Đây </a:t>
                      </a:r>
                      <a:r>
                        <a:rPr lang="en-US" sz="1800">
                          <a:effectLst/>
                        </a:rPr>
                        <a:t>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45057" name="Picture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9800" y="1166264"/>
            <a:ext cx="2667000" cy="1504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317931"/>
      </p:ext>
    </p:extLst>
  </p:cSld>
  <p:clrMapOvr>
    <a:masterClrMapping/>
  </p:clrMapOvr>
  <p:transition advClick="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0B8932-EFC1-42E8-8EA9-37EE8BEB5F7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7F6EF8AC-4798-4435-80FA-DD00D2B736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F2BC7A5-4E8D-43BE-9EF1-3956C39EF60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772353810"/>
              </p:ext>
            </p:extLst>
          </p:nvPr>
        </p:nvGraphicFramePr>
        <p:xfrm>
          <a:off x="685451" y="1505724"/>
          <a:ext cx="7773098" cy="3016973"/>
        </p:xfrm>
        <a:graphic>
          <a:graphicData uri="http://schemas.openxmlformats.org/drawingml/2006/table">
            <a:tbl>
              <a:tblPr>
                <a:tableStyleId>{5C22544A-7EE6-4342-B048-85BDC9FD1C3A}</a:tableStyleId>
              </a:tblPr>
              <a:tblGrid>
                <a:gridCol w="457549"/>
                <a:gridCol w="7315549"/>
              </a:tblGrid>
              <a:tr h="107419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lgn="just">
                        <a:spcAft>
                          <a:spcPts val="0"/>
                        </a:spcAft>
                      </a:pPr>
                      <a:r>
                        <a:rPr lang="en-US" sz="2000" smtClean="0">
                          <a:effectLst/>
                        </a:rPr>
                        <a:t>Electron </a:t>
                      </a:r>
                      <a:r>
                        <a:rPr lang="en-US" sz="2000">
                          <a:effectLst/>
                        </a:rPr>
                        <a:t>trong nguyên tử chuyển từ mức năng lượng (-3,4 eV) sang mức năng lượng (-0,54 eV) chứng tỏ nguyên tử đã hấp thụ hay đang bức xạ photon?  Tính năng lượng photon đó.</a:t>
                      </a:r>
                      <a:endParaRPr lang="en-US" sz="2000">
                        <a:effectLst/>
                        <a:latin typeface="VNI-Times"/>
                        <a:ea typeface="Times New Roman"/>
                        <a:cs typeface="Times New Roman"/>
                      </a:endParaRPr>
                    </a:p>
                  </a:txBody>
                  <a:tcPr marL="68580" marR="68580" marT="0" marB="0"/>
                </a:tc>
              </a:tr>
              <a:tr h="91440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gn="just">
                        <a:lnSpc>
                          <a:spcPct val="115000"/>
                        </a:lnSpc>
                        <a:spcAft>
                          <a:spcPts val="0"/>
                        </a:spcAft>
                      </a:pPr>
                      <a:r>
                        <a:rPr lang="en-US" sz="2000">
                          <a:effectLst/>
                        </a:rPr>
                        <a:t>Xác định hiệu điện thế cực đại, tần số góc, tần số, hiệu điện thế hiệu dụng từ biểu thức hiệu điện thế: </a:t>
                      </a:r>
                      <a:r>
                        <a:rPr lang="en-US" sz="2000" smtClean="0">
                          <a:effectLst/>
                        </a:rPr>
                        <a:t> u </a:t>
                      </a:r>
                      <a:r>
                        <a:rPr lang="en-US" sz="2000">
                          <a:effectLst/>
                        </a:rPr>
                        <a:t>= 210 cos( 24𝛑 t +  0,5𝛑 ) (V)</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gn="just">
                        <a:lnSpc>
                          <a:spcPct val="115000"/>
                        </a:lnSpc>
                        <a:spcAft>
                          <a:spcPts val="0"/>
                        </a:spcAft>
                      </a:pPr>
                      <a:r>
                        <a:rPr lang="en-US" sz="2000">
                          <a:effectLst/>
                        </a:rPr>
                        <a:t>Máy biến áp có cuộn sơ cấp quấn 460 vòng thì để biến đổi điện áp từ 200 V thành 60 V thì cuộn thứ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46081" name="Picture 6" descr="Description: C:\Users\Administrator\Pictures\hap thu.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229374"/>
            <a:ext cx="2102939" cy="127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980137"/>
      </p:ext>
    </p:extLst>
  </p:cSld>
  <p:clrMapOvr>
    <a:masterClrMapping/>
  </p:clrMapOvr>
  <p:transition advClick="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6163F7B-66B4-430E-A489-1E0D4C9006D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FBA14F77-D79C-4ED1-A56C-860C6654C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CBC7D29-E97D-45DB-AFF3-3FD149BF64C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327925921"/>
              </p:ext>
            </p:extLst>
          </p:nvPr>
        </p:nvGraphicFramePr>
        <p:xfrm>
          <a:off x="665355" y="1847796"/>
          <a:ext cx="7620000" cy="2781354"/>
        </p:xfrm>
        <a:graphic>
          <a:graphicData uri="http://schemas.openxmlformats.org/drawingml/2006/table">
            <a:tbl>
              <a:tblPr>
                <a:tableStyleId>{5C22544A-7EE6-4342-B048-85BDC9FD1C3A}</a:tableStyleId>
              </a:tblPr>
              <a:tblGrid>
                <a:gridCol w="660206"/>
                <a:gridCol w="6959794"/>
              </a:tblGrid>
              <a:tr h="29464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Nêu tên và mô tả vắn tắt 2 loại phản ứng </a:t>
                      </a:r>
                      <a:r>
                        <a:rPr lang="en-US" sz="2000" smtClean="0">
                          <a:effectLst/>
                        </a:rPr>
                        <a:t>bên:</a:t>
                      </a:r>
                      <a:endParaRPr lang="en-US" sz="2000">
                        <a:effectLst/>
                      </a:endParaRPr>
                    </a:p>
                    <a:p>
                      <a:pPr algn="ctr">
                        <a:spcAft>
                          <a:spcPts val="0"/>
                        </a:spcAft>
                      </a:pPr>
                      <a:r>
                        <a:rPr lang="en-US" sz="2000">
                          <a:effectLst/>
                        </a:rPr>
                        <a:t>          </a:t>
                      </a:r>
                      <a:endParaRPr lang="en-US" sz="2000">
                        <a:effectLst/>
                        <a:latin typeface="VNI-Times"/>
                        <a:ea typeface="Times New Roman"/>
                        <a:cs typeface="Times New Roman"/>
                      </a:endParaRPr>
                    </a:p>
                  </a:txBody>
                  <a:tcPr marL="68580" marR="68580" marT="0" marB="0"/>
                </a:tc>
              </a:tr>
              <a:tr h="1143371">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cường độ dòng điện cực đại, tần số góc, tần số, cường độ dòng điện hiệu dụng từ biểu thức cường độ dòng điện:  </a:t>
                      </a:r>
                      <a:endParaRPr lang="en-US" sz="2000" smtClean="0">
                        <a:effectLst/>
                      </a:endParaRPr>
                    </a:p>
                    <a:p>
                      <a:pPr>
                        <a:lnSpc>
                          <a:spcPct val="115000"/>
                        </a:lnSpc>
                        <a:spcAft>
                          <a:spcPts val="0"/>
                        </a:spcAft>
                      </a:pPr>
                      <a:r>
                        <a:rPr lang="en-US" sz="2000" smtClean="0">
                          <a:effectLst/>
                        </a:rPr>
                        <a:t>i </a:t>
                      </a:r>
                      <a:r>
                        <a:rPr lang="en-US" sz="2000">
                          <a:effectLst/>
                        </a:rPr>
                        <a:t>= 45 cos( 2𝛑t +  3𝛑) (A)</a:t>
                      </a:r>
                      <a:endParaRPr lang="en-US" sz="2000">
                        <a:effectLst/>
                        <a:latin typeface="VNI-Times"/>
                        <a:ea typeface="Times New Roman"/>
                        <a:cs typeface="Times New Roman"/>
                      </a:endParaRPr>
                    </a:p>
                  </a:txBody>
                  <a:tcPr marL="68580" marR="68580" marT="0" marB="0" anchor="ctr"/>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260 vòng và cuộn thứ cấp quấn 78 vòng là máy tăng áp hay hạ áp? </a:t>
                      </a:r>
                      <a:endParaRPr lang="en-US" sz="2000" smtClean="0">
                        <a:effectLst/>
                      </a:endParaRPr>
                    </a:p>
                    <a:p>
                      <a:pPr>
                        <a:lnSpc>
                          <a:spcPct val="115000"/>
                        </a:lnSpc>
                        <a:spcAft>
                          <a:spcPts val="0"/>
                        </a:spcAft>
                      </a:pPr>
                      <a:r>
                        <a:rPr lang="en-US" sz="2000" smtClean="0">
                          <a:effectLst/>
                        </a:rPr>
                        <a:t>Khi </a:t>
                      </a:r>
                      <a:r>
                        <a:rPr lang="en-US" sz="2000">
                          <a:effectLst/>
                        </a:rPr>
                        <a:t>đấu vào nguồn 56 V thì điện áp đầu ra đo được bao nhiêu?</a:t>
                      </a:r>
                      <a:endParaRPr lang="en-US" sz="2000">
                        <a:effectLst/>
                        <a:latin typeface="VNI-Times"/>
                        <a:ea typeface="Times New Roman"/>
                        <a:cs typeface="Times New Roman"/>
                      </a:endParaRPr>
                    </a:p>
                  </a:txBody>
                  <a:tcPr marL="68580" marR="68580" marT="0" marB="0" anchor="ctr"/>
                </a:tc>
              </a:tr>
            </a:tbl>
          </a:graphicData>
        </a:graphic>
      </p:graphicFrame>
      <p:pic>
        <p:nvPicPr>
          <p:cNvPr id="47106" name="Picture 4113" descr="Description: C:\Users\Administrator\Pictures\phan ung hop hach.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29400" y="1263330"/>
            <a:ext cx="2016293" cy="1219942"/>
          </a:xfrm>
          <a:prstGeom prst="rect">
            <a:avLst/>
          </a:prstGeom>
          <a:noFill/>
          <a:extLst>
            <a:ext uri="{909E8E84-426E-40DD-AFC4-6F175D3DCCD1}">
              <a14:hiddenFill xmlns:a14="http://schemas.microsoft.com/office/drawing/2010/main">
                <a:solidFill>
                  <a:srgbClr val="FFFFFF"/>
                </a:solidFill>
              </a14:hiddenFill>
            </a:ext>
          </a:extLst>
        </p:spPr>
      </p:pic>
      <p:pic>
        <p:nvPicPr>
          <p:cNvPr id="47105" name="Picture 4114" descr="Description: C:\Users\Administrator\Pictures\phan ung phan hach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24600" y="0"/>
            <a:ext cx="2188272" cy="1227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07020"/>
      </p:ext>
    </p:extLst>
  </p:cSld>
  <p:clrMapOvr>
    <a:masterClrMapping/>
  </p:clrMapOvr>
  <p:transition advClick="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869983B-9062-42D5-BC44-41B0FE8258A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116582CA-DDAE-425B-BF07-57F71A3194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3184679-71ED-4DD4-95E0-577CF6EFE1B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35326512"/>
              </p:ext>
            </p:extLst>
          </p:nvPr>
        </p:nvGraphicFramePr>
        <p:xfrm>
          <a:off x="400049" y="1335541"/>
          <a:ext cx="5924551" cy="2857300"/>
        </p:xfrm>
        <a:graphic>
          <a:graphicData uri="http://schemas.openxmlformats.org/drawingml/2006/table">
            <a:tbl>
              <a:tblPr>
                <a:tableStyleId>{5C22544A-7EE6-4342-B048-85BDC9FD1C3A}</a:tableStyleId>
              </a:tblPr>
              <a:tblGrid>
                <a:gridCol w="438151"/>
                <a:gridCol w="5486400"/>
              </a:tblGrid>
              <a:tr h="463096">
                <a:tc>
                  <a:txBody>
                    <a:bodyPr/>
                    <a:lstStyle/>
                    <a:p>
                      <a:pPr algn="ctr">
                        <a:lnSpc>
                          <a:spcPct val="115000"/>
                        </a:lnSpc>
                        <a:spcAft>
                          <a:spcPts val="0"/>
                        </a:spcAft>
                      </a:pPr>
                      <a:r>
                        <a:rPr lang="en-US" sz="1800">
                          <a:effectLst/>
                        </a:rPr>
                        <a:t>1</a:t>
                      </a:r>
                      <a:endParaRPr lang="en-US" sz="1800">
                        <a:effectLst/>
                        <a:latin typeface="VNI-Times"/>
                        <a:ea typeface="Times New Roman"/>
                        <a:cs typeface="Times New Roman"/>
                      </a:endParaRPr>
                    </a:p>
                  </a:txBody>
                  <a:tcPr marL="68580" marR="68580" marT="0" marB="0"/>
                </a:tc>
                <a:tc>
                  <a:txBody>
                    <a:bodyPr/>
                    <a:lstStyle/>
                    <a:p>
                      <a:pPr>
                        <a:spcAft>
                          <a:spcPts val="0"/>
                        </a:spcAft>
                      </a:pPr>
                      <a:r>
                        <a:rPr lang="en-US" sz="1800">
                          <a:effectLst/>
                        </a:rPr>
                        <a:t>3 hình ảnh </a:t>
                      </a:r>
                      <a:r>
                        <a:rPr lang="en-US" sz="1800" smtClean="0">
                          <a:effectLst/>
                        </a:rPr>
                        <a:t>bên</a:t>
                      </a:r>
                      <a:r>
                        <a:rPr lang="en-US" sz="1800" baseline="0" smtClean="0">
                          <a:effectLst/>
                        </a:rPr>
                        <a:t> </a:t>
                      </a:r>
                      <a:r>
                        <a:rPr lang="en-US" sz="1800" smtClean="0">
                          <a:effectLst/>
                        </a:rPr>
                        <a:t>mô </a:t>
                      </a:r>
                      <a:r>
                        <a:rPr lang="en-US" sz="1800">
                          <a:effectLst/>
                        </a:rPr>
                        <a:t>tả gì? Nêu 1 ứng dụng trong thực tế. </a:t>
                      </a:r>
                      <a:endParaRPr lang="en-US" sz="1800">
                        <a:effectLst/>
                        <a:latin typeface="VNI-Times"/>
                        <a:ea typeface="Times New Roman"/>
                        <a:cs typeface="Times New Roman"/>
                      </a:endParaRPr>
                    </a:p>
                  </a:txBody>
                  <a:tcPr marL="68580" marR="68580" marT="0" marB="0"/>
                </a:tc>
              </a:tr>
              <a:tr h="1447800">
                <a:tc>
                  <a:txBody>
                    <a:bodyPr/>
                    <a:lstStyle/>
                    <a:p>
                      <a:pPr algn="ctr">
                        <a:lnSpc>
                          <a:spcPct val="115000"/>
                        </a:lnSpc>
                        <a:spcAft>
                          <a:spcPts val="0"/>
                        </a:spcAft>
                      </a:pPr>
                      <a:r>
                        <a:rPr lang="en-US" sz="1800">
                          <a:effectLst/>
                        </a:rPr>
                        <a:t>2</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Đoạn mạch RLC nối tiếp gồm điện trở 20 𝛀, </a:t>
                      </a:r>
                      <a:endParaRPr lang="en-US" sz="1800" smtClean="0">
                        <a:effectLst/>
                      </a:endParaRPr>
                    </a:p>
                    <a:p>
                      <a:pPr>
                        <a:lnSpc>
                          <a:spcPct val="115000"/>
                        </a:lnSpc>
                        <a:spcAft>
                          <a:spcPts val="0"/>
                        </a:spcAft>
                      </a:pPr>
                      <a:r>
                        <a:rPr lang="en-US" sz="1800" smtClean="0">
                          <a:effectLst/>
                        </a:rPr>
                        <a:t>cảm </a:t>
                      </a:r>
                      <a:r>
                        <a:rPr lang="en-US" sz="1800">
                          <a:effectLst/>
                        </a:rPr>
                        <a:t>kháng 76 𝛀, dung kháng 97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tc>
              </a:tr>
              <a:tr h="762000">
                <a:tc>
                  <a:txBody>
                    <a:bodyPr/>
                    <a:lstStyle/>
                    <a:p>
                      <a:pPr algn="ctr">
                        <a:lnSpc>
                          <a:spcPct val="115000"/>
                        </a:lnSpc>
                        <a:spcAft>
                          <a:spcPts val="0"/>
                        </a:spcAft>
                      </a:pPr>
                      <a:r>
                        <a:rPr lang="en-US" sz="1800">
                          <a:effectLst/>
                        </a:rPr>
                        <a:t>3</a:t>
                      </a:r>
                      <a:endParaRPr lang="en-US" sz="18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1800">
                          <a:effectLst/>
                        </a:rPr>
                        <a:t>Máy biến áp có cuộn sơ cấp quấn 600 vòng và cuộn thứ cấp quấn 1800 vòng là máy tăng áp hay hạ áp? Cần đấu vào nguồn điện áp bao nhiêu để điện áp đầu ra đạt 69 V?</a:t>
                      </a:r>
                      <a:endParaRPr lang="en-US" sz="1800">
                        <a:effectLst/>
                        <a:latin typeface="VNI-Times"/>
                        <a:ea typeface="Times New Roman"/>
                        <a:cs typeface="Times New Roman"/>
                      </a:endParaRPr>
                    </a:p>
                  </a:txBody>
                  <a:tcPr marL="68580" marR="68580" marT="0" marB="0" anchor="ctr"/>
                </a:tc>
              </a:tr>
            </a:tbl>
          </a:graphicData>
        </a:graphic>
      </p:graphicFrame>
      <p:pic>
        <p:nvPicPr>
          <p:cNvPr id="48129" name="Picture 7"/>
          <p:cNvPicPr>
            <a:picLocks noChangeAspect="1" noChangeArrowheads="1"/>
          </p:cNvPicPr>
          <p:nvPr/>
        </p:nvPicPr>
        <p:blipFill>
          <a:blip r:embed="rId6">
            <a:extLst>
              <a:ext uri="{28A0092B-C50C-407E-A947-70E740481C1C}">
                <a14:useLocalDpi xmlns:a14="http://schemas.microsoft.com/office/drawing/2010/main" val="0"/>
              </a:ext>
            </a:extLst>
          </a:blip>
          <a:srcRect l="43834"/>
          <a:stretch>
            <a:fillRect/>
          </a:stretch>
        </p:blipFill>
        <p:spPr bwMode="auto">
          <a:xfrm>
            <a:off x="6476999" y="1276350"/>
            <a:ext cx="2476307"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000552"/>
      </p:ext>
    </p:extLst>
  </p:cSld>
  <p:clrMapOvr>
    <a:masterClrMapping/>
  </p:clrMapOvr>
  <p:transition advClick="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414ABC9-674F-4892-86D3-A7634B89BD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3D1D6D76-F9F6-4739-9F99-AE587DB29D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7117E4B-6399-4118-AE33-05A445CF827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697628668"/>
              </p:ext>
            </p:extLst>
          </p:nvPr>
        </p:nvGraphicFramePr>
        <p:xfrm>
          <a:off x="685102" y="1393509"/>
          <a:ext cx="7849298" cy="3220401"/>
        </p:xfrm>
        <a:graphic>
          <a:graphicData uri="http://schemas.openxmlformats.org/drawingml/2006/table">
            <a:tbl>
              <a:tblPr>
                <a:tableStyleId>{5C22544A-7EE6-4342-B048-85BDC9FD1C3A}</a:tableStyleId>
              </a:tblPr>
              <a:tblGrid>
                <a:gridCol w="528916"/>
                <a:gridCol w="7320382"/>
              </a:tblGrid>
              <a:tr h="1330641">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smtClean="0">
                          <a:effectLst/>
                        </a:rPr>
                        <a:t>Electron </a:t>
                      </a:r>
                      <a:r>
                        <a:rPr lang="en-US" sz="2000">
                          <a:effectLst/>
                        </a:rPr>
                        <a:t>trong nguyên tử chuyển từ mức năng lượng (-0,85 eV) sang mức năng lượng (-3,4 eV) chứng tỏ nguyên tử đã hấp thụ hay đang bức xạ photon? </a:t>
                      </a:r>
                    </a:p>
                    <a:p>
                      <a:pPr>
                        <a:spcAft>
                          <a:spcPts val="0"/>
                        </a:spcAft>
                      </a:pPr>
                      <a:r>
                        <a:rPr lang="en-US" sz="2000">
                          <a:effectLst/>
                        </a:rPr>
                        <a:t>Tính năng lượng photon đó.</a:t>
                      </a:r>
                      <a:endParaRPr lang="en-US" sz="2000">
                        <a:effectLst/>
                        <a:latin typeface="VNI-Times"/>
                        <a:ea typeface="Times New Roman"/>
                        <a:cs typeface="Times New Roman"/>
                      </a:endParaRPr>
                    </a:p>
                  </a:txBody>
                  <a:tcPr marL="68580" marR="68580" marT="0" marB="0"/>
                </a:tc>
              </a:tr>
              <a:tr h="83820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hiệu điện thế cực đại, tần số góc, tần số, hiệu điện thế hiệu dụng từ biểu thức hiệu điện thế: u = 230 cos( 8𝛑 t +  0,5𝛑 ) (V)</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thứ cấp quấn 890 vòng thì để biến đổi điện áp từ 360 V thành 180 V thì cuộn sơ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tc>
              </a:tr>
            </a:tbl>
          </a:graphicData>
        </a:graphic>
      </p:graphicFrame>
      <p:pic>
        <p:nvPicPr>
          <p:cNvPr id="49153" name="Picture 410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9800" y="0"/>
            <a:ext cx="2288606" cy="1366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205226"/>
      </p:ext>
    </p:extLst>
  </p:cSld>
  <p:clrMapOvr>
    <a:masterClrMapping/>
  </p:clrMapOvr>
  <p:transition advClick="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EEB1C10-67AF-400A-A0B4-00148CCD36D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1" name="Picture 4">
            <a:hlinkClick r:id="rId2" action="ppaction://hlinksldjump"/>
            <a:extLst>
              <a:ext uri="{FF2B5EF4-FFF2-40B4-BE49-F238E27FC236}">
                <a16:creationId xmlns:a16="http://schemas.microsoft.com/office/drawing/2014/main" xmlns="" id="{8FEF12CF-400B-4CEE-8D8C-A75E9D2B81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6181142-C263-4628-A104-58EB7FF8793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49</a:t>
            </a:r>
          </a:p>
        </p:txBody>
      </p:sp>
      <p:pic>
        <p:nvPicPr>
          <p:cNvPr id="7"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81621955"/>
              </p:ext>
            </p:extLst>
          </p:nvPr>
        </p:nvGraphicFramePr>
        <p:xfrm>
          <a:off x="919162" y="1173025"/>
          <a:ext cx="7610475" cy="3466783"/>
        </p:xfrm>
        <a:graphic>
          <a:graphicData uri="http://schemas.openxmlformats.org/drawingml/2006/table">
            <a:tbl>
              <a:tblPr>
                <a:tableStyleId>{5C22544A-7EE6-4342-B048-85BDC9FD1C3A}</a:tableStyleId>
              </a:tblPr>
              <a:tblGrid>
                <a:gridCol w="659380"/>
                <a:gridCol w="6951095"/>
              </a:tblGrid>
              <a:tr h="1371600">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Đây là mô hình của thiết bị gì? </a:t>
                      </a:r>
                      <a:endParaRPr lang="en-US" sz="2000" smtClean="0">
                        <a:effectLst/>
                      </a:endParaRPr>
                    </a:p>
                    <a:p>
                      <a:pPr>
                        <a:spcAft>
                          <a:spcPts val="0"/>
                        </a:spcAft>
                      </a:pPr>
                      <a:r>
                        <a:rPr lang="en-US" sz="2000" smtClean="0">
                          <a:effectLst/>
                        </a:rPr>
                        <a:t>Mô </a:t>
                      </a:r>
                      <a:r>
                        <a:rPr lang="en-US" sz="2000">
                          <a:effectLst/>
                        </a:rPr>
                        <a:t>tả vắn tắt cấu tạo thiết bị đó.</a:t>
                      </a:r>
                    </a:p>
                    <a:p>
                      <a:pPr>
                        <a:spcAft>
                          <a:spcPts val="0"/>
                        </a:spcAft>
                      </a:pPr>
                      <a:r>
                        <a:rPr lang="en-US" sz="2000">
                          <a:effectLst/>
                        </a:rPr>
                        <a:t>Ứng dụng từ hiện tượng vật lí nào? </a:t>
                      </a:r>
                    </a:p>
                    <a:p>
                      <a:pPr>
                        <a:spcAft>
                          <a:spcPts val="0"/>
                        </a:spcAft>
                      </a:pPr>
                      <a:r>
                        <a:rPr lang="en-US" sz="2000">
                          <a:effectLst/>
                        </a:rPr>
                        <a:t>Mô tả vắn tắt nguyên lý hoạt động cơ bản.</a:t>
                      </a:r>
                      <a:endParaRPr lang="en-US" sz="2000">
                        <a:effectLst/>
                        <a:latin typeface="VNI-Times"/>
                        <a:ea typeface="Times New Roman"/>
                        <a:cs typeface="Times New Roman"/>
                      </a:endParaRPr>
                    </a:p>
                  </a:txBody>
                  <a:tcPr marL="68580" marR="68580" marT="0" marB="0"/>
                </a:tc>
              </a:tr>
              <a:tr h="1066800">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Xác định cường độ dòng điện cực đại, tần số góc, tần số, cường độ dòng điện hiệu dụng từ biểu thức cường độ dòng điện: </a:t>
                      </a:r>
                      <a:endParaRPr lang="en-US" sz="2000" smtClean="0">
                        <a:effectLst/>
                      </a:endParaRPr>
                    </a:p>
                    <a:p>
                      <a:pPr algn="ctr">
                        <a:spcAft>
                          <a:spcPts val="0"/>
                        </a:spcAft>
                      </a:pPr>
                      <a:r>
                        <a:rPr lang="en-US" sz="2000" smtClean="0">
                          <a:effectLst/>
                        </a:rPr>
                        <a:t> </a:t>
                      </a:r>
                      <a:r>
                        <a:rPr lang="en-US" sz="2000">
                          <a:effectLst/>
                        </a:rPr>
                        <a:t>i = 12 cos( 4𝛑t +  3𝛑) (A)</a:t>
                      </a:r>
                      <a:endParaRPr lang="en-US" sz="2000">
                        <a:effectLst/>
                        <a:latin typeface="VNI-Times"/>
                        <a:ea typeface="Times New Roman"/>
                        <a:cs typeface="Times New Roman"/>
                      </a:endParaRPr>
                    </a:p>
                  </a:txBody>
                  <a:tcPr marL="68580" marR="68580" marT="0" marB="0"/>
                </a:tc>
              </a:tr>
              <a:tr h="294640">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gn="just">
                        <a:lnSpc>
                          <a:spcPct val="115000"/>
                        </a:lnSpc>
                        <a:spcAft>
                          <a:spcPts val="0"/>
                        </a:spcAft>
                      </a:pPr>
                      <a:r>
                        <a:rPr lang="en-US" sz="2000">
                          <a:effectLst/>
                        </a:rPr>
                        <a:t>Máy biến áp có cuộn sơ cấp quấn 120 vòng và cuộn thứ cấp quấn 720 vòng là máy tăng áp hay hạ áp? </a:t>
                      </a:r>
                      <a:endParaRPr lang="en-US" sz="2000" smtClean="0">
                        <a:effectLst/>
                      </a:endParaRPr>
                    </a:p>
                    <a:p>
                      <a:pPr algn="just">
                        <a:lnSpc>
                          <a:spcPct val="115000"/>
                        </a:lnSpc>
                        <a:spcAft>
                          <a:spcPts val="0"/>
                        </a:spcAft>
                      </a:pPr>
                      <a:r>
                        <a:rPr lang="en-US" sz="2000" smtClean="0">
                          <a:effectLst/>
                        </a:rPr>
                        <a:t>Khi </a:t>
                      </a:r>
                      <a:r>
                        <a:rPr lang="en-US" sz="2000">
                          <a:effectLst/>
                        </a:rPr>
                        <a:t>đấu vào nguồn 42 V thì điện áp đầu ra đo được bao nhiêu?</a:t>
                      </a:r>
                      <a:endParaRPr lang="en-US" sz="2000">
                        <a:effectLst/>
                        <a:latin typeface="VNI-Times"/>
                        <a:ea typeface="Times New Roman"/>
                        <a:cs typeface="Times New Roman"/>
                      </a:endParaRPr>
                    </a:p>
                  </a:txBody>
                  <a:tcPr marL="68580" marR="68580" marT="0" marB="0" anchor="ctr"/>
                </a:tc>
              </a:tr>
            </a:tbl>
          </a:graphicData>
        </a:graphic>
      </p:graphicFrame>
      <p:pic>
        <p:nvPicPr>
          <p:cNvPr id="50177" name="Picture 25"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0686" y="917281"/>
            <a:ext cx="2743200" cy="1565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808855"/>
      </p:ext>
    </p:extLst>
  </p:cSld>
  <p:clrMapOvr>
    <a:masterClrMapping/>
  </p:clrMapOvr>
  <p:transition advClick="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E8F66A93-BBCF-4412-811C-C46CA26571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a:t>
            </a:r>
            <a:r>
              <a:rPr lang="en-US" sz="3000" b="1" smtClean="0">
                <a:solidFill>
                  <a:srgbClr val="00B0F0"/>
                </a:solidFill>
                <a:effectLst>
                  <a:outerShdw blurRad="38100" dist="38100" dir="2700000" algn="tl">
                    <a:srgbClr val="000000">
                      <a:alpha val="43137"/>
                    </a:srgbClr>
                  </a:outerShdw>
                </a:effectLst>
              </a:rPr>
              <a:t>4</a:t>
            </a:r>
            <a:endParaRPr lang="en-US" sz="3000" b="1">
              <a:solidFill>
                <a:srgbClr val="00B0F0"/>
              </a:solidFill>
              <a:effectLst>
                <a:outerShdw blurRad="38100" dist="38100" dir="2700000" algn="tl">
                  <a:srgbClr val="000000">
                    <a:alpha val="43137"/>
                  </a:srgbClr>
                </a:outerShdw>
              </a:effectLst>
            </a:endParaRPr>
          </a:p>
        </p:txBody>
      </p:sp>
      <p:pic>
        <p:nvPicPr>
          <p:cNvPr id="12" name="Picture 4">
            <a:hlinkClick r:id="rId2" action="ppaction://hlinksldjump"/>
            <a:extLst>
              <a:ext uri="{FF2B5EF4-FFF2-40B4-BE49-F238E27FC236}">
                <a16:creationId xmlns:a16="http://schemas.microsoft.com/office/drawing/2014/main" xmlns="" id="{05F592EC-89BD-4C40-9873-C6E445EF8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a16="http://schemas.microsoft.com/office/drawing/2014/main" xmlns="" id="{029B8CDC-208B-42B6-9FF0-360BB6043060}"/>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468283667"/>
              </p:ext>
            </p:extLst>
          </p:nvPr>
        </p:nvGraphicFramePr>
        <p:xfrm>
          <a:off x="585787" y="1002030"/>
          <a:ext cx="7972425" cy="3603943"/>
        </p:xfrm>
        <a:graphic>
          <a:graphicData uri="http://schemas.openxmlformats.org/drawingml/2006/table">
            <a:tbl>
              <a:tblPr>
                <a:tableStyleId>{5C22544A-7EE6-4342-B048-85BDC9FD1C3A}</a:tableStyleId>
              </a:tblPr>
              <a:tblGrid>
                <a:gridCol w="466854"/>
                <a:gridCol w="7505571"/>
              </a:tblGrid>
              <a:tr h="1164432">
                <a:tc>
                  <a:txBody>
                    <a:bodyPr/>
                    <a:lstStyle/>
                    <a:p>
                      <a:pPr algn="ctr">
                        <a:lnSpc>
                          <a:spcPct val="115000"/>
                        </a:lnSpc>
                        <a:spcAft>
                          <a:spcPts val="0"/>
                        </a:spcAft>
                      </a:pPr>
                      <a:r>
                        <a:rPr lang="en-US" sz="2000">
                          <a:effectLst/>
                        </a:rPr>
                        <a:t>1</a:t>
                      </a:r>
                      <a:endParaRPr lang="en-US" sz="2000">
                        <a:effectLst/>
                        <a:latin typeface="VNI-Times"/>
                        <a:ea typeface="Times New Roman"/>
                        <a:cs typeface="Times New Roman"/>
                      </a:endParaRPr>
                    </a:p>
                  </a:txBody>
                  <a:tcPr marL="68580" marR="68580" marT="0" marB="0"/>
                </a:tc>
                <a:tc>
                  <a:txBody>
                    <a:bodyPr/>
                    <a:lstStyle/>
                    <a:p>
                      <a:pPr>
                        <a:spcAft>
                          <a:spcPts val="0"/>
                        </a:spcAft>
                      </a:pPr>
                      <a:r>
                        <a:rPr lang="en-US" sz="2000">
                          <a:effectLst/>
                        </a:rPr>
                        <a:t>Đây là mô hình của thiết bị gì</a:t>
                      </a:r>
                      <a:r>
                        <a:rPr lang="en-US" sz="2000" smtClean="0">
                          <a:effectLst/>
                        </a:rPr>
                        <a:t>?</a:t>
                      </a:r>
                    </a:p>
                    <a:p>
                      <a:pPr>
                        <a:spcAft>
                          <a:spcPts val="0"/>
                        </a:spcAft>
                      </a:pPr>
                      <a:r>
                        <a:rPr lang="en-US" sz="2000" smtClean="0">
                          <a:effectLst/>
                        </a:rPr>
                        <a:t> </a:t>
                      </a:r>
                      <a:r>
                        <a:rPr lang="en-US" sz="2000">
                          <a:effectLst/>
                        </a:rPr>
                        <a:t>Mô tả vắn tắt cấu tạo thiết bị đó.</a:t>
                      </a:r>
                    </a:p>
                    <a:p>
                      <a:pPr>
                        <a:spcAft>
                          <a:spcPts val="0"/>
                        </a:spcAft>
                      </a:pPr>
                      <a:r>
                        <a:rPr lang="en-US" sz="2000">
                          <a:effectLst/>
                        </a:rPr>
                        <a:t>Ứng dụng từ hiện tượng vật lí nào? </a:t>
                      </a:r>
                    </a:p>
                    <a:p>
                      <a:pPr>
                        <a:spcAft>
                          <a:spcPts val="0"/>
                        </a:spcAft>
                      </a:pPr>
                      <a:r>
                        <a:rPr lang="en-US" sz="2000">
                          <a:effectLst/>
                        </a:rPr>
                        <a:t>Mô tả vắn tắt nguyên lý hoạt động cơ bản</a:t>
                      </a:r>
                      <a:r>
                        <a:rPr lang="en-US" sz="2000" smtClean="0">
                          <a:effectLst/>
                        </a:rPr>
                        <a:t>. </a:t>
                      </a:r>
                    </a:p>
                    <a:p>
                      <a:pPr>
                        <a:spcAft>
                          <a:spcPts val="0"/>
                        </a:spcAft>
                      </a:pPr>
                      <a:endParaRPr lang="en-US" sz="2000">
                        <a:effectLst/>
                        <a:latin typeface="VNI-Times"/>
                        <a:ea typeface="Times New Roman"/>
                        <a:cs typeface="Times New Roman"/>
                      </a:endParaRPr>
                    </a:p>
                  </a:txBody>
                  <a:tcPr marL="68580" marR="68580" marT="0" marB="0"/>
                </a:tc>
              </a:tr>
              <a:tr h="535639">
                <a:tc>
                  <a:txBody>
                    <a:bodyPr/>
                    <a:lstStyle/>
                    <a:p>
                      <a:pPr algn="ctr">
                        <a:lnSpc>
                          <a:spcPct val="115000"/>
                        </a:lnSpc>
                        <a:spcAft>
                          <a:spcPts val="0"/>
                        </a:spcAft>
                      </a:pPr>
                      <a:r>
                        <a:rPr lang="en-US" sz="2000">
                          <a:effectLst/>
                        </a:rPr>
                        <a:t>2</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Xác định hiệu điện thế cực đại, tần số góc, tần số, hiệu điện thế hiệu dụng từ biểu thức hiệu điện thế: u = 24 cos( 8𝛑 t +  3𝛑 ) (V</a:t>
                      </a:r>
                      <a:r>
                        <a:rPr lang="en-US" sz="2000" smtClean="0">
                          <a:effectLst/>
                        </a:rPr>
                        <a:t>)</a:t>
                      </a:r>
                    </a:p>
                    <a:p>
                      <a:pPr>
                        <a:lnSpc>
                          <a:spcPct val="115000"/>
                        </a:lnSpc>
                        <a:spcAft>
                          <a:spcPts val="0"/>
                        </a:spcAft>
                      </a:pPr>
                      <a:endParaRPr lang="en-US" sz="2000">
                        <a:effectLst/>
                        <a:latin typeface="VNI-Times"/>
                        <a:ea typeface="Times New Roman"/>
                        <a:cs typeface="Times New Roman"/>
                      </a:endParaRPr>
                    </a:p>
                  </a:txBody>
                  <a:tcPr marL="68580" marR="68580" marT="0" marB="0"/>
                </a:tc>
              </a:tr>
              <a:tr h="803458">
                <a:tc>
                  <a:txBody>
                    <a:bodyPr/>
                    <a:lstStyle/>
                    <a:p>
                      <a:pPr algn="ctr">
                        <a:lnSpc>
                          <a:spcPct val="115000"/>
                        </a:lnSpc>
                        <a:spcAft>
                          <a:spcPts val="0"/>
                        </a:spcAft>
                      </a:pPr>
                      <a:r>
                        <a:rPr lang="en-US" sz="2000">
                          <a:effectLst/>
                        </a:rPr>
                        <a:t>3</a:t>
                      </a:r>
                      <a:endParaRPr lang="en-US" sz="2000">
                        <a:effectLst/>
                        <a:latin typeface="VNI-Times"/>
                        <a:ea typeface="Times New Roman"/>
                        <a:cs typeface="Times New Roman"/>
                      </a:endParaRPr>
                    </a:p>
                  </a:txBody>
                  <a:tcPr marL="68580" marR="68580" marT="0" marB="0"/>
                </a:tc>
                <a:tc>
                  <a:txBody>
                    <a:bodyPr/>
                    <a:lstStyle/>
                    <a:p>
                      <a:pPr>
                        <a:lnSpc>
                          <a:spcPct val="115000"/>
                        </a:lnSpc>
                        <a:spcAft>
                          <a:spcPts val="0"/>
                        </a:spcAft>
                      </a:pPr>
                      <a:r>
                        <a:rPr lang="en-US" sz="2000">
                          <a:effectLst/>
                        </a:rPr>
                        <a:t>Máy biến áp có cuộn sơ cấp quấn 220 vòng thì để biến đổi điện áp từ 10 V thành 40 V thì cuộn thứ cấp cần quấn bao nhiêu vòng? </a:t>
                      </a:r>
                      <a:endParaRPr lang="en-US" sz="2000" smtClean="0">
                        <a:effectLst/>
                      </a:endParaRPr>
                    </a:p>
                    <a:p>
                      <a:pPr>
                        <a:lnSpc>
                          <a:spcPct val="115000"/>
                        </a:lnSpc>
                        <a:spcAft>
                          <a:spcPts val="0"/>
                        </a:spcAft>
                      </a:pPr>
                      <a:r>
                        <a:rPr lang="en-US" sz="2000" smtClean="0">
                          <a:effectLst/>
                        </a:rPr>
                        <a:t>Đây </a:t>
                      </a:r>
                      <a:r>
                        <a:rPr lang="en-US" sz="2000">
                          <a:effectLst/>
                        </a:rPr>
                        <a:t>là máy tăng áp hay hạ áp?</a:t>
                      </a:r>
                      <a:endParaRPr lang="en-US" sz="2000">
                        <a:effectLst/>
                        <a:latin typeface="VNI-Times"/>
                        <a:ea typeface="Times New Roman"/>
                        <a:cs typeface="Times New Roman"/>
                      </a:endParaRPr>
                    </a:p>
                  </a:txBody>
                  <a:tcPr marL="68580" marR="68580" marT="0" marB="0"/>
                </a:tc>
              </a:tr>
            </a:tbl>
          </a:graphicData>
        </a:graphic>
      </p:graphicFrame>
      <p:pic>
        <p:nvPicPr>
          <p:cNvPr id="51201" name="Picture 23" descr="Description: C:\Users\Administrator\Pictures\vl2c\may phay xoay chieu.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15000" y="662005"/>
            <a:ext cx="2819400" cy="1796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290849"/>
      </p:ext>
    </p:extLst>
  </p:cSld>
  <p:clrMapOvr>
    <a:masterClrMapping/>
  </p:clrMapOvr>
  <p:transition advClick="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7773583"/>
      </p:ext>
    </p:extLst>
  </p:cSld>
  <p:clrMapOvr>
    <a:masterClrMapping/>
  </p:clrMapOvr>
  <p:transition advClick="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2B62A74D-2FC5-4331-9A73-2A21372DDE1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a:t>
            </a:r>
          </a:p>
        </p:txBody>
      </p:sp>
      <p:pic>
        <p:nvPicPr>
          <p:cNvPr id="7" name="Picture 3">
            <a:extLst>
              <a:ext uri="{FF2B5EF4-FFF2-40B4-BE49-F238E27FC236}">
                <a16:creationId xmlns:a16="http://schemas.microsoft.com/office/drawing/2014/main" xmlns="" id="{59877FA1-4333-485D-8900-38597C1BB7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7737786"/>
      </p:ext>
    </p:extLst>
  </p:cSld>
  <p:clrMapOvr>
    <a:masterClrMapping/>
  </p:clrMapOvr>
  <p:transition advClick="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07703C14-0987-4FB4-BD9C-F4BEFCD378C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3</a:t>
            </a:r>
          </a:p>
        </p:txBody>
      </p:sp>
      <p:pic>
        <p:nvPicPr>
          <p:cNvPr id="7" name="Picture 3">
            <a:extLst>
              <a:ext uri="{FF2B5EF4-FFF2-40B4-BE49-F238E27FC236}">
                <a16:creationId xmlns:a16="http://schemas.microsoft.com/office/drawing/2014/main" xmlns="" id="{D1267ADF-7765-45B1-A770-A929314A29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8334284"/>
      </p:ext>
    </p:extLst>
  </p:cSld>
  <p:clrMapOvr>
    <a:masterClrMapping/>
  </p:clrMapOvr>
  <p:transition advClick="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xmlns="" id="{4B274EB7-CB80-4290-B6AE-EDE933FA1E5E}"/>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4</a:t>
            </a:r>
          </a:p>
        </p:txBody>
      </p:sp>
      <p:pic>
        <p:nvPicPr>
          <p:cNvPr id="8" name="Picture 3">
            <a:extLst>
              <a:ext uri="{FF2B5EF4-FFF2-40B4-BE49-F238E27FC236}">
                <a16:creationId xmlns:a16="http://schemas.microsoft.com/office/drawing/2014/main" xmlns="" id="{0E79931C-D7D8-40B6-9FF7-884C3DE71B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0017076"/>
      </p:ext>
    </p:extLst>
  </p:cSld>
  <p:clrMapOvr>
    <a:masterClrMapping/>
  </p:clrMapOvr>
  <p:transition advClick="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7CDB38A1-61CA-467D-8720-E0125567118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5</a:t>
            </a:r>
          </a:p>
        </p:txBody>
      </p:sp>
      <p:pic>
        <p:nvPicPr>
          <p:cNvPr id="7" name="Picture 3">
            <a:extLst>
              <a:ext uri="{FF2B5EF4-FFF2-40B4-BE49-F238E27FC236}">
                <a16:creationId xmlns:a16="http://schemas.microsoft.com/office/drawing/2014/main" xmlns="" id="{71E0F7F8-9FC9-43E0-AB79-5552D7B078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1710257"/>
      </p:ext>
    </p:extLst>
  </p:cSld>
  <p:clrMapOvr>
    <a:masterClrMapping/>
  </p:clrMapOvr>
  <p:transition advClick="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621EDFD2-85A2-4744-B761-4F1ADA168FF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6</a:t>
            </a:r>
          </a:p>
        </p:txBody>
      </p:sp>
      <p:pic>
        <p:nvPicPr>
          <p:cNvPr id="7" name="Picture 3">
            <a:extLst>
              <a:ext uri="{FF2B5EF4-FFF2-40B4-BE49-F238E27FC236}">
                <a16:creationId xmlns:a16="http://schemas.microsoft.com/office/drawing/2014/main" xmlns="" id="{612F104D-F14A-40DE-80DB-FDB264700E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6666756"/>
      </p:ext>
    </p:extLst>
  </p:cSld>
  <p:clrMapOvr>
    <a:masterClrMapping/>
  </p:clrMapOvr>
  <p:transition advClick="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C96C2D31-B6E3-49E4-8789-BB5B2A56F6E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7</a:t>
            </a:r>
          </a:p>
        </p:txBody>
      </p:sp>
      <p:pic>
        <p:nvPicPr>
          <p:cNvPr id="7" name="Picture 3">
            <a:extLst>
              <a:ext uri="{FF2B5EF4-FFF2-40B4-BE49-F238E27FC236}">
                <a16:creationId xmlns:a16="http://schemas.microsoft.com/office/drawing/2014/main" xmlns="" id="{D2AB0518-F00D-41F8-A899-A4CA8B55BA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426031"/>
      </p:ext>
    </p:extLst>
  </p:cSld>
  <p:clrMapOvr>
    <a:masterClrMapping/>
  </p:clrMapOvr>
  <p:transition advClick="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3F39F6AA-1175-4B3B-BFA1-5C9FF1586B46}"/>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8</a:t>
            </a:r>
          </a:p>
        </p:txBody>
      </p:sp>
      <p:pic>
        <p:nvPicPr>
          <p:cNvPr id="7" name="Picture 3">
            <a:extLst>
              <a:ext uri="{FF2B5EF4-FFF2-40B4-BE49-F238E27FC236}">
                <a16:creationId xmlns:a16="http://schemas.microsoft.com/office/drawing/2014/main" xmlns="" id="{9C954A18-2525-4953-9FB7-AF20441E56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124190"/>
      </p:ext>
    </p:extLst>
  </p:cSld>
  <p:clrMapOvr>
    <a:masterClrMapping/>
  </p:clrMapOvr>
  <p:transition advClick="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587246A0-2FFF-4717-9885-49689C096D0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9</a:t>
            </a:r>
          </a:p>
        </p:txBody>
      </p:sp>
      <p:pic>
        <p:nvPicPr>
          <p:cNvPr id="7" name="Picture 3">
            <a:extLst>
              <a:ext uri="{FF2B5EF4-FFF2-40B4-BE49-F238E27FC236}">
                <a16:creationId xmlns:a16="http://schemas.microsoft.com/office/drawing/2014/main" xmlns="" id="{1BC15BF1-91C5-44FC-A707-C49082F0C9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049830"/>
      </p:ext>
    </p:extLst>
  </p:cSld>
  <p:clrMapOvr>
    <a:masterClrMapping/>
  </p:clrMapOvr>
  <p:transition advClick="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575CC0EB-7E66-4916-8238-5995A647CBF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10</a:t>
            </a:r>
          </a:p>
        </p:txBody>
      </p:sp>
      <p:pic>
        <p:nvPicPr>
          <p:cNvPr id="7" name="Picture 3">
            <a:extLst>
              <a:ext uri="{FF2B5EF4-FFF2-40B4-BE49-F238E27FC236}">
                <a16:creationId xmlns:a16="http://schemas.microsoft.com/office/drawing/2014/main" xmlns="" id="{0C3EC702-4306-4E5E-BE30-565F000F7E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5771302"/>
      </p:ext>
    </p:extLst>
  </p:cSld>
  <p:clrMapOvr>
    <a:masterClrMapping/>
  </p:clrMapOvr>
  <p:transition advClick="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AD253214-0EE9-46A8-A46B-19F287DEFCEA}"/>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11</a:t>
            </a:r>
          </a:p>
        </p:txBody>
      </p:sp>
      <p:pic>
        <p:nvPicPr>
          <p:cNvPr id="7" name="Picture 3">
            <a:extLst>
              <a:ext uri="{FF2B5EF4-FFF2-40B4-BE49-F238E27FC236}">
                <a16:creationId xmlns:a16="http://schemas.microsoft.com/office/drawing/2014/main" xmlns="" id="{B2C82ABE-14DD-4D54-A0B5-F53E44FFB7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6053941"/>
      </p:ext>
    </p:extLst>
  </p:cSld>
  <p:clrMapOvr>
    <a:masterClrMapping/>
  </p:clrMapOvr>
  <p:transition advClick="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CB738C71-CB02-4D16-994B-B3E153853E6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12</a:t>
            </a:r>
          </a:p>
        </p:txBody>
      </p:sp>
      <p:pic>
        <p:nvPicPr>
          <p:cNvPr id="7" name="Picture 3">
            <a:extLst>
              <a:ext uri="{FF2B5EF4-FFF2-40B4-BE49-F238E27FC236}">
                <a16:creationId xmlns:a16="http://schemas.microsoft.com/office/drawing/2014/main" xmlns="" id="{57D08213-29A5-4119-BAAC-251BB7290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884567"/>
      </p:ext>
    </p:extLst>
  </p:cSld>
  <p:clrMapOvr>
    <a:masterClrMapping/>
  </p:clrMapOvr>
  <p:transition advClick="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246E9FE1-AF64-443B-824D-682E0249909D}"/>
              </a:ext>
            </a:extLst>
          </p:cNvPr>
          <p:cNvSpPr/>
          <p:nvPr/>
        </p:nvSpPr>
        <p:spPr>
          <a:xfrm>
            <a:off x="43815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B3AAE91-5D23-4765-9B4A-F6574DABBF8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13</a:t>
            </a:r>
          </a:p>
        </p:txBody>
      </p:sp>
      <p:pic>
        <p:nvPicPr>
          <p:cNvPr id="7" name="Picture 3">
            <a:extLst>
              <a:ext uri="{FF2B5EF4-FFF2-40B4-BE49-F238E27FC236}">
                <a16:creationId xmlns:a16="http://schemas.microsoft.com/office/drawing/2014/main" xmlns="" id="{20ADAB0E-98FC-48C5-BB38-08A12FACF2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752370"/>
      </p:ext>
    </p:extLst>
  </p:cSld>
  <p:clrMapOvr>
    <a:masterClrMapping/>
  </p:clrMapOvr>
  <p:transition advClick="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65E752BD-6A1D-47E7-929F-69CB931483E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14</a:t>
            </a:r>
          </a:p>
        </p:txBody>
      </p:sp>
      <p:pic>
        <p:nvPicPr>
          <p:cNvPr id="7" name="Picture 3">
            <a:extLst>
              <a:ext uri="{FF2B5EF4-FFF2-40B4-BE49-F238E27FC236}">
                <a16:creationId xmlns:a16="http://schemas.microsoft.com/office/drawing/2014/main" xmlns="" id="{B84B2DA4-E43E-454F-9BF3-AED4B17860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31802"/>
      </p:ext>
    </p:extLst>
  </p:cSld>
  <p:clrMapOvr>
    <a:masterClrMapping/>
  </p:clrMapOvr>
  <p:transition advClick="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1CE222DA-2119-4225-9696-7CE99E43C79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15</a:t>
            </a:r>
          </a:p>
        </p:txBody>
      </p:sp>
      <p:pic>
        <p:nvPicPr>
          <p:cNvPr id="7" name="Picture 3">
            <a:extLst>
              <a:ext uri="{FF2B5EF4-FFF2-40B4-BE49-F238E27FC236}">
                <a16:creationId xmlns:a16="http://schemas.microsoft.com/office/drawing/2014/main" xmlns="" id="{09810F2C-D11B-41FD-B6D9-4857F10DA1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0470"/>
      </p:ext>
    </p:extLst>
  </p:cSld>
  <p:clrMapOvr>
    <a:masterClrMapping/>
  </p:clrMapOvr>
  <p:transition advClick="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8A4AB20B-943B-4A12-B4FF-1D3517C9A26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16</a:t>
            </a:r>
          </a:p>
        </p:txBody>
      </p:sp>
      <p:pic>
        <p:nvPicPr>
          <p:cNvPr id="7" name="Picture 3">
            <a:extLst>
              <a:ext uri="{FF2B5EF4-FFF2-40B4-BE49-F238E27FC236}">
                <a16:creationId xmlns:a16="http://schemas.microsoft.com/office/drawing/2014/main" xmlns="" id="{05218197-FC39-408A-B0FB-1C93C13330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714569"/>
      </p:ext>
    </p:extLst>
  </p:cSld>
  <p:clrMapOvr>
    <a:masterClrMapping/>
  </p:clrMapOvr>
  <p:transition advClick="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3A434993-E68F-46E4-BA06-519C4A004B8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17</a:t>
            </a:r>
          </a:p>
        </p:txBody>
      </p:sp>
      <p:pic>
        <p:nvPicPr>
          <p:cNvPr id="7" name="Picture 3">
            <a:extLst>
              <a:ext uri="{FF2B5EF4-FFF2-40B4-BE49-F238E27FC236}">
                <a16:creationId xmlns:a16="http://schemas.microsoft.com/office/drawing/2014/main" xmlns="" id="{F84F4D3A-13E0-488E-B865-E777F8B413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290699"/>
      </p:ext>
    </p:extLst>
  </p:cSld>
  <p:clrMapOvr>
    <a:masterClrMapping/>
  </p:clrMapOvr>
  <p:transition advClick="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B7B42647-7816-40E7-9956-CBCBD3913BD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18</a:t>
            </a:r>
          </a:p>
        </p:txBody>
      </p:sp>
      <p:pic>
        <p:nvPicPr>
          <p:cNvPr id="7" name="Picture 3">
            <a:extLst>
              <a:ext uri="{FF2B5EF4-FFF2-40B4-BE49-F238E27FC236}">
                <a16:creationId xmlns:a16="http://schemas.microsoft.com/office/drawing/2014/main" xmlns="" id="{56C1EB3B-C1E6-4E83-A028-771E628182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214044"/>
      </p:ext>
    </p:extLst>
  </p:cSld>
  <p:clrMapOvr>
    <a:masterClrMapping/>
  </p:clrMapOvr>
  <p:transition advClick="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18A38159-30CA-4ABF-A712-058EBDBD8F6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19</a:t>
            </a:r>
          </a:p>
        </p:txBody>
      </p:sp>
      <p:pic>
        <p:nvPicPr>
          <p:cNvPr id="7" name="Picture 3">
            <a:extLst>
              <a:ext uri="{FF2B5EF4-FFF2-40B4-BE49-F238E27FC236}">
                <a16:creationId xmlns:a16="http://schemas.microsoft.com/office/drawing/2014/main" xmlns="" id="{C73084F6-E0C2-4D81-8B11-DDABE8FB26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666221"/>
      </p:ext>
    </p:extLst>
  </p:cSld>
  <p:clrMapOvr>
    <a:masterClrMapping/>
  </p:clrMapOvr>
  <p:transition advClick="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B5923145-080A-4348-8EB8-A1B40DBD659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20</a:t>
            </a:r>
          </a:p>
        </p:txBody>
      </p:sp>
      <p:pic>
        <p:nvPicPr>
          <p:cNvPr id="7" name="Picture 3">
            <a:extLst>
              <a:ext uri="{FF2B5EF4-FFF2-40B4-BE49-F238E27FC236}">
                <a16:creationId xmlns:a16="http://schemas.microsoft.com/office/drawing/2014/main" xmlns="" id="{66D766F3-FCBE-4B75-9A66-ED3610AECD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2269437"/>
      </p:ext>
    </p:extLst>
  </p:cSld>
  <p:clrMapOvr>
    <a:masterClrMapping/>
  </p:clrMapOvr>
  <p:transition advClick="0">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9|6.9|4.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9Slide.vn</Template>
  <TotalTime>510</TotalTime>
  <Words>6867</Words>
  <Application>Microsoft Office PowerPoint</Application>
  <PresentationFormat>On-screen Show (16:9)</PresentationFormat>
  <Paragraphs>717</Paragraphs>
  <Slides>74</Slides>
  <Notes>2</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TRƯỜNG CAO ĐẲNG LÝ TỰ TRỌNG TP.HCM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9Slide.vn</Manager>
  <Company>9Slide.vn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subject>9Slide.vn</dc:subject>
  <dc:creator>HP</dc:creator>
  <dc:description>9Slide.vn</dc:description>
  <cp:lastModifiedBy>Administrator</cp:lastModifiedBy>
  <cp:revision>112</cp:revision>
  <dcterms:created xsi:type="dcterms:W3CDTF">2006-08-16T00:00:00Z</dcterms:created>
  <dcterms:modified xsi:type="dcterms:W3CDTF">2021-11-24T07:45:16Z</dcterms:modified>
  <cp:category>9Slide.vn</cp:category>
</cp:coreProperties>
</file>