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3" autoAdjust="0"/>
    <p:restoredTop sz="94660"/>
  </p:normalViewPr>
  <p:slideViewPr>
    <p:cSldViewPr snapToGrid="0">
      <p:cViewPr>
        <p:scale>
          <a:sx n="70" d="100"/>
          <a:sy n="70" d="100"/>
        </p:scale>
        <p:origin x="53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158488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4029522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2593457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11ACE0B-4503-4359-9717-9EC6C6AFCFED}" type="datetimeFigureOut">
              <a:rPr lang="en-US" smtClean="0"/>
              <a:t>12/28/2021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697607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11ACE0B-4503-4359-9717-9EC6C6AFCFED}" type="datetimeFigureOut">
              <a:rPr lang="en-US" smtClean="0"/>
              <a:t>12/28/2021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3603393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11ACE0B-4503-4359-9717-9EC6C6AFCFED}" type="datetimeFigureOut">
              <a:rPr lang="en-US" smtClean="0"/>
              <a:t>12/28/2021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1199594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ACE0B-4503-4359-9717-9EC6C6AFCFED}" type="datetimeFigureOut">
              <a:rPr lang="en-US" smtClean="0"/>
              <a:t>12/28/2021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3743535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11ACE0B-4503-4359-9717-9EC6C6AFCFED}" type="datetimeFigureOut">
              <a:rPr lang="en-US" smtClean="0"/>
              <a:t>12/28/2021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3510033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11ACE0B-4503-4359-9717-9EC6C6AFCFED}" type="datetimeFigureOut">
              <a:rPr lang="en-US" smtClean="0"/>
              <a:t>12/28/2021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1210022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740495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755410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3764204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9314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618403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1898633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1ACE0B-4503-4359-9717-9EC6C6AFCFED}" type="datetimeFigureOut">
              <a:rPr lang="en-US" smtClean="0"/>
              <a:t>12/28/2021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0937C-748D-4B72-B067-D34A00485B73}" type="slidenum">
              <a:rPr lang="en-US" smtClean="0"/>
              <a:t>‹#›</a:t>
            </a:fld>
            <a:endParaRPr lang="en-US"/>
          </a:p>
        </p:txBody>
      </p:sp>
    </p:spTree>
    <p:extLst>
      <p:ext uri="{BB962C8B-B14F-4D97-AF65-F5344CB8AC3E}">
        <p14:creationId xmlns:p14="http://schemas.microsoft.com/office/powerpoint/2010/main" val="191037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1ACE0B-4503-4359-9717-9EC6C6AFCFED}" type="datetimeFigureOut">
              <a:rPr lang="en-US" smtClean="0"/>
              <a:t>12/28/2021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F90937C-748D-4B72-B067-D34A00485B73}" type="slidenum">
              <a:rPr lang="en-US" smtClean="0"/>
              <a:t>‹#›</a:t>
            </a:fld>
            <a:endParaRPr lang="en-US"/>
          </a:p>
        </p:txBody>
      </p:sp>
    </p:spTree>
    <p:extLst>
      <p:ext uri="{BB962C8B-B14F-4D97-AF65-F5344CB8AC3E}">
        <p14:creationId xmlns:p14="http://schemas.microsoft.com/office/powerpoint/2010/main" val="162625164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0761" y="1953774"/>
            <a:ext cx="10174309" cy="1646302"/>
          </a:xfrm>
        </p:spPr>
        <p:txBody>
          <a:bodyPr/>
          <a:lstStyle/>
          <a:p>
            <a:pPr algn="ctr">
              <a:lnSpc>
                <a:spcPct val="150000"/>
              </a:lnSpc>
              <a:spcBef>
                <a:spcPts val="1800"/>
              </a:spcBef>
            </a:pPr>
            <a:r>
              <a:rPr lang="en-US" sz="4000" b="1">
                <a:latin typeface="Times New Roman" panose="02020603050405020304" pitchFamily="18" charset="0"/>
                <a:cs typeface="Times New Roman" panose="02020603050405020304" pitchFamily="18" charset="0"/>
              </a:rPr>
              <a:t>CHÀO MỪNG QUÝ VỊ PHỤ </a:t>
            </a:r>
            <a:r>
              <a:rPr lang="en-US" sz="4000" b="1" smtClean="0">
                <a:latin typeface="Times New Roman" panose="02020603050405020304" pitchFamily="18" charset="0"/>
                <a:cs typeface="Times New Roman" panose="02020603050405020304" pitchFamily="18" charset="0"/>
              </a:rPr>
              <a:t>HUYNH</a:t>
            </a:r>
            <a:br>
              <a:rPr lang="en-US" sz="4000" b="1" smtClean="0">
                <a:latin typeface="Times New Roman" panose="02020603050405020304" pitchFamily="18" charset="0"/>
                <a:cs typeface="Times New Roman" panose="02020603050405020304" pitchFamily="18" charset="0"/>
              </a:rPr>
            </a:br>
            <a:r>
              <a:rPr lang="en-US" sz="4000" b="1" smtClean="0">
                <a:latin typeface="Times New Roman" panose="02020603050405020304" pitchFamily="18" charset="0"/>
                <a:cs typeface="Times New Roman" panose="02020603050405020304" pitchFamily="18" charset="0"/>
              </a:rPr>
              <a:t>LỚP: 21T4-LTM2</a:t>
            </a:r>
            <a:endParaRPr lang="en-US" sz="4000" b="1">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5891463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95845"/>
            <a:ext cx="8596668" cy="744312"/>
          </a:xfrm>
        </p:spPr>
        <p:txBody>
          <a:bodyPr vert="horz" lIns="91440" tIns="45720" rIns="91440" bIns="45720" rtlCol="0" anchor="t">
            <a:normAutofit/>
          </a:bodyPr>
          <a:lstStyle/>
          <a:p>
            <a:r>
              <a:rPr lang="en-US" b="1"/>
              <a:t>I. TUYÊN BỐ LÝ DO</a:t>
            </a:r>
          </a:p>
        </p:txBody>
      </p:sp>
      <p:sp>
        <p:nvSpPr>
          <p:cNvPr id="3" name="Content Placeholder 2"/>
          <p:cNvSpPr>
            <a:spLocks noGrp="1"/>
          </p:cNvSpPr>
          <p:nvPr>
            <p:ph idx="1"/>
          </p:nvPr>
        </p:nvSpPr>
        <p:spPr>
          <a:xfrm>
            <a:off x="677334" y="940157"/>
            <a:ext cx="8787508" cy="5660265"/>
          </a:xfrm>
        </p:spPr>
        <p:txBody>
          <a:bodyPr>
            <a:normAutofit/>
          </a:bodyPr>
          <a:lstStyle/>
          <a:p>
            <a:pPr algn="just">
              <a:lnSpc>
                <a:spcPct val="150000"/>
              </a:lnSpc>
              <a:spcBef>
                <a:spcPts val="600"/>
              </a:spcBef>
              <a:spcAft>
                <a:spcPts val="600"/>
              </a:spcAft>
            </a:pPr>
            <a:r>
              <a:rPr lang="en-US" sz="2800">
                <a:latin typeface="Times New Roman" panose="02020603050405020304" pitchFamily="18" charset="0"/>
                <a:cs typeface="Times New Roman" panose="02020603050405020304" pitchFamily="18" charset="0"/>
              </a:rPr>
              <a:t>Trân trọng kính chào Quý vị phụ huynh lớp </a:t>
            </a:r>
            <a:r>
              <a:rPr lang="en-US" sz="2800" smtClean="0">
                <a:latin typeface="Times New Roman" panose="02020603050405020304" pitchFamily="18" charset="0"/>
                <a:cs typeface="Times New Roman" panose="02020603050405020304" pitchFamily="18" charset="0"/>
              </a:rPr>
              <a:t>21T4-LTM2. Ngành: Lập trình máy tính </a:t>
            </a:r>
            <a:r>
              <a:rPr lang="en-US" sz="2800">
                <a:latin typeface="Times New Roman" panose="02020603050405020304" pitchFamily="18" charset="0"/>
                <a:cs typeface="Times New Roman" panose="02020603050405020304" pitchFamily="18" charset="0"/>
              </a:rPr>
              <a:t>thuộc Trường Cao đẳng Lý Tự Trọng Thành phố Hồ Chí Minh.</a:t>
            </a:r>
          </a:p>
          <a:p>
            <a:pPr algn="just">
              <a:lnSpc>
                <a:spcPct val="150000"/>
              </a:lnSpc>
              <a:spcBef>
                <a:spcPts val="600"/>
              </a:spcBef>
              <a:spcAft>
                <a:spcPts val="600"/>
              </a:spcAft>
            </a:pPr>
            <a:r>
              <a:rPr lang="en-US" sz="2800">
                <a:latin typeface="Times New Roman" panose="02020603050405020304" pitchFamily="18" charset="0"/>
                <a:cs typeface="Times New Roman" panose="02020603050405020304" pitchFamily="18" charset="0"/>
              </a:rPr>
              <a:t>Lời đầu tiên xin chuyển lời của Ban Giám hiệu Nhà trường và cá nhân tôi! Kính chúc quý phụ huynh, cùng gia đình luôn mạnh khỏe, hạnh phúc và vạn sự bình an.</a:t>
            </a:r>
          </a:p>
          <a:p>
            <a:pPr algn="just">
              <a:lnSpc>
                <a:spcPct val="150000"/>
              </a:lnSpc>
              <a:spcBef>
                <a:spcPts val="600"/>
              </a:spcBef>
              <a:spcAft>
                <a:spcPts val="600"/>
              </a:spcAft>
            </a:pPr>
            <a:r>
              <a:rPr lang="en-US" sz="2800">
                <a:latin typeface="Times New Roman" panose="02020603050405020304" pitchFamily="18" charset="0"/>
                <a:cs typeface="Times New Roman" panose="02020603050405020304" pitchFamily="18" charset="0"/>
              </a:rPr>
              <a:t>Xin được tự giới thiệu </a:t>
            </a:r>
            <a:r>
              <a:rPr lang="en-US" sz="2800" smtClean="0">
                <a:latin typeface="Times New Roman" panose="02020603050405020304" pitchFamily="18" charset="0"/>
                <a:cs typeface="Times New Roman" panose="02020603050405020304" pitchFamily="18" charset="0"/>
              </a:rPr>
              <a:t>em</a:t>
            </a:r>
            <a:r>
              <a:rPr lang="en-US" sz="2800" smtClean="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Nguyễn Cao Phong. </a:t>
            </a:r>
            <a:r>
              <a:rPr lang="en-US" sz="2800">
                <a:latin typeface="Times New Roman" panose="02020603050405020304" pitchFamily="18" charset="0"/>
                <a:cs typeface="Times New Roman" panose="02020603050405020304" pitchFamily="18" charset="0"/>
              </a:rPr>
              <a:t>Chức </a:t>
            </a:r>
            <a:r>
              <a:rPr lang="en-US" sz="2800" smtClean="0">
                <a:latin typeface="Times New Roman" panose="02020603050405020304" pitchFamily="18" charset="0"/>
                <a:cs typeface="Times New Roman" panose="02020603050405020304" pitchFamily="18" charset="0"/>
              </a:rPr>
              <a:t>vụ: </a:t>
            </a:r>
            <a:r>
              <a:rPr lang="en-US" sz="2800">
                <a:latin typeface="Times New Roman" panose="02020603050405020304" pitchFamily="18" charset="0"/>
                <a:cs typeface="Times New Roman" panose="02020603050405020304" pitchFamily="18" charset="0"/>
              </a:rPr>
              <a:t>Giảng </a:t>
            </a:r>
            <a:r>
              <a:rPr lang="en-US" sz="2800" smtClean="0">
                <a:latin typeface="Times New Roman" panose="02020603050405020304" pitchFamily="18" charset="0"/>
                <a:cs typeface="Times New Roman" panose="02020603050405020304" pitchFamily="18" charset="0"/>
              </a:rPr>
              <a:t>viên </a:t>
            </a:r>
            <a:r>
              <a:rPr lang="en-US" sz="2800">
                <a:latin typeface="Times New Roman" panose="02020603050405020304" pitchFamily="18" charset="0"/>
                <a:cs typeface="Times New Roman" panose="02020603050405020304" pitchFamily="18" charset="0"/>
              </a:rPr>
              <a:t>hiện là Cố vấn học tập </a:t>
            </a:r>
            <a:r>
              <a:rPr lang="en-US" sz="2800" smtClean="0">
                <a:latin typeface="Times New Roman" panose="02020603050405020304" pitchFamily="18" charset="0"/>
                <a:cs typeface="Times New Roman" panose="02020603050405020304" pitchFamily="18" charset="0"/>
              </a:rPr>
              <a:t>lớp: 21T4-LTM2.</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5453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95876"/>
            <a:ext cx="8596668" cy="805645"/>
          </a:xfrm>
        </p:spPr>
        <p:txBody>
          <a:bodyPr/>
          <a:lstStyle/>
          <a:p>
            <a:r>
              <a:rPr lang="en-US" b="1" smtClean="0">
                <a:latin typeface="Times New Roman" panose="02020603050405020304" pitchFamily="18" charset="0"/>
                <a:cs typeface="Times New Roman" panose="02020603050405020304" pitchFamily="18" charset="0"/>
              </a:rPr>
              <a:t>I. TUYÊN </a:t>
            </a:r>
            <a:r>
              <a:rPr lang="en-US" b="1">
                <a:latin typeface="Times New Roman" panose="02020603050405020304" pitchFamily="18" charset="0"/>
                <a:cs typeface="Times New Roman" panose="02020603050405020304" pitchFamily="18" charset="0"/>
              </a:rPr>
              <a:t>BỐ LÝ DO</a:t>
            </a:r>
            <a:endParaRPr lang="en-US">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3" y="991673"/>
            <a:ext cx="8724243" cy="5396248"/>
          </a:xfrm>
        </p:spPr>
        <p:txBody>
          <a:bodyPr vert="horz" lIns="91440" tIns="45720" rIns="91440" bIns="45720" rtlCol="0">
            <a:noAutofit/>
          </a:bodyPr>
          <a:lstStyle/>
          <a:p>
            <a:pPr algn="just">
              <a:lnSpc>
                <a:spcPct val="150000"/>
              </a:lnSpc>
              <a:spcBef>
                <a:spcPts val="600"/>
              </a:spcBef>
              <a:spcAft>
                <a:spcPts val="600"/>
              </a:spcAft>
            </a:pPr>
            <a:r>
              <a:rPr lang="en-US" sz="2800">
                <a:latin typeface="Times New Roman" panose="02020603050405020304" pitchFamily="18" charset="0"/>
                <a:cs typeface="Times New Roman" panose="02020603050405020304" pitchFamily="18" charset="0"/>
              </a:rPr>
              <a:t>Hôm nay, Nhà trường tổ chức HỌP PHỤ HUYNH SINH VIÊN HK1, NĂM HỌC 2021-2022 nhằm thông tin đến quý phụ huynh về công tác đào tạo, học tập và các công tác khác của sinh viên để phụ huynh được biết. Đồng thời, Nhà trường cũng  mong muốn được lắng nghe ý kiến góp ý của quý phụ huynh nhằm xây dựng môi trường học tập thân thiện, tích cực và đáp ứng yêu cầu xã hội. Đó cũng chính là lý do của cuộc họp hôm nay. </a:t>
            </a:r>
          </a:p>
        </p:txBody>
      </p:sp>
    </p:spTree>
    <p:extLst>
      <p:ext uri="{BB962C8B-B14F-4D97-AF65-F5344CB8AC3E}">
        <p14:creationId xmlns:p14="http://schemas.microsoft.com/office/powerpoint/2010/main" val="42873428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626772"/>
          </a:xfrm>
        </p:spPr>
        <p:txBody>
          <a:bodyPr>
            <a:normAutofit fontScale="90000"/>
          </a:bodyPr>
          <a:lstStyle/>
          <a:p>
            <a:r>
              <a:rPr lang="en-US" b="1" smtClean="0">
                <a:latin typeface="Times New Roman" panose="02020603050405020304" pitchFamily="18" charset="0"/>
                <a:cs typeface="Times New Roman" panose="02020603050405020304" pitchFamily="18" charset="0"/>
              </a:rPr>
              <a:t>II. GIỚI </a:t>
            </a:r>
            <a:r>
              <a:rPr lang="en-US" b="1">
                <a:latin typeface="Times New Roman" panose="02020603050405020304" pitchFamily="18" charset="0"/>
                <a:cs typeface="Times New Roman" panose="02020603050405020304" pitchFamily="18" charset="0"/>
              </a:rPr>
              <a:t>THIỆU VỀ TRƯỜNG</a:t>
            </a:r>
            <a:endParaRPr lang="en-US">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60608" y="626772"/>
            <a:ext cx="9261063" cy="5759917"/>
          </a:xfrm>
        </p:spPr>
        <p:txBody>
          <a:bodyPr>
            <a:noAutofit/>
          </a:bodyPr>
          <a:lstStyle/>
          <a:p>
            <a:pPr algn="just">
              <a:lnSpc>
                <a:spcPct val="150000"/>
              </a:lnSpc>
              <a:spcBef>
                <a:spcPts val="600"/>
              </a:spcBef>
              <a:spcAft>
                <a:spcPts val="600"/>
              </a:spcAft>
            </a:pPr>
            <a:r>
              <a:rPr lang="en-US" sz="2200">
                <a:latin typeface="Times New Roman" panose="02020603050405020304" pitchFamily="18" charset="0"/>
                <a:cs typeface="Times New Roman" panose="02020603050405020304" pitchFamily="18" charset="0"/>
              </a:rPr>
              <a:t>Trường Cao đẳng Lý Tự Trọng Thành phố Hồ Chí Minh được thành lập từ năm 1971, là Trường công lập đạt danh hiệu trường chất lượng cao Quốc gia, đào tạo đa cấp, đa ngành với nhiều loại hình đào tạo theo hướng tiên tiến và hiện đại. Trường tọa lạc tại địa chỉ 390 Hoàng Văn Thụ, phường 4, quận Tân Bình, Thành phố Hồ Chí Minh, với diện tích rộng hơn 5 hécta, môi trường học tập rộng rãi thoáng mát, yên tĩnh, kỷ cương, nề nếp và thân thiện. </a:t>
            </a:r>
          </a:p>
          <a:p>
            <a:pPr algn="just">
              <a:lnSpc>
                <a:spcPct val="150000"/>
              </a:lnSpc>
              <a:spcBef>
                <a:spcPts val="600"/>
              </a:spcBef>
              <a:spcAft>
                <a:spcPts val="600"/>
              </a:spcAft>
            </a:pPr>
            <a:r>
              <a:rPr lang="en-US" sz="2200">
                <a:latin typeface="Times New Roman" panose="02020603050405020304" pitchFamily="18" charset="0"/>
                <a:cs typeface="Times New Roman" panose="02020603050405020304" pitchFamily="18" charset="0"/>
              </a:rPr>
              <a:t>Trường được Bộ trưởng Bộ Lao động – Thương binh và Xã hội tặng Bằng khen về thành tích xuất sắc trong hoạt động gắn kết với doanh nghiệp trong tổ chức đào tạo nghề; Bằng khen của Chủ tịch UBND Thành phố Hồ Chí Minh, Bằng khen của Bộ Lao động – Thương binh và Xã hội về thành tích trong công tác đào tạo, tuyển sinh, giải quyết việc làm cho HSSV giai đoạn 2016-2018;</a:t>
            </a:r>
          </a:p>
        </p:txBody>
      </p:sp>
    </p:spTree>
    <p:extLst>
      <p:ext uri="{BB962C8B-B14F-4D97-AF65-F5344CB8AC3E}">
        <p14:creationId xmlns:p14="http://schemas.microsoft.com/office/powerpoint/2010/main" val="139113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082"/>
            <a:ext cx="8596668" cy="626772"/>
          </a:xfrm>
        </p:spPr>
        <p:txBody>
          <a:bodyPr>
            <a:normAutofit fontScale="90000"/>
          </a:bodyPr>
          <a:lstStyle/>
          <a:p>
            <a:r>
              <a:rPr lang="en-US" b="1" smtClean="0">
                <a:latin typeface="Times New Roman" panose="02020603050405020304" pitchFamily="18" charset="0"/>
                <a:cs typeface="Times New Roman" panose="02020603050405020304" pitchFamily="18" charset="0"/>
              </a:rPr>
              <a:t>II. GIỚI </a:t>
            </a:r>
            <a:r>
              <a:rPr lang="en-US" b="1">
                <a:latin typeface="Times New Roman" panose="02020603050405020304" pitchFamily="18" charset="0"/>
                <a:cs typeface="Times New Roman" panose="02020603050405020304" pitchFamily="18" charset="0"/>
              </a:rPr>
              <a:t>THIỆU VỀ TRƯỜNG</a:t>
            </a:r>
            <a:endParaRPr lang="en-US">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99245" y="795429"/>
            <a:ext cx="9208393" cy="5631129"/>
          </a:xfrm>
        </p:spPr>
        <p:txBody>
          <a:bodyPr>
            <a:noAutofit/>
          </a:bodyPr>
          <a:lstStyle/>
          <a:p>
            <a:pPr algn="just">
              <a:lnSpc>
                <a:spcPct val="150000"/>
              </a:lnSpc>
              <a:spcBef>
                <a:spcPts val="600"/>
              </a:spcBef>
              <a:spcAft>
                <a:spcPts val="600"/>
              </a:spcAft>
            </a:pPr>
            <a:r>
              <a:rPr lang="en-US" sz="2400">
                <a:latin typeface="Times New Roman" panose="02020603050405020304" pitchFamily="18" charset="0"/>
                <a:cs typeface="Times New Roman" panose="02020603050405020304" pitchFamily="18" charset="0"/>
              </a:rPr>
              <a:t>Hiện nay, trường đang duy trì và cải tiến hệ thống quản lý chất lượng theo tiêu chuẩn ISO 9001:2015, với mục tiêu giữ vững niềm tin và sự an tâm của người học, chúng tôi đang phát triển các ngành nghề đào tạo theo tiêu chuẩn quốc gia, chuẩn ASEAN và quốc tế.</a:t>
            </a:r>
          </a:p>
          <a:p>
            <a:pPr algn="just">
              <a:lnSpc>
                <a:spcPct val="150000"/>
              </a:lnSpc>
              <a:spcBef>
                <a:spcPts val="600"/>
              </a:spcBef>
              <a:spcAft>
                <a:spcPts val="600"/>
              </a:spcAft>
            </a:pPr>
            <a:r>
              <a:rPr lang="en-US" sz="2400">
                <a:latin typeface="Times New Roman" panose="02020603050405020304" pitchFamily="18" charset="0"/>
                <a:cs typeface="Times New Roman" panose="02020603050405020304" pitchFamily="18" charset="0"/>
              </a:rPr>
              <a:t>Qui mô đào tạo của trường hơn 18.000 sinh viên và tuyển sinh hằng năm trên 7.000 sinh viên. Miễn 100 % học phí cho sinh viên vào học trung cấp sau THCS, có nhiều mức học bổng khuyến khích học tập do doanh nghiệp tài trợ và Nhà trường luôn dành nhiều sự động viên, hỗ trợ cho các sinh viên khó khăn vươn lên trong học tập.</a:t>
            </a:r>
          </a:p>
        </p:txBody>
      </p:sp>
    </p:spTree>
    <p:extLst>
      <p:ext uri="{BB962C8B-B14F-4D97-AF65-F5344CB8AC3E}">
        <p14:creationId xmlns:p14="http://schemas.microsoft.com/office/powerpoint/2010/main" val="36004971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3082"/>
            <a:ext cx="8596668" cy="626772"/>
          </a:xfrm>
        </p:spPr>
        <p:txBody>
          <a:bodyPr>
            <a:normAutofit fontScale="90000"/>
          </a:bodyPr>
          <a:lstStyle/>
          <a:p>
            <a:r>
              <a:rPr lang="en-US" b="1" smtClean="0">
                <a:latin typeface="Times New Roman" panose="02020603050405020304" pitchFamily="18" charset="0"/>
                <a:cs typeface="Times New Roman" panose="02020603050405020304" pitchFamily="18" charset="0"/>
              </a:rPr>
              <a:t>II. GIỚI </a:t>
            </a:r>
            <a:r>
              <a:rPr lang="en-US" b="1">
                <a:latin typeface="Times New Roman" panose="02020603050405020304" pitchFamily="18" charset="0"/>
                <a:cs typeface="Times New Roman" panose="02020603050405020304" pitchFamily="18" charset="0"/>
              </a:rPr>
              <a:t>THIỆU VỀ TRƯỜNG</a:t>
            </a:r>
            <a:endParaRPr lang="en-US">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795429"/>
            <a:ext cx="8596668" cy="5631129"/>
          </a:xfrm>
        </p:spPr>
        <p:txBody>
          <a:bodyPr>
            <a:normAutofit fontScale="92500" lnSpcReduction="10000"/>
          </a:bodyPr>
          <a:lstStyle/>
          <a:p>
            <a:pPr algn="just">
              <a:lnSpc>
                <a:spcPct val="150000"/>
              </a:lnSpc>
              <a:spcBef>
                <a:spcPts val="600"/>
              </a:spcBef>
              <a:spcAft>
                <a:spcPts val="600"/>
              </a:spcAft>
            </a:pPr>
            <a:r>
              <a:rPr lang="en-US" sz="2400">
                <a:latin typeface="Times New Roman" panose="02020603050405020304" pitchFamily="18" charset="0"/>
                <a:cs typeface="Times New Roman" panose="02020603050405020304" pitchFamily="18" charset="0"/>
              </a:rPr>
              <a:t>Mục tiêu đào tạo của nhà trường là “Đào tạo gắn với yêu cầu của doanh nghiệp và đào tạo gắn với việc làm của sinh viên sau tốt nghiệp”… Hiện nay, Nhà trường đang liên kết và quan hệ gắng bó với hơn 1000 doanh nghiệp trong và nước ngoài.. Nhà trường cam kết 100% sinh viên sau tốt nghiệp sẽ được nhà trường giới thiệu việc làm đúng ngành, nghề đã đào tạo và thuận lợi học liên thông bậc Đại học tại các trường trong nước và quốc tế.</a:t>
            </a:r>
          </a:p>
          <a:p>
            <a:pPr algn="just">
              <a:lnSpc>
                <a:spcPct val="150000"/>
              </a:lnSpc>
              <a:spcBef>
                <a:spcPts val="600"/>
              </a:spcBef>
              <a:spcAft>
                <a:spcPts val="600"/>
              </a:spcAft>
            </a:pPr>
            <a:r>
              <a:rPr lang="en-US" sz="2400">
                <a:latin typeface="Times New Roman" panose="02020603050405020304" pitchFamily="18" charset="0"/>
                <a:cs typeface="Times New Roman" panose="02020603050405020304" pitchFamily="18" charset="0"/>
              </a:rPr>
              <a:t>	Hằng năm, Nhà trưởng tuyển sinh trên 2500 chỉ tiêu nhập học hệ Cao đẳng chính qui 4 năm dành cho học sinh sau tốt nghiệp THCS và được chia thành 02 giai đoạn đào tạo </a:t>
            </a:r>
            <a:r>
              <a:rPr lang="en-US" sz="2400" i="1">
                <a:latin typeface="Times New Roman" panose="02020603050405020304" pitchFamily="18" charset="0"/>
                <a:cs typeface="Times New Roman" panose="02020603050405020304" pitchFamily="18" charset="0"/>
              </a:rPr>
              <a:t>(3 năm trung cấp + 01 năm liên thông chuyển tiếp Cao đẳng)</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515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8240"/>
            <a:ext cx="8596668" cy="805976"/>
          </a:xfrm>
        </p:spPr>
        <p:txBody>
          <a:bodyPr/>
          <a:lstStyle/>
          <a:p>
            <a:r>
              <a:rPr lang="en-US" smtClean="0"/>
              <a:t>III. Kế </a:t>
            </a:r>
            <a:r>
              <a:rPr lang="en-US"/>
              <a:t>hoạch học tập năm học 2021-2022</a:t>
            </a:r>
          </a:p>
        </p:txBody>
      </p:sp>
      <p:sp>
        <p:nvSpPr>
          <p:cNvPr id="3" name="Content Placeholder 2"/>
          <p:cNvSpPr>
            <a:spLocks noGrp="1"/>
          </p:cNvSpPr>
          <p:nvPr>
            <p:ph idx="1"/>
          </p:nvPr>
        </p:nvSpPr>
        <p:spPr>
          <a:xfrm>
            <a:off x="677334" y="1010696"/>
            <a:ext cx="8917042" cy="5485642"/>
          </a:xfrm>
        </p:spPr>
        <p:txBody>
          <a:bodyPr>
            <a:noAutofit/>
          </a:bodyPr>
          <a:lstStyle/>
          <a:p>
            <a:pPr marL="342900" lvl="2" indent="-342900">
              <a:lnSpc>
                <a:spcPct val="150000"/>
              </a:lnSpc>
              <a:spcBef>
                <a:spcPts val="0"/>
              </a:spcBef>
            </a:pPr>
            <a:r>
              <a:rPr lang="en-US" sz="2400">
                <a:latin typeface="Times New Roman" panose="02020603050405020304" pitchFamily="18" charset="0"/>
                <a:cs typeface="Times New Roman" panose="02020603050405020304" pitchFamily="18" charset="0"/>
              </a:rPr>
              <a:t>Thời gian học tập học kỳ I: 04/10/2021 – </a:t>
            </a:r>
            <a:r>
              <a:rPr lang="en-US" sz="2400" smtClean="0">
                <a:latin typeface="Times New Roman" panose="02020603050405020304" pitchFamily="18" charset="0"/>
                <a:cs typeface="Times New Roman" panose="02020603050405020304" pitchFamily="18" charset="0"/>
              </a:rPr>
              <a:t>22/01/2022 </a:t>
            </a:r>
            <a:r>
              <a:rPr lang="en-US" sz="2400">
                <a:latin typeface="Times New Roman" panose="02020603050405020304" pitchFamily="18" charset="0"/>
                <a:cs typeface="Times New Roman" panose="02020603050405020304" pitchFamily="18" charset="0"/>
              </a:rPr>
              <a:t>(16 tuần);</a:t>
            </a:r>
          </a:p>
          <a:p>
            <a:pPr marL="342900" lvl="2" indent="-342900">
              <a:lnSpc>
                <a:spcPct val="150000"/>
              </a:lnSpc>
              <a:spcBef>
                <a:spcPts val="0"/>
              </a:spcBef>
            </a:pPr>
            <a:r>
              <a:rPr lang="en-US" sz="2400" b="1">
                <a:latin typeface="Times New Roman" panose="02020603050405020304" pitchFamily="18" charset="0"/>
                <a:cs typeface="Times New Roman" panose="02020603050405020304" pitchFamily="18" charset="0"/>
              </a:rPr>
              <a:t>Nghỉ tết Nguyên đán Nhâm Dần năm 2022: Từ 24/01/2022 – 13/02/2022 (3  tuần)</a:t>
            </a:r>
            <a:endParaRPr lang="en-US" sz="2400">
              <a:latin typeface="Times New Roman" panose="02020603050405020304" pitchFamily="18" charset="0"/>
              <a:cs typeface="Times New Roman" panose="02020603050405020304" pitchFamily="18" charset="0"/>
            </a:endParaRPr>
          </a:p>
          <a:p>
            <a:pPr marL="342900" lvl="2" indent="-342900">
              <a:lnSpc>
                <a:spcPct val="150000"/>
              </a:lnSpc>
              <a:spcBef>
                <a:spcPts val="0"/>
              </a:spcBef>
            </a:pPr>
            <a:r>
              <a:rPr lang="en-US" sz="2400">
                <a:latin typeface="Times New Roman" panose="02020603050405020304" pitchFamily="18" charset="0"/>
                <a:cs typeface="Times New Roman" panose="02020603050405020304" pitchFamily="18" charset="0"/>
              </a:rPr>
              <a:t>Thi học kỳ I: 14/02/2022 – 05/03/2022 (03 tuần);</a:t>
            </a:r>
          </a:p>
          <a:p>
            <a:pPr marL="342900" lvl="2" indent="-342900">
              <a:lnSpc>
                <a:spcPct val="150000"/>
              </a:lnSpc>
              <a:spcBef>
                <a:spcPts val="0"/>
              </a:spcBef>
            </a:pPr>
            <a:r>
              <a:rPr lang="en-US" sz="2400">
                <a:latin typeface="Times New Roman" panose="02020603050405020304" pitchFamily="18" charset="0"/>
                <a:cs typeface="Times New Roman" panose="02020603050405020304" pitchFamily="18" charset="0"/>
              </a:rPr>
              <a:t>Thời gian học tập học kỳ II: 07/03/2022 – 25/6/2022 (16 tuần);</a:t>
            </a:r>
          </a:p>
          <a:p>
            <a:pPr marL="342900" lvl="2" indent="-342900">
              <a:lnSpc>
                <a:spcPct val="150000"/>
              </a:lnSpc>
              <a:spcBef>
                <a:spcPts val="0"/>
              </a:spcBef>
            </a:pPr>
            <a:r>
              <a:rPr lang="en-US" sz="2400">
                <a:latin typeface="Times New Roman" panose="02020603050405020304" pitchFamily="18" charset="0"/>
                <a:cs typeface="Times New Roman" panose="02020603050405020304" pitchFamily="18" charset="0"/>
              </a:rPr>
              <a:t>Thi lại học kỳ I (Kỳ thi phụ): 28/03/2022 – 02/04/2022 (01 tuần);</a:t>
            </a:r>
          </a:p>
          <a:p>
            <a:pPr marL="342900" lvl="2" indent="-342900">
              <a:lnSpc>
                <a:spcPct val="150000"/>
              </a:lnSpc>
              <a:spcBef>
                <a:spcPts val="0"/>
              </a:spcBef>
            </a:pPr>
            <a:r>
              <a:rPr lang="en-US" sz="2400">
                <a:latin typeface="Times New Roman" panose="02020603050405020304" pitchFamily="18" charset="0"/>
                <a:cs typeface="Times New Roman" panose="02020603050405020304" pitchFamily="18" charset="0"/>
              </a:rPr>
              <a:t>Thi học kỳ II: 27/6/2022 – 16/7/2022 (03 tuần);</a:t>
            </a:r>
          </a:p>
          <a:p>
            <a:pPr marL="342900" lvl="2" indent="-342900">
              <a:lnSpc>
                <a:spcPct val="150000"/>
              </a:lnSpc>
              <a:spcBef>
                <a:spcPts val="0"/>
              </a:spcBef>
            </a:pPr>
            <a:r>
              <a:rPr lang="en-US" sz="2400">
                <a:latin typeface="Times New Roman" panose="02020603050405020304" pitchFamily="18" charset="0"/>
                <a:cs typeface="Times New Roman" panose="02020603050405020304" pitchFamily="18" charset="0"/>
              </a:rPr>
              <a:t>Tổng kết học kỳ II: từ 01/8/2022 – 06/8/2022 (01 tuần);</a:t>
            </a:r>
          </a:p>
          <a:p>
            <a:pPr>
              <a:lnSpc>
                <a:spcPct val="150000"/>
              </a:lnSpc>
              <a:spcBef>
                <a:spcPts val="0"/>
              </a:spcBef>
            </a:pPr>
            <a:r>
              <a:rPr lang="en-US" sz="2400">
                <a:latin typeface="Times New Roman" panose="02020603050405020304" pitchFamily="18" charset="0"/>
                <a:cs typeface="Times New Roman" panose="02020603050405020304" pitchFamily="18" charset="0"/>
              </a:rPr>
              <a:t>Thi lại học kỳ II (Kỳ thi phụ): 15/08/2022 – 20/8/2022 (01 tuần);</a:t>
            </a:r>
          </a:p>
        </p:txBody>
      </p:sp>
    </p:spTree>
    <p:extLst>
      <p:ext uri="{BB962C8B-B14F-4D97-AF65-F5344CB8AC3E}">
        <p14:creationId xmlns:p14="http://schemas.microsoft.com/office/powerpoint/2010/main" val="15293894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59224"/>
            <a:ext cx="8596668" cy="1320800"/>
          </a:xfrm>
        </p:spPr>
        <p:txBody>
          <a:bodyPr/>
          <a:lstStyle/>
          <a:p>
            <a:r>
              <a:rPr lang="en-US" b="1" smtClean="0"/>
              <a:t>IV. Định </a:t>
            </a:r>
            <a:r>
              <a:rPr lang="en-US" b="1"/>
              <a:t>hướng phát triển của sinh viên khối T4</a:t>
            </a:r>
            <a:endParaRPr lang="en-US"/>
          </a:p>
        </p:txBody>
      </p:sp>
      <p:sp>
        <p:nvSpPr>
          <p:cNvPr id="3" name="Content Placeholder 2"/>
          <p:cNvSpPr>
            <a:spLocks noGrp="1"/>
          </p:cNvSpPr>
          <p:nvPr>
            <p:ph idx="1"/>
          </p:nvPr>
        </p:nvSpPr>
        <p:spPr>
          <a:xfrm>
            <a:off x="450376" y="1480024"/>
            <a:ext cx="8925636" cy="4852537"/>
          </a:xfrm>
        </p:spPr>
        <p:txBody>
          <a:bodyPr>
            <a:normAutofit/>
          </a:bodyPr>
          <a:lstStyle/>
          <a:p>
            <a:pPr algn="just">
              <a:lnSpc>
                <a:spcPct val="150000"/>
              </a:lnSpc>
              <a:spcBef>
                <a:spcPts val="600"/>
              </a:spcBef>
              <a:spcAft>
                <a:spcPts val="600"/>
              </a:spcAft>
            </a:pPr>
            <a:r>
              <a:rPr lang="en-US" sz="2400">
                <a:latin typeface="Times New Roman" panose="02020603050405020304" pitchFamily="18" charset="0"/>
                <a:cs typeface="Times New Roman" panose="02020603050405020304" pitchFamily="18" charset="0"/>
              </a:rPr>
              <a:t>Sau khi tốt nghiệp Trường Cao đẳng Lý Tự Trọng TP. HCM các em sẽ có trình độ chuyên môn vững, có kỹ năng nghề nghiệp, có khả năng đảm nhiệm các công việc tại các doanh nghiệp, khu công nghệ cao trong nước và đáp ứng nhu cầu xuất khẩu lao động đến các nước phát triển trong khu vực</a:t>
            </a:r>
          </a:p>
          <a:p>
            <a:pPr algn="just">
              <a:lnSpc>
                <a:spcPct val="150000"/>
              </a:lnSpc>
              <a:spcBef>
                <a:spcPts val="600"/>
              </a:spcBef>
              <a:spcAft>
                <a:spcPts val="600"/>
              </a:spcAft>
            </a:pPr>
            <a:r>
              <a:rPr lang="en-US" sz="2400" smtClean="0">
                <a:latin typeface="Times New Roman" panose="02020603050405020304" pitchFamily="18" charset="0"/>
                <a:cs typeface="Times New Roman" panose="02020603050405020304" pitchFamily="18" charset="0"/>
              </a:rPr>
              <a:t>Học </a:t>
            </a:r>
            <a:r>
              <a:rPr lang="en-US" sz="2400">
                <a:latin typeface="Times New Roman" panose="02020603050405020304" pitchFamily="18" charset="0"/>
                <a:cs typeface="Times New Roman" panose="02020603050405020304" pitchFamily="18" charset="0"/>
              </a:rPr>
              <a:t>chuyển tiếp cao đẳng tại trường và liên thông các Trường đại học trong nước và Quốc tế.</a:t>
            </a:r>
          </a:p>
        </p:txBody>
      </p:sp>
    </p:spTree>
    <p:extLst>
      <p:ext uri="{BB962C8B-B14F-4D97-AF65-F5344CB8AC3E}">
        <p14:creationId xmlns:p14="http://schemas.microsoft.com/office/powerpoint/2010/main" val="38878432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7675"/>
            <a:ext cx="8794212" cy="1320800"/>
          </a:xfrm>
        </p:spPr>
        <p:txBody>
          <a:bodyPr/>
          <a:lstStyle/>
          <a:p>
            <a:r>
              <a:rPr lang="en-US" b="1" smtClean="0"/>
              <a:t>V. Hướng </a:t>
            </a:r>
            <a:r>
              <a:rPr lang="en-US" b="1"/>
              <a:t>dẫn  Phụ huynh vào trang web để xem thông tin sinh viên</a:t>
            </a:r>
            <a:endParaRPr lang="en-US"/>
          </a:p>
        </p:txBody>
      </p:sp>
      <p:sp>
        <p:nvSpPr>
          <p:cNvPr id="3" name="Content Placeholder 2"/>
          <p:cNvSpPr>
            <a:spLocks noGrp="1"/>
          </p:cNvSpPr>
          <p:nvPr>
            <p:ph idx="1"/>
          </p:nvPr>
        </p:nvSpPr>
        <p:spPr>
          <a:xfrm>
            <a:off x="677334" y="1419787"/>
            <a:ext cx="8596668" cy="650850"/>
          </a:xfrm>
        </p:spPr>
        <p:txBody>
          <a:bodyPr/>
          <a:lstStyle/>
          <a:p>
            <a:r>
              <a:rPr lang="en-US">
                <a:latin typeface="Times New Roman" panose="02020603050405020304" pitchFamily="18" charset="0"/>
                <a:cs typeface="Times New Roman" panose="02020603050405020304" pitchFamily="18" charset="0"/>
              </a:rPr>
              <a:t>Thông qua trang web của Trường </a:t>
            </a:r>
            <a:r>
              <a:rPr lang="en-US" b="1">
                <a:latin typeface="Times New Roman" panose="02020603050405020304" pitchFamily="18" charset="0"/>
                <a:cs typeface="Times New Roman" panose="02020603050405020304" pitchFamily="18" charset="0"/>
              </a:rPr>
              <a:t>LTTC.EDU.VN</a:t>
            </a:r>
            <a:r>
              <a:rPr lang="en-US">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sym typeface="Wingdings" panose="05000000000000000000" pitchFamily="2" charset="2"/>
              </a:rPr>
              <a:t></a:t>
            </a:r>
            <a:r>
              <a:rPr lang="en-US">
                <a:latin typeface="Times New Roman" panose="02020603050405020304" pitchFamily="18" charset="0"/>
                <a:cs typeface="Times New Roman" panose="02020603050405020304" pitchFamily="18" charset="0"/>
              </a:rPr>
              <a:t> vào mục HỌC SINH -SINH VIÊN </a:t>
            </a:r>
            <a:r>
              <a:rPr lang="en-US">
                <a:latin typeface="Times New Roman" panose="02020603050405020304" pitchFamily="18" charset="0"/>
                <a:cs typeface="Times New Roman" panose="02020603050405020304" pitchFamily="18" charset="0"/>
                <a:sym typeface="Wingdings" panose="05000000000000000000" pitchFamily="2" charset="2"/>
              </a:rPr>
              <a:t></a:t>
            </a:r>
            <a:r>
              <a:rPr lang="en-US">
                <a:latin typeface="Times New Roman" panose="02020603050405020304" pitchFamily="18" charset="0"/>
                <a:cs typeface="Times New Roman" panose="02020603050405020304" pitchFamily="18" charset="0"/>
              </a:rPr>
              <a:t> nhấp vào cổng phụ huynh.</a:t>
            </a:r>
          </a:p>
        </p:txBody>
      </p:sp>
      <p:pic>
        <p:nvPicPr>
          <p:cNvPr id="4" name="Picture 3"/>
          <p:cNvPicPr>
            <a:picLocks noChangeAspect="1"/>
          </p:cNvPicPr>
          <p:nvPr/>
        </p:nvPicPr>
        <p:blipFill>
          <a:blip r:embed="rId2"/>
          <a:stretch>
            <a:fillRect/>
          </a:stretch>
        </p:blipFill>
        <p:spPr>
          <a:xfrm>
            <a:off x="2422450" y="2198081"/>
            <a:ext cx="5303980" cy="3609145"/>
          </a:xfrm>
          <a:prstGeom prst="rect">
            <a:avLst/>
          </a:prstGeom>
        </p:spPr>
      </p:pic>
      <p:sp>
        <p:nvSpPr>
          <p:cNvPr id="5" name="Rectangle 4"/>
          <p:cNvSpPr/>
          <p:nvPr/>
        </p:nvSpPr>
        <p:spPr>
          <a:xfrm>
            <a:off x="878005" y="5934670"/>
            <a:ext cx="8784609" cy="1200329"/>
          </a:xfrm>
          <a:prstGeom prst="rect">
            <a:avLst/>
          </a:prstGeom>
        </p:spPr>
        <p:txBody>
          <a:bodyPr vert="horz" lIns="91440" tIns="45720" rIns="91440" bIns="45720" rtlCol="0">
            <a:normAutofit/>
          </a:bodyPr>
          <a:lstStyle/>
          <a:p>
            <a:pPr marL="342900" indent="-342900" defTabSz="457200">
              <a:spcBef>
                <a:spcPts val="1000"/>
              </a:spcBef>
              <a:buClr>
                <a:schemeClr val="accent1"/>
              </a:buClr>
              <a:buSzPct val="80000"/>
              <a:buFont typeface="Wingdings 3" charset="2"/>
              <a:buChar char=""/>
            </a:pPr>
            <a:r>
              <a:rPr lang="en-US">
                <a:solidFill>
                  <a:schemeClr val="tx1">
                    <a:lumMod val="75000"/>
                    <a:lumOff val="25000"/>
                  </a:schemeClr>
                </a:solidFill>
                <a:latin typeface="Times New Roman" panose="02020603050405020304" pitchFamily="18" charset="0"/>
                <a:cs typeface="Times New Roman" panose="02020603050405020304" pitchFamily="18" charset="0"/>
              </a:rPr>
              <a:t>Cổng thông tin phụ huynh đăng nhập hệ thống: Mã số sinh viên (vd: 19003045) </a:t>
            </a:r>
            <a:r>
              <a:rPr lang="en-US">
                <a:solidFill>
                  <a:schemeClr val="tx1">
                    <a:lumMod val="75000"/>
                    <a:lumOff val="25000"/>
                  </a:schemeClr>
                </a:solidFill>
                <a:latin typeface="Times New Roman" panose="02020603050405020304" pitchFamily="18" charset="0"/>
                <a:cs typeface="Times New Roman" panose="02020603050405020304" pitchFamily="18" charset="0"/>
                <a:sym typeface="Wingdings 3" panose="05040102010807070707" pitchFamily="18" charset="2"/>
              </a:rPr>
              <a:t></a:t>
            </a:r>
            <a:r>
              <a:rPr lang="en-US">
                <a:solidFill>
                  <a:schemeClr val="tx1">
                    <a:lumMod val="75000"/>
                    <a:lumOff val="25000"/>
                  </a:schemeClr>
                </a:solidFill>
                <a:latin typeface="Times New Roman" panose="02020603050405020304" pitchFamily="18" charset="0"/>
                <a:cs typeface="Times New Roman" panose="02020603050405020304" pitchFamily="18" charset="0"/>
              </a:rPr>
              <a:t> mật khẩu: 1111 </a:t>
            </a:r>
            <a:r>
              <a:rPr lang="en-US">
                <a:solidFill>
                  <a:schemeClr val="tx1">
                    <a:lumMod val="75000"/>
                    <a:lumOff val="25000"/>
                  </a:schemeClr>
                </a:solidFill>
                <a:latin typeface="Times New Roman" panose="02020603050405020304" pitchFamily="18" charset="0"/>
                <a:cs typeface="Times New Roman" panose="02020603050405020304" pitchFamily="18" charset="0"/>
                <a:sym typeface="Wingdings 3" panose="05040102010807070707" pitchFamily="18" charset="2"/>
              </a:rPr>
              <a:t></a:t>
            </a:r>
            <a:r>
              <a:rPr lang="en-US">
                <a:solidFill>
                  <a:schemeClr val="tx1">
                    <a:lumMod val="75000"/>
                    <a:lumOff val="25000"/>
                  </a:schemeClr>
                </a:solidFill>
                <a:latin typeface="Times New Roman" panose="02020603050405020304" pitchFamily="18" charset="0"/>
                <a:cs typeface="Times New Roman" panose="02020603050405020304" pitchFamily="18" charset="0"/>
              </a:rPr>
              <a:t> nhập mã bảo vệ có sẵn trên màn hình (thay đổi sau mỗi lần đăng nhập) </a:t>
            </a:r>
            <a:r>
              <a:rPr lang="en-US">
                <a:solidFill>
                  <a:schemeClr val="tx1">
                    <a:lumMod val="75000"/>
                    <a:lumOff val="25000"/>
                  </a:schemeClr>
                </a:solidFill>
                <a:latin typeface="Times New Roman" panose="02020603050405020304" pitchFamily="18" charset="0"/>
                <a:cs typeface="Times New Roman" panose="02020603050405020304" pitchFamily="18" charset="0"/>
                <a:sym typeface="Wingdings 3" panose="05040102010807070707" pitchFamily="18" charset="2"/>
              </a:rPr>
              <a:t></a:t>
            </a:r>
            <a:r>
              <a:rPr lang="en-US">
                <a:solidFill>
                  <a:schemeClr val="tx1">
                    <a:lumMod val="75000"/>
                    <a:lumOff val="25000"/>
                  </a:schemeClr>
                </a:solidFill>
                <a:latin typeface="Times New Roman" panose="02020603050405020304" pitchFamily="18" charset="0"/>
                <a:cs typeface="Times New Roman" panose="02020603050405020304" pitchFamily="18" charset="0"/>
              </a:rPr>
              <a:t> đăng nhập.</a:t>
            </a:r>
          </a:p>
        </p:txBody>
      </p:sp>
    </p:spTree>
    <p:extLst>
      <p:ext uri="{BB962C8B-B14F-4D97-AF65-F5344CB8AC3E}">
        <p14:creationId xmlns:p14="http://schemas.microsoft.com/office/powerpoint/2010/main" val="7925561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1928"/>
            <a:ext cx="8596668" cy="755176"/>
          </a:xfrm>
        </p:spPr>
        <p:txBody>
          <a:bodyPr/>
          <a:lstStyle/>
          <a:p>
            <a:r>
              <a:rPr lang="en-US" b="1" smtClean="0"/>
              <a:t>VI. Về </a:t>
            </a:r>
            <a:r>
              <a:rPr lang="en-US" b="1"/>
              <a:t>công tác học vụ</a:t>
            </a:r>
            <a:endParaRPr lang="en-US"/>
          </a:p>
        </p:txBody>
      </p:sp>
      <p:sp>
        <p:nvSpPr>
          <p:cNvPr id="3" name="Content Placeholder 2"/>
          <p:cNvSpPr>
            <a:spLocks noGrp="1"/>
          </p:cNvSpPr>
          <p:nvPr>
            <p:ph idx="1"/>
          </p:nvPr>
        </p:nvSpPr>
        <p:spPr>
          <a:xfrm>
            <a:off x="395785" y="887104"/>
            <a:ext cx="9116705" cy="5472753"/>
          </a:xfrm>
        </p:spPr>
        <p:txBody>
          <a:bodyPr>
            <a:normAutofit/>
          </a:bodyPr>
          <a:lstStyle/>
          <a:p>
            <a:pPr algn="just"/>
            <a:r>
              <a:rPr lang="en-US" sz="2800">
                <a:latin typeface="Times New Roman" panose="02020603050405020304" pitchFamily="18" charset="0"/>
                <a:cs typeface="Times New Roman" panose="02020603050405020304" pitchFamily="18" charset="0"/>
              </a:rPr>
              <a:t>Sinh viên khóa 21T4 nộp hồ sơ nhập học (Đối với sinh viên chưa nộp hồ sơ nhập học), gồm: </a:t>
            </a:r>
          </a:p>
          <a:p>
            <a:pPr marL="968375" lvl="0" indent="-341313" algn="just" fontAlgn="base" hangingPunct="0">
              <a:buFont typeface="+mj-lt"/>
              <a:buAutoNum type="arabicPeriod"/>
            </a:pPr>
            <a:r>
              <a:rPr lang="en-US" sz="2800">
                <a:latin typeface="Times New Roman" panose="02020603050405020304" pitchFamily="18" charset="0"/>
                <a:cs typeface="Times New Roman" panose="02020603050405020304" pitchFamily="18" charset="0"/>
              </a:rPr>
              <a:t>Học bạ THCS (bản sao); </a:t>
            </a:r>
          </a:p>
          <a:p>
            <a:pPr marL="968375" lvl="0" indent="-341313" algn="just" fontAlgn="base" hangingPunct="0">
              <a:buFont typeface="+mj-lt"/>
              <a:buAutoNum type="arabicPeriod"/>
            </a:pPr>
            <a:r>
              <a:rPr lang="en-US" sz="2800">
                <a:latin typeface="Times New Roman" panose="02020603050405020304" pitchFamily="18" charset="0"/>
                <a:cs typeface="Times New Roman" panose="02020603050405020304" pitchFamily="18" charset="0"/>
              </a:rPr>
              <a:t>Bằng tốt nghiệp hoặc giấy chứng nhận tốt nghiệp tạm thời THCS (bản sao);</a:t>
            </a:r>
          </a:p>
          <a:p>
            <a:pPr marL="968375" lvl="0" indent="-341313" algn="just" fontAlgn="base" hangingPunct="0">
              <a:buFont typeface="+mj-lt"/>
              <a:buAutoNum type="arabicPeriod"/>
            </a:pPr>
            <a:r>
              <a:rPr lang="en-US" sz="2800">
                <a:latin typeface="Times New Roman" panose="02020603050405020304" pitchFamily="18" charset="0"/>
                <a:cs typeface="Times New Roman" panose="02020603050405020304" pitchFamily="18" charset="0"/>
              </a:rPr>
              <a:t>Giấy khai sinh (bản sao);</a:t>
            </a:r>
          </a:p>
          <a:p>
            <a:pPr marL="968375" lvl="0" indent="-341313" algn="just" fontAlgn="base" hangingPunct="0">
              <a:buFont typeface="+mj-lt"/>
              <a:buAutoNum type="arabicPeriod"/>
            </a:pPr>
            <a:r>
              <a:rPr lang="en-US" sz="2800">
                <a:latin typeface="Times New Roman" panose="02020603050405020304" pitchFamily="18" charset="0"/>
                <a:cs typeface="Times New Roman" panose="02020603050405020304" pitchFamily="18" charset="0"/>
              </a:rPr>
              <a:t>Hộ khẩu thường trú (bản sao);</a:t>
            </a:r>
          </a:p>
          <a:p>
            <a:pPr marL="968375" lvl="0" indent="-341313" algn="just" fontAlgn="base" hangingPunct="0">
              <a:buFont typeface="+mj-lt"/>
              <a:buAutoNum type="arabicPeriod"/>
            </a:pPr>
            <a:r>
              <a:rPr lang="en-US" sz="2800">
                <a:latin typeface="Times New Roman" panose="02020603050405020304" pitchFamily="18" charset="0"/>
                <a:cs typeface="Times New Roman" panose="02020603050405020304" pitchFamily="18" charset="0"/>
              </a:rPr>
              <a:t>Giấy xác nhận đối tượng ưu tiên (bản sao, nếu có).</a:t>
            </a:r>
          </a:p>
          <a:p>
            <a:pPr algn="just"/>
            <a:r>
              <a:rPr lang="en-US" sz="2800">
                <a:latin typeface="Times New Roman" panose="02020603050405020304" pitchFamily="18" charset="0"/>
                <a:cs typeface="Times New Roman" panose="02020603050405020304" pitchFamily="18" charset="0"/>
              </a:rPr>
              <a:t>Các bản sao nếu không có công chứng thí sinh mang theo bảng gốc để nhà trường đối chiếu.</a:t>
            </a:r>
          </a:p>
        </p:txBody>
      </p:sp>
    </p:spTree>
    <p:extLst>
      <p:ext uri="{BB962C8B-B14F-4D97-AF65-F5344CB8AC3E}">
        <p14:creationId xmlns:p14="http://schemas.microsoft.com/office/powerpoint/2010/main" val="28286585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31928"/>
            <a:ext cx="8596668" cy="1320800"/>
          </a:xfrm>
        </p:spPr>
        <p:txBody>
          <a:bodyPr>
            <a:normAutofit fontScale="90000"/>
          </a:bodyPr>
          <a:lstStyle/>
          <a:p>
            <a:r>
              <a:rPr lang="en-US" b="1" smtClean="0"/>
              <a:t>VII. Trình </a:t>
            </a:r>
            <a:r>
              <a:rPr lang="en-US" b="1"/>
              <a:t>độ Kỹ năng, Tin học, Ngoại ngữ của SV trình độ trung cấp khóa </a:t>
            </a:r>
            <a:r>
              <a:rPr lang="en-US" b="1" smtClean="0"/>
              <a:t>2021T4</a:t>
            </a:r>
            <a:r>
              <a:rPr lang="en-US" b="1"/>
              <a:t>:</a:t>
            </a:r>
            <a:endParaRPr lang="en-US"/>
          </a:p>
        </p:txBody>
      </p:sp>
      <p:sp>
        <p:nvSpPr>
          <p:cNvPr id="3" name="Content Placeholder 2"/>
          <p:cNvSpPr>
            <a:spLocks noGrp="1"/>
          </p:cNvSpPr>
          <p:nvPr>
            <p:ph idx="1"/>
          </p:nvPr>
        </p:nvSpPr>
        <p:spPr>
          <a:xfrm>
            <a:off x="382137" y="1259837"/>
            <a:ext cx="9021171" cy="5072724"/>
          </a:xfrm>
        </p:spPr>
        <p:txBody>
          <a:bodyPr>
            <a:noAutofit/>
          </a:bodyPr>
          <a:lstStyle/>
          <a:p>
            <a:pPr algn="just">
              <a:spcBef>
                <a:spcPts val="600"/>
              </a:spcBef>
              <a:spcAft>
                <a:spcPts val="600"/>
              </a:spcAft>
            </a:pPr>
            <a:r>
              <a:rPr lang="en-US" sz="2400" smtClean="0">
                <a:latin typeface="Times New Roman" panose="02020603050405020304" pitchFamily="18" charset="0"/>
                <a:cs typeface="Times New Roman" panose="02020603050405020304" pitchFamily="18" charset="0"/>
              </a:rPr>
              <a:t>Kỹ </a:t>
            </a:r>
            <a:r>
              <a:rPr lang="en-US" sz="2400">
                <a:latin typeface="Times New Roman" panose="02020603050405020304" pitchFamily="18" charset="0"/>
                <a:cs typeface="Times New Roman" panose="02020603050405020304" pitchFamily="18" charset="0"/>
              </a:rPr>
              <a:t>năng: đạt bậc 2/5 của tiêu chuẩn kỹ năng nghề quốc gia;</a:t>
            </a:r>
          </a:p>
          <a:p>
            <a:pPr algn="just">
              <a:spcBef>
                <a:spcPts val="600"/>
              </a:spcBef>
              <a:spcAft>
                <a:spcPts val="600"/>
              </a:spcAft>
            </a:pPr>
            <a:r>
              <a:rPr lang="en-US" sz="2400" smtClean="0">
                <a:latin typeface="Times New Roman" panose="02020603050405020304" pitchFamily="18" charset="0"/>
                <a:cs typeface="Times New Roman" panose="02020603050405020304" pitchFamily="18" charset="0"/>
              </a:rPr>
              <a:t>Tin </a:t>
            </a:r>
            <a:r>
              <a:rPr lang="en-US" sz="2400">
                <a:latin typeface="Times New Roman" panose="02020603050405020304" pitchFamily="18" charset="0"/>
                <a:cs typeface="Times New Roman" panose="02020603050405020304" pitchFamily="18" charset="0"/>
              </a:rPr>
              <a:t>học: đạt tiêu chuẩn IC3 hoặc tương đương trở lên; Chứng nhận tin học ứng dụng do Trường cấp (trừ học sinh ngành Công nghệ thông tin);</a:t>
            </a:r>
          </a:p>
          <a:p>
            <a:pPr algn="just">
              <a:spcBef>
                <a:spcPts val="600"/>
              </a:spcBef>
              <a:spcAft>
                <a:spcPts val="600"/>
              </a:spcAft>
            </a:pPr>
            <a:r>
              <a:rPr lang="en-US" sz="2400" smtClean="0">
                <a:latin typeface="Times New Roman" panose="02020603050405020304" pitchFamily="18" charset="0"/>
                <a:cs typeface="Times New Roman" panose="02020603050405020304" pitchFamily="18" charset="0"/>
              </a:rPr>
              <a:t>Ngoại </a:t>
            </a:r>
            <a:r>
              <a:rPr lang="en-US" sz="2400">
                <a:latin typeface="Times New Roman" panose="02020603050405020304" pitchFamily="18" charset="0"/>
                <a:cs typeface="Times New Roman" panose="02020603050405020304" pitchFamily="18" charset="0"/>
              </a:rPr>
              <a:t>ngữ: Căn cứ Thông tư 01/2014/TT-BGDĐT ngày 24 tháng 01 năm 2014 của Bộ Giáo dục và Đào tạo về ban hành Khung năng lực ngoại ngữ 6 bậc dùng cho Việt Nam;</a:t>
            </a:r>
          </a:p>
          <a:p>
            <a:pPr marL="860425" algn="just">
              <a:spcBef>
                <a:spcPts val="600"/>
              </a:spcBef>
              <a:spcAft>
                <a:spcPts val="600"/>
              </a:spcAft>
              <a:buFont typeface="Wingdings" panose="05000000000000000000" pitchFamily="2" charset="2"/>
              <a:buChar char="q"/>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Học </a:t>
            </a:r>
            <a:r>
              <a:rPr lang="en-US" sz="2400">
                <a:latin typeface="Times New Roman" panose="02020603050405020304" pitchFamily="18" charset="0"/>
                <a:cs typeface="Times New Roman" panose="02020603050405020304" pitchFamily="18" charset="0"/>
              </a:rPr>
              <a:t>sinh hệ chính quy: Đạt bậc 1 theo Khung năng lực ngoại ngữ 6 bậc dùng cho Việt Nam hoặc cao hơn; </a:t>
            </a:r>
            <a:r>
              <a:rPr lang="vi-VN" sz="2400">
                <a:latin typeface="Times New Roman" panose="02020603050405020304" pitchFamily="18" charset="0"/>
                <a:cs typeface="Times New Roman" panose="02020603050405020304" pitchFamily="18" charset="0"/>
              </a:rPr>
              <a:t>Chứng chỉ </a:t>
            </a:r>
            <a:r>
              <a:rPr lang="en-US" sz="2400">
                <a:latin typeface="Times New Roman" panose="02020603050405020304" pitchFamily="18" charset="0"/>
                <a:cs typeface="Times New Roman" panose="02020603050405020304" pitchFamily="18" charset="0"/>
              </a:rPr>
              <a:t>ngoại ngữ tiếng Anh trình độ A1 hoặc tương đương trở lên, g</a:t>
            </a:r>
            <a:r>
              <a:rPr lang="vi-VN" sz="2400">
                <a:latin typeface="Times New Roman" panose="02020603050405020304" pitchFamily="18" charset="0"/>
                <a:cs typeface="Times New Roman" panose="02020603050405020304" pitchFamily="18" charset="0"/>
              </a:rPr>
              <a:t>iấy chứng nhận do Trường cấp;</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02168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00167"/>
            <a:ext cx="8596668" cy="1320800"/>
          </a:xfrm>
        </p:spPr>
        <p:txBody>
          <a:bodyPr/>
          <a:lstStyle/>
          <a:p>
            <a:r>
              <a:rPr lang="en-US" smtClean="0"/>
              <a:t>VIII. Liên hệ</a:t>
            </a:r>
            <a:endParaRPr lang="en-US"/>
          </a:p>
        </p:txBody>
      </p:sp>
      <p:sp>
        <p:nvSpPr>
          <p:cNvPr id="3" name="Content Placeholder 2"/>
          <p:cNvSpPr>
            <a:spLocks noGrp="1"/>
          </p:cNvSpPr>
          <p:nvPr>
            <p:ph idx="1"/>
          </p:nvPr>
        </p:nvSpPr>
        <p:spPr>
          <a:xfrm>
            <a:off x="458969" y="1000530"/>
            <a:ext cx="8998930" cy="5659577"/>
          </a:xfrm>
        </p:spPr>
        <p:txBody>
          <a:bodyPr>
            <a:noAutofit/>
          </a:bodyPr>
          <a:lstStyle/>
          <a:p>
            <a:pPr>
              <a:spcBef>
                <a:spcPts val="600"/>
              </a:spcBef>
              <a:spcAft>
                <a:spcPts val="600"/>
              </a:spcAft>
            </a:pPr>
            <a:r>
              <a:rPr lang="en-US" sz="2800" smtClean="0">
                <a:latin typeface="Times New Roman" panose="02020603050405020304" pitchFamily="18" charset="0"/>
                <a:cs typeface="Times New Roman" panose="02020603050405020304" pitchFamily="18" charset="0"/>
              </a:rPr>
              <a:t>Quy </a:t>
            </a:r>
            <a:r>
              <a:rPr lang="en-US" sz="2800">
                <a:latin typeface="Times New Roman" panose="02020603050405020304" pitchFamily="18" charset="0"/>
                <a:cs typeface="Times New Roman" panose="02020603050405020304" pitchFamily="18" charset="0"/>
              </a:rPr>
              <a:t>trình hoàn trả học phí đối với SV được miễn giảm (liên hệ Phòng Kế hoạch - Tài chính);</a:t>
            </a:r>
          </a:p>
          <a:p>
            <a:pPr>
              <a:spcBef>
                <a:spcPts val="600"/>
              </a:spcBef>
              <a:spcAft>
                <a:spcPts val="600"/>
              </a:spcAft>
            </a:pPr>
            <a:r>
              <a:rPr lang="en-US" sz="2800" smtClean="0">
                <a:latin typeface="Times New Roman" panose="02020603050405020304" pitchFamily="18" charset="0"/>
                <a:cs typeface="Times New Roman" panose="02020603050405020304" pitchFamily="18" charset="0"/>
              </a:rPr>
              <a:t>Bảo </a:t>
            </a:r>
            <a:r>
              <a:rPr lang="en-US" sz="2800">
                <a:latin typeface="Times New Roman" panose="02020603050405020304" pitchFamily="18" charset="0"/>
                <a:cs typeface="Times New Roman" panose="02020603050405020304" pitchFamily="18" charset="0"/>
              </a:rPr>
              <a:t>hiểm y tế (liên hệ với Trung tâm Y tế); ĐT liên hệ: </a:t>
            </a:r>
            <a:r>
              <a:rPr lang="en-US" sz="2800" b="1">
                <a:latin typeface="Times New Roman" panose="02020603050405020304" pitchFamily="18" charset="0"/>
                <a:cs typeface="Times New Roman" panose="02020603050405020304" pitchFamily="18" charset="0"/>
              </a:rPr>
              <a:t>028.62966062</a:t>
            </a:r>
            <a:endParaRPr lang="en-US" sz="2800">
              <a:latin typeface="Times New Roman" panose="02020603050405020304" pitchFamily="18" charset="0"/>
              <a:cs typeface="Times New Roman" panose="02020603050405020304" pitchFamily="18" charset="0"/>
            </a:endParaRPr>
          </a:p>
          <a:p>
            <a:pPr>
              <a:spcBef>
                <a:spcPts val="600"/>
              </a:spcBef>
              <a:spcAft>
                <a:spcPts val="600"/>
              </a:spcAft>
            </a:pPr>
            <a:r>
              <a:rPr lang="en-US" sz="2800" smtClean="0">
                <a:latin typeface="Times New Roman" panose="02020603050405020304" pitchFamily="18" charset="0"/>
                <a:cs typeface="Times New Roman" panose="02020603050405020304" pitchFamily="18" charset="0"/>
              </a:rPr>
              <a:t>Bảo </a:t>
            </a:r>
            <a:r>
              <a:rPr lang="en-US" sz="2800">
                <a:latin typeface="Times New Roman" panose="02020603050405020304" pitchFamily="18" charset="0"/>
                <a:cs typeface="Times New Roman" panose="02020603050405020304" pitchFamily="18" charset="0"/>
              </a:rPr>
              <a:t>hiểm tai nạn (liên hệ Phòng Kế hoạch - Tài chính); ĐT: </a:t>
            </a:r>
            <a:r>
              <a:rPr lang="en-US" sz="2800" b="1">
                <a:latin typeface="Times New Roman" panose="02020603050405020304" pitchFamily="18" charset="0"/>
                <a:cs typeface="Times New Roman" panose="02020603050405020304" pitchFamily="18" charset="0"/>
              </a:rPr>
              <a:t>028.38119874</a:t>
            </a:r>
            <a:endParaRPr lang="en-US" sz="2800">
              <a:latin typeface="Times New Roman" panose="02020603050405020304" pitchFamily="18" charset="0"/>
              <a:cs typeface="Times New Roman" panose="02020603050405020304" pitchFamily="18" charset="0"/>
            </a:endParaRPr>
          </a:p>
          <a:p>
            <a:pPr>
              <a:spcBef>
                <a:spcPts val="600"/>
              </a:spcBef>
              <a:spcAft>
                <a:spcPts val="600"/>
              </a:spcAft>
            </a:pPr>
            <a:r>
              <a:rPr lang="en-US" sz="2800" smtClean="0">
                <a:latin typeface="Times New Roman" panose="02020603050405020304" pitchFamily="18" charset="0"/>
                <a:cs typeface="Times New Roman" panose="02020603050405020304" pitchFamily="18" charset="0"/>
              </a:rPr>
              <a:t>Số </a:t>
            </a:r>
            <a:r>
              <a:rPr lang="en-US" sz="2800">
                <a:latin typeface="Times New Roman" panose="02020603050405020304" pitchFamily="18" charset="0"/>
                <a:cs typeface="Times New Roman" panose="02020603050405020304" pitchFamily="18" charset="0"/>
              </a:rPr>
              <a:t>điện thoại liên hệ Phòng Tuyển sinh – Đào tạo: </a:t>
            </a:r>
            <a:r>
              <a:rPr lang="en-US" sz="2800" b="1">
                <a:latin typeface="Times New Roman" panose="02020603050405020304" pitchFamily="18" charset="0"/>
                <a:cs typeface="Times New Roman" panose="02020603050405020304" pitchFamily="18" charset="0"/>
              </a:rPr>
              <a:t>028.38110521</a:t>
            </a:r>
            <a:endParaRPr lang="en-US" sz="2800">
              <a:latin typeface="Times New Roman" panose="02020603050405020304" pitchFamily="18" charset="0"/>
              <a:cs typeface="Times New Roman" panose="02020603050405020304" pitchFamily="18" charset="0"/>
            </a:endParaRPr>
          </a:p>
          <a:p>
            <a:pPr>
              <a:spcBef>
                <a:spcPts val="600"/>
              </a:spcBef>
              <a:spcAft>
                <a:spcPts val="600"/>
              </a:spcAft>
            </a:pPr>
            <a:r>
              <a:rPr lang="en-US" sz="2800" smtClean="0">
                <a:latin typeface="Times New Roman" panose="02020603050405020304" pitchFamily="18" charset="0"/>
                <a:cs typeface="Times New Roman" panose="02020603050405020304" pitchFamily="18" charset="0"/>
              </a:rPr>
              <a:t>Số </a:t>
            </a:r>
            <a:r>
              <a:rPr lang="en-US" sz="2800">
                <a:latin typeface="Times New Roman" panose="02020603050405020304" pitchFamily="18" charset="0"/>
                <a:cs typeface="Times New Roman" panose="02020603050405020304" pitchFamily="18" charset="0"/>
              </a:rPr>
              <a:t>điện thoại liên hệ Phòng Thanh tra Giáo dục - CTSV: </a:t>
            </a:r>
            <a:r>
              <a:rPr lang="en-US" sz="2800" b="1">
                <a:latin typeface="Times New Roman" panose="02020603050405020304" pitchFamily="18" charset="0"/>
                <a:cs typeface="Times New Roman" panose="02020603050405020304" pitchFamily="18" charset="0"/>
              </a:rPr>
              <a:t>028.38116847.</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4381098"/>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135</TotalTime>
  <Words>1249</Words>
  <Application>Microsoft Office PowerPoint</Application>
  <PresentationFormat>Widescreen</PresentationFormat>
  <Paragraphs>50</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Times New Roman</vt:lpstr>
      <vt:lpstr>Trebuchet MS</vt:lpstr>
      <vt:lpstr>Wingdings</vt:lpstr>
      <vt:lpstr>Wingdings 3</vt:lpstr>
      <vt:lpstr>Facet</vt:lpstr>
      <vt:lpstr>CHÀO MỪNG QUÝ VỊ PHỤ HUYNH LỚP: 21T4-LTM2</vt:lpstr>
      <vt:lpstr>I. TUYÊN BỐ LÝ DO</vt:lpstr>
      <vt:lpstr>I. TUYÊN BỐ LÝ DO</vt:lpstr>
      <vt:lpstr>II. GIỚI THIỆU VỀ TRƯỜNG</vt:lpstr>
      <vt:lpstr>II. GIỚI THIỆU VỀ TRƯỜNG</vt:lpstr>
      <vt:lpstr>II. GIỚI THIỆU VỀ TRƯỜNG</vt:lpstr>
      <vt:lpstr>III. Kế hoạch học tập năm học 2021-2022</vt:lpstr>
      <vt:lpstr>IV. Định hướng phát triển của sinh viên khối T4</vt:lpstr>
      <vt:lpstr>V. Hướng dẫn  Phụ huynh vào trang web để xem thông tin sinh viên</vt:lpstr>
      <vt:lpstr>VI. Về công tác học vụ</vt:lpstr>
      <vt:lpstr>VII. Trình độ Kỹ năng, Tin học, Ngoại ngữ của SV trình độ trung cấp khóa 2021T4:</vt:lpstr>
      <vt:lpstr>VIII. Liên hệ</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MỪNG QUÝ VỊ PHỤ HUYNH LỚP: 21T4-LTM2</dc:title>
  <dc:creator>abc</dc:creator>
  <cp:lastModifiedBy>abc</cp:lastModifiedBy>
  <cp:revision>12</cp:revision>
  <dcterms:created xsi:type="dcterms:W3CDTF">2021-12-27T14:01:24Z</dcterms:created>
  <dcterms:modified xsi:type="dcterms:W3CDTF">2021-12-28T12:11:08Z</dcterms:modified>
</cp:coreProperties>
</file>