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321" r:id="rId3"/>
    <p:sldId id="257" r:id="rId4"/>
    <p:sldId id="314" r:id="rId5"/>
    <p:sldId id="318" r:id="rId6"/>
    <p:sldId id="319" r:id="rId7"/>
    <p:sldId id="320" r:id="rId8"/>
    <p:sldId id="260" r:id="rId9"/>
    <p:sldId id="294" r:id="rId10"/>
    <p:sldId id="30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641E"/>
    <a:srgbClr val="000099"/>
    <a:srgbClr val="C95813"/>
    <a:srgbClr val="CC99FF"/>
    <a:srgbClr val="800080"/>
    <a:srgbClr val="990033"/>
    <a:srgbClr val="666633"/>
    <a:srgbClr val="3399FF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7" d="100"/>
          <a:sy n="77" d="100"/>
        </p:scale>
        <p:origin x="-1116" y="6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9533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111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99548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655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62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89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538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224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  <a:prstGeom prst="rect">
            <a:avLst/>
          </a:prstGeo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9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602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3585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78910"/>
            <a:ext cx="6850298" cy="12334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ADD0-1074-446D-BD4E-C5F6DBE742F4}" type="datetimeFigureOut">
              <a:rPr lang="en-US" smtClean="0"/>
              <a:pPr/>
              <a:t>08-Dec-21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895C8-5CE9-41DB-AC56-9DBE35E218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0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5575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B19A59C-7B30-4438-8958-498F01D8EDE1}" type="datetimeFigureOut">
              <a:rPr lang="en-US" smtClean="0"/>
              <a:t>08-Dec-21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B905520-A49C-43DA-9297-4E7F2138B2D7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948070" y="878222"/>
            <a:ext cx="52611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3971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972" y="1728511"/>
            <a:ext cx="8510532" cy="440120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" indent="0" algn="ctr">
              <a:buNone/>
            </a:pPr>
            <a:r>
              <a:rPr lang="en-US" sz="4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TRÂN TRỌNG CHÀO ĐÓN </a:t>
            </a:r>
          </a:p>
          <a:p>
            <a:pPr marL="34290" indent="0" algn="ctr">
              <a:buNone/>
            </a:pPr>
            <a:r>
              <a:rPr lang="en-US" sz="4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QUÝ PHỤ HUYNH </a:t>
            </a: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VÀ SINH VIÊN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" indent="0" algn="ctr">
              <a:buNone/>
            </a:pPr>
            <a:r>
              <a:rPr lang="en-US" sz="4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LỚP 18T4  - </a:t>
            </a: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…..</a:t>
            </a:r>
            <a:endParaRPr lang="en-US" sz="40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" indent="0" algn="ctr">
              <a:buNone/>
            </a:pPr>
            <a:endParaRPr lang="en-US" sz="4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" indent="0" algn="ctr">
              <a:buNone/>
            </a:pP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" indent="0" algn="ctr">
              <a:buNone/>
            </a:pP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HỌP TRỰC TUYẾN</a:t>
            </a:r>
          </a:p>
          <a:p>
            <a:pPr marL="34290" indent="0" algn="ctr">
              <a:buNone/>
            </a:pP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19 GIỜ - 08/12/2021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803" y="259744"/>
            <a:ext cx="2006701" cy="6001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1972" y="259743"/>
            <a:ext cx="47780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</a:p>
          <a:p>
            <a:pPr algn="ctr"/>
            <a:r>
              <a:rPr lang="en-US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 HỒ CHÍ MINH </a:t>
            </a:r>
          </a:p>
          <a:p>
            <a:pPr algn="ctr"/>
            <a:r>
              <a:rPr lang="en-US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….</a:t>
            </a:r>
          </a:p>
          <a:p>
            <a:pPr algn="ctr"/>
            <a:r>
              <a:rPr lang="en-US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 18T4 - ……</a:t>
            </a:r>
          </a:p>
        </p:txBody>
      </p:sp>
      <p:pic>
        <p:nvPicPr>
          <p:cNvPr id="2050" name="Picture 2" descr="D:\HINH NEN\co ba la 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0381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38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4406" y="300251"/>
            <a:ext cx="6993228" cy="820211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NỘI DUNG HỌP</a:t>
            </a:r>
            <a:endParaRPr lang="en-US" sz="40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G_Oval 19"/>
          <p:cNvSpPr/>
          <p:nvPr/>
        </p:nvSpPr>
        <p:spPr>
          <a:xfrm>
            <a:off x="5950434" y="1128299"/>
            <a:ext cx="2756294" cy="5409127"/>
          </a:xfrm>
          <a:prstGeom prst="donut">
            <a:avLst>
              <a:gd name="adj" fmla="val 8811"/>
            </a:avLst>
          </a:prstGeom>
          <a:solidFill>
            <a:srgbClr val="E2641E"/>
          </a:solidFill>
          <a:ln w="28575" cap="flat" cmpd="sng" algn="ctr">
            <a:solidFill>
              <a:schemeClr val="accent1">
                <a:alpha val="30000"/>
              </a:schemeClr>
            </a:solidFill>
            <a:prstDash val="solid"/>
          </a:ln>
          <a:effectLst>
            <a:outerShdw blurRad="63500" sx="102000" sy="102000" algn="ctr" rotWithShape="0">
              <a:schemeClr val="accent1">
                <a:alpha val="40000"/>
              </a:schemeClr>
            </a:out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glow" dir="t">
              <a:rot lat="0" lon="0" rev="17400000"/>
            </a:lightRig>
          </a:scene3d>
          <a:sp3d prstMaterial="clear">
            <a:bevelT w="558800" h="254000"/>
            <a:contourClr>
              <a:srgbClr val="FFFFFF"/>
            </a:contourClr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DỰ</a:t>
            </a:r>
            <a:r>
              <a:rPr kumimoji="0" lang="en-US" sz="2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 KIẾN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THỜI</a:t>
            </a:r>
            <a:r>
              <a:rPr kumimoji="0" lang="en-US" sz="2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  GIAN THỰC HIỆN TỪ 13/12/2021 ĐẾN 04/03/2022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93039" y="1691144"/>
            <a:ext cx="4764404" cy="40011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   VIỆC SẮP XẾP HỌC THỰC HÀNH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25013" y="2271081"/>
            <a:ext cx="4764410" cy="769441"/>
          </a:xfrm>
          <a:prstGeom prst="rect">
            <a:avLst/>
          </a:prstGeom>
          <a:solidFill>
            <a:srgbClr val="C95813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400" b="1" kern="0" dirty="0" smtClean="0">
                <a:latin typeface="Arial"/>
              </a:rPr>
              <a:t> </a:t>
            </a:r>
            <a:r>
              <a:rPr lang="en-US" sz="2000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THỜI GIAN ÔN, THI TN 3 MÔN VĂN HOÁ VÀ XÉT TỐT NGHIỆP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25020" y="4923021"/>
            <a:ext cx="4764411" cy="76944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400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  </a:t>
            </a:r>
            <a:r>
              <a:rPr lang="en-US" sz="2000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CHUYỂN TIẾP HỌC LIÊN THÔNG CAO ĐẲNG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3039" y="1128299"/>
            <a:ext cx="4764404" cy="400110"/>
          </a:xfrm>
          <a:prstGeom prst="rect">
            <a:avLst/>
          </a:prstGeom>
          <a:solidFill>
            <a:srgbClr val="C95813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ĐIỀU KIỆN ĐỂ SV ĐI HỌC TRỰC TIẾP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39" y="177856"/>
            <a:ext cx="1298790" cy="45557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793032" y="4093668"/>
            <a:ext cx="4764411" cy="769441"/>
          </a:xfrm>
          <a:prstGeom prst="rect">
            <a:avLst/>
          </a:prstGeom>
          <a:solidFill>
            <a:srgbClr val="C95813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400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 </a:t>
            </a:r>
            <a:r>
              <a:rPr lang="en-US" sz="2000" kern="0" dirty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ĐIỀU KIỆN </a:t>
            </a:r>
            <a:r>
              <a:rPr lang="en-US" sz="2000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CÔNG NHẬN TỐT NGHIỆP TRUNG CẤP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93040" y="3222116"/>
            <a:ext cx="4764411" cy="76944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400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 </a:t>
            </a:r>
            <a:r>
              <a:rPr lang="en-US" sz="2000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ĐIỀU KIỆN DỰ THI TỐT NGHIỆP CÁC MÔN VĂN HOÁ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857434" y="5805224"/>
            <a:ext cx="4764411" cy="769441"/>
          </a:xfrm>
          <a:prstGeom prst="rect">
            <a:avLst/>
          </a:prstGeom>
          <a:solidFill>
            <a:srgbClr val="C95813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400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  </a:t>
            </a:r>
            <a:r>
              <a:rPr lang="en-US" sz="2000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THÔNG TIN HỌC TIẾNG ANH CHUẨN ĐẦU RA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61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G_AutoShape 108"/>
          <p:cNvSpPr>
            <a:spLocks noChangeArrowheads="1"/>
          </p:cNvSpPr>
          <p:nvPr/>
        </p:nvSpPr>
        <p:spPr bwMode="gray">
          <a:xfrm>
            <a:off x="562066" y="1893194"/>
            <a:ext cx="8211818" cy="1777285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</a:schemeClr>
          </a:solidFill>
          <a:ln w="19050">
            <a:solidFill>
              <a:srgbClr val="FFFFFF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27000" h="1270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(Body)"/>
              </a:rPr>
              <a:t> </a:t>
            </a:r>
            <a:r>
              <a:rPr lang="en-US" sz="3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(Body)"/>
              </a:rPr>
              <a:t>SV</a:t>
            </a:r>
            <a:r>
              <a:rPr lang="en-US" sz="32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(Body)"/>
              </a:rPr>
              <a:t> </a:t>
            </a:r>
            <a:r>
              <a:rPr lang="en-US" sz="3200" dirty="0" err="1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(Body)"/>
              </a:rPr>
              <a:t>n</a:t>
            </a:r>
            <a:r>
              <a:rPr lang="en-US" sz="3200" dirty="0" err="1" smtClean="0"/>
              <a:t>hiễm</a:t>
            </a:r>
            <a:r>
              <a:rPr lang="en-US" sz="3200" dirty="0" smtClean="0"/>
              <a:t> </a:t>
            </a:r>
            <a:r>
              <a:rPr lang="en-US" sz="3200" dirty="0"/>
              <a:t>COVID-19 </a:t>
            </a:r>
            <a:r>
              <a:rPr lang="en-US" sz="3200" dirty="0" err="1"/>
              <a:t>đã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kết</a:t>
            </a:r>
            <a:r>
              <a:rPr lang="en-US" sz="3200" dirty="0"/>
              <a:t> </a:t>
            </a:r>
            <a:r>
              <a:rPr lang="en-US" sz="3200" dirty="0" err="1"/>
              <a:t>quả</a:t>
            </a:r>
            <a:r>
              <a:rPr lang="en-US" sz="3200" dirty="0"/>
              <a:t> </a:t>
            </a:r>
            <a:r>
              <a:rPr lang="en-US" sz="3200" dirty="0" err="1"/>
              <a:t>âm</a:t>
            </a:r>
            <a:r>
              <a:rPr lang="en-US" sz="3200" dirty="0"/>
              <a:t> </a:t>
            </a:r>
            <a:r>
              <a:rPr lang="en-US" sz="3200" dirty="0" err="1"/>
              <a:t>tính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tất</a:t>
            </a:r>
            <a:r>
              <a:rPr lang="en-US" sz="3200" dirty="0"/>
              <a:t> </a:t>
            </a:r>
            <a:r>
              <a:rPr lang="en-US" sz="3200" dirty="0" err="1"/>
              <a:t>thời</a:t>
            </a:r>
            <a:r>
              <a:rPr lang="en-US" sz="3200" dirty="0"/>
              <a:t> </a:t>
            </a:r>
            <a:r>
              <a:rPr lang="en-US" sz="3200" dirty="0" err="1"/>
              <a:t>gian</a:t>
            </a:r>
            <a:r>
              <a:rPr lang="en-US" sz="3200" dirty="0"/>
              <a:t> </a:t>
            </a:r>
            <a:r>
              <a:rPr lang="en-US" sz="3200" dirty="0" err="1"/>
              <a:t>cách</a:t>
            </a:r>
            <a:r>
              <a:rPr lang="en-US" sz="3200" dirty="0"/>
              <a:t> </a:t>
            </a:r>
            <a:r>
              <a:rPr lang="en-US" sz="3200" dirty="0" err="1"/>
              <a:t>ly</a:t>
            </a:r>
            <a:r>
              <a:rPr lang="en-US" sz="3200" dirty="0"/>
              <a:t>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đủ</a:t>
            </a:r>
            <a:r>
              <a:rPr lang="en-US" sz="3200" dirty="0"/>
              <a:t> 14 </a:t>
            </a:r>
            <a:r>
              <a:rPr lang="en-US" sz="3200" dirty="0" err="1"/>
              <a:t>ngày</a:t>
            </a:r>
            <a:endParaRPr lang="en-US" sz="32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(Body)"/>
            </a:endParaRPr>
          </a:p>
        </p:txBody>
      </p:sp>
      <p:sp>
        <p:nvSpPr>
          <p:cNvPr id="9" name="TG_AutoShape 109"/>
          <p:cNvSpPr>
            <a:spLocks noChangeArrowheads="1"/>
          </p:cNvSpPr>
          <p:nvPr/>
        </p:nvSpPr>
        <p:spPr bwMode="gray">
          <a:xfrm>
            <a:off x="657280" y="3992451"/>
            <a:ext cx="8116604" cy="244698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9050">
            <a:solidFill>
              <a:schemeClr val="accent1">
                <a:lumMod val="75000"/>
              </a:schemeClr>
            </a:solidFill>
          </a:ln>
          <a:effectLst>
            <a:glow rad="63500">
              <a:schemeClr val="accent3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27000" h="1270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(Body)"/>
              </a:rPr>
              <a:t> </a:t>
            </a:r>
            <a:r>
              <a:rPr lang="en-US" sz="3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(Body)"/>
              </a:rPr>
              <a:t>SV </a:t>
            </a:r>
            <a:r>
              <a:rPr lang="en-US" sz="3200" dirty="0" err="1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(Body)"/>
              </a:rPr>
              <a:t>t</a:t>
            </a:r>
            <a:r>
              <a:rPr lang="en-US" sz="3200" dirty="0" err="1" smtClean="0"/>
              <a:t>hực</a:t>
            </a:r>
            <a:r>
              <a:rPr lang="en-US" sz="3200" dirty="0" smtClean="0"/>
              <a:t> </a:t>
            </a:r>
            <a:r>
              <a:rPr lang="en-US" sz="3200" dirty="0" err="1" smtClean="0"/>
              <a:t>hiện</a:t>
            </a:r>
            <a:r>
              <a:rPr lang="en-US" sz="3200" dirty="0" smtClean="0"/>
              <a:t> 5K + </a:t>
            </a:r>
            <a:r>
              <a:rPr lang="en-US" sz="3200" dirty="0" err="1" smtClean="0"/>
              <a:t>tuân</a:t>
            </a:r>
            <a:r>
              <a:rPr lang="en-US" sz="3200" dirty="0" smtClean="0"/>
              <a:t> </a:t>
            </a:r>
            <a:r>
              <a:rPr lang="en-US" sz="3200" dirty="0" err="1" smtClean="0"/>
              <a:t>thủ</a:t>
            </a:r>
            <a:r>
              <a:rPr lang="en-US" sz="3200" dirty="0" smtClean="0"/>
              <a:t> </a:t>
            </a:r>
            <a:r>
              <a:rPr lang="en-US" sz="3200" dirty="0" err="1" smtClean="0"/>
              <a:t>tất</a:t>
            </a:r>
            <a:r>
              <a:rPr lang="en-US" sz="3200" dirty="0" smtClean="0"/>
              <a:t> </a:t>
            </a:r>
            <a:r>
              <a:rPr lang="en-US" sz="3200" dirty="0" err="1" smtClean="0"/>
              <a:t>cả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quy</a:t>
            </a:r>
            <a:r>
              <a:rPr lang="en-US" sz="3200" dirty="0" smtClean="0"/>
              <a:t> </a:t>
            </a:r>
            <a:r>
              <a:rPr lang="en-US" sz="3200" dirty="0" err="1" smtClean="0"/>
              <a:t>định</a:t>
            </a:r>
            <a:r>
              <a:rPr lang="en-US" sz="3200" dirty="0" smtClean="0"/>
              <a:t> </a:t>
            </a:r>
            <a:r>
              <a:rPr lang="en-US" sz="3200" dirty="0" err="1" smtClean="0"/>
              <a:t>phòng</a:t>
            </a:r>
            <a:r>
              <a:rPr lang="en-US" sz="3200" dirty="0" smtClean="0"/>
              <a:t> </a:t>
            </a:r>
            <a:r>
              <a:rPr lang="en-US" sz="3200" dirty="0" err="1" smtClean="0"/>
              <a:t>chống</a:t>
            </a:r>
            <a:r>
              <a:rPr lang="en-US" sz="3200" dirty="0" smtClean="0"/>
              <a:t> </a:t>
            </a:r>
            <a:r>
              <a:rPr lang="en-US" sz="3200" dirty="0" err="1" smtClean="0"/>
              <a:t>dịch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ngành</a:t>
            </a:r>
            <a:r>
              <a:rPr lang="en-US" sz="3200" dirty="0" smtClean="0"/>
              <a:t> y </a:t>
            </a:r>
            <a:r>
              <a:rPr lang="en-US" sz="3200" dirty="0" err="1" smtClean="0"/>
              <a:t>tế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trường</a:t>
            </a:r>
            <a:r>
              <a:rPr lang="en-US" sz="3200" dirty="0" smtClean="0"/>
              <a:t>, </a:t>
            </a:r>
            <a:r>
              <a:rPr lang="vi-VN" sz="3200" dirty="0" smtClean="0"/>
              <a:t>Trườ</a:t>
            </a:r>
            <a:r>
              <a:rPr lang="en-US" sz="3200" dirty="0" err="1" smtClean="0"/>
              <a:t>ng</a:t>
            </a:r>
            <a:r>
              <a:rPr lang="en-US" sz="3200" dirty="0" smtClean="0"/>
              <a:t> </a:t>
            </a:r>
            <a:r>
              <a:rPr lang="en-US" sz="3200" dirty="0" err="1" smtClean="0"/>
              <a:t>sẽ</a:t>
            </a:r>
            <a:r>
              <a:rPr lang="en-US" sz="3200" dirty="0" smtClean="0"/>
              <a:t> </a:t>
            </a:r>
            <a:r>
              <a:rPr lang="en-US" sz="3200" dirty="0" err="1" smtClean="0"/>
              <a:t>hướng</a:t>
            </a:r>
            <a:r>
              <a:rPr lang="en-US" sz="3200" dirty="0" smtClean="0"/>
              <a:t> </a:t>
            </a:r>
            <a:r>
              <a:rPr lang="en-US" sz="3200" dirty="0" err="1" smtClean="0"/>
              <a:t>dẫn</a:t>
            </a:r>
            <a:r>
              <a:rPr lang="en-US" sz="3200" dirty="0" smtClean="0"/>
              <a:t> SV </a:t>
            </a:r>
            <a:r>
              <a:rPr lang="en-US" sz="3200" dirty="0" err="1" smtClean="0"/>
              <a:t>xử</a:t>
            </a:r>
            <a:r>
              <a:rPr lang="en-US" sz="3200" dirty="0" smtClean="0"/>
              <a:t> </a:t>
            </a:r>
            <a:r>
              <a:rPr lang="en-US" sz="3200" strike="sngStrike" dirty="0" err="1" smtClean="0"/>
              <a:t>trí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tình</a:t>
            </a:r>
            <a:r>
              <a:rPr lang="en-US" sz="3200" dirty="0" smtClean="0"/>
              <a:t> </a:t>
            </a:r>
            <a:r>
              <a:rPr lang="en-US" sz="3200" dirty="0" err="1" smtClean="0"/>
              <a:t>huống</a:t>
            </a:r>
            <a:r>
              <a:rPr lang="en-US" sz="3200" dirty="0" smtClean="0"/>
              <a:t> </a:t>
            </a:r>
            <a:r>
              <a:rPr lang="en-US" sz="3200" dirty="0" err="1" smtClean="0"/>
              <a:t>khi</a:t>
            </a:r>
            <a:r>
              <a:rPr lang="en-US" sz="3200" dirty="0" smtClean="0"/>
              <a:t> </a:t>
            </a:r>
            <a:r>
              <a:rPr lang="en-US" sz="3200" dirty="0" err="1" smtClean="0"/>
              <a:t>có</a:t>
            </a:r>
            <a:r>
              <a:rPr lang="en-US" sz="3200" dirty="0" smtClean="0"/>
              <a:t> SV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lớp</a:t>
            </a:r>
            <a:r>
              <a:rPr lang="en-US" sz="3200" dirty="0" smtClean="0"/>
              <a:t> </a:t>
            </a:r>
            <a:r>
              <a:rPr lang="en-US" sz="3200" dirty="0" err="1" smtClean="0"/>
              <a:t>có</a:t>
            </a:r>
            <a:r>
              <a:rPr lang="en-US" sz="3200" dirty="0" smtClean="0"/>
              <a:t> </a:t>
            </a:r>
            <a:r>
              <a:rPr lang="en-US" sz="3200" dirty="0" err="1" smtClean="0"/>
              <a:t>dấu</a:t>
            </a:r>
            <a:r>
              <a:rPr lang="en-US" sz="3200" dirty="0" smtClean="0"/>
              <a:t> </a:t>
            </a:r>
            <a:r>
              <a:rPr lang="en-US" sz="3200" dirty="0" err="1" smtClean="0"/>
              <a:t>hiệu</a:t>
            </a:r>
            <a:r>
              <a:rPr lang="en-US" sz="3200" dirty="0" smtClean="0"/>
              <a:t> </a:t>
            </a:r>
            <a:r>
              <a:rPr lang="en-US" sz="3200" dirty="0" err="1" smtClean="0"/>
              <a:t>nghi</a:t>
            </a:r>
            <a:r>
              <a:rPr lang="en-US" sz="3200" dirty="0" smtClean="0"/>
              <a:t> </a:t>
            </a:r>
            <a:r>
              <a:rPr lang="en-US" sz="3200" dirty="0" err="1" smtClean="0"/>
              <a:t>mắc</a:t>
            </a:r>
            <a:r>
              <a:rPr lang="en-US" sz="3200" dirty="0" smtClean="0"/>
              <a:t> </a:t>
            </a:r>
            <a:r>
              <a:rPr lang="en-US" sz="3200" dirty="0" err="1" smtClean="0"/>
              <a:t>bệnh</a:t>
            </a:r>
            <a:endParaRPr lang="en-US" sz="32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(Body)"/>
            </a:endParaRPr>
          </a:p>
        </p:txBody>
      </p:sp>
      <p:sp>
        <p:nvSpPr>
          <p:cNvPr id="11" name="TG_AutoShape 111"/>
          <p:cNvSpPr>
            <a:spLocks noChangeArrowheads="1"/>
          </p:cNvSpPr>
          <p:nvPr/>
        </p:nvSpPr>
        <p:spPr bwMode="gray">
          <a:xfrm>
            <a:off x="657280" y="1103872"/>
            <a:ext cx="8216264" cy="5832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9050">
            <a:solidFill>
              <a:srgbClr val="FFFFFF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metal">
            <a:bevelT w="127000" h="1270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/>
              <a:t>Sinh</a:t>
            </a:r>
            <a:r>
              <a:rPr lang="en-US" sz="3200" dirty="0"/>
              <a:t> </a:t>
            </a:r>
            <a:r>
              <a:rPr lang="en-US" sz="3200" dirty="0" err="1"/>
              <a:t>viên</a:t>
            </a:r>
            <a:r>
              <a:rPr lang="en-US" sz="3200" dirty="0"/>
              <a:t> </a:t>
            </a:r>
            <a:r>
              <a:rPr lang="en-US" sz="3200" dirty="0" err="1"/>
              <a:t>đã</a:t>
            </a:r>
            <a:r>
              <a:rPr lang="en-US" sz="3200" dirty="0"/>
              <a:t> </a:t>
            </a:r>
            <a:r>
              <a:rPr lang="en-US" sz="3200" dirty="0" err="1"/>
              <a:t>tiêm</a:t>
            </a:r>
            <a:r>
              <a:rPr lang="en-US" sz="3200" dirty="0"/>
              <a:t> 2 </a:t>
            </a:r>
            <a:r>
              <a:rPr lang="en-US" sz="3200" dirty="0" err="1"/>
              <a:t>mũi</a:t>
            </a:r>
            <a:r>
              <a:rPr lang="en-US" sz="3200" dirty="0"/>
              <a:t>, </a:t>
            </a:r>
            <a:r>
              <a:rPr lang="en-US" sz="3200" dirty="0" err="1"/>
              <a:t>mũi</a:t>
            </a:r>
            <a:r>
              <a:rPr lang="en-US" sz="3200" dirty="0"/>
              <a:t> 2 </a:t>
            </a:r>
            <a:r>
              <a:rPr lang="en-US" sz="3200" dirty="0" err="1"/>
              <a:t>đủ</a:t>
            </a:r>
            <a:r>
              <a:rPr lang="en-US" sz="3200" dirty="0"/>
              <a:t> 14 </a:t>
            </a:r>
            <a:r>
              <a:rPr lang="en-US" sz="3200" dirty="0" err="1"/>
              <a:t>ngày</a:t>
            </a:r>
            <a:endParaRPr lang="en-US" sz="3200" b="1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(Body)"/>
            </a:endParaRPr>
          </a:p>
        </p:txBody>
      </p:sp>
      <p:sp>
        <p:nvSpPr>
          <p:cNvPr id="27" name="Title 1"/>
          <p:cNvSpPr txBox="1">
            <a:spLocks/>
          </p:cNvSpPr>
          <p:nvPr/>
        </p:nvSpPr>
        <p:spPr>
          <a:xfrm>
            <a:off x="457200" y="214326"/>
            <a:ext cx="8316684" cy="8382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 smtClean="0">
                <a:solidFill>
                  <a:srgbClr val="000099"/>
                </a:solidFill>
                <a:latin typeface="Arial (Body)"/>
                <a:cs typeface="Times New Roman" panose="02020603050405020304" pitchFamily="18" charset="0"/>
              </a:rPr>
              <a:t>        ĐIỀU KIỆN ĐỂ SV ĐI HỌC TRỰC TIẾP</a:t>
            </a:r>
            <a:endParaRPr lang="en-US" sz="2800" b="1" dirty="0">
              <a:solidFill>
                <a:srgbClr val="000099"/>
              </a:solidFill>
              <a:latin typeface="Arial (Body)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39" y="177856"/>
            <a:ext cx="1298790" cy="455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57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2189408" y="214326"/>
            <a:ext cx="6584476" cy="31907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 smtClean="0">
                <a:solidFill>
                  <a:srgbClr val="000099"/>
                </a:solidFill>
                <a:latin typeface="Arial (Body)"/>
                <a:cs typeface="Times New Roman" panose="02020603050405020304" pitchFamily="18" charset="0"/>
              </a:rPr>
              <a:t>SẮP XẾP HỌC THỰC HÀNH</a:t>
            </a:r>
            <a:endParaRPr lang="en-US" sz="3200" b="1" dirty="0">
              <a:solidFill>
                <a:srgbClr val="000099"/>
              </a:solidFill>
              <a:latin typeface="Arial (Body)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39" y="177856"/>
            <a:ext cx="1298790" cy="455570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105064"/>
              </p:ext>
            </p:extLst>
          </p:nvPr>
        </p:nvGraphicFramePr>
        <p:xfrm>
          <a:off x="592428" y="1262132"/>
          <a:ext cx="8032124" cy="68656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0321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32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Lớp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chia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nhóm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mỗi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nhóm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</a:t>
                      </a:r>
                      <a:r>
                        <a:rPr lang="en-US" sz="32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sinh</a:t>
                      </a:r>
                      <a:r>
                        <a:rPr lang="en-US" sz="32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viên</a:t>
                      </a:r>
                      <a:endParaRPr lang="en-US" sz="3200" kern="12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32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chia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đợt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đợt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 (13/12/2021)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tổ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chức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12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lớp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danh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đợt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 (20/12/2021)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tổ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chức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13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lớp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danh</a:t>
                      </a:r>
                      <a:r>
                        <a:rPr lang="en-US" sz="3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endParaRPr lang="en-US" sz="3200" b="0" i="0" u="none" strike="noStrike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lượng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lớp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lượng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sinh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viên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xếp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khóa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biểu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chia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đều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buổi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sáng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chiều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tuần</a:t>
                      </a:r>
                      <a:endParaRPr lang="en-US" sz="32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gian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thực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hành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trực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tiếp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xếp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tiết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SHCN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trực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tuyến</a:t>
                      </a:r>
                      <a:endParaRPr lang="en-US" sz="32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Năm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09/12/2021: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bố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lịch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đợt</a:t>
                      </a: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SV</a:t>
                      </a:r>
                      <a:r>
                        <a:rPr lang="en-US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</a:t>
                      </a:r>
                      <a:r>
                        <a:rPr lang="en-US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dõi</a:t>
                      </a:r>
                      <a:r>
                        <a:rPr lang="en-US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trên</a:t>
                      </a:r>
                      <a:r>
                        <a:rPr lang="en-US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tài</a:t>
                      </a:r>
                      <a:r>
                        <a:rPr lang="en-US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khoản</a:t>
                      </a:r>
                      <a:r>
                        <a:rPr lang="en-US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</a:t>
                      </a:r>
                      <a:r>
                        <a:rPr lang="en-US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nhân</a:t>
                      </a:r>
                      <a:r>
                        <a:rPr lang="en-US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trang</a:t>
                      </a:r>
                      <a:r>
                        <a:rPr lang="en-US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website </a:t>
                      </a:r>
                      <a:r>
                        <a:rPr lang="en-US" sz="3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endParaRPr lang="en-US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918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1944709" y="214326"/>
            <a:ext cx="6941713" cy="31907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 smtClean="0">
                <a:solidFill>
                  <a:srgbClr val="000099"/>
                </a:solidFill>
                <a:latin typeface="Arial (Body)"/>
                <a:cs typeface="Times New Roman" panose="02020603050405020304" pitchFamily="18" charset="0"/>
              </a:rPr>
              <a:t>THỜI GIAN ÔN, THI TN 3 MÔN VĂN HOÁ </a:t>
            </a:r>
          </a:p>
          <a:p>
            <a:pPr algn="ctr"/>
            <a:r>
              <a:rPr lang="en-US" sz="2400" b="1" dirty="0" smtClean="0">
                <a:solidFill>
                  <a:srgbClr val="000099"/>
                </a:solidFill>
                <a:latin typeface="Arial (Body)"/>
                <a:cs typeface="Times New Roman" panose="02020603050405020304" pitchFamily="18" charset="0"/>
              </a:rPr>
              <a:t>VÀ XÉT TỐT NGHIỆP</a:t>
            </a:r>
            <a:endParaRPr lang="en-US" sz="2400" b="1" dirty="0">
              <a:solidFill>
                <a:srgbClr val="000099"/>
              </a:solidFill>
              <a:latin typeface="Arial (Body)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39" y="177856"/>
            <a:ext cx="1298790" cy="455570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6564025"/>
              </p:ext>
            </p:extLst>
          </p:nvPr>
        </p:nvGraphicFramePr>
        <p:xfrm>
          <a:off x="605307" y="1107586"/>
          <a:ext cx="8032124" cy="50065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0321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văn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hoá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sz="20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Toán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+ </a:t>
                      </a:r>
                      <a:r>
                        <a:rPr lang="en-US" sz="20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Lý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+ </a:t>
                      </a:r>
                      <a:r>
                        <a:rPr lang="en-US" sz="20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Hoá</a:t>
                      </a:r>
                      <a:endParaRPr lang="en-US" sz="20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Ôn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trực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tuyến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):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03/01/2022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đến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12/01/2022</a:t>
                      </a:r>
                      <a:endParaRPr lang="en-US" sz="20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ôn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văn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	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tiết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phí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ôn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văn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	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450.000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đồng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endParaRPr lang="en-US" sz="20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bố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sách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phòng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10/01/2022</a:t>
                      </a:r>
                      <a:endParaRPr lang="en-US" sz="20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trực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tiếp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):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17/01/2022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đến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22/01/2022</a:t>
                      </a:r>
                      <a:endParaRPr lang="en-US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Lệ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phí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tốt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160.000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đồng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(3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r>
                        <a:rPr lang="en-US" sz="20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Toán</a:t>
                      </a:r>
                      <a:r>
                        <a:rPr lang="en-US" sz="20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+ </a:t>
                      </a:r>
                      <a:r>
                        <a:rPr lang="en-US" sz="2000" b="1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Lý</a:t>
                      </a:r>
                      <a:r>
                        <a:rPr lang="en-US" sz="20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+ </a:t>
                      </a:r>
                      <a:r>
                        <a:rPr lang="en-US" sz="2000" b="1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Hoá</a:t>
                      </a:r>
                      <a:r>
                        <a:rPr lang="en-US" sz="20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2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9701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xét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dự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kiến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17/02/2022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đến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23/02/2022</a:t>
                      </a:r>
                      <a:endParaRPr lang="en-US" sz="20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69701"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000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gian</a:t>
                      </a:r>
                      <a:r>
                        <a:rPr lang="en-US" sz="2000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r>
                        <a:rPr lang="en-US" sz="2000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giấy</a:t>
                      </a:r>
                      <a:r>
                        <a:rPr lang="en-US" sz="2000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chứng</a:t>
                      </a:r>
                      <a:r>
                        <a:rPr lang="en-US" sz="2000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nhận</a:t>
                      </a:r>
                      <a:r>
                        <a:rPr lang="en-US" sz="2000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tốt</a:t>
                      </a:r>
                      <a:r>
                        <a:rPr lang="en-US" sz="2000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tạm</a:t>
                      </a:r>
                      <a:r>
                        <a:rPr lang="en-US" sz="2000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000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sz="2000" b="1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dự</a:t>
                      </a:r>
                      <a:r>
                        <a:rPr lang="en-US" sz="2000" b="1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kiến</a:t>
                      </a:r>
                      <a:r>
                        <a:rPr lang="en-US" sz="2000" b="1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b="1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04/3/2022</a:t>
                      </a:r>
                      <a:endParaRPr lang="en-US" sz="20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430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2189408" y="214326"/>
            <a:ext cx="6584476" cy="68719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b="1" dirty="0" smtClean="0">
                <a:solidFill>
                  <a:srgbClr val="000099"/>
                </a:solidFill>
                <a:latin typeface="Arial (Body)"/>
                <a:cs typeface="Times New Roman" panose="02020603050405020304" pitchFamily="18" charset="0"/>
              </a:rPr>
              <a:t>ĐIỀU KIỆN DỰ THI </a:t>
            </a:r>
          </a:p>
          <a:p>
            <a:pPr algn="ctr"/>
            <a:r>
              <a:rPr lang="en-US" sz="2000" b="1" dirty="0" smtClean="0">
                <a:solidFill>
                  <a:srgbClr val="000099"/>
                </a:solidFill>
                <a:latin typeface="Arial (Body)"/>
                <a:cs typeface="Times New Roman" panose="02020603050405020304" pitchFamily="18" charset="0"/>
              </a:rPr>
              <a:t>&amp; CÔNG NHẬN TỐT NGHIỆP CÁC MÔN VĂN HOÁ</a:t>
            </a:r>
            <a:endParaRPr lang="en-US" sz="2000" b="1" dirty="0">
              <a:solidFill>
                <a:srgbClr val="000099"/>
              </a:solidFill>
              <a:latin typeface="Arial (Body)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39" y="177856"/>
            <a:ext cx="1298790" cy="455570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461489"/>
              </p:ext>
            </p:extLst>
          </p:nvPr>
        </p:nvGraphicFramePr>
        <p:xfrm>
          <a:off x="528033" y="1352284"/>
          <a:ext cx="8032124" cy="47320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0321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Đã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tích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lũy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đủ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văn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đào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tạo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tất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cả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đó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yêu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cầu</a:t>
                      </a:r>
                      <a:endParaRPr lang="en-US" sz="2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Còn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lần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quỹ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gian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dự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tốt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endParaRPr lang="en-US" sz="2800" b="0" i="0" u="none" strike="noStrike" dirty="0">
                        <a:solidFill>
                          <a:srgbClr val="000099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just"/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Sinh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viên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Trung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nhận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tốt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văn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mỗi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tốt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văn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5,0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trở</a:t>
                      </a: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lên</a:t>
                      </a:r>
                      <a:endParaRPr lang="en-US" sz="28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Sinh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viên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2800" b="1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đủ</a:t>
                      </a:r>
                      <a:r>
                        <a:rPr lang="en-US" sz="2800" b="1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điều</a:t>
                      </a:r>
                      <a:r>
                        <a:rPr lang="en-US" sz="2800" b="1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kiện</a:t>
                      </a:r>
                      <a:r>
                        <a:rPr lang="en-US" sz="2800" b="1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800" b="1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nhận</a:t>
                      </a:r>
                      <a:r>
                        <a:rPr lang="en-US" sz="2800" b="1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tốt</a:t>
                      </a:r>
                      <a:r>
                        <a:rPr lang="en-US" sz="2800" b="1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800" b="1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văn</a:t>
                      </a:r>
                      <a:r>
                        <a:rPr lang="en-US" sz="2800" b="1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nêu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trên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thì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Hiệu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trưởng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tổ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chức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xem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xét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dự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tốt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lại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</a:t>
                      </a:r>
                      <a:r>
                        <a:rPr lang="en-US" sz="2800" kern="1200" dirty="0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endParaRPr lang="en-US" sz="2800" b="0" i="0" u="none" strike="noStrike" dirty="0">
                        <a:solidFill>
                          <a:srgbClr val="000099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493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1803042" y="214326"/>
            <a:ext cx="6970842" cy="31907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200" b="1" dirty="0" smtClean="0">
                <a:solidFill>
                  <a:srgbClr val="000099"/>
                </a:solidFill>
                <a:latin typeface="Arial (Body)"/>
              </a:rPr>
              <a:t>ĐIỀU KIỆN CÔNG NHẬN TỐT NGHIỆP TRUNG CẤP</a:t>
            </a:r>
            <a:endParaRPr lang="en-US" sz="2200" b="1" dirty="0">
              <a:solidFill>
                <a:srgbClr val="000099"/>
              </a:solidFill>
              <a:latin typeface="Arial (Body)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39" y="177856"/>
            <a:ext cx="1298790" cy="455570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3149830"/>
              </p:ext>
            </p:extLst>
          </p:nvPr>
        </p:nvGraphicFramePr>
        <p:xfrm>
          <a:off x="605307" y="914403"/>
          <a:ext cx="8032124" cy="49750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0321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bị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kỷ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luật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mức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đình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chỉ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tập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hạn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trở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lên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bị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cứu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trách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nhiệm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hình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endParaRPr lang="en-US" sz="20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Tích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lũy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đủ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số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khối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lượng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tín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chỉ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định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đào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tạo</a:t>
                      </a:r>
                      <a:endParaRPr lang="en-US" sz="20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trung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bình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chung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tích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lũy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toàn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khóa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5,50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trở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lên</a:t>
                      </a:r>
                      <a:endParaRPr lang="en-US" sz="20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Hoàn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phần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Giáo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dục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quốc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phòng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an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ninh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Giáo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dục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thể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chất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Kỹ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mềm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endParaRPr lang="en-US" sz="20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lvl="0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Kỹ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bậc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2/5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tiêu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chuẩn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kỹ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nghề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quốc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</a:t>
                      </a:r>
                      <a:endParaRPr lang="en-US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Ngoại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ngữ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vi-VN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năng lực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ngoại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ngữ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</a:t>
                      </a:r>
                      <a:r>
                        <a:rPr lang="vi-VN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ậc 1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/6</a:t>
                      </a:r>
                      <a:r>
                        <a:rPr lang="vi-VN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khung năng lực ngoại ngữ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vi-VN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Việt Nam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ngoại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ngữ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tiếng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Anh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300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TOEIC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hoặc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tương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đương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trở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lên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vi-VN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Chứng chỉ Quốc gia trình độ A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quốc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</a:t>
                      </a:r>
                      <a:r>
                        <a:rPr lang="en-US" sz="20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hoặc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</a:t>
                      </a:r>
                      <a:r>
                        <a:rPr lang="vi-VN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iấy chứng nhận do Trường cấp</a:t>
                      </a:r>
                      <a:endParaRPr lang="en-US" sz="2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9701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mỗi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môn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tốt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nghiệp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văn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5,0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điểm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trở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lên</a:t>
                      </a:r>
                      <a:endParaRPr lang="en-US" sz="20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1017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777285" y="214326"/>
            <a:ext cx="6425419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600" b="1" dirty="0" smtClean="0">
                <a:solidFill>
                  <a:srgbClr val="000099"/>
                </a:solidFill>
                <a:latin typeface="Arial (Body)"/>
                <a:cs typeface="Times New Roman" panose="02020603050405020304" pitchFamily="18" charset="0"/>
              </a:rPr>
              <a:t>CHUYỂN TIẾP </a:t>
            </a:r>
          </a:p>
          <a:p>
            <a:pPr algn="ctr"/>
            <a:r>
              <a:rPr lang="en-US" sz="2600" b="1" dirty="0" smtClean="0">
                <a:solidFill>
                  <a:srgbClr val="000099"/>
                </a:solidFill>
                <a:latin typeface="Arial (Body)"/>
                <a:cs typeface="Times New Roman" panose="02020603050405020304" pitchFamily="18" charset="0"/>
              </a:rPr>
              <a:t>HỌC LIÊN THÔNG CAO ĐẲNG</a:t>
            </a:r>
            <a:endParaRPr lang="en-US" sz="2600" b="1" dirty="0">
              <a:solidFill>
                <a:srgbClr val="000099"/>
              </a:solidFill>
              <a:latin typeface="Arial (Body)"/>
              <a:cs typeface="Times New Roman" panose="02020603050405020304" pitchFamily="18" charset="0"/>
            </a:endParaRPr>
          </a:p>
        </p:txBody>
      </p:sp>
      <p:sp>
        <p:nvSpPr>
          <p:cNvPr id="4" name="Rounded Rectangle 3"/>
          <p:cNvSpPr/>
          <p:nvPr/>
        </p:nvSpPr>
        <p:spPr bwMode="gray">
          <a:xfrm>
            <a:off x="1125069" y="1118645"/>
            <a:ext cx="7056733" cy="1009951"/>
          </a:xfrm>
          <a:prstGeom prst="roundRect">
            <a:avLst/>
          </a:prstGeom>
          <a:gradFill flip="none" rotWithShape="1">
            <a:gsLst>
              <a:gs pos="0">
                <a:srgbClr val="E9A937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E9A937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E9A937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  <a:p>
            <a:pPr lvl="0" algn="ctr"/>
            <a:r>
              <a:rPr lang="en-US" sz="2400" dirty="0" err="1"/>
              <a:t>Lịch</a:t>
            </a:r>
            <a:r>
              <a:rPr lang="en-US" sz="2400" dirty="0"/>
              <a:t> </a:t>
            </a:r>
            <a:r>
              <a:rPr lang="en-US" sz="2400" dirty="0" err="1"/>
              <a:t>tư</a:t>
            </a:r>
            <a:r>
              <a:rPr lang="en-US" sz="2400" dirty="0"/>
              <a:t> </a:t>
            </a:r>
            <a:r>
              <a:rPr lang="en-US" sz="2400" dirty="0" err="1"/>
              <a:t>vấn</a:t>
            </a:r>
            <a:r>
              <a:rPr lang="en-US" sz="2400" dirty="0"/>
              <a:t> </a:t>
            </a:r>
            <a:r>
              <a:rPr lang="en-US" sz="2400" dirty="0" err="1"/>
              <a:t>chuyển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liên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 smtClean="0"/>
              <a:t>đẳng</a:t>
            </a:r>
            <a:r>
              <a:rPr lang="en-US" sz="2400" dirty="0" smtClean="0"/>
              <a:t>: </a:t>
            </a:r>
          </a:p>
          <a:p>
            <a:pPr lvl="0" algn="ctr"/>
            <a:r>
              <a:rPr lang="en-US" sz="2400" b="1" dirty="0" err="1" smtClean="0"/>
              <a:t>Ngày</a:t>
            </a:r>
            <a:r>
              <a:rPr lang="en-US" sz="2400" b="1" dirty="0" smtClean="0"/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22 </a:t>
            </a:r>
            <a:r>
              <a:rPr lang="en-US" sz="2400" b="1" dirty="0" err="1" smtClean="0">
                <a:solidFill>
                  <a:srgbClr val="FF0000"/>
                </a:solidFill>
              </a:rPr>
              <a:t>và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smtClean="0"/>
              <a:t>23/12/2021 </a:t>
            </a:r>
            <a:r>
              <a:rPr lang="en-US" sz="2400" b="1" dirty="0" err="1"/>
              <a:t>lúc</a:t>
            </a:r>
            <a:r>
              <a:rPr lang="en-US" sz="2400" b="1" dirty="0"/>
              <a:t> 18g00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6" name="Rounded Rectangle 5"/>
          <p:cNvSpPr/>
          <p:nvPr/>
        </p:nvSpPr>
        <p:spPr bwMode="gray">
          <a:xfrm>
            <a:off x="1125069" y="2451564"/>
            <a:ext cx="7056733" cy="1009951"/>
          </a:xfrm>
          <a:prstGeom prst="roundRect">
            <a:avLst/>
          </a:prstGeom>
          <a:gradFill flip="none" rotWithShape="1">
            <a:gsLst>
              <a:gs pos="0">
                <a:srgbClr val="FD7031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FD7031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lvl="0" algn="ctr"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D7031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bố</a:t>
            </a:r>
            <a:r>
              <a:rPr lang="en-US" sz="2400" dirty="0"/>
              <a:t> </a:t>
            </a:r>
            <a:r>
              <a:rPr lang="en-US" sz="2400" dirty="0" err="1"/>
              <a:t>trí</a:t>
            </a:r>
            <a:r>
              <a:rPr lang="en-US" sz="2400" dirty="0"/>
              <a:t> </a:t>
            </a:r>
            <a:r>
              <a:rPr lang="en-US" sz="2400" dirty="0" err="1"/>
              <a:t>học</a:t>
            </a:r>
            <a:r>
              <a:rPr lang="en-US" sz="2400" dirty="0"/>
              <a:t> </a:t>
            </a:r>
            <a:r>
              <a:rPr lang="en-US" sz="2400" dirty="0" err="1"/>
              <a:t>chuyển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đẳng</a:t>
            </a:r>
            <a:r>
              <a:rPr lang="en-US" sz="2400" dirty="0"/>
              <a:t> </a:t>
            </a:r>
            <a:r>
              <a:rPr lang="en-US" sz="2400" dirty="0" err="1"/>
              <a:t>đúng</a:t>
            </a:r>
            <a:r>
              <a:rPr lang="en-US" sz="2400" dirty="0"/>
              <a:t> </a:t>
            </a:r>
            <a:r>
              <a:rPr lang="en-US" sz="2400" dirty="0" err="1"/>
              <a:t>chuyên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/>
              <a:t>đã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 smtClean="0"/>
              <a:t>tạo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FD7031">
                  <a:lumMod val="50000"/>
                </a:srgbClr>
              </a:solidFill>
              <a:effectLst/>
              <a:uLnTx/>
              <a:uFillTx/>
              <a:latin typeface="Arial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 bwMode="gray">
          <a:xfrm>
            <a:off x="1145971" y="3786167"/>
            <a:ext cx="7056733" cy="2099478"/>
          </a:xfrm>
          <a:prstGeom prst="roundRect">
            <a:avLst/>
          </a:prstGeom>
          <a:gradFill flip="none" rotWithShape="1">
            <a:gsLst>
              <a:gs pos="0">
                <a:srgbClr val="60BDDA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60BDDA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r>
              <a:rPr lang="en-US" sz="2400" dirty="0" err="1" smtClean="0"/>
              <a:t>Thời</a:t>
            </a:r>
            <a:r>
              <a:rPr lang="en-US" sz="2400" dirty="0" smtClean="0"/>
              <a:t> </a:t>
            </a:r>
            <a:r>
              <a:rPr lang="en-US" sz="2400" dirty="0" err="1"/>
              <a:t>gian</a:t>
            </a:r>
            <a:r>
              <a:rPr lang="en-US" sz="2400" dirty="0"/>
              <a:t>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: </a:t>
            </a:r>
            <a:r>
              <a:rPr lang="en-US" sz="2400" dirty="0" err="1"/>
              <a:t>Từ</a:t>
            </a:r>
            <a:r>
              <a:rPr lang="en-US" sz="2400" dirty="0"/>
              <a:t> 1 </a:t>
            </a:r>
            <a:r>
              <a:rPr lang="en-US" sz="2400" dirty="0" err="1"/>
              <a:t>năm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1,5 </a:t>
            </a:r>
            <a:r>
              <a:rPr lang="en-US" sz="2400" dirty="0" err="1"/>
              <a:t>năm</a:t>
            </a:r>
            <a:endParaRPr lang="en-US" sz="2400" dirty="0"/>
          </a:p>
          <a:p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tốt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đẳng</a:t>
            </a:r>
            <a:r>
              <a:rPr lang="en-US" sz="2400" dirty="0"/>
              <a:t> </a:t>
            </a:r>
            <a:r>
              <a:rPr lang="en-US" sz="2400" dirty="0" err="1"/>
              <a:t>chính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endParaRPr lang="en-US" sz="2400" dirty="0"/>
          </a:p>
          <a:p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giới</a:t>
            </a:r>
            <a:r>
              <a:rPr lang="en-US" sz="2400" dirty="0"/>
              <a:t> </a:t>
            </a:r>
            <a:r>
              <a:rPr lang="en-US" sz="2400" dirty="0" err="1"/>
              <a:t>thiệu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đúng</a:t>
            </a:r>
            <a:r>
              <a:rPr lang="en-US" sz="2400" dirty="0"/>
              <a:t> </a:t>
            </a:r>
            <a:r>
              <a:rPr lang="en-US" sz="2400" dirty="0" err="1"/>
              <a:t>chuyên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 smtClean="0"/>
              <a:t>tạo</a:t>
            </a:r>
            <a:r>
              <a:rPr lang="en-US" sz="2400" dirty="0" smtClean="0"/>
              <a:t>, </a:t>
            </a:r>
            <a:r>
              <a:rPr lang="en-US" sz="2400" dirty="0" err="1" smtClean="0"/>
              <a:t>thu</a:t>
            </a:r>
            <a:r>
              <a:rPr lang="en-US" sz="2400" dirty="0" smtClean="0"/>
              <a:t> </a:t>
            </a:r>
            <a:r>
              <a:rPr lang="en-US" sz="2400" dirty="0" err="1" smtClean="0"/>
              <a:t>nhập</a:t>
            </a:r>
            <a:r>
              <a:rPr lang="en-US" sz="2400" dirty="0" smtClean="0"/>
              <a:t> </a:t>
            </a:r>
            <a:r>
              <a:rPr lang="en-US" sz="2400" dirty="0" err="1" smtClean="0"/>
              <a:t>tốt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Arial"/>
              <a:cs typeface="Arial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39" y="177856"/>
            <a:ext cx="1298790" cy="455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8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7588" y="167425"/>
            <a:ext cx="6915956" cy="73409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srgbClr val="0000CC"/>
                </a:solidFill>
                <a:latin typeface="Arial (Body)"/>
              </a:rPr>
              <a:t>HỌC TIẾNG ANH CHUẨN ĐẦU RA</a:t>
            </a:r>
            <a:endParaRPr lang="en-US" sz="3600" dirty="0">
              <a:solidFill>
                <a:srgbClr val="0000CC"/>
              </a:solidFill>
              <a:latin typeface="Arial (Body)"/>
            </a:endParaRPr>
          </a:p>
        </p:txBody>
      </p:sp>
      <p:sp>
        <p:nvSpPr>
          <p:cNvPr id="5" name="TG_Oval 19"/>
          <p:cNvSpPr/>
          <p:nvPr/>
        </p:nvSpPr>
        <p:spPr>
          <a:xfrm>
            <a:off x="6182253" y="1081825"/>
            <a:ext cx="2756294" cy="4693395"/>
          </a:xfrm>
          <a:prstGeom prst="donut">
            <a:avLst>
              <a:gd name="adj" fmla="val 8811"/>
            </a:avLst>
          </a:prstGeom>
          <a:solidFill>
            <a:srgbClr val="002060"/>
          </a:solidFill>
          <a:ln w="28575" cap="flat" cmpd="sng" algn="ctr">
            <a:solidFill>
              <a:schemeClr val="accent1">
                <a:alpha val="30000"/>
              </a:schemeClr>
            </a:solidFill>
            <a:prstDash val="solid"/>
          </a:ln>
          <a:effectLst>
            <a:outerShdw blurRad="63500" sx="102000" sy="102000" algn="ctr" rotWithShape="0">
              <a:schemeClr val="accent1">
                <a:alpha val="40000"/>
              </a:schemeClr>
            </a:out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glow" dir="t">
              <a:rot lat="0" lon="0" rev="17400000"/>
            </a:lightRig>
          </a:scene3d>
          <a:sp3d prstMaterial="clear">
            <a:bevelT w="558800" h="254000"/>
            <a:contourClr>
              <a:srgbClr val="FFFFFF"/>
            </a:contourClr>
          </a:sp3d>
        </p:spPr>
        <p:txBody>
          <a:bodyPr anchor="ctr"/>
          <a:lstStyle/>
          <a:p>
            <a:pPr lvl="0" algn="ctr"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lang="en-US" sz="4000" b="1" dirty="0" err="1"/>
              <a:t>Trung</a:t>
            </a:r>
            <a:r>
              <a:rPr lang="en-US" sz="4000" b="1" dirty="0"/>
              <a:t> </a:t>
            </a:r>
            <a:r>
              <a:rPr lang="en-US" sz="4000" b="1" dirty="0" err="1"/>
              <a:t>tâm</a:t>
            </a:r>
            <a:r>
              <a:rPr lang="en-US" sz="4000" b="1" dirty="0"/>
              <a:t> </a:t>
            </a:r>
            <a:r>
              <a:rPr lang="en-US" sz="4000" b="1" dirty="0" err="1"/>
              <a:t>Đào</a:t>
            </a:r>
            <a:r>
              <a:rPr lang="en-US" sz="4000" b="1" dirty="0"/>
              <a:t> </a:t>
            </a:r>
            <a:r>
              <a:rPr lang="en-US" sz="4000" b="1" dirty="0" err="1"/>
              <a:t>tạo</a:t>
            </a:r>
            <a:r>
              <a:rPr lang="en-US" sz="4000" b="1" dirty="0"/>
              <a:t> </a:t>
            </a:r>
            <a:r>
              <a:rPr lang="en-US" sz="4000" b="1" dirty="0" err="1"/>
              <a:t>Lý</a:t>
            </a:r>
            <a:r>
              <a:rPr lang="en-US" sz="4000" b="1" dirty="0"/>
              <a:t> </a:t>
            </a:r>
            <a:r>
              <a:rPr lang="en-US" sz="4000" b="1" dirty="0" err="1"/>
              <a:t>Tự</a:t>
            </a:r>
            <a:r>
              <a:rPr lang="en-US" sz="4000" b="1" dirty="0"/>
              <a:t> </a:t>
            </a:r>
            <a:r>
              <a:rPr lang="en-US" sz="4000" b="1" dirty="0" err="1"/>
              <a:t>Trọng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60606" y="2065267"/>
            <a:ext cx="5640947" cy="83099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</a:t>
            </a:r>
            <a:r>
              <a:rPr lang="en-US" sz="2400" dirty="0" err="1"/>
              <a:t>đăng</a:t>
            </a:r>
            <a:r>
              <a:rPr lang="en-US" sz="2400" dirty="0"/>
              <a:t> </a:t>
            </a:r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trực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tại</a:t>
            </a:r>
            <a:r>
              <a:rPr lang="en-US" sz="2400" dirty="0"/>
              <a:t>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tâm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qua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thoại</a:t>
            </a:r>
            <a:r>
              <a:rPr lang="en-US" sz="2400" dirty="0"/>
              <a:t> (028) 3811.4800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60605" y="3076224"/>
            <a:ext cx="5640947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dõi</a:t>
            </a:r>
            <a:r>
              <a:rPr lang="en-US" sz="2400" dirty="0"/>
              <a:t> </a:t>
            </a:r>
            <a:r>
              <a:rPr lang="en-US" sz="2400" dirty="0" err="1"/>
              <a:t>tại</a:t>
            </a:r>
            <a:r>
              <a:rPr lang="en-US" sz="2400" dirty="0"/>
              <a:t> </a:t>
            </a:r>
            <a:r>
              <a:rPr lang="en-US" sz="2400" dirty="0" smtClean="0"/>
              <a:t>website </a:t>
            </a:r>
            <a:r>
              <a:rPr lang="en-US" sz="2400" b="1" dirty="0"/>
              <a:t>daotao21.net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60608" y="1081825"/>
            <a:ext cx="5640947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 </a:t>
            </a:r>
            <a:r>
              <a:rPr lang="en-US" sz="2400" b="1" dirty="0"/>
              <a:t>MỞ LỚP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ngày</a:t>
            </a:r>
            <a:r>
              <a:rPr lang="en-US" sz="2400" dirty="0"/>
              <a:t> 20 </a:t>
            </a:r>
            <a:r>
              <a:rPr lang="en-US" sz="2400" dirty="0" err="1"/>
              <a:t>hàng</a:t>
            </a:r>
            <a:r>
              <a:rPr lang="en-US" sz="2400" dirty="0"/>
              <a:t> </a:t>
            </a:r>
            <a:r>
              <a:rPr lang="en-US" sz="2400" dirty="0" err="1"/>
              <a:t>tháng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đủ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tối</a:t>
            </a:r>
            <a:r>
              <a:rPr lang="en-US" sz="2400" dirty="0"/>
              <a:t> </a:t>
            </a:r>
            <a:r>
              <a:rPr lang="en-US" sz="2400" dirty="0" err="1"/>
              <a:t>thiểu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30SV/</a:t>
            </a:r>
            <a:r>
              <a:rPr lang="en-US" sz="2400" dirty="0" err="1"/>
              <a:t>lớp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39" y="177856"/>
            <a:ext cx="1298790" cy="45557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360604" y="4079087"/>
            <a:ext cx="5640947" cy="83099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kern="0" dirty="0" smtClean="0">
                <a:solidFill>
                  <a:srgbClr val="FFFFFF"/>
                </a:solidFill>
                <a:effectLst>
                  <a:glow rad="101600">
                    <a:srgbClr val="6AA9D4">
                      <a:lumMod val="50000"/>
                      <a:alpha val="60000"/>
                    </a:srgbClr>
                  </a:glow>
                </a:effectLst>
                <a:latin typeface="Arial"/>
                <a:cs typeface="Arial" pitchFamily="34" charset="0"/>
              </a:rPr>
              <a:t> </a:t>
            </a:r>
            <a:r>
              <a:rPr lang="en-US" sz="2400" dirty="0" err="1"/>
              <a:t>Đường</a:t>
            </a:r>
            <a:r>
              <a:rPr lang="en-US" sz="2400" dirty="0"/>
              <a:t> link </a:t>
            </a:r>
            <a:r>
              <a:rPr lang="en-US" sz="2400" dirty="0" err="1"/>
              <a:t>đăng</a:t>
            </a:r>
            <a:r>
              <a:rPr lang="en-US" sz="2400" dirty="0"/>
              <a:t> </a:t>
            </a:r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tin </a:t>
            </a:r>
            <a:r>
              <a:rPr lang="en-US" sz="2400" dirty="0" err="1"/>
              <a:t>trực</a:t>
            </a:r>
            <a:r>
              <a:rPr lang="en-US" sz="2400" dirty="0"/>
              <a:t> </a:t>
            </a:r>
            <a:r>
              <a:rPr lang="en-US" sz="2400" dirty="0" err="1"/>
              <a:t>tuyến</a:t>
            </a:r>
            <a:r>
              <a:rPr lang="en-US" sz="2400" dirty="0"/>
              <a:t>: </a:t>
            </a:r>
            <a:r>
              <a:rPr lang="en-US" sz="2400" b="1" dirty="0"/>
              <a:t>bit.ly/</a:t>
            </a:r>
            <a:r>
              <a:rPr lang="en-US" sz="2400" b="1" dirty="0" err="1"/>
              <a:t>Dangkyonthichuandaura</a:t>
            </a:r>
            <a:r>
              <a:rPr lang="en-US" sz="2400" dirty="0"/>
              <a:t> 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0602" y="5156498"/>
            <a:ext cx="5640947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400" dirty="0" err="1"/>
              <a:t>Thông</a:t>
            </a:r>
            <a:r>
              <a:rPr lang="en-US" sz="2400" dirty="0"/>
              <a:t> tin </a:t>
            </a:r>
            <a:r>
              <a:rPr lang="en-US" sz="2400" dirty="0" err="1"/>
              <a:t>liên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: </a:t>
            </a:r>
            <a:r>
              <a:rPr lang="en-US" sz="2400" b="1" dirty="0" err="1"/>
              <a:t>Thầy</a:t>
            </a:r>
            <a:r>
              <a:rPr lang="en-US" sz="2400" b="1" dirty="0"/>
              <a:t> </a:t>
            </a:r>
            <a:r>
              <a:rPr lang="en-US" sz="2400" b="1" dirty="0" err="1"/>
              <a:t>Lương</a:t>
            </a:r>
            <a:r>
              <a:rPr lang="en-US" sz="2400" b="1" dirty="0"/>
              <a:t> </a:t>
            </a:r>
            <a:r>
              <a:rPr lang="en-US" sz="2400" b="1" dirty="0" err="1"/>
              <a:t>Xuân</a:t>
            </a:r>
            <a:r>
              <a:rPr lang="en-US" sz="2400" b="1" dirty="0"/>
              <a:t> </a:t>
            </a:r>
            <a:r>
              <a:rPr lang="en-US" sz="2400" b="1" dirty="0" err="1"/>
              <a:t>Thịnh</a:t>
            </a:r>
            <a:r>
              <a:rPr lang="en-US" sz="2400" dirty="0"/>
              <a:t> - </a:t>
            </a:r>
            <a:r>
              <a:rPr lang="en-US" sz="2400" dirty="0" err="1"/>
              <a:t>Phó</a:t>
            </a:r>
            <a:r>
              <a:rPr lang="en-US" sz="2400" dirty="0"/>
              <a:t> </a:t>
            </a:r>
            <a:r>
              <a:rPr lang="en-US" sz="2400" dirty="0" err="1"/>
              <a:t>Giám</a:t>
            </a:r>
            <a:r>
              <a:rPr lang="en-US" sz="2400" dirty="0"/>
              <a:t> </a:t>
            </a:r>
            <a:r>
              <a:rPr lang="en-US" sz="2400" dirty="0" err="1"/>
              <a:t>đốc</a:t>
            </a:r>
            <a:r>
              <a:rPr lang="en-US" sz="2400" dirty="0"/>
              <a:t>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tâm</a:t>
            </a:r>
            <a:r>
              <a:rPr lang="en-US" sz="2400" dirty="0"/>
              <a:t> (ĐT: 0981820082)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11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9970" y="1622545"/>
            <a:ext cx="8407021" cy="2947916"/>
          </a:xfrm>
        </p:spPr>
        <p:txBody>
          <a:bodyPr>
            <a:normAutofit fontScale="92500" lnSpcReduction="10000"/>
          </a:bodyPr>
          <a:lstStyle/>
          <a:p>
            <a:pPr marL="34290" indent="0" algn="ctr">
              <a:buNone/>
            </a:pPr>
            <a:r>
              <a:rPr lang="en-US" sz="4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TRÂN TRỌNG CẢM ƠN </a:t>
            </a:r>
          </a:p>
          <a:p>
            <a:pPr marL="34290" indent="0" algn="ctr">
              <a:buNone/>
            </a:pPr>
            <a:r>
              <a:rPr lang="en-US" sz="4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QUÝ PHỤ HUYNH VÀ </a:t>
            </a:r>
          </a:p>
          <a:p>
            <a:pPr marL="34290" indent="0" algn="ctr">
              <a:buNone/>
            </a:pPr>
            <a:r>
              <a:rPr lang="en-US" sz="4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CÁC EM SINH VIÊN</a:t>
            </a:r>
            <a:endParaRPr lang="en-US" sz="48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" indent="0" algn="ctr">
              <a:buNone/>
            </a:pPr>
            <a:r>
              <a:rPr lang="en-US" sz="4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ĐÃ DỰ HỌP</a:t>
            </a:r>
            <a:endParaRPr lang="en-US" sz="48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921" y="1"/>
            <a:ext cx="5590389" cy="905582"/>
          </a:xfrm>
          <a:prstGeom prst="rect">
            <a:avLst/>
          </a:prstGeom>
        </p:spPr>
      </p:pic>
      <p:pic>
        <p:nvPicPr>
          <p:cNvPr id="1026" name="Picture 2" descr="D:\HINH NEN\hinh nen de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854" y="4844514"/>
            <a:ext cx="3812146" cy="1543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51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1423</TotalTime>
  <Words>922</Words>
  <Application>Microsoft Office PowerPoint</Application>
  <PresentationFormat>On-screen Show (4:3)</PresentationFormat>
  <Paragraphs>77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Retrospect</vt:lpstr>
      <vt:lpstr>PowerPoint Presentation</vt:lpstr>
      <vt:lpstr>NỘI DUNG HỌP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HỌC TIẾNG ANH CHUẨN ĐẦU RA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 Minh</dc:creator>
  <cp:lastModifiedBy>Dtao</cp:lastModifiedBy>
  <cp:revision>166</cp:revision>
  <dcterms:created xsi:type="dcterms:W3CDTF">2019-04-10T07:32:46Z</dcterms:created>
  <dcterms:modified xsi:type="dcterms:W3CDTF">2021-12-08T07:16:11Z</dcterms:modified>
</cp:coreProperties>
</file>