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71" r:id="rId11"/>
    <p:sldId id="267" r:id="rId12"/>
    <p:sldId id="268" r:id="rId13"/>
    <p:sldId id="269" r:id="rId14"/>
    <p:sldId id="270" r:id="rId15"/>
    <p:sldId id="272" r:id="rId16"/>
    <p:sldId id="273" r:id="rId17"/>
    <p:sldId id="263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>
      <p:cViewPr>
        <p:scale>
          <a:sx n="64" d="100"/>
          <a:sy n="64" d="100"/>
        </p:scale>
        <p:origin x="-726" y="-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938BD9-E653-4430-8AF2-222972DD247D}" type="datetimeFigureOut">
              <a:rPr lang="en-US" smtClean="0"/>
              <a:t>12/17/2021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762D9-69B3-42AB-8C73-CEF585110F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6479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" name="Google Shape;993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4" name="Google Shape;994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74863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E5C3258-2AE5-4D13-A998-E1BBCCADD7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9B76A76-93DC-4E04-8FAC-BAC5CB1716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zh-CN"/>
              <a:t>Click to edit Master subtitle style</a:t>
            </a:r>
            <a:endParaRPr lang="zh-CN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B466DE5-BD1B-4F3F-BEBB-27FA3A0BC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54E84-C7D2-4418-8FFC-1C4CAB59FF71}" type="datetimeFigureOut">
              <a:rPr lang="zh-CN" altLang="en-US" smtClean="0"/>
              <a:t>2021/12/17</a:t>
            </a:fld>
            <a:endParaRPr lang="zh-CN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42443FB-08D9-4E57-8270-DF72E6935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9583144-CA12-40F8-9140-D120381DB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B3A71-CE1B-4F3F-AE3F-26CADEE3E7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1130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67F295-8665-4A7C-BA37-3BF4B928E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BA15FF1-EDF2-4497-B44F-5007BEBF2D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7FF00C9-8EB4-4ADC-9A4C-3A5BD9B0C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54E84-C7D2-4418-8FFC-1C4CAB59FF71}" type="datetimeFigureOut">
              <a:rPr lang="zh-CN" altLang="en-US" smtClean="0"/>
              <a:t>2021/12/17</a:t>
            </a:fld>
            <a:endParaRPr lang="zh-CN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244012D-8825-4A2A-A5BA-22FF4F6935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2698E67-C0AF-4CB9-892F-5A0F600D7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B3A71-CE1B-4F3F-AE3F-26CADEE3E7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2646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0351CCA-8BFD-4422-A8FA-F543F14AF9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98D2EC5-622E-4D1D-B415-175C1E1013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9E8DD57-284B-4467-A474-A03C88294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54E84-C7D2-4418-8FFC-1C4CAB59FF71}" type="datetimeFigureOut">
              <a:rPr lang="zh-CN" altLang="en-US" smtClean="0"/>
              <a:t>2021/12/17</a:t>
            </a:fld>
            <a:endParaRPr lang="zh-CN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0B9F780-F818-4CAD-BF63-A71F3E150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0542D4E-E8A1-4EC8-87BB-C5AA5F954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B3A71-CE1B-4F3F-AE3F-26CADEE3E7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1442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1D4720-9C3A-4A60-BAAB-298E975C8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C9359F4-1E30-4218-A389-1C56E64B32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3FB3B89-EED9-408A-A8B2-C14DCEE880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EB34182-1AB7-42D8-A3C0-403BE4360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54E84-C7D2-4418-8FFC-1C4CAB59FF71}" type="datetimeFigureOut">
              <a:rPr lang="zh-CN" altLang="en-US" smtClean="0"/>
              <a:t>2021/12/17</a:t>
            </a:fld>
            <a:endParaRPr lang="zh-CN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DCE559C-291A-4C7C-80E0-C657A8D8E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1CB4C1A-7BD9-4605-B270-E141E3D8C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B3A71-CE1B-4F3F-AE3F-26CADEE3E7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1581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0E9F085-4E23-45B3-BA66-11CEDD08A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0A6E7E3-FCF7-4FC5-9494-40929172E1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57E6552-9C83-4142-AF6E-225D28767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B0EFE67-3309-41CE-93E3-1AA9E81DC6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AFC83984-ED18-4167-9F23-E3B66D1E0E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DAD2305-01ED-4DE4-AF94-900AB7F41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54E84-C7D2-4418-8FFC-1C4CAB59FF71}" type="datetimeFigureOut">
              <a:rPr lang="zh-CN" altLang="en-US" smtClean="0"/>
              <a:t>2021/12/17</a:t>
            </a:fld>
            <a:endParaRPr lang="zh-CN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48259917-35D4-48B8-9EFC-872E9C3554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1DD3189B-CC2B-4C77-A159-A13EA6966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B3A71-CE1B-4F3F-AE3F-26CADEE3E7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3413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D3A2809-58AE-4116-89A3-14AB1DD03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361083CB-181E-491D-84FA-1F4B736EBC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54E84-C7D2-4418-8FFC-1C4CAB59FF71}" type="datetimeFigureOut">
              <a:rPr lang="zh-CN" altLang="en-US" smtClean="0"/>
              <a:t>2021/12/17</a:t>
            </a:fld>
            <a:endParaRPr lang="zh-CN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203B9279-A795-4106-99DE-88433A75D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5E58F7B-0BDE-4477-A38C-05D12D54D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B3A71-CE1B-4F3F-AE3F-26CADEE3E7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6510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C47200F-D938-4EDA-95B2-B959B73C3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54E84-C7D2-4418-8FFC-1C4CAB59FF71}" type="datetimeFigureOut">
              <a:rPr lang="zh-CN" altLang="en-US" smtClean="0"/>
              <a:t>2021/12/17</a:t>
            </a:fld>
            <a:endParaRPr lang="zh-CN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151A4BA-3AB6-4535-9A5F-5A31A6E40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A871F5D-EEBF-4E10-BFA5-3F40D9027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B3A71-CE1B-4F3F-AE3F-26CADEE3E7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7929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AC11999-41A4-41F3-B5B6-872CBEF4E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542FBA7-F53C-4A4B-AEAE-33482FE62F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4D0EDF9-18B4-4ADA-8D92-7663BD62DC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11E42EC-AD0C-4394-BD66-297B58FE1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54E84-C7D2-4418-8FFC-1C4CAB59FF71}" type="datetimeFigureOut">
              <a:rPr lang="zh-CN" altLang="en-US" smtClean="0"/>
              <a:t>2021/12/17</a:t>
            </a:fld>
            <a:endParaRPr lang="zh-CN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A47EEDF-CC78-4805-886C-3961C1162B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37DCCAF-6E3D-4E6C-886C-B92568B06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B3A71-CE1B-4F3F-AE3F-26CADEE3E7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8552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C9F892-CA08-46F5-9670-9A0B84CEA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74078B63-9314-45E6-ADE9-FB71C6AD82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27DD3C0-E2F0-40E6-B09E-0B89EEEB8F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3F7B9A4-C9CC-44DB-8292-169EA388A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54E84-C7D2-4418-8FFC-1C4CAB59FF71}" type="datetimeFigureOut">
              <a:rPr lang="zh-CN" altLang="en-US" smtClean="0"/>
              <a:t>2021/12/17</a:t>
            </a:fld>
            <a:endParaRPr lang="zh-CN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42849D5-6DFC-4307-8D45-11A2B7E82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0D3E00C-D8E7-45A9-99CB-C81635591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B3A71-CE1B-4F3F-AE3F-26CADEE3E7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832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1C5D2D7-E6DA-4B28-8DAA-E4B80622F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2BE5C6D-EFEC-41C1-9EB7-A43D703E38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0183DB9-0451-4C88-9246-59B136BA8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54E84-C7D2-4418-8FFC-1C4CAB59FF71}" type="datetimeFigureOut">
              <a:rPr lang="zh-CN" altLang="en-US" smtClean="0"/>
              <a:t>2021/12/17</a:t>
            </a:fld>
            <a:endParaRPr lang="zh-CN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DB25F16-30D5-4D2D-A9C3-86186BCEDF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CC3603E-6908-48DE-A915-8A857105D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B3A71-CE1B-4F3F-AE3F-26CADEE3E7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1910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961C97F9-4D1A-43F7-98BB-DB4580EA29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A537B12-7D6D-41FA-854A-38B1012425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E199616-2E8B-4B74-8CA1-DADF16F75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54E84-C7D2-4418-8FFC-1C4CAB59FF71}" type="datetimeFigureOut">
              <a:rPr lang="zh-CN" altLang="en-US" smtClean="0"/>
              <a:t>2021/12/17</a:t>
            </a:fld>
            <a:endParaRPr lang="zh-CN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BB7981E-C557-4F2D-8B36-77457E858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505CC83-9BDD-4334-9B6C-2E59252CC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B3A71-CE1B-4F3F-AE3F-26CADEE3E7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0231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CFA1F-4867-4AD3-B66E-FEC6F5270474}" type="datetimeFigureOut">
              <a:rPr lang="en-US" smtClean="0"/>
              <a:t>12/17/2021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8BBC6-2404-4764-A438-77F5DFEF7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4775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CFA1F-4867-4AD3-B66E-FEC6F5270474}" type="datetimeFigureOut">
              <a:rPr lang="en-US" smtClean="0"/>
              <a:t>12/17/2021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8BBC6-2404-4764-A438-77F5DFEF7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3452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CFA1F-4867-4AD3-B66E-FEC6F5270474}" type="datetimeFigureOut">
              <a:rPr lang="en-US" smtClean="0"/>
              <a:t>12/17/2021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8BBC6-2404-4764-A438-77F5DFEF7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0970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CFA1F-4867-4AD3-B66E-FEC6F5270474}" type="datetimeFigureOut">
              <a:rPr lang="en-US" smtClean="0"/>
              <a:t>12/17/2021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8BBC6-2404-4764-A438-77F5DFEF7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7982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CFA1F-4867-4AD3-B66E-FEC6F5270474}" type="datetimeFigureOut">
              <a:rPr lang="en-US" smtClean="0"/>
              <a:t>12/17/2021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8BBC6-2404-4764-A438-77F5DFEF7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9769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CFA1F-4867-4AD3-B66E-FEC6F5270474}" type="datetimeFigureOut">
              <a:rPr lang="en-US" smtClean="0"/>
              <a:t>12/17/2021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8BBC6-2404-4764-A438-77F5DFEF7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3036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CFA1F-4867-4AD3-B66E-FEC6F5270474}" type="datetimeFigureOut">
              <a:rPr lang="en-US" smtClean="0"/>
              <a:t>12/17/2021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8BBC6-2404-4764-A438-77F5DFEF7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6304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CFA1F-4867-4AD3-B66E-FEC6F5270474}" type="datetimeFigureOut">
              <a:rPr lang="en-US" smtClean="0"/>
              <a:t>12/17/2021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8BBC6-2404-4764-A438-77F5DFEF7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9563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CFA1F-4867-4AD3-B66E-FEC6F5270474}" type="datetimeFigureOut">
              <a:rPr lang="en-US" smtClean="0"/>
              <a:t>12/17/2021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8BBC6-2404-4764-A438-77F5DFEF7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1661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CFA1F-4867-4AD3-B66E-FEC6F5270474}" type="datetimeFigureOut">
              <a:rPr lang="en-US" smtClean="0"/>
              <a:t>12/17/2021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8BBC6-2404-4764-A438-77F5DFEF7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6688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CFA1F-4867-4AD3-B66E-FEC6F5270474}" type="datetimeFigureOut">
              <a:rPr lang="en-US" smtClean="0"/>
              <a:t>12/17/2021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8BBC6-2404-4764-A438-77F5DFEF7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112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14906FD-45F9-4070-9651-9B54F9080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2C5E8EB-8D55-4101-8E7F-029BA7B275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50CE7B8-2DE6-4D5B-96B8-DD1992CDF7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754E84-C7D2-4418-8FFC-1C4CAB59FF71}" type="datetimeFigureOut">
              <a:rPr lang="zh-CN" altLang="en-US" smtClean="0"/>
              <a:t>2021/12/17</a:t>
            </a:fld>
            <a:endParaRPr lang="zh-CN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3FED35B-120E-4CC3-BBC5-44AFC00C70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AFCA66A-4615-4005-B2FE-0934C06527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9B3A71-CE1B-4F3F-AE3F-26CADEE3E7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0594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DCFA1F-4867-4AD3-B66E-FEC6F5270474}" type="datetimeFigureOut">
              <a:rPr lang="en-US" smtClean="0"/>
              <a:t>12/17/2021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8BBC6-2404-4764-A438-77F5DFEF7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33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DA87227-D56E-49B1-91EE-4885DF7F70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4981" y="1127579"/>
            <a:ext cx="8164946" cy="701221"/>
          </a:xfrm>
        </p:spPr>
        <p:txBody>
          <a:bodyPr>
            <a:normAutofit fontScale="90000"/>
          </a:bodyPr>
          <a:lstStyle/>
          <a:p>
            <a:pPr algn="ctr"/>
            <a:r>
              <a:rPr lang="vi-VN" altLang="zh-CN" b="1" dirty="0">
                <a:solidFill>
                  <a:srgbClr val="C00000"/>
                </a:solidFill>
              </a:rPr>
              <a:t/>
            </a:r>
            <a:br>
              <a:rPr lang="vi-VN" altLang="zh-CN" b="1" dirty="0">
                <a:solidFill>
                  <a:srgbClr val="C00000"/>
                </a:solidFill>
              </a:rPr>
            </a:br>
            <a:r>
              <a:rPr lang="vi-VN" altLang="zh-CN" b="1" dirty="0">
                <a:solidFill>
                  <a:srgbClr val="C00000"/>
                </a:solidFill>
              </a:rPr>
              <a:t>https://odilo.lttc.edu.vn/</a:t>
            </a:r>
            <a:endParaRPr lang="zh-CN" altLang="en-US" b="1" dirty="0">
              <a:solidFill>
                <a:srgbClr val="C00000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CDA87227-D56E-49B1-91EE-4885DF7F70BE}"/>
              </a:ext>
            </a:extLst>
          </p:cNvPr>
          <p:cNvSpPr txBox="1">
            <a:spLocks/>
          </p:cNvSpPr>
          <p:nvPr/>
        </p:nvSpPr>
        <p:spPr>
          <a:xfrm>
            <a:off x="1203036" y="198841"/>
            <a:ext cx="1015076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vi-VN" altLang="zh-CN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ướn</a:t>
            </a:r>
            <a:r>
              <a:rPr lang="en-US" altLang="zh-CN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 </a:t>
            </a:r>
            <a:r>
              <a:rPr lang="en-US" altLang="zh-CN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dẫn</a:t>
            </a:r>
            <a:r>
              <a:rPr lang="en-US" altLang="zh-CN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sử</a:t>
            </a:r>
            <a:r>
              <a:rPr lang="en-US" altLang="zh-CN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altLang="zh-CN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altLang="zh-CN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altLang="zh-CN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Odilo</a:t>
            </a:r>
            <a:endParaRPr lang="zh-CN" altLang="en-US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934982D-635E-4AF4-9165-4D6507DAD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03" y="1974574"/>
            <a:ext cx="11304105" cy="4684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350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Down 4">
            <a:extLst>
              <a:ext uri="{FF2B5EF4-FFF2-40B4-BE49-F238E27FC236}">
                <a16:creationId xmlns:a16="http://schemas.microsoft.com/office/drawing/2014/main" xmlns="" id="{E0FAA708-35AB-4A85-A810-C7BF724C5EFB}"/>
              </a:ext>
            </a:extLst>
          </p:cNvPr>
          <p:cNvSpPr/>
          <p:nvPr/>
        </p:nvSpPr>
        <p:spPr>
          <a:xfrm rot="18884876">
            <a:off x="8140298" y="288663"/>
            <a:ext cx="797224" cy="1254242"/>
          </a:xfrm>
          <a:prstGeom prst="downArrow">
            <a:avLst>
              <a:gd name="adj1" fmla="val 35246"/>
              <a:gd name="adj2" fmla="val 50000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2490E7CA-3CE2-4542-93B3-11331B6BBF61}"/>
              </a:ext>
            </a:extLst>
          </p:cNvPr>
          <p:cNvSpPr/>
          <p:nvPr/>
        </p:nvSpPr>
        <p:spPr>
          <a:xfrm>
            <a:off x="3915272" y="196868"/>
            <a:ext cx="4069784" cy="102608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altLang="zh-CN" sz="2400" b="1" dirty="0">
                <a:solidFill>
                  <a:srgbClr val="FF0000"/>
                </a:solidFill>
              </a:rPr>
              <a:t>Bước 1: Đăng nhập</a:t>
            </a:r>
          </a:p>
          <a:p>
            <a:pPr algn="ctr"/>
            <a:r>
              <a:rPr lang="vi-VN" altLang="zh-CN" sz="2400" b="1" dirty="0">
                <a:solidFill>
                  <a:srgbClr val="FF0000"/>
                </a:solidFill>
              </a:rPr>
              <a:t> </a:t>
            </a:r>
            <a:r>
              <a:rPr lang="vi-VN" altLang="zh-CN" sz="2400" dirty="0">
                <a:solidFill>
                  <a:srgbClr val="FF0000"/>
                </a:solidFill>
              </a:rPr>
              <a:t>Bấm vào </a:t>
            </a:r>
            <a:r>
              <a:rPr lang="en-US" altLang="zh-CN" sz="2400" b="1" dirty="0">
                <a:solidFill>
                  <a:srgbClr val="FF0000"/>
                </a:solidFill>
              </a:rPr>
              <a:t>LOGIN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2EA205D-3E30-47A3-B605-85B49C1D84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338" y="1395833"/>
            <a:ext cx="9633323" cy="5087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4560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7B59C76B-1444-4C17-8C8D-9EE2602E86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4197"/>
          <a:stretch/>
        </p:blipFill>
        <p:spPr>
          <a:xfrm>
            <a:off x="1669957" y="2343150"/>
            <a:ext cx="8852086" cy="4058559"/>
          </a:xfrm>
          <a:prstGeom prst="rect">
            <a:avLst/>
          </a:prstGeom>
        </p:spPr>
      </p:pic>
      <p:sp>
        <p:nvSpPr>
          <p:cNvPr id="5" name="Arrow: Down 4">
            <a:extLst>
              <a:ext uri="{FF2B5EF4-FFF2-40B4-BE49-F238E27FC236}">
                <a16:creationId xmlns:a16="http://schemas.microsoft.com/office/drawing/2014/main" xmlns="" id="{09BD767B-8799-459A-AFEF-A0B6A2A36DB9}"/>
              </a:ext>
            </a:extLst>
          </p:cNvPr>
          <p:cNvSpPr/>
          <p:nvPr/>
        </p:nvSpPr>
        <p:spPr>
          <a:xfrm rot="2156343">
            <a:off x="5041065" y="1199100"/>
            <a:ext cx="649154" cy="2748709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62B6935B-A6A5-424D-AEBE-206F63734557}"/>
              </a:ext>
            </a:extLst>
          </p:cNvPr>
          <p:cNvSpPr/>
          <p:nvPr/>
        </p:nvSpPr>
        <p:spPr>
          <a:xfrm>
            <a:off x="3631963" y="307649"/>
            <a:ext cx="6890080" cy="127332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altLang="zh-CN" sz="2400" b="1" dirty="0">
                <a:solidFill>
                  <a:srgbClr val="FF0000"/>
                </a:solidFill>
              </a:rPr>
              <a:t>Bước 2: </a:t>
            </a:r>
          </a:p>
          <a:p>
            <a:pPr algn="ctr"/>
            <a:r>
              <a:rPr lang="vi-VN" altLang="zh-CN" sz="2400" b="1" dirty="0">
                <a:solidFill>
                  <a:srgbClr val="FF0000"/>
                </a:solidFill>
              </a:rPr>
              <a:t>Điền thông tin được Thư viện cung cấp</a:t>
            </a:r>
          </a:p>
          <a:p>
            <a:pPr algn="ctr"/>
            <a:r>
              <a:rPr lang="en-US" altLang="zh-CN" sz="2400" b="1" dirty="0">
                <a:solidFill>
                  <a:srgbClr val="FF0000"/>
                </a:solidFill>
              </a:rPr>
              <a:t>“ID” and “PW” provided by your Library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Rectangle: Rounded Corners 7">
            <a:extLst>
              <a:ext uri="{FF2B5EF4-FFF2-40B4-BE49-F238E27FC236}">
                <a16:creationId xmlns:a16="http://schemas.microsoft.com/office/drawing/2014/main" xmlns="" id="{D320425C-3928-4951-875B-0614C9295DA4}"/>
              </a:ext>
            </a:extLst>
          </p:cNvPr>
          <p:cNvSpPr/>
          <p:nvPr/>
        </p:nvSpPr>
        <p:spPr>
          <a:xfrm>
            <a:off x="6180925" y="4820210"/>
            <a:ext cx="6011075" cy="133855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+mj-lt"/>
              <a:buAutoNum type="arabicPeriod"/>
            </a:pPr>
            <a:r>
              <a:rPr lang="vi-VN" dirty="0">
                <a:solidFill>
                  <a:srgbClr val="500050"/>
                </a:solidFill>
                <a:latin typeface="Source Sans Pro"/>
              </a:rPr>
              <a:t> </a:t>
            </a:r>
            <a:r>
              <a:rPr lang="en-US" dirty="0">
                <a:solidFill>
                  <a:srgbClr val="500050"/>
                </a:solidFill>
                <a:latin typeface="Source Sans Pro"/>
              </a:rPr>
              <a:t>Enter the Username provided on the User ID field</a:t>
            </a:r>
            <a:endParaRPr lang="en-US" dirty="0">
              <a:solidFill>
                <a:srgbClr val="500050"/>
              </a:solidFill>
              <a:latin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r>
              <a:rPr lang="en-US" dirty="0">
                <a:solidFill>
                  <a:srgbClr val="500050"/>
                </a:solidFill>
                <a:latin typeface="Source Sans Pro"/>
              </a:rPr>
              <a:t>Then, enter the temporary password: </a:t>
            </a:r>
            <a:r>
              <a:rPr lang="en-US" sz="2800" b="1" dirty="0">
                <a:solidFill>
                  <a:srgbClr val="500050"/>
                </a:solidFill>
                <a:latin typeface="Source Sans Pro"/>
              </a:rPr>
              <a:t>Lib14512 </a:t>
            </a:r>
            <a:endParaRPr lang="vi-VN" sz="2800" b="1" dirty="0">
              <a:solidFill>
                <a:srgbClr val="500050"/>
              </a:solidFill>
              <a:latin typeface="Source Sans Pro"/>
            </a:endParaRPr>
          </a:p>
          <a:p>
            <a:r>
              <a:rPr lang="en-US" b="1" dirty="0">
                <a:solidFill>
                  <a:srgbClr val="500050"/>
                </a:solidFill>
                <a:latin typeface="Source Sans Pro"/>
              </a:rPr>
              <a:t>(case sensitive)</a:t>
            </a:r>
            <a:endParaRPr lang="en-US" dirty="0">
              <a:solidFill>
                <a:srgbClr val="50005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881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52388B40-E1A0-4F43-9251-3FB07EB3D9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64800" y="2224258"/>
            <a:ext cx="8855647" cy="4934968"/>
          </a:xfrm>
          <a:prstGeom prst="rect">
            <a:avLst/>
          </a:prstGeom>
        </p:spPr>
      </p:pic>
      <p:sp>
        <p:nvSpPr>
          <p:cNvPr id="5" name="Arrow: Down 4">
            <a:extLst>
              <a:ext uri="{FF2B5EF4-FFF2-40B4-BE49-F238E27FC236}">
                <a16:creationId xmlns:a16="http://schemas.microsoft.com/office/drawing/2014/main" xmlns="" id="{1FD22AAC-9F39-4C01-B0B7-249804AF826E}"/>
              </a:ext>
            </a:extLst>
          </p:cNvPr>
          <p:cNvSpPr/>
          <p:nvPr/>
        </p:nvSpPr>
        <p:spPr>
          <a:xfrm rot="2271986">
            <a:off x="2233824" y="962715"/>
            <a:ext cx="736504" cy="2766312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2E1D7A9D-C88A-4EC2-991E-CB58A0CF5F0E}"/>
              </a:ext>
            </a:extLst>
          </p:cNvPr>
          <p:cNvSpPr/>
          <p:nvPr/>
        </p:nvSpPr>
        <p:spPr>
          <a:xfrm>
            <a:off x="1311873" y="153825"/>
            <a:ext cx="10002759" cy="199971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altLang="zh-CN" sz="2400" b="1" dirty="0">
                <a:solidFill>
                  <a:schemeClr val="accent5">
                    <a:lumMod val="75000"/>
                  </a:schemeClr>
                </a:solidFill>
              </a:rPr>
              <a:t>Bước 3:</a:t>
            </a:r>
          </a:p>
          <a:p>
            <a:pPr algn="ctr"/>
            <a:r>
              <a:rPr lang="vi-VN" altLang="zh-CN" sz="2400" b="1" dirty="0">
                <a:solidFill>
                  <a:schemeClr val="accent5">
                    <a:lumMod val="75000"/>
                  </a:schemeClr>
                </a:solidFill>
              </a:rPr>
              <a:t>Tìm kiếm thông tin danh mục các sách cần tra cứu </a:t>
            </a:r>
          </a:p>
          <a:p>
            <a:pPr algn="ctr"/>
            <a:r>
              <a:rPr lang="vi-VN" altLang="zh-CN" sz="2400" b="1" dirty="0">
                <a:solidFill>
                  <a:schemeClr val="accent5">
                    <a:lumMod val="75000"/>
                  </a:schemeClr>
                </a:solidFill>
              </a:rPr>
              <a:t>– theo công nghệ Netflix</a:t>
            </a:r>
          </a:p>
          <a:p>
            <a:pPr algn="ctr"/>
            <a:r>
              <a:rPr lang="en-US" altLang="zh-CN" sz="2400" b="1" dirty="0">
                <a:solidFill>
                  <a:schemeClr val="accent5">
                    <a:lumMod val="75000"/>
                  </a:schemeClr>
                </a:solidFill>
              </a:rPr>
              <a:t>At this point, you can start browsing the books by our Netflix-styled experience</a:t>
            </a:r>
            <a:endParaRPr lang="zh-CN" altLang="en-US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4685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BA13CD09-8A5F-43CD-8C82-2946257CEF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65832" y="1330034"/>
            <a:ext cx="9430186" cy="4889282"/>
          </a:xfrm>
          <a:prstGeom prst="rect">
            <a:avLst/>
          </a:prstGeom>
        </p:spPr>
      </p:pic>
      <p:sp>
        <p:nvSpPr>
          <p:cNvPr id="5" name="Arrow: Down 4">
            <a:extLst>
              <a:ext uri="{FF2B5EF4-FFF2-40B4-BE49-F238E27FC236}">
                <a16:creationId xmlns:a16="http://schemas.microsoft.com/office/drawing/2014/main" xmlns="" id="{0C7AE78A-3A8F-47D2-86F1-42BE1C050E1C}"/>
              </a:ext>
            </a:extLst>
          </p:cNvPr>
          <p:cNvSpPr/>
          <p:nvPr/>
        </p:nvSpPr>
        <p:spPr>
          <a:xfrm>
            <a:off x="6770748" y="1129139"/>
            <a:ext cx="558412" cy="964908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xmlns="" id="{ED7AEA97-C431-48DC-BF61-9F28371956F3}"/>
              </a:ext>
            </a:extLst>
          </p:cNvPr>
          <p:cNvSpPr/>
          <p:nvPr/>
        </p:nvSpPr>
        <p:spPr>
          <a:xfrm rot="8413800">
            <a:off x="5583250" y="4904968"/>
            <a:ext cx="595640" cy="1270856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E82A77AB-854A-4EC5-B50B-AD1B30C9E863}"/>
              </a:ext>
            </a:extLst>
          </p:cNvPr>
          <p:cNvSpPr/>
          <p:nvPr/>
        </p:nvSpPr>
        <p:spPr>
          <a:xfrm>
            <a:off x="2555193" y="330124"/>
            <a:ext cx="8015955" cy="79901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altLang="zh-CN" sz="2400" b="1" dirty="0">
                <a:solidFill>
                  <a:schemeClr val="accent5">
                    <a:lumMod val="75000"/>
                  </a:schemeClr>
                </a:solidFill>
              </a:rPr>
              <a:t>Nhấn vào sách muốn đọc tham khảo hoặc mượn</a:t>
            </a:r>
          </a:p>
          <a:p>
            <a:pPr algn="ctr"/>
            <a:r>
              <a:rPr lang="en-US" altLang="zh-CN" b="1" dirty="0">
                <a:solidFill>
                  <a:schemeClr val="accent5">
                    <a:lumMod val="75000"/>
                  </a:schemeClr>
                </a:solidFill>
              </a:rPr>
              <a:t>After you have chosen to read a book, click it..</a:t>
            </a:r>
            <a:endParaRPr lang="zh-CN" altLang="en-US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D320425C-3928-4951-875B-0614C9295DA4}"/>
              </a:ext>
            </a:extLst>
          </p:cNvPr>
          <p:cNvSpPr/>
          <p:nvPr/>
        </p:nvSpPr>
        <p:spPr>
          <a:xfrm>
            <a:off x="6180925" y="5369893"/>
            <a:ext cx="6011075" cy="133855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altLang="zh-CN" b="1" dirty="0">
                <a:solidFill>
                  <a:schemeClr val="accent5">
                    <a:lumMod val="75000"/>
                  </a:schemeClr>
                </a:solidFill>
              </a:rPr>
              <a:t>Sau khi xem qua thông tin sách, nhấn vào nút “Borrow” – Mượn sách</a:t>
            </a:r>
          </a:p>
          <a:p>
            <a:pPr algn="ctr"/>
            <a:r>
              <a:rPr lang="en-US" altLang="zh-CN" b="1" dirty="0">
                <a:solidFill>
                  <a:schemeClr val="accent5">
                    <a:lumMod val="75000"/>
                  </a:schemeClr>
                </a:solidFill>
              </a:rPr>
              <a:t>After you have decided to checkout this book for reading, click BORROW.</a:t>
            </a:r>
            <a:endParaRPr lang="zh-CN" altLang="en-US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68105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0186" b="9444"/>
          <a:stretch/>
        </p:blipFill>
        <p:spPr>
          <a:xfrm>
            <a:off x="0" y="1066800"/>
            <a:ext cx="12192000" cy="5511800"/>
          </a:xfrm>
          <a:prstGeom prst="rect">
            <a:avLst/>
          </a:prstGeom>
        </p:spPr>
      </p:pic>
      <p:sp>
        <p:nvSpPr>
          <p:cNvPr id="5" name="Arrow: Down 4">
            <a:extLst>
              <a:ext uri="{FF2B5EF4-FFF2-40B4-BE49-F238E27FC236}">
                <a16:creationId xmlns:a16="http://schemas.microsoft.com/office/drawing/2014/main" xmlns="" id="{09BD767B-8799-459A-AFEF-A0B6A2A36DB9}"/>
              </a:ext>
            </a:extLst>
          </p:cNvPr>
          <p:cNvSpPr/>
          <p:nvPr/>
        </p:nvSpPr>
        <p:spPr>
          <a:xfrm rot="18528524">
            <a:off x="7712253" y="725673"/>
            <a:ext cx="729895" cy="2199903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Rectangle: Rounded Corners 6">
            <a:extLst>
              <a:ext uri="{FF2B5EF4-FFF2-40B4-BE49-F238E27FC236}">
                <a16:creationId xmlns:a16="http://schemas.microsoft.com/office/drawing/2014/main" xmlns="" id="{E82A77AB-854A-4EC5-B50B-AD1B30C9E863}"/>
              </a:ext>
            </a:extLst>
          </p:cNvPr>
          <p:cNvSpPr/>
          <p:nvPr/>
        </p:nvSpPr>
        <p:spPr>
          <a:xfrm>
            <a:off x="666750" y="0"/>
            <a:ext cx="10172699" cy="115620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altLang="zh-CN" sz="2400" b="1" dirty="0">
                <a:solidFill>
                  <a:schemeClr val="accent5">
                    <a:lumMod val="75000"/>
                  </a:schemeClr>
                </a:solidFill>
              </a:rPr>
              <a:t>Tài khoản cá nhân xem danh mục sách yêu thích </a:t>
            </a:r>
          </a:p>
          <a:p>
            <a:pPr algn="ctr"/>
            <a:r>
              <a:rPr lang="vi-VN" altLang="zh-CN" sz="2400" b="1" dirty="0">
                <a:solidFill>
                  <a:schemeClr val="accent5">
                    <a:lumMod val="75000"/>
                  </a:schemeClr>
                </a:solidFill>
              </a:rPr>
              <a:t>Số Sách Mượn, Đọc và xem số liệu thống kê chi tiết thời gian đọc...</a:t>
            </a:r>
            <a:endParaRPr lang="zh-CN" altLang="en-US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1388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Print screen disabled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5036992" y="3244334"/>
            <a:ext cx="21180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Print screen disabled</a:t>
            </a:r>
          </a:p>
        </p:txBody>
      </p:sp>
      <p:sp>
        <p:nvSpPr>
          <p:cNvPr id="5" name="Rectangle 4"/>
          <p:cNvSpPr/>
          <p:nvPr/>
        </p:nvSpPr>
        <p:spPr>
          <a:xfrm>
            <a:off x="5036992" y="3244334"/>
            <a:ext cx="21180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Print screen disabled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706990"/>
            <a:ext cx="10648950" cy="5151010"/>
          </a:xfrm>
          <a:prstGeom prst="rect">
            <a:avLst/>
          </a:prstGeom>
        </p:spPr>
      </p:pic>
      <p:sp>
        <p:nvSpPr>
          <p:cNvPr id="8" name="Rectangle: Rounded Corners 6">
            <a:extLst>
              <a:ext uri="{FF2B5EF4-FFF2-40B4-BE49-F238E27FC236}">
                <a16:creationId xmlns:a16="http://schemas.microsoft.com/office/drawing/2014/main" xmlns="" id="{E82A77AB-854A-4EC5-B50B-AD1B30C9E863}"/>
              </a:ext>
            </a:extLst>
          </p:cNvPr>
          <p:cNvSpPr/>
          <p:nvPr/>
        </p:nvSpPr>
        <p:spPr>
          <a:xfrm>
            <a:off x="838200" y="296900"/>
            <a:ext cx="10648950" cy="139378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altLang="zh-CN" sz="2400" b="1" dirty="0">
                <a:solidFill>
                  <a:schemeClr val="accent5">
                    <a:lumMod val="75000"/>
                  </a:schemeClr>
                </a:solidFill>
              </a:rPr>
              <a:t>SÁCH ĐƯỢC XEM CHẾ ĐỘ ĐỌC SÁCH HOẶC NGHE VĂN BẢN ĐỌC</a:t>
            </a:r>
          </a:p>
        </p:txBody>
      </p:sp>
      <p:sp>
        <p:nvSpPr>
          <p:cNvPr id="9" name="Arrow: Down 4">
            <a:extLst>
              <a:ext uri="{FF2B5EF4-FFF2-40B4-BE49-F238E27FC236}">
                <a16:creationId xmlns:a16="http://schemas.microsoft.com/office/drawing/2014/main" xmlns="" id="{09BD767B-8799-459A-AFEF-A0B6A2A36DB9}"/>
              </a:ext>
            </a:extLst>
          </p:cNvPr>
          <p:cNvSpPr/>
          <p:nvPr/>
        </p:nvSpPr>
        <p:spPr>
          <a:xfrm rot="18528524">
            <a:off x="4331213" y="4670355"/>
            <a:ext cx="557534" cy="1963802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Rectangle: Rounded Corners 7">
            <a:extLst>
              <a:ext uri="{FF2B5EF4-FFF2-40B4-BE49-F238E27FC236}">
                <a16:creationId xmlns:a16="http://schemas.microsoft.com/office/drawing/2014/main" xmlns="" id="{D320425C-3928-4951-875B-0614C9295DA4}"/>
              </a:ext>
            </a:extLst>
          </p:cNvPr>
          <p:cNvSpPr/>
          <p:nvPr/>
        </p:nvSpPr>
        <p:spPr>
          <a:xfrm>
            <a:off x="980275" y="3429000"/>
            <a:ext cx="5401475" cy="139064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altLang="zh-CN" b="1" dirty="0">
                <a:solidFill>
                  <a:schemeClr val="accent5">
                    <a:lumMod val="75000"/>
                  </a:schemeClr>
                </a:solidFill>
              </a:rPr>
              <a:t>CHỈNH TỐC ĐỘ ĐỌC VĂN BẢN </a:t>
            </a:r>
          </a:p>
          <a:p>
            <a:pPr algn="ctr"/>
            <a:r>
              <a:rPr lang="vi-VN" altLang="zh-CN" b="1" dirty="0">
                <a:solidFill>
                  <a:schemeClr val="accent5">
                    <a:lumMod val="75000"/>
                  </a:schemeClr>
                </a:solidFill>
              </a:rPr>
              <a:t>VÀ CHỈNH NGÔN NGỮ</a:t>
            </a:r>
          </a:p>
          <a:p>
            <a:pPr algn="ctr"/>
            <a:r>
              <a:rPr lang="vi-VN" altLang="zh-CN" b="1" dirty="0">
                <a:solidFill>
                  <a:schemeClr val="accent5">
                    <a:lumMod val="75000"/>
                  </a:schemeClr>
                </a:solidFill>
              </a:rPr>
              <a:t>EN-US</a:t>
            </a:r>
          </a:p>
          <a:p>
            <a:pPr algn="ctr"/>
            <a:r>
              <a:rPr lang="vi-VN" altLang="zh-CN" b="1" dirty="0">
                <a:solidFill>
                  <a:schemeClr val="accent5">
                    <a:lumMod val="75000"/>
                  </a:schemeClr>
                </a:solidFill>
              </a:rPr>
              <a:t>EN-UK</a:t>
            </a:r>
            <a:endParaRPr lang="zh-CN" altLang="en-US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Arrow: Down 4">
            <a:extLst>
              <a:ext uri="{FF2B5EF4-FFF2-40B4-BE49-F238E27FC236}">
                <a16:creationId xmlns:a16="http://schemas.microsoft.com/office/drawing/2014/main" xmlns="" id="{09BD767B-8799-459A-AFEF-A0B6A2A36DB9}"/>
              </a:ext>
            </a:extLst>
          </p:cNvPr>
          <p:cNvSpPr/>
          <p:nvPr/>
        </p:nvSpPr>
        <p:spPr>
          <a:xfrm rot="18528524">
            <a:off x="5936392" y="4481090"/>
            <a:ext cx="557534" cy="1963802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4931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36992" y="3244334"/>
            <a:ext cx="21180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Print screen disabled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001" y="1694887"/>
            <a:ext cx="10447997" cy="5163113"/>
          </a:xfrm>
          <a:prstGeom prst="rect">
            <a:avLst/>
          </a:prstGeom>
        </p:spPr>
      </p:pic>
      <p:sp>
        <p:nvSpPr>
          <p:cNvPr id="6" name="Rectangle: Rounded Corners 6">
            <a:extLst>
              <a:ext uri="{FF2B5EF4-FFF2-40B4-BE49-F238E27FC236}">
                <a16:creationId xmlns:a16="http://schemas.microsoft.com/office/drawing/2014/main" xmlns="" id="{E82A77AB-854A-4EC5-B50B-AD1B30C9E863}"/>
              </a:ext>
            </a:extLst>
          </p:cNvPr>
          <p:cNvSpPr/>
          <p:nvPr/>
        </p:nvSpPr>
        <p:spPr>
          <a:xfrm>
            <a:off x="872001" y="301100"/>
            <a:ext cx="10648950" cy="139378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altLang="zh-CN" sz="2400" b="1" dirty="0">
                <a:solidFill>
                  <a:schemeClr val="accent5">
                    <a:lumMod val="75000"/>
                  </a:schemeClr>
                </a:solidFill>
              </a:rPr>
              <a:t>CHẾ ĐỘ BOOKMARK VÀ HIGHLIGHT + TÍNH NĂNG THỐNG KÊ THỜI GIAN ĐỌC TRÊN TỪNG TRANG SÁCH</a:t>
            </a:r>
          </a:p>
        </p:txBody>
      </p:sp>
    </p:spTree>
    <p:extLst>
      <p:ext uri="{BB962C8B-B14F-4D97-AF65-F5344CB8AC3E}">
        <p14:creationId xmlns:p14="http://schemas.microsoft.com/office/powerpoint/2010/main" val="1129587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955114"/>
            <a:ext cx="10515600" cy="5902886"/>
          </a:xfrm>
          <a:prstGeom prst="rect">
            <a:avLst/>
          </a:prstGeom>
        </p:spPr>
      </p:pic>
      <p:sp>
        <p:nvSpPr>
          <p:cNvPr id="5" name="Rectangle: Rounded Corners 6">
            <a:extLst>
              <a:ext uri="{FF2B5EF4-FFF2-40B4-BE49-F238E27FC236}">
                <a16:creationId xmlns:a16="http://schemas.microsoft.com/office/drawing/2014/main" xmlns="" id="{E82A77AB-854A-4EC5-B50B-AD1B30C9E863}"/>
              </a:ext>
            </a:extLst>
          </p:cNvPr>
          <p:cNvSpPr/>
          <p:nvPr/>
        </p:nvSpPr>
        <p:spPr>
          <a:xfrm>
            <a:off x="771525" y="365125"/>
            <a:ext cx="10648950" cy="139378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altLang="zh-CN" sz="2400" b="1" dirty="0">
                <a:solidFill>
                  <a:schemeClr val="accent5">
                    <a:lumMod val="75000"/>
                  </a:schemeClr>
                </a:solidFill>
              </a:rPr>
              <a:t>CHẾ ĐỘ BOOKMARK VÀ HIGHLIGHT + TÍNH NĂNG THỐNG KÊ THỜI GIAN ĐỌC TRÊN TỪNG TRANG SÁCH</a:t>
            </a:r>
          </a:p>
        </p:txBody>
      </p:sp>
    </p:spTree>
    <p:extLst>
      <p:ext uri="{BB962C8B-B14F-4D97-AF65-F5344CB8AC3E}">
        <p14:creationId xmlns:p14="http://schemas.microsoft.com/office/powerpoint/2010/main" val="42459152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425574"/>
            <a:ext cx="10515600" cy="5270157"/>
          </a:xfrm>
          <a:prstGeom prst="rect">
            <a:avLst/>
          </a:prstGeom>
        </p:spPr>
      </p:pic>
      <p:sp>
        <p:nvSpPr>
          <p:cNvPr id="5" name="Rectangle: Rounded Corners 6">
            <a:extLst>
              <a:ext uri="{FF2B5EF4-FFF2-40B4-BE49-F238E27FC236}">
                <a16:creationId xmlns:a16="http://schemas.microsoft.com/office/drawing/2014/main" xmlns="" id="{E82A77AB-854A-4EC5-B50B-AD1B30C9E863}"/>
              </a:ext>
            </a:extLst>
          </p:cNvPr>
          <p:cNvSpPr/>
          <p:nvPr/>
        </p:nvSpPr>
        <p:spPr>
          <a:xfrm>
            <a:off x="771525" y="31787"/>
            <a:ext cx="10648950" cy="139378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altLang="zh-CN" sz="2400" b="1" dirty="0">
                <a:solidFill>
                  <a:schemeClr val="accent5">
                    <a:lumMod val="75000"/>
                  </a:schemeClr>
                </a:solidFill>
              </a:rPr>
              <a:t>TÍNH NĂNG SÁCH ĐỌC OFFLINE – CẦN CÀI ĐẶT ỨNG DỤNG TRÊN GOOGLE CHROME MIỄN PHÍ</a:t>
            </a:r>
          </a:p>
        </p:txBody>
      </p:sp>
    </p:spTree>
    <p:extLst>
      <p:ext uri="{BB962C8B-B14F-4D97-AF65-F5344CB8AC3E}">
        <p14:creationId xmlns:p14="http://schemas.microsoft.com/office/powerpoint/2010/main" val="14494694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60976"/>
            <a:ext cx="10515600" cy="5197024"/>
          </a:xfrm>
          <a:prstGeom prst="rect">
            <a:avLst/>
          </a:prstGeom>
        </p:spPr>
      </p:pic>
      <p:sp>
        <p:nvSpPr>
          <p:cNvPr id="5" name="Rectangle: Rounded Corners 6">
            <a:extLst>
              <a:ext uri="{FF2B5EF4-FFF2-40B4-BE49-F238E27FC236}">
                <a16:creationId xmlns:a16="http://schemas.microsoft.com/office/drawing/2014/main" xmlns="" id="{E82A77AB-854A-4EC5-B50B-AD1B30C9E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3088"/>
            <a:ext cx="10515600" cy="132556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altLang="zh-CN" sz="2400" b="1" dirty="0">
                <a:solidFill>
                  <a:schemeClr val="accent5">
                    <a:lumMod val="75000"/>
                  </a:schemeClr>
                </a:solidFill>
              </a:rPr>
              <a:t>TÍNH NĂNG SÁCH ĐỌC OFFLINE – CẦN CÀI ĐẶT ỨNG DỤNG TRÊN GOOGLE CHROME MIỄN PHÍ</a:t>
            </a:r>
          </a:p>
        </p:txBody>
      </p:sp>
    </p:spTree>
    <p:extLst>
      <p:ext uri="{BB962C8B-B14F-4D97-AF65-F5344CB8AC3E}">
        <p14:creationId xmlns:p14="http://schemas.microsoft.com/office/powerpoint/2010/main" val="6064960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471899"/>
            <a:ext cx="10648950" cy="5386101"/>
          </a:xfrm>
          <a:prstGeom prst="rect">
            <a:avLst/>
          </a:prstGeom>
        </p:spPr>
      </p:pic>
      <p:sp>
        <p:nvSpPr>
          <p:cNvPr id="5" name="Rectangle: Rounded Corners 6">
            <a:extLst>
              <a:ext uri="{FF2B5EF4-FFF2-40B4-BE49-F238E27FC236}">
                <a16:creationId xmlns:a16="http://schemas.microsoft.com/office/drawing/2014/main" xmlns="" id="{E82A77AB-854A-4EC5-B50B-AD1B30C9E863}"/>
              </a:ext>
            </a:extLst>
          </p:cNvPr>
          <p:cNvSpPr txBox="1">
            <a:spLocks/>
          </p:cNvSpPr>
          <p:nvPr/>
        </p:nvSpPr>
        <p:spPr>
          <a:xfrm>
            <a:off x="704850" y="146336"/>
            <a:ext cx="10515600" cy="132556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vi-VN" altLang="zh-CN" sz="2400" b="1" dirty="0">
                <a:solidFill>
                  <a:schemeClr val="accent5">
                    <a:lumMod val="75000"/>
                  </a:schemeClr>
                </a:solidFill>
              </a:rPr>
              <a:t>TÍNH NĂNG SÁCH ĐỌC OFFLINE – CÀI ĐẶT XONG, SÁCH SẼ ĐƯỢC DOWNLOAD VỀ ỨNG DỤNG</a:t>
            </a:r>
          </a:p>
        </p:txBody>
      </p:sp>
    </p:spTree>
    <p:extLst>
      <p:ext uri="{BB962C8B-B14F-4D97-AF65-F5344CB8AC3E}">
        <p14:creationId xmlns:p14="http://schemas.microsoft.com/office/powerpoint/2010/main" val="4441967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539511"/>
            <a:ext cx="10515600" cy="5361613"/>
          </a:xfrm>
          <a:prstGeom prst="rect">
            <a:avLst/>
          </a:prstGeom>
        </p:spPr>
      </p:pic>
      <p:sp>
        <p:nvSpPr>
          <p:cNvPr id="6" name="Rectangle: Rounded Corners 6">
            <a:extLst>
              <a:ext uri="{FF2B5EF4-FFF2-40B4-BE49-F238E27FC236}">
                <a16:creationId xmlns:a16="http://schemas.microsoft.com/office/drawing/2014/main" xmlns="" id="{E82A77AB-854A-4EC5-B50B-AD1B30C9E863}"/>
              </a:ext>
            </a:extLst>
          </p:cNvPr>
          <p:cNvSpPr txBox="1">
            <a:spLocks/>
          </p:cNvSpPr>
          <p:nvPr/>
        </p:nvSpPr>
        <p:spPr>
          <a:xfrm>
            <a:off x="685800" y="-4840"/>
            <a:ext cx="11144250" cy="154435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vi-VN" altLang="zh-CN" sz="2400" b="1" dirty="0">
                <a:solidFill>
                  <a:schemeClr val="accent5">
                    <a:lumMod val="75000"/>
                  </a:schemeClr>
                </a:solidFill>
              </a:rPr>
              <a:t>TÍNH NĂNG SÁCH ĐỌC OFFLINE ĐÃ ĐƯỢC TÍCH HỢP </a:t>
            </a:r>
          </a:p>
          <a:p>
            <a:pPr algn="ctr"/>
            <a:r>
              <a:rPr lang="vi-VN" altLang="zh-CN" sz="2400" b="1" dirty="0">
                <a:solidFill>
                  <a:schemeClr val="accent5">
                    <a:lumMod val="75000"/>
                  </a:schemeClr>
                </a:solidFill>
              </a:rPr>
              <a:t>VỚI ỨNG DỤNG NUBEREADER</a:t>
            </a:r>
          </a:p>
          <a:p>
            <a:pPr algn="ctr"/>
            <a:r>
              <a:rPr lang="en-US" sz="2400" dirty="0">
                <a:solidFill>
                  <a:srgbClr val="FF0000"/>
                </a:solidFill>
              </a:rPr>
              <a:t>view the book offline, go to the </a:t>
            </a:r>
            <a:r>
              <a:rPr lang="en-US" sz="2400" dirty="0" err="1">
                <a:solidFill>
                  <a:srgbClr val="FF0000"/>
                </a:solidFill>
              </a:rPr>
              <a:t>Nubereader</a:t>
            </a:r>
            <a:r>
              <a:rPr lang="en-US" sz="2400" dirty="0">
                <a:solidFill>
                  <a:srgbClr val="FF0000"/>
                </a:solidFill>
              </a:rPr>
              <a:t> plugin to open your offline library.</a:t>
            </a:r>
            <a:r>
              <a:rPr lang="vi-VN" altLang="zh-CN" sz="2400" b="1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840708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71675"/>
            <a:ext cx="10515600" cy="5186325"/>
          </a:xfrm>
          <a:prstGeom prst="rect">
            <a:avLst/>
          </a:prstGeom>
        </p:spPr>
      </p:pic>
      <p:sp>
        <p:nvSpPr>
          <p:cNvPr id="5" name="Rectangle: Rounded Corners 6">
            <a:extLst>
              <a:ext uri="{FF2B5EF4-FFF2-40B4-BE49-F238E27FC236}">
                <a16:creationId xmlns:a16="http://schemas.microsoft.com/office/drawing/2014/main" xmlns="" id="{E82A77AB-854A-4EC5-B50B-AD1B30C9E863}"/>
              </a:ext>
            </a:extLst>
          </p:cNvPr>
          <p:cNvSpPr txBox="1">
            <a:spLocks/>
          </p:cNvSpPr>
          <p:nvPr/>
        </p:nvSpPr>
        <p:spPr>
          <a:xfrm>
            <a:off x="523875" y="0"/>
            <a:ext cx="11144250" cy="154435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vi-VN" altLang="zh-CN" sz="2400" b="1">
                <a:solidFill>
                  <a:schemeClr val="accent5">
                    <a:lumMod val="75000"/>
                  </a:schemeClr>
                </a:solidFill>
              </a:rPr>
              <a:t>TÍNH NĂNG TÌM KIẾM NÂNG CAO VÀ HỖ TRỢ TỪ ĐIỂN DỊCH</a:t>
            </a:r>
            <a:endParaRPr lang="vi-VN" altLang="zh-CN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8096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90688"/>
            <a:ext cx="10573963" cy="5235661"/>
          </a:xfrm>
          <a:prstGeom prst="rect">
            <a:avLst/>
          </a:prstGeom>
        </p:spPr>
      </p:pic>
      <p:sp>
        <p:nvSpPr>
          <p:cNvPr id="5" name="Rectangle: Rounded Corners 6">
            <a:extLst>
              <a:ext uri="{FF2B5EF4-FFF2-40B4-BE49-F238E27FC236}">
                <a16:creationId xmlns:a16="http://schemas.microsoft.com/office/drawing/2014/main" xmlns="" id="{E82A77AB-854A-4EC5-B50B-AD1B30C9E863}"/>
              </a:ext>
            </a:extLst>
          </p:cNvPr>
          <p:cNvSpPr txBox="1">
            <a:spLocks/>
          </p:cNvSpPr>
          <p:nvPr/>
        </p:nvSpPr>
        <p:spPr>
          <a:xfrm>
            <a:off x="553056" y="146336"/>
            <a:ext cx="11144250" cy="154435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vi-VN" altLang="zh-CN" sz="2400" b="1" dirty="0">
                <a:solidFill>
                  <a:schemeClr val="accent5">
                    <a:lumMod val="75000"/>
                  </a:schemeClr>
                </a:solidFill>
              </a:rPr>
              <a:t>TÀI KHOẢN BẠN ĐỌC KIỂM TRA NHANH </a:t>
            </a:r>
          </a:p>
          <a:p>
            <a:pPr algn="ctr"/>
            <a:r>
              <a:rPr lang="vi-VN" altLang="zh-CN" sz="2400" b="1" dirty="0">
                <a:solidFill>
                  <a:schemeClr val="accent5">
                    <a:lumMod val="75000"/>
                  </a:schemeClr>
                </a:solidFill>
              </a:rPr>
              <a:t>THÔNG TIN THỜI GIAN MƯỢN TRẢ</a:t>
            </a:r>
            <a:endParaRPr lang="vi-VN" altLang="zh-CN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774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996;p39"/>
          <p:cNvGrpSpPr/>
          <p:nvPr/>
        </p:nvGrpSpPr>
        <p:grpSpPr>
          <a:xfrm>
            <a:off x="0" y="0"/>
            <a:ext cx="12203746" cy="6885384"/>
            <a:chOff x="1" y="0"/>
            <a:chExt cx="9152809" cy="5164038"/>
          </a:xfrm>
        </p:grpSpPr>
        <p:sp>
          <p:nvSpPr>
            <p:cNvPr id="997" name="Google Shape;997;p39"/>
            <p:cNvSpPr/>
            <p:nvPr/>
          </p:nvSpPr>
          <p:spPr>
            <a:xfrm>
              <a:off x="1" y="0"/>
              <a:ext cx="9152809" cy="5164038"/>
            </a:xfrm>
            <a:prstGeom prst="rect">
              <a:avLst/>
            </a:prstGeom>
            <a:gradFill>
              <a:gsLst>
                <a:gs pos="0">
                  <a:srgbClr val="00B050"/>
                </a:gs>
                <a:gs pos="100000">
                  <a:srgbClr val="31538F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2000"/>
              </a:pPr>
              <a:endParaRPr sz="2667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998" name="Google Shape;998;p39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791789" y="389050"/>
              <a:ext cx="1560422" cy="40496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99" name="Google Shape;999;p39"/>
            <p:cNvPicPr preferRelativeResize="0"/>
            <p:nvPr/>
          </p:nvPicPr>
          <p:blipFill rotWithShape="1">
            <a:blip r:embed="rId4">
              <a:alphaModFix/>
            </a:blip>
            <a:srcRect l="3538" t="58622" r="84638" b="20600"/>
            <a:stretch/>
          </p:blipFill>
          <p:spPr>
            <a:xfrm>
              <a:off x="323528" y="3302325"/>
              <a:ext cx="1081674" cy="10692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00" name="Google Shape;1000;p39"/>
            <p:cNvPicPr preferRelativeResize="0"/>
            <p:nvPr/>
          </p:nvPicPr>
          <p:blipFill rotWithShape="1">
            <a:blip r:embed="rId4">
              <a:alphaModFix/>
            </a:blip>
            <a:srcRect l="16737" t="58622" r="71438" b="20600"/>
            <a:stretch/>
          </p:blipFill>
          <p:spPr>
            <a:xfrm>
              <a:off x="1553836" y="3302325"/>
              <a:ext cx="1081674" cy="1069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01" name="Google Shape;1001;p39"/>
            <p:cNvSpPr/>
            <p:nvPr/>
          </p:nvSpPr>
          <p:spPr>
            <a:xfrm>
              <a:off x="395536" y="4417028"/>
              <a:ext cx="936104" cy="3823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60933" rIns="121900" bIns="60933" anchor="ctr" anchorCtr="0">
              <a:noAutofit/>
            </a:bodyPr>
            <a:lstStyle/>
            <a:p>
              <a:pPr algn="ctr">
                <a:buClr>
                  <a:srgbClr val="FFFFFF"/>
                </a:buClr>
                <a:buSzPts val="1100"/>
              </a:pPr>
              <a:r>
                <a:rPr lang="en-US" sz="1467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Madrid (ES)</a:t>
              </a:r>
              <a:endParaRPr sz="1467" b="1" u="sng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2" name="Google Shape;1002;p39"/>
            <p:cNvSpPr/>
            <p:nvPr/>
          </p:nvSpPr>
          <p:spPr>
            <a:xfrm>
              <a:off x="1515277" y="4417028"/>
              <a:ext cx="1081136" cy="3823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60933" rIns="121900" bIns="60933" anchor="ctr" anchorCtr="0">
              <a:noAutofit/>
            </a:bodyPr>
            <a:lstStyle/>
            <a:p>
              <a:pPr algn="ctr">
                <a:buClr>
                  <a:srgbClr val="FFFFFF"/>
                </a:buClr>
                <a:buSzPts val="1100"/>
              </a:pPr>
              <a:r>
                <a:rPr lang="en-US" sz="1467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Cartagena (ES)</a:t>
              </a:r>
              <a:endParaRPr sz="1467" b="1" u="sng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3" name="Google Shape;1003;p39"/>
            <p:cNvSpPr/>
            <p:nvPr/>
          </p:nvSpPr>
          <p:spPr>
            <a:xfrm>
              <a:off x="2843808" y="4417028"/>
              <a:ext cx="936104" cy="3823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60933" rIns="121900" bIns="60933" anchor="ctr" anchorCtr="0">
              <a:noAutofit/>
            </a:bodyPr>
            <a:lstStyle/>
            <a:p>
              <a:pPr algn="ctr"/>
              <a:r>
                <a:rPr lang="en-US" sz="1467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London (UK)</a:t>
              </a:r>
              <a:endParaRPr sz="1467" b="1" u="sng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4" name="Google Shape;1004;p39"/>
            <p:cNvSpPr/>
            <p:nvPr/>
          </p:nvSpPr>
          <p:spPr>
            <a:xfrm>
              <a:off x="3979505" y="4417028"/>
              <a:ext cx="1096551" cy="3823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60933" rIns="121900" bIns="60933" anchor="ctr" anchorCtr="0">
              <a:noAutofit/>
            </a:bodyPr>
            <a:lstStyle/>
            <a:p>
              <a:pPr algn="ctr">
                <a:buClr>
                  <a:srgbClr val="FFFFFF"/>
                </a:buClr>
                <a:buSzPts val="1100"/>
              </a:pPr>
              <a:r>
                <a:rPr lang="en-US" sz="1467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New York (US)</a:t>
              </a:r>
              <a:endParaRPr sz="1467" b="1" u="sng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5" name="Google Shape;1005;p39"/>
            <p:cNvSpPr/>
            <p:nvPr/>
          </p:nvSpPr>
          <p:spPr>
            <a:xfrm>
              <a:off x="5220074" y="4417028"/>
              <a:ext cx="1224134" cy="3823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60933" rIns="121900" bIns="60933" anchor="ctr" anchorCtr="0">
              <a:noAutofit/>
            </a:bodyPr>
            <a:lstStyle/>
            <a:p>
              <a:pPr algn="ctr">
                <a:buClr>
                  <a:srgbClr val="FFFFFF"/>
                </a:buClr>
                <a:buSzPts val="1100"/>
              </a:pPr>
              <a:r>
                <a:rPr lang="en-US" sz="1467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Mexico City (MX)</a:t>
              </a:r>
              <a:endParaRPr sz="1467" b="1" u="sng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6" name="Google Shape;1006;p39"/>
            <p:cNvSpPr/>
            <p:nvPr/>
          </p:nvSpPr>
          <p:spPr>
            <a:xfrm>
              <a:off x="6529694" y="4417028"/>
              <a:ext cx="1096551" cy="3823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60933" rIns="121900" bIns="60933" anchor="ctr" anchorCtr="0">
              <a:noAutofit/>
            </a:bodyPr>
            <a:lstStyle/>
            <a:p>
              <a:pPr algn="ctr">
                <a:buClr>
                  <a:srgbClr val="FFFFFF"/>
                </a:buClr>
                <a:buSzPts val="1100"/>
              </a:pPr>
              <a:r>
                <a:rPr lang="en-US" sz="1467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Manila (PH)</a:t>
              </a:r>
              <a:endParaRPr sz="1467" b="1" u="sng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7" name="Google Shape;1007;p39"/>
            <p:cNvSpPr/>
            <p:nvPr/>
          </p:nvSpPr>
          <p:spPr>
            <a:xfrm>
              <a:off x="7751823" y="4417028"/>
              <a:ext cx="1096551" cy="3823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60933" rIns="121900" bIns="60933" anchor="ctr" anchorCtr="0">
              <a:noAutofit/>
            </a:bodyPr>
            <a:lstStyle/>
            <a:p>
              <a:pPr algn="ctr">
                <a:buClr>
                  <a:srgbClr val="FFFFFF"/>
                </a:buClr>
                <a:buSzPts val="1100"/>
              </a:pPr>
              <a:r>
                <a:rPr lang="en-US" sz="1467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Bogotá (CO)</a:t>
              </a:r>
              <a:endParaRPr sz="1467" b="1" u="sng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008" name="Google Shape;1008;p39"/>
            <p:cNvPicPr preferRelativeResize="0"/>
            <p:nvPr/>
          </p:nvPicPr>
          <p:blipFill rotWithShape="1">
            <a:blip r:embed="rId4">
              <a:alphaModFix/>
            </a:blip>
            <a:srcRect l="84774" t="58622" r="3402" b="20600"/>
            <a:stretch/>
          </p:blipFill>
          <p:spPr>
            <a:xfrm>
              <a:off x="7740352" y="3302325"/>
              <a:ext cx="1081674" cy="10692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09" name="Google Shape;1009;p39"/>
            <p:cNvPicPr preferRelativeResize="0"/>
            <p:nvPr/>
          </p:nvPicPr>
          <p:blipFill rotWithShape="1">
            <a:blip r:embed="rId4">
              <a:alphaModFix/>
            </a:blip>
            <a:srcRect l="57888" t="60290" r="30287" b="20600"/>
            <a:stretch/>
          </p:blipFill>
          <p:spPr>
            <a:xfrm>
              <a:off x="5244760" y="3302325"/>
              <a:ext cx="1116647" cy="10692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10" name="Google Shape;1010;p39"/>
            <p:cNvPicPr preferRelativeResize="0"/>
            <p:nvPr/>
          </p:nvPicPr>
          <p:blipFill rotWithShape="1">
            <a:blip r:embed="rId4">
              <a:alphaModFix/>
            </a:blip>
            <a:srcRect l="44186" t="58623" r="43821" b="20599"/>
            <a:stretch/>
          </p:blipFill>
          <p:spPr>
            <a:xfrm>
              <a:off x="4014452" y="3302325"/>
              <a:ext cx="1081674" cy="1069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12" name="Google Shape;1012;p39"/>
            <p:cNvSpPr/>
            <p:nvPr/>
          </p:nvSpPr>
          <p:spPr>
            <a:xfrm>
              <a:off x="5317074" y="1453343"/>
              <a:ext cx="3384376" cy="12241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60933" rIns="121900" bIns="60933" anchor="ctr" anchorCtr="0">
              <a:noAutofit/>
            </a:bodyPr>
            <a:lstStyle/>
            <a:p>
              <a:pPr algn="ctr">
                <a:buClr>
                  <a:srgbClr val="FFFFFF"/>
                </a:buClr>
                <a:buSzPts val="2400"/>
              </a:pPr>
              <a:r>
                <a:rPr lang="en-US" sz="3200" b="1" dirty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Many thanks!</a:t>
              </a:r>
              <a:endParaRPr sz="3200" b="1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013" name="Google Shape;1013;p39"/>
            <p:cNvPicPr preferRelativeResize="0"/>
            <p:nvPr/>
          </p:nvPicPr>
          <p:blipFill rotWithShape="1">
            <a:blip r:embed="rId5">
              <a:alphaModFix/>
            </a:blip>
            <a:srcRect l="30957" t="59994" r="58171" b="20422"/>
            <a:stretch/>
          </p:blipFill>
          <p:spPr>
            <a:xfrm>
              <a:off x="2784144" y="3302325"/>
              <a:ext cx="1081674" cy="1069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11" name="Google Shape;1011;p39"/>
            <p:cNvSpPr/>
            <p:nvPr/>
          </p:nvSpPr>
          <p:spPr>
            <a:xfrm>
              <a:off x="5252149" y="2553783"/>
              <a:ext cx="3514223" cy="2473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60933" rIns="121900" bIns="60933" anchor="ctr" anchorCtr="0">
              <a:noAutofit/>
            </a:bodyPr>
            <a:lstStyle/>
            <a:p>
              <a:pPr algn="ctr">
                <a:buClr>
                  <a:srgbClr val="FFFFFF"/>
                </a:buClr>
                <a:buSzPts val="1050"/>
              </a:pPr>
              <a:endParaRPr sz="1733" b="1" u="sng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014" name="Google Shape;1014;p39"/>
            <p:cNvPicPr preferRelativeResize="0"/>
            <p:nvPr/>
          </p:nvPicPr>
          <p:blipFill rotWithShape="1">
            <a:blip r:embed="rId5">
              <a:alphaModFix/>
            </a:blip>
            <a:srcRect l="71119" t="58884" r="16936" b="20421"/>
            <a:stretch/>
          </p:blipFill>
          <p:spPr>
            <a:xfrm>
              <a:off x="6510041" y="3302325"/>
              <a:ext cx="1081675" cy="10692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9436291-4DE5-452A-92B2-58E44AE27F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369" y="458804"/>
            <a:ext cx="3148215" cy="133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119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2767</TotalTime>
  <Words>375</Words>
  <Application>Microsoft Office PowerPoint</Application>
  <PresentationFormat>Custom</PresentationFormat>
  <Paragraphs>48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Office Theme</vt:lpstr>
      <vt:lpstr>Custom Design</vt:lpstr>
      <vt:lpstr> https://odilo.lttc.edu.vn/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TÍNH NĂNG SÁCH ĐỌC OFFLINE – CẦN CÀI ĐẶT ỨNG DỤNG TRÊN GOOGLE CHROME MIỄN PHÍ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https://ascendger.odilo.us</dc:title>
  <dc:creator>diem.pham@ieg.com.vn</dc:creator>
  <cp:lastModifiedBy>DELL</cp:lastModifiedBy>
  <cp:revision>26</cp:revision>
  <dcterms:created xsi:type="dcterms:W3CDTF">2020-04-08T06:06:55Z</dcterms:created>
  <dcterms:modified xsi:type="dcterms:W3CDTF">2021-12-17T09:13:34Z</dcterms:modified>
</cp:coreProperties>
</file>