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3"/>
  </p:sldMasterIdLst>
  <p:notesMasterIdLst>
    <p:notesMasterId r:id="rId34"/>
  </p:notesMasterIdLst>
  <p:sldIdLst>
    <p:sldId id="276" r:id="rId4"/>
    <p:sldId id="256" r:id="rId5"/>
    <p:sldId id="278" r:id="rId6"/>
    <p:sldId id="430" r:id="rId7"/>
    <p:sldId id="559" r:id="rId8"/>
    <p:sldId id="781" r:id="rId9"/>
    <p:sldId id="800" r:id="rId10"/>
    <p:sldId id="822" r:id="rId11"/>
    <p:sldId id="790" r:id="rId12"/>
    <p:sldId id="759" r:id="rId13"/>
    <p:sldId id="665" r:id="rId14"/>
    <p:sldId id="824" r:id="rId15"/>
    <p:sldId id="825" r:id="rId16"/>
    <p:sldId id="826" r:id="rId17"/>
    <p:sldId id="827" r:id="rId18"/>
    <p:sldId id="828" r:id="rId19"/>
    <p:sldId id="829" r:id="rId20"/>
    <p:sldId id="830" r:id="rId21"/>
    <p:sldId id="831" r:id="rId22"/>
    <p:sldId id="816" r:id="rId23"/>
    <p:sldId id="832" r:id="rId24"/>
    <p:sldId id="833" r:id="rId25"/>
    <p:sldId id="834" r:id="rId26"/>
    <p:sldId id="835" r:id="rId27"/>
    <p:sldId id="837" r:id="rId28"/>
    <p:sldId id="838" r:id="rId29"/>
    <p:sldId id="839" r:id="rId30"/>
    <p:sldId id="840" r:id="rId31"/>
    <p:sldId id="841" r:id="rId32"/>
    <p:sldId id="275" r:id="rId33"/>
  </p:sldIdLst>
  <p:sldSz cx="9144000" cy="6858000" type="screen4x3"/>
  <p:notesSz cx="6858000" cy="9144000"/>
  <p:defaultTextStyle>
    <a:defPPr>
      <a:defRPr lang="en-US"/>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5"/>
    <p:restoredTop sz="94660"/>
  </p:normalViewPr>
  <p:slideViewPr>
    <p:cSldViewPr showGuides="1">
      <p:cViewPr varScale="1">
        <p:scale>
          <a:sx n="65" d="100"/>
          <a:sy n="65" d="100"/>
        </p:scale>
        <p:origin x="-564" y="-90"/>
      </p:cViewPr>
      <p:guideLst>
        <p:guide orient="horz" pos="1843"/>
        <p:guide pos="287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notesMaster" Target="notesMasters/notesMaster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image" Target="../media/image7.png"/><Relationship Id="rId7" Type="http://schemas.openxmlformats.org/officeDocument/2006/relationships/image" Target="../media/image6.png"/><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image" Target="../media/image7.png"/><Relationship Id="rId7" Type="http://schemas.openxmlformats.org/officeDocument/2006/relationships/image" Target="../media/image6.png"/><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Title Slide">
    <p:bg>
      <p:bgPr>
        <a:solidFill>
          <a:schemeClr val="bg1"/>
        </a:solidFill>
        <a:effectLst/>
      </p:bgPr>
    </p:bg>
    <p:spTree>
      <p:nvGrpSpPr>
        <p:cNvPr id="1" name=""/>
        <p:cNvGrpSpPr/>
        <p:nvPr/>
      </p:nvGrpSpPr>
      <p:grpSpPr>
        <a:xfrm>
          <a:off x="0" y="0"/>
          <a:ext cx="0" cy="0"/>
          <a:chOff x="0" y="0"/>
          <a:chExt cx="0" cy="0"/>
        </a:xfrm>
      </p:grpSpPr>
      <p:grpSp>
        <p:nvGrpSpPr>
          <p:cNvPr id="37902" name="Group 37901"/>
          <p:cNvGrpSpPr/>
          <p:nvPr userDrawn="1"/>
        </p:nvGrpSpPr>
        <p:grpSpPr>
          <a:xfrm>
            <a:off x="0" y="0"/>
            <a:ext cx="9144000" cy="6858000"/>
            <a:chOff x="0" y="0"/>
            <a:chExt cx="5760" cy="4320"/>
          </a:xfrm>
        </p:grpSpPr>
        <p:sp>
          <p:nvSpPr>
            <p:cNvPr id="37903" name="Rectangles 37902"/>
            <p:cNvSpPr/>
            <p:nvPr userDrawn="1"/>
          </p:nvSpPr>
          <p:spPr>
            <a:xfrm flipH="1">
              <a:off x="0" y="0"/>
              <a:ext cx="5760" cy="4320"/>
            </a:xfrm>
            <a:prstGeom prst="rect">
              <a:avLst/>
            </a:prstGeom>
            <a:gradFill rotWithShape="1">
              <a:gsLst>
                <a:gs pos="0">
                  <a:schemeClr val="tx2"/>
                </a:gs>
                <a:gs pos="100000">
                  <a:schemeClr val="accent1"/>
                </a:gs>
              </a:gsLst>
              <a:lin ang="5400000" scaled="1"/>
              <a:tileRect/>
            </a:gradFill>
            <a:ln w="9525">
              <a:noFill/>
            </a:ln>
          </p:spPr>
          <p:txBody>
            <a:bodyPr/>
            <a:lstStyle/>
            <a:p>
              <a:endParaRPr lang="en-US"/>
            </a:p>
          </p:txBody>
        </p:sp>
        <p:sp>
          <p:nvSpPr>
            <p:cNvPr id="37904" name="Rectangles 37903"/>
            <p:cNvSpPr/>
            <p:nvPr userDrawn="1"/>
          </p:nvSpPr>
          <p:spPr>
            <a:xfrm flipH="1">
              <a:off x="0" y="2208"/>
              <a:ext cx="5760" cy="2112"/>
            </a:xfrm>
            <a:prstGeom prst="rect">
              <a:avLst/>
            </a:prstGeom>
            <a:gradFill rotWithShape="1">
              <a:gsLst>
                <a:gs pos="0">
                  <a:schemeClr val="accent1">
                    <a:alpha val="0"/>
                  </a:schemeClr>
                </a:gs>
                <a:gs pos="100000">
                  <a:schemeClr val="accent1">
                    <a:gamma/>
                    <a:tint val="0"/>
                    <a:invGamma/>
                  </a:schemeClr>
                </a:gs>
              </a:gsLst>
              <a:lin ang="5400000" scaled="1"/>
              <a:tileRect/>
            </a:gradFill>
            <a:ln w="9525">
              <a:noFill/>
            </a:ln>
          </p:spPr>
          <p:txBody>
            <a:bodyPr/>
            <a:lstStyle/>
            <a:p>
              <a:endParaRPr lang="en-US"/>
            </a:p>
          </p:txBody>
        </p:sp>
      </p:grpSp>
      <p:grpSp>
        <p:nvGrpSpPr>
          <p:cNvPr id="37905" name="Group 37904"/>
          <p:cNvGrpSpPr/>
          <p:nvPr userDrawn="1"/>
        </p:nvGrpSpPr>
        <p:grpSpPr>
          <a:xfrm flipH="1">
            <a:off x="0" y="3200400"/>
            <a:ext cx="3505200" cy="3657600"/>
            <a:chOff x="3552" y="2016"/>
            <a:chExt cx="2208" cy="2304"/>
          </a:xfrm>
        </p:grpSpPr>
        <p:pic>
          <p:nvPicPr>
            <p:cNvPr id="37906" name="Picture 37905" descr="7"/>
            <p:cNvPicPr>
              <a:picLocks noChangeAspect="1"/>
            </p:cNvPicPr>
            <p:nvPr/>
          </p:nvPicPr>
          <p:blipFill>
            <a:blip r:embed="rId2"/>
            <a:srcRect r="40163" b="15112"/>
            <a:stretch>
              <a:fillRect/>
            </a:stretch>
          </p:blipFill>
          <p:spPr>
            <a:xfrm>
              <a:off x="3552" y="2736"/>
              <a:ext cx="2208" cy="1584"/>
            </a:xfrm>
            <a:prstGeom prst="rect">
              <a:avLst/>
            </a:prstGeom>
            <a:noFill/>
            <a:ln w="9525">
              <a:noFill/>
            </a:ln>
          </p:spPr>
        </p:pic>
        <p:pic>
          <p:nvPicPr>
            <p:cNvPr id="37907" name="Picture 37906" descr="8"/>
            <p:cNvPicPr>
              <a:picLocks noChangeAspect="1"/>
            </p:cNvPicPr>
            <p:nvPr/>
          </p:nvPicPr>
          <p:blipFill>
            <a:blip r:embed="rId3"/>
            <a:srcRect r="67458"/>
            <a:stretch>
              <a:fillRect/>
            </a:stretch>
          </p:blipFill>
          <p:spPr>
            <a:xfrm>
              <a:off x="5184" y="2016"/>
              <a:ext cx="576" cy="894"/>
            </a:xfrm>
            <a:prstGeom prst="rect">
              <a:avLst/>
            </a:prstGeom>
            <a:noFill/>
            <a:ln w="9525">
              <a:noFill/>
            </a:ln>
          </p:spPr>
        </p:pic>
      </p:grpSp>
      <p:grpSp>
        <p:nvGrpSpPr>
          <p:cNvPr id="37908" name="Group 37907"/>
          <p:cNvGrpSpPr/>
          <p:nvPr userDrawn="1"/>
        </p:nvGrpSpPr>
        <p:grpSpPr>
          <a:xfrm>
            <a:off x="5143500" y="2667000"/>
            <a:ext cx="4000500" cy="3686175"/>
            <a:chOff x="3240" y="1680"/>
            <a:chExt cx="2520" cy="2322"/>
          </a:xfrm>
        </p:grpSpPr>
        <p:pic>
          <p:nvPicPr>
            <p:cNvPr id="37909" name="Picture 37908" descr="7"/>
            <p:cNvPicPr>
              <a:picLocks noChangeAspect="1"/>
            </p:cNvPicPr>
            <p:nvPr userDrawn="1"/>
          </p:nvPicPr>
          <p:blipFill>
            <a:blip r:embed="rId4"/>
            <a:srcRect r="50000"/>
            <a:stretch>
              <a:fillRect/>
            </a:stretch>
          </p:blipFill>
          <p:spPr>
            <a:xfrm>
              <a:off x="3915" y="1680"/>
              <a:ext cx="1845" cy="1866"/>
            </a:xfrm>
            <a:prstGeom prst="rect">
              <a:avLst/>
            </a:prstGeom>
            <a:noFill/>
            <a:ln w="9525">
              <a:noFill/>
            </a:ln>
          </p:spPr>
        </p:pic>
        <p:pic>
          <p:nvPicPr>
            <p:cNvPr id="37910" name="Picture 37909" descr="6"/>
            <p:cNvPicPr>
              <a:picLocks noChangeAspect="1"/>
            </p:cNvPicPr>
            <p:nvPr userDrawn="1"/>
          </p:nvPicPr>
          <p:blipFill>
            <a:blip r:embed="rId5"/>
            <a:srcRect r="31372"/>
            <a:stretch>
              <a:fillRect/>
            </a:stretch>
          </p:blipFill>
          <p:spPr>
            <a:xfrm>
              <a:off x="3240" y="1968"/>
              <a:ext cx="2520" cy="2034"/>
            </a:xfrm>
            <a:prstGeom prst="rect">
              <a:avLst/>
            </a:prstGeom>
            <a:noFill/>
            <a:ln w="9525">
              <a:noFill/>
            </a:ln>
          </p:spPr>
        </p:pic>
      </p:grpSp>
      <p:pic>
        <p:nvPicPr>
          <p:cNvPr id="37911" name="Picture 37910" descr="2"/>
          <p:cNvPicPr>
            <a:picLocks noChangeAspect="1"/>
          </p:cNvPicPr>
          <p:nvPr userDrawn="1"/>
        </p:nvPicPr>
        <p:blipFill>
          <a:blip r:embed="rId6"/>
          <a:stretch>
            <a:fillRect/>
          </a:stretch>
        </p:blipFill>
        <p:spPr>
          <a:xfrm>
            <a:off x="0" y="4945063"/>
            <a:ext cx="5748338" cy="1912937"/>
          </a:xfrm>
          <a:prstGeom prst="rect">
            <a:avLst/>
          </a:prstGeom>
          <a:noFill/>
          <a:ln w="9525">
            <a:noFill/>
          </a:ln>
        </p:spPr>
      </p:pic>
      <p:pic>
        <p:nvPicPr>
          <p:cNvPr id="37912" name="Picture 37911" descr="1"/>
          <p:cNvPicPr>
            <a:picLocks noChangeAspect="1"/>
          </p:cNvPicPr>
          <p:nvPr userDrawn="1"/>
        </p:nvPicPr>
        <p:blipFill>
          <a:blip r:embed="rId7"/>
          <a:srcRect r="6091"/>
          <a:stretch>
            <a:fillRect/>
          </a:stretch>
        </p:blipFill>
        <p:spPr>
          <a:xfrm>
            <a:off x="3733800" y="2590800"/>
            <a:ext cx="5410200" cy="4267200"/>
          </a:xfrm>
          <a:prstGeom prst="rect">
            <a:avLst/>
          </a:prstGeom>
          <a:noFill/>
          <a:ln w="9525">
            <a:noFill/>
          </a:ln>
        </p:spPr>
      </p:pic>
      <p:grpSp>
        <p:nvGrpSpPr>
          <p:cNvPr id="37913" name="Group 37912"/>
          <p:cNvGrpSpPr/>
          <p:nvPr userDrawn="1"/>
        </p:nvGrpSpPr>
        <p:grpSpPr>
          <a:xfrm>
            <a:off x="0" y="0"/>
            <a:ext cx="9144000" cy="6858000"/>
            <a:chOff x="0" y="0"/>
            <a:chExt cx="5760" cy="4320"/>
          </a:xfrm>
        </p:grpSpPr>
        <p:pic>
          <p:nvPicPr>
            <p:cNvPr id="37914" name="Picture 37913" descr="1"/>
            <p:cNvPicPr>
              <a:picLocks noChangeAspect="1"/>
            </p:cNvPicPr>
            <p:nvPr userDrawn="1"/>
          </p:nvPicPr>
          <p:blipFill>
            <a:blip r:embed="rId8"/>
            <a:stretch>
              <a:fillRect/>
            </a:stretch>
          </p:blipFill>
          <p:spPr>
            <a:xfrm>
              <a:off x="0" y="0"/>
              <a:ext cx="5760" cy="2739"/>
            </a:xfrm>
            <a:prstGeom prst="rect">
              <a:avLst/>
            </a:prstGeom>
            <a:noFill/>
            <a:ln w="9525">
              <a:noFill/>
            </a:ln>
            <a:effectLst>
              <a:outerShdw dist="25400" dir="5400000" algn="ctr" rotWithShape="0">
                <a:schemeClr val="tx2"/>
              </a:outerShdw>
            </a:effectLst>
          </p:spPr>
        </p:pic>
        <p:pic>
          <p:nvPicPr>
            <p:cNvPr id="37915" name="Picture 37914" descr="3"/>
            <p:cNvPicPr>
              <a:picLocks noChangeAspect="1"/>
            </p:cNvPicPr>
            <p:nvPr userDrawn="1"/>
          </p:nvPicPr>
          <p:blipFill>
            <a:blip r:embed="rId9"/>
            <a:srcRect l="6747" t="9587"/>
            <a:stretch>
              <a:fillRect/>
            </a:stretch>
          </p:blipFill>
          <p:spPr>
            <a:xfrm>
              <a:off x="3604" y="3108"/>
              <a:ext cx="2156" cy="1212"/>
            </a:xfrm>
            <a:prstGeom prst="rect">
              <a:avLst/>
            </a:prstGeom>
            <a:noFill/>
            <a:ln w="9525">
              <a:noFill/>
            </a:ln>
            <a:effectLst>
              <a:outerShdw dist="28398" dir="3806096" algn="ctr" rotWithShape="0">
                <a:schemeClr val="tx2">
                  <a:alpha val="50000"/>
                </a:schemeClr>
              </a:outerShdw>
            </a:effectLst>
          </p:spPr>
        </p:pic>
      </p:grpSp>
      <p:sp>
        <p:nvSpPr>
          <p:cNvPr id="37916" name="Title 37915"/>
          <p:cNvSpPr>
            <a:spLocks noGrp="1"/>
          </p:cNvSpPr>
          <p:nvPr>
            <p:ph type="ctrTitle"/>
          </p:nvPr>
        </p:nvSpPr>
        <p:spPr>
          <a:xfrm>
            <a:off x="533400" y="838200"/>
            <a:ext cx="6400800" cy="1470025"/>
          </a:xfrm>
          <a:prstGeom prst="rect">
            <a:avLst/>
          </a:prstGeom>
          <a:noFill/>
          <a:ln w="9525">
            <a:noFill/>
          </a:ln>
        </p:spPr>
        <p:txBody>
          <a:bodyPr anchor="ctr" anchorCtr="0"/>
          <a:lstStyle>
            <a:lvl1pPr lvl="0" eaLnBrk="1" hangingPunct="1">
              <a:buClrTx/>
              <a:buSzTx/>
              <a:buFontTx/>
              <a:defRPr sz="5500"/>
            </a:lvl1pPr>
          </a:lstStyle>
          <a:p>
            <a:pPr lvl="0"/>
            <a:r>
              <a:rPr dirty="0"/>
              <a:t>Click to edit Master title style</a:t>
            </a:r>
            <a:endParaRPr dirty="0"/>
          </a:p>
        </p:txBody>
      </p:sp>
      <p:sp>
        <p:nvSpPr>
          <p:cNvPr id="37917" name="Subtitle 37916"/>
          <p:cNvSpPr>
            <a:spLocks noGrp="1"/>
          </p:cNvSpPr>
          <p:nvPr>
            <p:ph type="subTitle" idx="1"/>
          </p:nvPr>
        </p:nvSpPr>
        <p:spPr>
          <a:xfrm>
            <a:off x="533400" y="2133600"/>
            <a:ext cx="6400800" cy="457200"/>
          </a:xfrm>
          <a:prstGeom prst="rect">
            <a:avLst/>
          </a:prstGeom>
          <a:noFill/>
          <a:ln w="9525">
            <a:noFill/>
          </a:ln>
        </p:spPr>
        <p:txBody>
          <a:bodyPr anchor="t" anchorCtr="0"/>
          <a:lstStyle>
            <a:lvl1pPr marL="0" lvl="0" indent="0" eaLnBrk="1" hangingPunct="1">
              <a:buClrTx/>
              <a:buSzTx/>
              <a:buFontTx/>
              <a:buNone/>
              <a:defRPr sz="2200">
                <a:latin typeface="Times New Roman" panose="02020603050405020304" pitchFamily="18" charset="0"/>
              </a:defRPr>
            </a:lvl1pPr>
            <a:lvl2pPr marL="457200" lvl="1" indent="0" algn="ctr" eaLnBrk="1" hangingPunct="1">
              <a:buClrTx/>
              <a:buSzTx/>
              <a:buFontTx/>
              <a:buNone/>
              <a:defRPr sz="2200">
                <a:latin typeface="Times New Roman" panose="02020603050405020304" pitchFamily="18" charset="0"/>
              </a:defRPr>
            </a:lvl2pPr>
            <a:lvl3pPr marL="914400" lvl="2" indent="0" algn="ctr" eaLnBrk="1" hangingPunct="1">
              <a:buClrTx/>
              <a:buSzTx/>
              <a:buFontTx/>
              <a:buNone/>
              <a:defRPr sz="2200">
                <a:latin typeface="Times New Roman" panose="02020603050405020304" pitchFamily="18" charset="0"/>
              </a:defRPr>
            </a:lvl3pPr>
            <a:lvl4pPr marL="1371600" lvl="3" indent="0" algn="ctr" eaLnBrk="1" hangingPunct="1">
              <a:buClrTx/>
              <a:buSzTx/>
              <a:buFontTx/>
              <a:buNone/>
              <a:defRPr sz="2200">
                <a:latin typeface="Times New Roman" panose="02020603050405020304" pitchFamily="18" charset="0"/>
              </a:defRPr>
            </a:lvl4pPr>
            <a:lvl5pPr marL="1828800" lvl="4" indent="0" algn="ctr" eaLnBrk="1" hangingPunct="1">
              <a:buClrTx/>
              <a:buSzTx/>
              <a:buFontTx/>
              <a:buNone/>
              <a:defRPr sz="2200">
                <a:latin typeface="Times New Roman" panose="02020603050405020304" pitchFamily="18" charset="0"/>
              </a:defRPr>
            </a:lvl5pPr>
          </a:lstStyle>
          <a:p>
            <a:pPr lvl="0"/>
            <a:r>
              <a:rPr dirty="0"/>
              <a:t>Click to edit Master subtitle style</a:t>
            </a:r>
            <a:endParaRPr dirty="0"/>
          </a:p>
        </p:txBody>
      </p:sp>
      <p:sp>
        <p:nvSpPr>
          <p:cNvPr id="37918" name="Date Placeholder 37917"/>
          <p:cNvSpPr>
            <a:spLocks noGrp="1"/>
          </p:cNvSpPr>
          <p:nvPr>
            <p:ph type="dt" sz="half" idx="2"/>
          </p:nvPr>
        </p:nvSpPr>
        <p:spPr>
          <a:xfrm>
            <a:off x="457200" y="57150"/>
            <a:ext cx="2133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fld id="{BB962C8B-B14F-4D97-AF65-F5344CB8AC3E}" type="datetime1">
              <a:rPr lang="en-US" dirty="0"/>
            </a:fld>
            <a:endParaRPr lang="en-US" dirty="0">
              <a:latin typeface="Arial" panose="020B0604020202020204" pitchFamily="34" charset="0"/>
            </a:endParaRPr>
          </a:p>
        </p:txBody>
      </p:sp>
      <p:sp>
        <p:nvSpPr>
          <p:cNvPr id="37919" name="Footer Placeholder 37918"/>
          <p:cNvSpPr>
            <a:spLocks noGrp="1"/>
          </p:cNvSpPr>
          <p:nvPr>
            <p:ph type="ftr" sz="quarter" idx="3"/>
          </p:nvPr>
        </p:nvSpPr>
        <p:spPr>
          <a:xfrm>
            <a:off x="3124200" y="57150"/>
            <a:ext cx="2895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endParaRPr lang="en-US" dirty="0"/>
          </a:p>
        </p:txBody>
      </p:sp>
      <p:sp>
        <p:nvSpPr>
          <p:cNvPr id="37920" name="Slide Number Placeholder 37919"/>
          <p:cNvSpPr>
            <a:spLocks noGrp="1"/>
          </p:cNvSpPr>
          <p:nvPr>
            <p:ph type="sldNum" sz="quarter" idx="4"/>
          </p:nvPr>
        </p:nvSpPr>
        <p:spPr>
          <a:xfrm>
            <a:off x="6553200" y="57150"/>
            <a:ext cx="2133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fld id="{9A0DB2DC-4C9A-4742-B13C-FB6460FD3503}" type="slidenum">
              <a:rPr lang="en-US" dirty="0"/>
            </a:fld>
            <a:endParaRPr lang="en-US" dirty="0">
              <a:latin typeface="Arial" panose="020B0604020202020204" pitchFamily="34" charset="0"/>
            </a:endParaRPr>
          </a:p>
        </p:txBody>
      </p:sp>
      <p:sp>
        <p:nvSpPr>
          <p:cNvPr id="37921" name="Text Box 37920"/>
          <p:cNvSpPr txBox="1"/>
          <p:nvPr userDrawn="1"/>
        </p:nvSpPr>
        <p:spPr>
          <a:xfrm>
            <a:off x="7543800" y="6248400"/>
            <a:ext cx="1303338" cy="427038"/>
          </a:xfrm>
          <a:prstGeom prst="rect">
            <a:avLst/>
          </a:prstGeom>
          <a:noFill/>
          <a:ln w="9525">
            <a:noFill/>
          </a:ln>
        </p:spPr>
        <p:txBody>
          <a:bodyPr wrap="none" anchor="t" anchorCtr="0">
            <a:spAutoFit/>
          </a:bodyPr>
          <a:lstStyle/>
          <a:p>
            <a:pPr lvl="0" algn="r" eaLnBrk="1" hangingPunct="1"/>
            <a:r>
              <a:rPr sz="2200">
                <a:latin typeface="Arial Black" panose="020B0A04020102020204" pitchFamily="34" charset="0"/>
              </a:rPr>
              <a:t>L/O/G/O</a:t>
            </a:r>
            <a:endParaRPr sz="2200">
              <a:latin typeface="Arial Black" panose="020B0A040201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08125"/>
            <a:ext cx="4038600" cy="46180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508125"/>
            <a:ext cx="4038600" cy="46180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8" name="Footer Placeholder 7"/>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9" name="Slide Number Placeholder 8"/>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4" name="Footer Placeholder 3"/>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5" name="Slide Number Placeholder 4"/>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3" name="Footer Placeholder 2"/>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4" name="Slide Number Placeholder 3"/>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7013"/>
            <a:ext cx="2057400" cy="58991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7013"/>
            <a:ext cx="6019800" cy="58991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508125"/>
            <a:ext cx="4038600" cy="46180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508125"/>
            <a:ext cx="4038600" cy="46180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508125"/>
            <a:ext cx="8229600" cy="4618038"/>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508125"/>
            <a:ext cx="8229600" cy="4618038"/>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showMasterPhAnim="0" showMasterSp="0">
  <p:cSld name="Title Slide">
    <p:bg>
      <p:bgPr>
        <a:solidFill>
          <a:schemeClr val="bg1"/>
        </a:solidFill>
        <a:effectLst/>
      </p:bgPr>
    </p:bg>
    <p:spTree>
      <p:nvGrpSpPr>
        <p:cNvPr id="1" name=""/>
        <p:cNvGrpSpPr/>
        <p:nvPr/>
      </p:nvGrpSpPr>
      <p:grpSpPr>
        <a:xfrm>
          <a:off x="0" y="0"/>
          <a:ext cx="0" cy="0"/>
          <a:chOff x="0" y="0"/>
          <a:chExt cx="0" cy="0"/>
        </a:xfrm>
      </p:grpSpPr>
      <p:grpSp>
        <p:nvGrpSpPr>
          <p:cNvPr id="37902" name="Group 37901"/>
          <p:cNvGrpSpPr/>
          <p:nvPr userDrawn="1"/>
        </p:nvGrpSpPr>
        <p:grpSpPr>
          <a:xfrm>
            <a:off x="0" y="0"/>
            <a:ext cx="9144000" cy="6858000"/>
            <a:chOff x="0" y="0"/>
            <a:chExt cx="5760" cy="4320"/>
          </a:xfrm>
        </p:grpSpPr>
        <p:sp>
          <p:nvSpPr>
            <p:cNvPr id="37903" name="Rectangles 37902"/>
            <p:cNvSpPr/>
            <p:nvPr userDrawn="1"/>
          </p:nvSpPr>
          <p:spPr>
            <a:xfrm flipH="1">
              <a:off x="0" y="0"/>
              <a:ext cx="5760" cy="4320"/>
            </a:xfrm>
            <a:prstGeom prst="rect">
              <a:avLst/>
            </a:prstGeom>
            <a:gradFill rotWithShape="1">
              <a:gsLst>
                <a:gs pos="0">
                  <a:schemeClr val="tx2"/>
                </a:gs>
                <a:gs pos="100000">
                  <a:schemeClr val="accent1"/>
                </a:gs>
              </a:gsLst>
              <a:lin ang="5400000" scaled="1"/>
              <a:tileRect/>
            </a:gradFill>
            <a:ln w="9525">
              <a:noFill/>
            </a:ln>
          </p:spPr>
          <p:txBody>
            <a:bodyPr/>
            <a:lstStyle/>
            <a:p>
              <a:endParaRPr lang="en-US"/>
            </a:p>
          </p:txBody>
        </p:sp>
        <p:sp>
          <p:nvSpPr>
            <p:cNvPr id="37904" name="Rectangles 37903"/>
            <p:cNvSpPr/>
            <p:nvPr userDrawn="1"/>
          </p:nvSpPr>
          <p:spPr>
            <a:xfrm flipH="1">
              <a:off x="0" y="2208"/>
              <a:ext cx="5760" cy="2112"/>
            </a:xfrm>
            <a:prstGeom prst="rect">
              <a:avLst/>
            </a:prstGeom>
            <a:gradFill rotWithShape="1">
              <a:gsLst>
                <a:gs pos="0">
                  <a:schemeClr val="accent1">
                    <a:alpha val="0"/>
                  </a:schemeClr>
                </a:gs>
                <a:gs pos="100000">
                  <a:schemeClr val="accent1">
                    <a:gamma/>
                    <a:tint val="0"/>
                    <a:invGamma/>
                  </a:schemeClr>
                </a:gs>
              </a:gsLst>
              <a:lin ang="5400000" scaled="1"/>
              <a:tileRect/>
            </a:gradFill>
            <a:ln w="9525">
              <a:noFill/>
            </a:ln>
          </p:spPr>
          <p:txBody>
            <a:bodyPr/>
            <a:lstStyle/>
            <a:p>
              <a:endParaRPr lang="en-US"/>
            </a:p>
          </p:txBody>
        </p:sp>
      </p:grpSp>
      <p:grpSp>
        <p:nvGrpSpPr>
          <p:cNvPr id="37905" name="Group 37904"/>
          <p:cNvGrpSpPr/>
          <p:nvPr userDrawn="1"/>
        </p:nvGrpSpPr>
        <p:grpSpPr>
          <a:xfrm flipH="1">
            <a:off x="0" y="3200400"/>
            <a:ext cx="3505200" cy="3657600"/>
            <a:chOff x="3552" y="2016"/>
            <a:chExt cx="2208" cy="2304"/>
          </a:xfrm>
        </p:grpSpPr>
        <p:pic>
          <p:nvPicPr>
            <p:cNvPr id="37906" name="Picture 37905" descr="7"/>
            <p:cNvPicPr>
              <a:picLocks noChangeAspect="1"/>
            </p:cNvPicPr>
            <p:nvPr/>
          </p:nvPicPr>
          <p:blipFill>
            <a:blip r:embed="rId2"/>
            <a:srcRect r="40163" b="15112"/>
            <a:stretch>
              <a:fillRect/>
            </a:stretch>
          </p:blipFill>
          <p:spPr>
            <a:xfrm>
              <a:off x="3552" y="2736"/>
              <a:ext cx="2208" cy="1584"/>
            </a:xfrm>
            <a:prstGeom prst="rect">
              <a:avLst/>
            </a:prstGeom>
            <a:noFill/>
            <a:ln w="9525">
              <a:noFill/>
            </a:ln>
          </p:spPr>
        </p:pic>
        <p:pic>
          <p:nvPicPr>
            <p:cNvPr id="37907" name="Picture 37906" descr="8"/>
            <p:cNvPicPr>
              <a:picLocks noChangeAspect="1"/>
            </p:cNvPicPr>
            <p:nvPr/>
          </p:nvPicPr>
          <p:blipFill>
            <a:blip r:embed="rId3"/>
            <a:srcRect r="67458"/>
            <a:stretch>
              <a:fillRect/>
            </a:stretch>
          </p:blipFill>
          <p:spPr>
            <a:xfrm>
              <a:off x="5184" y="2016"/>
              <a:ext cx="576" cy="894"/>
            </a:xfrm>
            <a:prstGeom prst="rect">
              <a:avLst/>
            </a:prstGeom>
            <a:noFill/>
            <a:ln w="9525">
              <a:noFill/>
            </a:ln>
          </p:spPr>
        </p:pic>
      </p:grpSp>
      <p:grpSp>
        <p:nvGrpSpPr>
          <p:cNvPr id="37908" name="Group 37907"/>
          <p:cNvGrpSpPr/>
          <p:nvPr userDrawn="1"/>
        </p:nvGrpSpPr>
        <p:grpSpPr>
          <a:xfrm>
            <a:off x="5143500" y="2667000"/>
            <a:ext cx="4000500" cy="3686175"/>
            <a:chOff x="3240" y="1680"/>
            <a:chExt cx="2520" cy="2322"/>
          </a:xfrm>
        </p:grpSpPr>
        <p:pic>
          <p:nvPicPr>
            <p:cNvPr id="37909" name="Picture 37908" descr="7"/>
            <p:cNvPicPr>
              <a:picLocks noChangeAspect="1"/>
            </p:cNvPicPr>
            <p:nvPr userDrawn="1"/>
          </p:nvPicPr>
          <p:blipFill>
            <a:blip r:embed="rId4"/>
            <a:srcRect r="50000"/>
            <a:stretch>
              <a:fillRect/>
            </a:stretch>
          </p:blipFill>
          <p:spPr>
            <a:xfrm>
              <a:off x="3915" y="1680"/>
              <a:ext cx="1845" cy="1866"/>
            </a:xfrm>
            <a:prstGeom prst="rect">
              <a:avLst/>
            </a:prstGeom>
            <a:noFill/>
            <a:ln w="9525">
              <a:noFill/>
            </a:ln>
          </p:spPr>
        </p:pic>
        <p:pic>
          <p:nvPicPr>
            <p:cNvPr id="37910" name="Picture 37909" descr="6"/>
            <p:cNvPicPr>
              <a:picLocks noChangeAspect="1"/>
            </p:cNvPicPr>
            <p:nvPr userDrawn="1"/>
          </p:nvPicPr>
          <p:blipFill>
            <a:blip r:embed="rId5"/>
            <a:srcRect r="31372"/>
            <a:stretch>
              <a:fillRect/>
            </a:stretch>
          </p:blipFill>
          <p:spPr>
            <a:xfrm>
              <a:off x="3240" y="1968"/>
              <a:ext cx="2520" cy="2034"/>
            </a:xfrm>
            <a:prstGeom prst="rect">
              <a:avLst/>
            </a:prstGeom>
            <a:noFill/>
            <a:ln w="9525">
              <a:noFill/>
            </a:ln>
          </p:spPr>
        </p:pic>
      </p:grpSp>
      <p:pic>
        <p:nvPicPr>
          <p:cNvPr id="37911" name="Picture 37910" descr="2"/>
          <p:cNvPicPr>
            <a:picLocks noChangeAspect="1"/>
          </p:cNvPicPr>
          <p:nvPr userDrawn="1"/>
        </p:nvPicPr>
        <p:blipFill>
          <a:blip r:embed="rId6"/>
          <a:stretch>
            <a:fillRect/>
          </a:stretch>
        </p:blipFill>
        <p:spPr>
          <a:xfrm>
            <a:off x="0" y="4945063"/>
            <a:ext cx="5748338" cy="1912937"/>
          </a:xfrm>
          <a:prstGeom prst="rect">
            <a:avLst/>
          </a:prstGeom>
          <a:noFill/>
          <a:ln w="9525">
            <a:noFill/>
          </a:ln>
        </p:spPr>
      </p:pic>
      <p:pic>
        <p:nvPicPr>
          <p:cNvPr id="37912" name="Picture 37911" descr="1"/>
          <p:cNvPicPr>
            <a:picLocks noChangeAspect="1"/>
          </p:cNvPicPr>
          <p:nvPr userDrawn="1"/>
        </p:nvPicPr>
        <p:blipFill>
          <a:blip r:embed="rId7"/>
          <a:srcRect r="6091"/>
          <a:stretch>
            <a:fillRect/>
          </a:stretch>
        </p:blipFill>
        <p:spPr>
          <a:xfrm>
            <a:off x="3733800" y="2590800"/>
            <a:ext cx="5410200" cy="4267200"/>
          </a:xfrm>
          <a:prstGeom prst="rect">
            <a:avLst/>
          </a:prstGeom>
          <a:noFill/>
          <a:ln w="9525">
            <a:noFill/>
          </a:ln>
        </p:spPr>
      </p:pic>
      <p:grpSp>
        <p:nvGrpSpPr>
          <p:cNvPr id="37913" name="Group 37912"/>
          <p:cNvGrpSpPr/>
          <p:nvPr userDrawn="1"/>
        </p:nvGrpSpPr>
        <p:grpSpPr>
          <a:xfrm>
            <a:off x="0" y="0"/>
            <a:ext cx="9144000" cy="6858000"/>
            <a:chOff x="0" y="0"/>
            <a:chExt cx="5760" cy="4320"/>
          </a:xfrm>
        </p:grpSpPr>
        <p:pic>
          <p:nvPicPr>
            <p:cNvPr id="37914" name="Picture 37913" descr="1"/>
            <p:cNvPicPr>
              <a:picLocks noChangeAspect="1"/>
            </p:cNvPicPr>
            <p:nvPr userDrawn="1"/>
          </p:nvPicPr>
          <p:blipFill>
            <a:blip r:embed="rId8"/>
            <a:stretch>
              <a:fillRect/>
            </a:stretch>
          </p:blipFill>
          <p:spPr>
            <a:xfrm>
              <a:off x="0" y="0"/>
              <a:ext cx="5760" cy="2739"/>
            </a:xfrm>
            <a:prstGeom prst="rect">
              <a:avLst/>
            </a:prstGeom>
            <a:noFill/>
            <a:ln w="9525">
              <a:noFill/>
            </a:ln>
            <a:effectLst>
              <a:outerShdw dist="25400" dir="5400000" algn="ctr" rotWithShape="0">
                <a:schemeClr val="tx2"/>
              </a:outerShdw>
            </a:effectLst>
          </p:spPr>
        </p:pic>
        <p:pic>
          <p:nvPicPr>
            <p:cNvPr id="37915" name="Picture 37914" descr="3"/>
            <p:cNvPicPr>
              <a:picLocks noChangeAspect="1"/>
            </p:cNvPicPr>
            <p:nvPr userDrawn="1"/>
          </p:nvPicPr>
          <p:blipFill>
            <a:blip r:embed="rId9"/>
            <a:srcRect l="6747" t="9587"/>
            <a:stretch>
              <a:fillRect/>
            </a:stretch>
          </p:blipFill>
          <p:spPr>
            <a:xfrm>
              <a:off x="3604" y="3108"/>
              <a:ext cx="2156" cy="1212"/>
            </a:xfrm>
            <a:prstGeom prst="rect">
              <a:avLst/>
            </a:prstGeom>
            <a:noFill/>
            <a:ln w="9525">
              <a:noFill/>
            </a:ln>
            <a:effectLst>
              <a:outerShdw dist="28398" dir="3806096" algn="ctr" rotWithShape="0">
                <a:schemeClr val="tx2">
                  <a:alpha val="50000"/>
                </a:schemeClr>
              </a:outerShdw>
            </a:effectLst>
          </p:spPr>
        </p:pic>
      </p:grpSp>
      <p:sp>
        <p:nvSpPr>
          <p:cNvPr id="37916" name="Title 37915"/>
          <p:cNvSpPr>
            <a:spLocks noGrp="1"/>
          </p:cNvSpPr>
          <p:nvPr>
            <p:ph type="ctrTitle"/>
          </p:nvPr>
        </p:nvSpPr>
        <p:spPr>
          <a:xfrm>
            <a:off x="533400" y="838200"/>
            <a:ext cx="6400800" cy="1470025"/>
          </a:xfrm>
          <a:prstGeom prst="rect">
            <a:avLst/>
          </a:prstGeom>
          <a:noFill/>
          <a:ln w="9525">
            <a:noFill/>
          </a:ln>
        </p:spPr>
        <p:txBody>
          <a:bodyPr anchor="ctr" anchorCtr="0"/>
          <a:lstStyle>
            <a:lvl1pPr lvl="0" eaLnBrk="1" hangingPunct="1">
              <a:buClrTx/>
              <a:buSzTx/>
              <a:buFontTx/>
              <a:defRPr sz="5500"/>
            </a:lvl1pPr>
          </a:lstStyle>
          <a:p>
            <a:pPr lvl="0"/>
            <a:r>
              <a:rPr dirty="0"/>
              <a:t>Click to edit Master title style</a:t>
            </a:r>
            <a:endParaRPr dirty="0"/>
          </a:p>
        </p:txBody>
      </p:sp>
      <p:sp>
        <p:nvSpPr>
          <p:cNvPr id="37917" name="Subtitle 37916"/>
          <p:cNvSpPr>
            <a:spLocks noGrp="1"/>
          </p:cNvSpPr>
          <p:nvPr>
            <p:ph type="subTitle" idx="1"/>
          </p:nvPr>
        </p:nvSpPr>
        <p:spPr>
          <a:xfrm>
            <a:off x="533400" y="2133600"/>
            <a:ext cx="6400800" cy="457200"/>
          </a:xfrm>
          <a:prstGeom prst="rect">
            <a:avLst/>
          </a:prstGeom>
          <a:noFill/>
          <a:ln w="9525">
            <a:noFill/>
          </a:ln>
        </p:spPr>
        <p:txBody>
          <a:bodyPr anchor="t" anchorCtr="0"/>
          <a:lstStyle>
            <a:lvl1pPr marL="0" lvl="0" indent="0" eaLnBrk="1" hangingPunct="1">
              <a:buClrTx/>
              <a:buSzTx/>
              <a:buFontTx/>
              <a:buNone/>
              <a:defRPr sz="2200">
                <a:latin typeface="Times New Roman" panose="02020603050405020304" pitchFamily="18" charset="0"/>
              </a:defRPr>
            </a:lvl1pPr>
            <a:lvl2pPr marL="457200" lvl="1" indent="0" algn="ctr" eaLnBrk="1" hangingPunct="1">
              <a:buClrTx/>
              <a:buSzTx/>
              <a:buFontTx/>
              <a:buNone/>
              <a:defRPr sz="2200">
                <a:latin typeface="Times New Roman" panose="02020603050405020304" pitchFamily="18" charset="0"/>
              </a:defRPr>
            </a:lvl2pPr>
            <a:lvl3pPr marL="914400" lvl="2" indent="0" algn="ctr" eaLnBrk="1" hangingPunct="1">
              <a:buClrTx/>
              <a:buSzTx/>
              <a:buFontTx/>
              <a:buNone/>
              <a:defRPr sz="2200">
                <a:latin typeface="Times New Roman" panose="02020603050405020304" pitchFamily="18" charset="0"/>
              </a:defRPr>
            </a:lvl3pPr>
            <a:lvl4pPr marL="1371600" lvl="3" indent="0" algn="ctr" eaLnBrk="1" hangingPunct="1">
              <a:buClrTx/>
              <a:buSzTx/>
              <a:buFontTx/>
              <a:buNone/>
              <a:defRPr sz="2200">
                <a:latin typeface="Times New Roman" panose="02020603050405020304" pitchFamily="18" charset="0"/>
              </a:defRPr>
            </a:lvl4pPr>
            <a:lvl5pPr marL="1828800" lvl="4" indent="0" algn="ctr" eaLnBrk="1" hangingPunct="1">
              <a:buClrTx/>
              <a:buSzTx/>
              <a:buFontTx/>
              <a:buNone/>
              <a:defRPr sz="2200">
                <a:latin typeface="Times New Roman" panose="02020603050405020304" pitchFamily="18" charset="0"/>
              </a:defRPr>
            </a:lvl5pPr>
          </a:lstStyle>
          <a:p>
            <a:pPr lvl="0"/>
            <a:r>
              <a:rPr dirty="0"/>
              <a:t>Click to edit Master subtitle style</a:t>
            </a:r>
            <a:endParaRPr dirty="0"/>
          </a:p>
        </p:txBody>
      </p:sp>
      <p:sp>
        <p:nvSpPr>
          <p:cNvPr id="37918" name="Date Placeholder 37917"/>
          <p:cNvSpPr>
            <a:spLocks noGrp="1"/>
          </p:cNvSpPr>
          <p:nvPr>
            <p:ph type="dt" sz="half" idx="2"/>
          </p:nvPr>
        </p:nvSpPr>
        <p:spPr>
          <a:xfrm>
            <a:off x="457200" y="57150"/>
            <a:ext cx="2133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fld id="{BB962C8B-B14F-4D97-AF65-F5344CB8AC3E}" type="datetime1">
              <a:rPr lang="en-US" dirty="0"/>
            </a:fld>
            <a:endParaRPr lang="en-US" dirty="0">
              <a:latin typeface="Arial" panose="020B0604020202020204" pitchFamily="34" charset="0"/>
            </a:endParaRPr>
          </a:p>
        </p:txBody>
      </p:sp>
      <p:sp>
        <p:nvSpPr>
          <p:cNvPr id="37919" name="Footer Placeholder 37918"/>
          <p:cNvSpPr>
            <a:spLocks noGrp="1"/>
          </p:cNvSpPr>
          <p:nvPr>
            <p:ph type="ftr" sz="quarter" idx="3"/>
          </p:nvPr>
        </p:nvSpPr>
        <p:spPr>
          <a:xfrm>
            <a:off x="3124200" y="57150"/>
            <a:ext cx="2895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endParaRPr lang="en-US" dirty="0"/>
          </a:p>
        </p:txBody>
      </p:sp>
      <p:sp>
        <p:nvSpPr>
          <p:cNvPr id="37920" name="Slide Number Placeholder 37919"/>
          <p:cNvSpPr>
            <a:spLocks noGrp="1"/>
          </p:cNvSpPr>
          <p:nvPr>
            <p:ph type="sldNum" sz="quarter" idx="4"/>
          </p:nvPr>
        </p:nvSpPr>
        <p:spPr>
          <a:xfrm>
            <a:off x="6553200" y="57150"/>
            <a:ext cx="2133600" cy="217488"/>
          </a:xfrm>
          <a:prstGeom prst="rect">
            <a:avLst/>
          </a:prstGeom>
          <a:noFill/>
          <a:ln w="9525">
            <a:noFill/>
          </a:ln>
        </p:spPr>
        <p:txBody>
          <a:bodyPr anchor="t" anchorCtr="0"/>
          <a:lstStyle>
            <a:lvl1pPr>
              <a:defRPr>
                <a:latin typeface="Arial" panose="020B0604020202020204" pitchFamily="34" charset="0"/>
              </a:defRPr>
            </a:lvl1pPr>
          </a:lstStyle>
          <a:p>
            <a:pPr eaLnBrk="1" hangingPunct="1"/>
            <a:fld id="{9A0DB2DC-4C9A-4742-B13C-FB6460FD3503}" type="slidenum">
              <a:rPr lang="en-US" dirty="0"/>
            </a:fld>
            <a:endParaRPr lang="en-US" dirty="0">
              <a:latin typeface="Arial" panose="020B0604020202020204" pitchFamily="34" charset="0"/>
            </a:endParaRPr>
          </a:p>
        </p:txBody>
      </p:sp>
      <p:sp>
        <p:nvSpPr>
          <p:cNvPr id="37921" name="Text Box 37920"/>
          <p:cNvSpPr txBox="1"/>
          <p:nvPr userDrawn="1"/>
        </p:nvSpPr>
        <p:spPr>
          <a:xfrm>
            <a:off x="7543800" y="6248400"/>
            <a:ext cx="1303338" cy="427038"/>
          </a:xfrm>
          <a:prstGeom prst="rect">
            <a:avLst/>
          </a:prstGeom>
          <a:noFill/>
          <a:ln w="9525">
            <a:noFill/>
          </a:ln>
        </p:spPr>
        <p:txBody>
          <a:bodyPr wrap="none" anchor="t" anchorCtr="0">
            <a:spAutoFit/>
          </a:bodyPr>
          <a:lstStyle/>
          <a:p>
            <a:pPr lvl="0" algn="r" eaLnBrk="1" hangingPunct="1"/>
            <a:r>
              <a:rPr sz="2200">
                <a:latin typeface="Arial Black" panose="020B0A04020102020204" pitchFamily="34" charset="0"/>
              </a:rPr>
              <a:t>L/O/G/O</a:t>
            </a:r>
            <a:endParaRPr sz="2200">
              <a:latin typeface="Arial Black" panose="020B0A04020102020204" pitchFamily="34" charset="0"/>
            </a:endParaRPr>
          </a:p>
        </p:txBody>
      </p:sp>
    </p:spTree>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08125"/>
            <a:ext cx="4038600" cy="46180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508125"/>
            <a:ext cx="4038600" cy="46180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8" name="Footer Placeholder 7"/>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9" name="Slide Number Placeholder 8"/>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4" name="Footer Placeholder 3"/>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5" name="Slide Number Placeholder 4"/>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3" name="Footer Placeholder 2"/>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4" name="Slide Number Placeholder 3"/>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7013"/>
            <a:ext cx="2057400" cy="58991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7013"/>
            <a:ext cx="6019800" cy="58991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508125"/>
            <a:ext cx="4038600" cy="46180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508125"/>
            <a:ext cx="4038600" cy="46180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6" name="Footer Placeholder 5"/>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508125"/>
            <a:ext cx="8229600" cy="4618038"/>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Date Placeholder 3"/>
          <p:cNvSpPr>
            <a:spLocks noGrp="1"/>
          </p:cNvSpPr>
          <p:nvPr>
            <p:ph type="dt" sz="half" idx="10"/>
          </p:nvPr>
        </p:nvSpPr>
        <p:spPr/>
        <p:txBody>
          <a:body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5" name="Footer Placeholder 4"/>
          <p:cNvSpPr>
            <a:spLocks noGrp="1"/>
          </p:cNvSpPr>
          <p:nvPr>
            <p:ph type="ftr" sz="quarter" idx="11"/>
          </p:nvPr>
        </p:nvSpPr>
        <p:spPr/>
        <p:txBody>
          <a:bodyPr/>
          <a:lstStyle/>
          <a:p>
            <a:pPr lvl="0" eaLnBrk="1" hangingPunct="1"/>
            <a:endParaRPr lang="en-US" dirty="0">
              <a:latin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27013"/>
            <a:ext cx="8229600" cy="7921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508125"/>
            <a:ext cx="8229600" cy="4618038"/>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image" Target="../media/image8.png"/><Relationship Id="rId17" Type="http://schemas.openxmlformats.org/officeDocument/2006/relationships/image" Target="../media/image10.png"/><Relationship Id="rId16" Type="http://schemas.openxmlformats.org/officeDocument/2006/relationships/image" Target="../media/image9.png"/><Relationship Id="rId15" Type="http://schemas.openxmlformats.org/officeDocument/2006/relationships/image" Target="../media/image7.pn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9" Type="http://schemas.openxmlformats.org/officeDocument/2006/relationships/theme" Target="../theme/theme2.xml"/><Relationship Id="rId18" Type="http://schemas.openxmlformats.org/officeDocument/2006/relationships/image" Target="../media/image8.png"/><Relationship Id="rId17" Type="http://schemas.openxmlformats.org/officeDocument/2006/relationships/image" Target="../media/image10.png"/><Relationship Id="rId16" Type="http://schemas.openxmlformats.org/officeDocument/2006/relationships/image" Target="../media/image9.png"/><Relationship Id="rId15" Type="http://schemas.openxmlformats.org/officeDocument/2006/relationships/image" Target="../media/image7.png"/><Relationship Id="rId14" Type="http://schemas.openxmlformats.org/officeDocument/2006/relationships/slideLayout" Target="../slideLayouts/slideLayout28.xml"/><Relationship Id="rId13" Type="http://schemas.openxmlformats.org/officeDocument/2006/relationships/slideLayout" Target="../slideLayouts/slideLayout27.xml"/><Relationship Id="rId12" Type="http://schemas.openxmlformats.org/officeDocument/2006/relationships/slideLayout" Target="../slideLayouts/slideLayout26.xml"/><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6" name="Rectangles 3085"/>
          <p:cNvSpPr/>
          <p:nvPr userDrawn="1"/>
        </p:nvSpPr>
        <p:spPr>
          <a:xfrm>
            <a:off x="0" y="0"/>
            <a:ext cx="9144000" cy="2852738"/>
          </a:xfrm>
          <a:prstGeom prst="rect">
            <a:avLst/>
          </a:prstGeom>
          <a:gradFill rotWithShape="1">
            <a:gsLst>
              <a:gs pos="0">
                <a:schemeClr val="accent1"/>
              </a:gs>
              <a:gs pos="100000">
                <a:schemeClr val="accent1">
                  <a:gamma/>
                  <a:tint val="0"/>
                  <a:invGamma/>
                  <a:alpha val="0"/>
                </a:schemeClr>
              </a:gs>
            </a:gsLst>
            <a:lin ang="5400000" scaled="1"/>
            <a:tileRect/>
          </a:gradFill>
          <a:ln w="9525">
            <a:noFill/>
          </a:ln>
        </p:spPr>
        <p:txBody>
          <a:bodyPr/>
          <a:lstStyle/>
          <a:p>
            <a:endParaRPr lang="en-US"/>
          </a:p>
        </p:txBody>
      </p:sp>
      <p:sp>
        <p:nvSpPr>
          <p:cNvPr id="3087" name="Rectangles 3086"/>
          <p:cNvSpPr/>
          <p:nvPr userDrawn="1"/>
        </p:nvSpPr>
        <p:spPr>
          <a:xfrm>
            <a:off x="0" y="5013325"/>
            <a:ext cx="9144000" cy="1844675"/>
          </a:xfrm>
          <a:prstGeom prst="rect">
            <a:avLst/>
          </a:prstGeom>
          <a:gradFill rotWithShape="1">
            <a:gsLst>
              <a:gs pos="0">
                <a:schemeClr val="accent1">
                  <a:gamma/>
                  <a:tint val="0"/>
                  <a:invGamma/>
                  <a:alpha val="0"/>
                </a:schemeClr>
              </a:gs>
              <a:gs pos="100000">
                <a:schemeClr val="accent1">
                  <a:alpha val="39999"/>
                </a:schemeClr>
              </a:gs>
            </a:gsLst>
            <a:lin ang="5400000" scaled="1"/>
            <a:tileRect/>
          </a:gradFill>
          <a:ln w="9525">
            <a:noFill/>
          </a:ln>
        </p:spPr>
        <p:txBody>
          <a:bodyPr/>
          <a:lstStyle/>
          <a:p>
            <a:endParaRPr lang="en-US"/>
          </a:p>
        </p:txBody>
      </p:sp>
      <p:pic>
        <p:nvPicPr>
          <p:cNvPr id="3088" name="Picture 3087" descr="1"/>
          <p:cNvPicPr>
            <a:picLocks noChangeAspect="1"/>
          </p:cNvPicPr>
          <p:nvPr userDrawn="1"/>
        </p:nvPicPr>
        <p:blipFill>
          <a:blip r:embed="rId15"/>
          <a:stretch>
            <a:fillRect/>
          </a:stretch>
        </p:blipFill>
        <p:spPr>
          <a:xfrm>
            <a:off x="0" y="0"/>
            <a:ext cx="9144000" cy="1344613"/>
          </a:xfrm>
          <a:prstGeom prst="rect">
            <a:avLst/>
          </a:prstGeom>
          <a:noFill/>
          <a:ln w="9525">
            <a:noFill/>
          </a:ln>
          <a:effectLst>
            <a:outerShdw dist="25400" dir="5400000" algn="ctr" rotWithShape="0">
              <a:schemeClr val="tx2">
                <a:alpha val="30000"/>
              </a:schemeClr>
            </a:outerShdw>
          </a:effectLst>
        </p:spPr>
      </p:pic>
      <p:pic>
        <p:nvPicPr>
          <p:cNvPr id="3089" name="Picture 3088" descr="7"/>
          <p:cNvPicPr>
            <a:picLocks noChangeAspect="1"/>
          </p:cNvPicPr>
          <p:nvPr userDrawn="1"/>
        </p:nvPicPr>
        <p:blipFill>
          <a:blip r:embed="rId16"/>
          <a:srcRect l="23210" b="47910"/>
          <a:stretch>
            <a:fillRect/>
          </a:stretch>
        </p:blipFill>
        <p:spPr>
          <a:xfrm>
            <a:off x="0" y="6129338"/>
            <a:ext cx="2124075" cy="728662"/>
          </a:xfrm>
          <a:prstGeom prst="rect">
            <a:avLst/>
          </a:prstGeom>
          <a:noFill/>
          <a:ln w="9525">
            <a:noFill/>
          </a:ln>
        </p:spPr>
      </p:pic>
      <p:pic>
        <p:nvPicPr>
          <p:cNvPr id="3090" name="Picture 3089" descr="7"/>
          <p:cNvPicPr>
            <a:picLocks noChangeAspect="1"/>
          </p:cNvPicPr>
          <p:nvPr userDrawn="1"/>
        </p:nvPicPr>
        <p:blipFill>
          <a:blip r:embed="rId16"/>
          <a:srcRect l="-1154" b="71425"/>
          <a:stretch>
            <a:fillRect/>
          </a:stretch>
        </p:blipFill>
        <p:spPr>
          <a:xfrm>
            <a:off x="3924300" y="6453188"/>
            <a:ext cx="3133725" cy="404812"/>
          </a:xfrm>
          <a:prstGeom prst="rect">
            <a:avLst/>
          </a:prstGeom>
          <a:noFill/>
          <a:ln w="9525">
            <a:noFill/>
          </a:ln>
        </p:spPr>
      </p:pic>
      <p:pic>
        <p:nvPicPr>
          <p:cNvPr id="3091" name="Picture 3090" descr="1"/>
          <p:cNvPicPr>
            <a:picLocks noChangeAspect="1"/>
          </p:cNvPicPr>
          <p:nvPr userDrawn="1"/>
        </p:nvPicPr>
        <p:blipFill>
          <a:blip r:embed="rId17"/>
          <a:srcRect l="8514"/>
          <a:stretch>
            <a:fillRect/>
          </a:stretch>
        </p:blipFill>
        <p:spPr>
          <a:xfrm>
            <a:off x="0" y="5418138"/>
            <a:ext cx="1547813" cy="1439862"/>
          </a:xfrm>
          <a:prstGeom prst="rect">
            <a:avLst/>
          </a:prstGeom>
          <a:noFill/>
          <a:ln w="9525">
            <a:noFill/>
          </a:ln>
        </p:spPr>
      </p:pic>
      <p:pic>
        <p:nvPicPr>
          <p:cNvPr id="3092" name="Picture 3091" descr="3"/>
          <p:cNvPicPr>
            <a:picLocks noChangeAspect="1"/>
          </p:cNvPicPr>
          <p:nvPr userDrawn="1"/>
        </p:nvPicPr>
        <p:blipFill>
          <a:blip r:embed="rId18"/>
          <a:srcRect l="6747" t="9587"/>
          <a:stretch>
            <a:fillRect/>
          </a:stretch>
        </p:blipFill>
        <p:spPr>
          <a:xfrm>
            <a:off x="6775450" y="6092825"/>
            <a:ext cx="2368550" cy="765175"/>
          </a:xfrm>
          <a:prstGeom prst="rect">
            <a:avLst/>
          </a:prstGeom>
          <a:noFill/>
          <a:ln w="9525">
            <a:noFill/>
          </a:ln>
          <a:effectLst>
            <a:outerShdw dist="25400" dir="5400000" algn="ctr" rotWithShape="0">
              <a:schemeClr val="tx2">
                <a:alpha val="30000"/>
              </a:schemeClr>
            </a:outerShdw>
          </a:effectLst>
        </p:spPr>
      </p:pic>
      <p:sp>
        <p:nvSpPr>
          <p:cNvPr id="3093" name="Title 3092"/>
          <p:cNvSpPr>
            <a:spLocks noGrp="1"/>
          </p:cNvSpPr>
          <p:nvPr>
            <p:ph type="title"/>
          </p:nvPr>
        </p:nvSpPr>
        <p:spPr>
          <a:xfrm>
            <a:off x="457200" y="227013"/>
            <a:ext cx="8229600" cy="792162"/>
          </a:xfrm>
          <a:prstGeom prst="rect">
            <a:avLst/>
          </a:prstGeom>
          <a:noFill/>
          <a:ln w="9525">
            <a:noFill/>
          </a:ln>
        </p:spPr>
        <p:txBody>
          <a:bodyPr anchor="ctr" anchorCtr="0"/>
          <a:lstStyle/>
          <a:p>
            <a:pPr lvl="0"/>
            <a:r>
              <a:rPr dirty="0"/>
              <a:t>Click to edit Master title style</a:t>
            </a:r>
            <a:endParaRPr dirty="0"/>
          </a:p>
        </p:txBody>
      </p:sp>
      <p:sp>
        <p:nvSpPr>
          <p:cNvPr id="3094" name="Text Placeholder 3093"/>
          <p:cNvSpPr>
            <a:spLocks noGrp="1"/>
          </p:cNvSpPr>
          <p:nvPr>
            <p:ph type="body" idx="1"/>
          </p:nvPr>
        </p:nvSpPr>
        <p:spPr>
          <a:xfrm>
            <a:off x="457200" y="1508125"/>
            <a:ext cx="8229600" cy="4618038"/>
          </a:xfrm>
          <a:prstGeom prst="rect">
            <a:avLst/>
          </a:prstGeom>
          <a:noFill/>
          <a:ln w="9525">
            <a:noFill/>
          </a:ln>
        </p:spPr>
        <p:txBody>
          <a:bodyPr/>
          <a:lstStyle/>
          <a:p>
            <a:pPr lvl="0"/>
            <a:r>
              <a:rPr dirty="0"/>
              <a:t>Click to edit Master text styles</a:t>
            </a:r>
            <a:endParaRPr dirty="0"/>
          </a:p>
          <a:p>
            <a:pPr lvl="1"/>
            <a:r>
              <a:rPr dirty="0"/>
              <a:t>Second level</a:t>
            </a:r>
            <a:endParaRPr dirty="0"/>
          </a:p>
          <a:p>
            <a:pPr lvl="2"/>
            <a:r>
              <a:rPr dirty="0"/>
              <a:t>Third level</a:t>
            </a:r>
            <a:endParaRPr dirty="0"/>
          </a:p>
          <a:p>
            <a:pPr lvl="3"/>
            <a:r>
              <a:rPr dirty="0"/>
              <a:t>Fourth level</a:t>
            </a:r>
            <a:endParaRPr dirty="0"/>
          </a:p>
          <a:p>
            <a:pPr lvl="4"/>
            <a:r>
              <a:rPr dirty="0"/>
              <a:t>Fifth level</a:t>
            </a:r>
            <a:endParaRPr dirty="0"/>
          </a:p>
        </p:txBody>
      </p:sp>
      <p:sp>
        <p:nvSpPr>
          <p:cNvPr id="3095" name="Date Placeholder 3094"/>
          <p:cNvSpPr>
            <a:spLocks noGrp="1"/>
          </p:cNvSpPr>
          <p:nvPr>
            <p:ph type="dt" sz="half" idx="2"/>
          </p:nvPr>
        </p:nvSpPr>
        <p:spPr>
          <a:xfrm>
            <a:off x="1828800" y="6518275"/>
            <a:ext cx="1600200" cy="250825"/>
          </a:xfrm>
          <a:prstGeom prst="rect">
            <a:avLst/>
          </a:prstGeom>
          <a:noFill/>
          <a:ln w="9525">
            <a:noFill/>
          </a:ln>
        </p:spPr>
        <p:txBody>
          <a:bodyPr/>
          <a:lstStyle>
            <a:lvl1pPr>
              <a:defRPr sz="1200"/>
            </a:lvl1p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3096" name="Footer Placeholder 3095"/>
          <p:cNvSpPr>
            <a:spLocks noGrp="1"/>
          </p:cNvSpPr>
          <p:nvPr>
            <p:ph type="ftr" sz="quarter" idx="3"/>
          </p:nvPr>
        </p:nvSpPr>
        <p:spPr>
          <a:xfrm>
            <a:off x="3657600" y="6518275"/>
            <a:ext cx="2895600" cy="250825"/>
          </a:xfrm>
          <a:prstGeom prst="rect">
            <a:avLst/>
          </a:prstGeom>
          <a:noFill/>
          <a:ln w="9525">
            <a:noFill/>
          </a:ln>
        </p:spPr>
        <p:txBody>
          <a:bodyPr/>
          <a:lstStyle>
            <a:lvl1pPr algn="ctr">
              <a:defRPr sz="1200"/>
            </a:lvl1pPr>
          </a:lstStyle>
          <a:p>
            <a:pPr lvl="0" eaLnBrk="1" hangingPunct="1"/>
            <a:endParaRPr lang="en-US" dirty="0">
              <a:latin typeface="Arial" panose="020B0604020202020204" pitchFamily="34" charset="0"/>
            </a:endParaRPr>
          </a:p>
        </p:txBody>
      </p:sp>
      <p:sp>
        <p:nvSpPr>
          <p:cNvPr id="3097" name="Slide Number Placeholder 3096"/>
          <p:cNvSpPr>
            <a:spLocks noGrp="1"/>
          </p:cNvSpPr>
          <p:nvPr>
            <p:ph type="sldNum" sz="quarter" idx="4"/>
          </p:nvPr>
        </p:nvSpPr>
        <p:spPr>
          <a:xfrm>
            <a:off x="8153400" y="6518275"/>
            <a:ext cx="762000" cy="250825"/>
          </a:xfrm>
          <a:prstGeom prst="rect">
            <a:avLst/>
          </a:prstGeom>
          <a:noFill/>
          <a:ln w="9525">
            <a:noFill/>
          </a:ln>
        </p:spPr>
        <p:txBody>
          <a:bodyPr/>
          <a:lstStyle>
            <a:lvl1pPr algn="r">
              <a:defRPr sz="1200"/>
            </a:lvl1p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l" rtl="0" fontAlgn="base">
        <a:spcBef>
          <a:spcPct val="0"/>
        </a:spcBef>
        <a:spcAft>
          <a:spcPct val="0"/>
        </a:spcAft>
        <a:defRPr sz="38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6" name="Rectangles 3085"/>
          <p:cNvSpPr/>
          <p:nvPr userDrawn="1"/>
        </p:nvSpPr>
        <p:spPr>
          <a:xfrm>
            <a:off x="0" y="0"/>
            <a:ext cx="9144000" cy="2852738"/>
          </a:xfrm>
          <a:prstGeom prst="rect">
            <a:avLst/>
          </a:prstGeom>
          <a:gradFill rotWithShape="1">
            <a:gsLst>
              <a:gs pos="0">
                <a:schemeClr val="accent1"/>
              </a:gs>
              <a:gs pos="100000">
                <a:schemeClr val="accent1">
                  <a:gamma/>
                  <a:tint val="0"/>
                  <a:invGamma/>
                  <a:alpha val="0"/>
                </a:schemeClr>
              </a:gs>
            </a:gsLst>
            <a:lin ang="5400000" scaled="1"/>
            <a:tileRect/>
          </a:gradFill>
          <a:ln w="9525">
            <a:noFill/>
          </a:ln>
        </p:spPr>
        <p:txBody>
          <a:bodyPr/>
          <a:lstStyle/>
          <a:p>
            <a:endParaRPr lang="en-US"/>
          </a:p>
        </p:txBody>
      </p:sp>
      <p:sp>
        <p:nvSpPr>
          <p:cNvPr id="3087" name="Rectangles 3086"/>
          <p:cNvSpPr/>
          <p:nvPr userDrawn="1"/>
        </p:nvSpPr>
        <p:spPr>
          <a:xfrm>
            <a:off x="0" y="5013325"/>
            <a:ext cx="9144000" cy="1844675"/>
          </a:xfrm>
          <a:prstGeom prst="rect">
            <a:avLst/>
          </a:prstGeom>
          <a:gradFill rotWithShape="1">
            <a:gsLst>
              <a:gs pos="0">
                <a:schemeClr val="accent1">
                  <a:gamma/>
                  <a:tint val="0"/>
                  <a:invGamma/>
                  <a:alpha val="0"/>
                </a:schemeClr>
              </a:gs>
              <a:gs pos="100000">
                <a:schemeClr val="accent1">
                  <a:alpha val="39999"/>
                </a:schemeClr>
              </a:gs>
            </a:gsLst>
            <a:lin ang="5400000" scaled="1"/>
            <a:tileRect/>
          </a:gradFill>
          <a:ln w="9525">
            <a:noFill/>
          </a:ln>
        </p:spPr>
        <p:txBody>
          <a:bodyPr/>
          <a:lstStyle/>
          <a:p>
            <a:endParaRPr lang="en-US"/>
          </a:p>
        </p:txBody>
      </p:sp>
      <p:pic>
        <p:nvPicPr>
          <p:cNvPr id="3088" name="Picture 3087" descr="1"/>
          <p:cNvPicPr>
            <a:picLocks noChangeAspect="1"/>
          </p:cNvPicPr>
          <p:nvPr userDrawn="1"/>
        </p:nvPicPr>
        <p:blipFill>
          <a:blip r:embed="rId15"/>
          <a:stretch>
            <a:fillRect/>
          </a:stretch>
        </p:blipFill>
        <p:spPr>
          <a:xfrm>
            <a:off x="0" y="0"/>
            <a:ext cx="9144000" cy="1344613"/>
          </a:xfrm>
          <a:prstGeom prst="rect">
            <a:avLst/>
          </a:prstGeom>
          <a:noFill/>
          <a:ln w="9525">
            <a:noFill/>
          </a:ln>
          <a:effectLst>
            <a:outerShdw dist="25400" dir="5400000" algn="ctr" rotWithShape="0">
              <a:schemeClr val="tx2">
                <a:alpha val="30000"/>
              </a:schemeClr>
            </a:outerShdw>
          </a:effectLst>
        </p:spPr>
      </p:pic>
      <p:pic>
        <p:nvPicPr>
          <p:cNvPr id="3089" name="Picture 3088" descr="7"/>
          <p:cNvPicPr>
            <a:picLocks noChangeAspect="1"/>
          </p:cNvPicPr>
          <p:nvPr userDrawn="1"/>
        </p:nvPicPr>
        <p:blipFill>
          <a:blip r:embed="rId16"/>
          <a:srcRect l="23210" b="47910"/>
          <a:stretch>
            <a:fillRect/>
          </a:stretch>
        </p:blipFill>
        <p:spPr>
          <a:xfrm>
            <a:off x="0" y="6129338"/>
            <a:ext cx="2124075" cy="728662"/>
          </a:xfrm>
          <a:prstGeom prst="rect">
            <a:avLst/>
          </a:prstGeom>
          <a:noFill/>
          <a:ln w="9525">
            <a:noFill/>
          </a:ln>
        </p:spPr>
      </p:pic>
      <p:pic>
        <p:nvPicPr>
          <p:cNvPr id="3090" name="Picture 3089" descr="7"/>
          <p:cNvPicPr>
            <a:picLocks noChangeAspect="1"/>
          </p:cNvPicPr>
          <p:nvPr userDrawn="1"/>
        </p:nvPicPr>
        <p:blipFill>
          <a:blip r:embed="rId16"/>
          <a:srcRect l="-1154" b="71425"/>
          <a:stretch>
            <a:fillRect/>
          </a:stretch>
        </p:blipFill>
        <p:spPr>
          <a:xfrm>
            <a:off x="3924300" y="6453188"/>
            <a:ext cx="3133725" cy="404812"/>
          </a:xfrm>
          <a:prstGeom prst="rect">
            <a:avLst/>
          </a:prstGeom>
          <a:noFill/>
          <a:ln w="9525">
            <a:noFill/>
          </a:ln>
        </p:spPr>
      </p:pic>
      <p:pic>
        <p:nvPicPr>
          <p:cNvPr id="3091" name="Picture 3090" descr="1"/>
          <p:cNvPicPr>
            <a:picLocks noChangeAspect="1"/>
          </p:cNvPicPr>
          <p:nvPr userDrawn="1"/>
        </p:nvPicPr>
        <p:blipFill>
          <a:blip r:embed="rId17"/>
          <a:srcRect l="8514"/>
          <a:stretch>
            <a:fillRect/>
          </a:stretch>
        </p:blipFill>
        <p:spPr>
          <a:xfrm>
            <a:off x="0" y="5418138"/>
            <a:ext cx="1547813" cy="1439862"/>
          </a:xfrm>
          <a:prstGeom prst="rect">
            <a:avLst/>
          </a:prstGeom>
          <a:noFill/>
          <a:ln w="9525">
            <a:noFill/>
          </a:ln>
        </p:spPr>
      </p:pic>
      <p:pic>
        <p:nvPicPr>
          <p:cNvPr id="3092" name="Picture 3091" descr="3"/>
          <p:cNvPicPr>
            <a:picLocks noChangeAspect="1"/>
          </p:cNvPicPr>
          <p:nvPr userDrawn="1"/>
        </p:nvPicPr>
        <p:blipFill>
          <a:blip r:embed="rId18"/>
          <a:srcRect l="6747" t="9587"/>
          <a:stretch>
            <a:fillRect/>
          </a:stretch>
        </p:blipFill>
        <p:spPr>
          <a:xfrm>
            <a:off x="6775450" y="6092825"/>
            <a:ext cx="2368550" cy="765175"/>
          </a:xfrm>
          <a:prstGeom prst="rect">
            <a:avLst/>
          </a:prstGeom>
          <a:noFill/>
          <a:ln w="9525">
            <a:noFill/>
          </a:ln>
          <a:effectLst>
            <a:outerShdw dist="25400" dir="5400000" algn="ctr" rotWithShape="0">
              <a:schemeClr val="tx2">
                <a:alpha val="30000"/>
              </a:schemeClr>
            </a:outerShdw>
          </a:effectLst>
        </p:spPr>
      </p:pic>
      <p:sp>
        <p:nvSpPr>
          <p:cNvPr id="3093" name="Title 3092"/>
          <p:cNvSpPr>
            <a:spLocks noGrp="1"/>
          </p:cNvSpPr>
          <p:nvPr>
            <p:ph type="title"/>
          </p:nvPr>
        </p:nvSpPr>
        <p:spPr>
          <a:xfrm>
            <a:off x="457200" y="227013"/>
            <a:ext cx="8229600" cy="792162"/>
          </a:xfrm>
          <a:prstGeom prst="rect">
            <a:avLst/>
          </a:prstGeom>
          <a:noFill/>
          <a:ln w="9525">
            <a:noFill/>
          </a:ln>
        </p:spPr>
        <p:txBody>
          <a:bodyPr anchor="ctr" anchorCtr="0"/>
          <a:lstStyle/>
          <a:p>
            <a:pPr lvl="0"/>
            <a:r>
              <a:rPr dirty="0"/>
              <a:t>Click to edit Master title style</a:t>
            </a:r>
            <a:endParaRPr dirty="0"/>
          </a:p>
        </p:txBody>
      </p:sp>
      <p:sp>
        <p:nvSpPr>
          <p:cNvPr id="3094" name="Text Placeholder 3093"/>
          <p:cNvSpPr>
            <a:spLocks noGrp="1"/>
          </p:cNvSpPr>
          <p:nvPr>
            <p:ph type="body" idx="1"/>
          </p:nvPr>
        </p:nvSpPr>
        <p:spPr>
          <a:xfrm>
            <a:off x="457200" y="1508125"/>
            <a:ext cx="8229600" cy="4618038"/>
          </a:xfrm>
          <a:prstGeom prst="rect">
            <a:avLst/>
          </a:prstGeom>
          <a:noFill/>
          <a:ln w="9525">
            <a:noFill/>
          </a:ln>
        </p:spPr>
        <p:txBody>
          <a:bodyPr/>
          <a:lstStyle/>
          <a:p>
            <a:pPr lvl="0"/>
            <a:r>
              <a:rPr dirty="0"/>
              <a:t>Click to edit Master text styles</a:t>
            </a:r>
            <a:endParaRPr dirty="0"/>
          </a:p>
          <a:p>
            <a:pPr lvl="1"/>
            <a:r>
              <a:rPr dirty="0"/>
              <a:t>Second level</a:t>
            </a:r>
            <a:endParaRPr dirty="0"/>
          </a:p>
          <a:p>
            <a:pPr lvl="2"/>
            <a:r>
              <a:rPr dirty="0"/>
              <a:t>Third level</a:t>
            </a:r>
            <a:endParaRPr dirty="0"/>
          </a:p>
          <a:p>
            <a:pPr lvl="3"/>
            <a:r>
              <a:rPr dirty="0"/>
              <a:t>Fourth level</a:t>
            </a:r>
            <a:endParaRPr dirty="0"/>
          </a:p>
          <a:p>
            <a:pPr lvl="4"/>
            <a:r>
              <a:rPr dirty="0"/>
              <a:t>Fifth level</a:t>
            </a:r>
            <a:endParaRPr dirty="0"/>
          </a:p>
        </p:txBody>
      </p:sp>
      <p:sp>
        <p:nvSpPr>
          <p:cNvPr id="3095" name="Date Placeholder 3094"/>
          <p:cNvSpPr>
            <a:spLocks noGrp="1"/>
          </p:cNvSpPr>
          <p:nvPr>
            <p:ph type="dt" sz="half" idx="2"/>
          </p:nvPr>
        </p:nvSpPr>
        <p:spPr>
          <a:xfrm>
            <a:off x="1828800" y="6518275"/>
            <a:ext cx="1600200" cy="250825"/>
          </a:xfrm>
          <a:prstGeom prst="rect">
            <a:avLst/>
          </a:prstGeom>
          <a:noFill/>
          <a:ln w="9525">
            <a:noFill/>
          </a:ln>
        </p:spPr>
        <p:txBody>
          <a:bodyPr/>
          <a:lstStyle>
            <a:lvl1pPr>
              <a:defRPr sz="1200"/>
            </a:lvl1pPr>
          </a:lstStyle>
          <a:p>
            <a:pPr lvl="0" eaLnBrk="1" hangingPunct="1"/>
            <a:fld id="{BB962C8B-B14F-4D97-AF65-F5344CB8AC3E}" type="datetimeFigureOut">
              <a:rPr lang="en-US" dirty="0">
                <a:latin typeface="Arial" panose="020B0604020202020204" pitchFamily="34" charset="0"/>
              </a:rPr>
            </a:fld>
            <a:endParaRPr lang="en-US" dirty="0">
              <a:latin typeface="Arial" panose="020B0604020202020204" pitchFamily="34" charset="0"/>
            </a:endParaRPr>
          </a:p>
        </p:txBody>
      </p:sp>
      <p:sp>
        <p:nvSpPr>
          <p:cNvPr id="3096" name="Footer Placeholder 3095"/>
          <p:cNvSpPr>
            <a:spLocks noGrp="1"/>
          </p:cNvSpPr>
          <p:nvPr>
            <p:ph type="ftr" sz="quarter" idx="3"/>
          </p:nvPr>
        </p:nvSpPr>
        <p:spPr>
          <a:xfrm>
            <a:off x="3657600" y="6518275"/>
            <a:ext cx="2895600" cy="250825"/>
          </a:xfrm>
          <a:prstGeom prst="rect">
            <a:avLst/>
          </a:prstGeom>
          <a:noFill/>
          <a:ln w="9525">
            <a:noFill/>
          </a:ln>
        </p:spPr>
        <p:txBody>
          <a:bodyPr/>
          <a:lstStyle>
            <a:lvl1pPr algn="ctr">
              <a:defRPr sz="1200"/>
            </a:lvl1pPr>
          </a:lstStyle>
          <a:p>
            <a:pPr lvl="0" eaLnBrk="1" hangingPunct="1"/>
            <a:endParaRPr lang="en-US" dirty="0">
              <a:latin typeface="Arial" panose="020B0604020202020204" pitchFamily="34" charset="0"/>
            </a:endParaRPr>
          </a:p>
        </p:txBody>
      </p:sp>
      <p:sp>
        <p:nvSpPr>
          <p:cNvPr id="3097" name="Slide Number Placeholder 3096"/>
          <p:cNvSpPr>
            <a:spLocks noGrp="1"/>
          </p:cNvSpPr>
          <p:nvPr>
            <p:ph type="sldNum" sz="quarter" idx="4"/>
          </p:nvPr>
        </p:nvSpPr>
        <p:spPr>
          <a:xfrm>
            <a:off x="8153400" y="6518275"/>
            <a:ext cx="762000" cy="250825"/>
          </a:xfrm>
          <a:prstGeom prst="rect">
            <a:avLst/>
          </a:prstGeom>
          <a:noFill/>
          <a:ln w="9525">
            <a:noFill/>
          </a:ln>
        </p:spPr>
        <p:txBody>
          <a:bodyPr/>
          <a:lstStyle>
            <a:lvl1pPr algn="r">
              <a:defRPr sz="1200"/>
            </a:lvl1pPr>
          </a:lstStyle>
          <a:p>
            <a:pPr lvl="0" eaLnBrk="1" hangingPunct="1"/>
            <a:fld id="{9A0DB2DC-4C9A-4742-B13C-FB6460FD3503}" type="slidenum">
              <a:rPr lang="en-US" dirty="0">
                <a:latin typeface="Arial" panose="020B0604020202020204" pitchFamily="34" charset="0"/>
              </a:rPr>
            </a:fld>
            <a:endParaRPr 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hf sldNum="0" hdr="0" ftr="0" dt="0"/>
  <p:txStyles>
    <p:titleStyle>
      <a:lvl1pPr algn="l" rtl="0" fontAlgn="base">
        <a:spcBef>
          <a:spcPct val="0"/>
        </a:spcBef>
        <a:spcAft>
          <a:spcPct val="0"/>
        </a:spcAft>
        <a:defRPr sz="38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image" Target="../media/image12.png"/><Relationship Id="rId1" Type="http://schemas.openxmlformats.org/officeDocument/2006/relationships/image" Target="../media/image1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2.png"/><Relationship Id="rId1" Type="http://schemas.openxmlformats.org/officeDocument/2006/relationships/image" Target="../media/image1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jpeg"/><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jpeg"/><Relationship Id="rId1"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emf"/><Relationship Id="rId1"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emf"/></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emf"/></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emf"/></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emf"/></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1.jpeg"/><Relationship Id="rId1"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pic>
        <p:nvPicPr>
          <p:cNvPr id="27" name="Picture 2"/>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8001000" y="76200"/>
            <a:ext cx="1026794" cy="1026794"/>
          </a:xfrm>
          <a:prstGeom prst="ellipse">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ctrTitle"/>
          </p:nvPr>
        </p:nvSpPr>
        <p:spPr>
          <a:xfrm>
            <a:off x="304800" y="914400"/>
            <a:ext cx="7985760" cy="1161415"/>
          </a:xfrm>
        </p:spPr>
        <p:txBody>
          <a:bodyPr/>
          <a:lstStyle/>
          <a:p>
            <a:r>
              <a:rPr lang="en-US" sz="5400">
                <a:latin typeface="Arial" panose="020B0604020202020204" pitchFamily="34" charset="0"/>
                <a:cs typeface="Arial" panose="020B0604020202020204" pitchFamily="34" charset="0"/>
              </a:rPr>
              <a:t> AN TOÀN LAO ĐỘNG</a:t>
            </a:r>
            <a:endParaRPr lang="en-US" sz="5400">
              <a:latin typeface="Arial" panose="020B0604020202020204" pitchFamily="34" charset="0"/>
              <a:cs typeface="Arial" panose="020B0604020202020204" pitchFamily="34" charset="0"/>
            </a:endParaRPr>
          </a:p>
        </p:txBody>
      </p:sp>
      <p:pic>
        <p:nvPicPr>
          <p:cNvPr id="3" name="Table Placeholder 100"/>
          <p:cNvPicPr>
            <a:picLocks noChangeAspect="1"/>
          </p:cNvPicPr>
          <p:nvPr/>
        </p:nvPicPr>
        <p:blipFill>
          <a:blip r:embed="rId1"/>
          <a:srcRect l="19685" r="21516"/>
          <a:stretch>
            <a:fillRect/>
          </a:stretch>
        </p:blipFill>
        <p:spPr>
          <a:xfrm>
            <a:off x="7626350" y="4876800"/>
            <a:ext cx="1517650" cy="1902460"/>
          </a:xfrm>
          <a:prstGeom prst="rect">
            <a:avLst/>
          </a:prstGeom>
          <a:noFill/>
          <a:ln w="76200" cmpd="tri">
            <a:solidFill>
              <a:schemeClr val="accent1"/>
            </a:solid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pic>
        <p:nvPicPr>
          <p:cNvPr id="101" name="Table Placeholder 100"/>
          <p:cNvPicPr>
            <a:picLocks noChangeAspect="1"/>
          </p:cNvPicPr>
          <p:nvPr/>
        </p:nvPicPr>
        <p:blipFill>
          <a:blip r:embed="rId1"/>
          <a:srcRect l="19685" r="21516"/>
          <a:stretch>
            <a:fillRect/>
          </a:stretch>
        </p:blipFill>
        <p:spPr>
          <a:xfrm>
            <a:off x="7550150" y="4876800"/>
            <a:ext cx="1517650" cy="1902460"/>
          </a:xfrm>
          <a:prstGeom prst="rect">
            <a:avLst/>
          </a:prstGeom>
          <a:noFill/>
          <a:ln w="76200" cmpd="tri">
            <a:solidFill>
              <a:schemeClr val="accent1"/>
            </a:solidFill>
            <a:miter lim="800000"/>
            <a:headEnd/>
            <a:tailEnd/>
          </a:ln>
        </p:spPr>
      </p:pic>
      <p:pic>
        <p:nvPicPr>
          <p:cNvPr id="27" name="Picture 2"/>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8001000" y="76200"/>
            <a:ext cx="1026794" cy="1026794"/>
          </a:xfrm>
          <a:prstGeom prst="ellipse">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ctrTitle"/>
          </p:nvPr>
        </p:nvSpPr>
        <p:spPr>
          <a:xfrm>
            <a:off x="0" y="228600"/>
            <a:ext cx="2717800" cy="750570"/>
          </a:xfrm>
        </p:spPr>
        <p:txBody>
          <a:bodyPr/>
          <a:lstStyle/>
          <a:p>
            <a:pPr algn="ctr"/>
            <a:r>
              <a:rPr lang="en-US" sz="2800">
                <a:latin typeface="Arial" panose="020B0604020202020204" pitchFamily="34" charset="0"/>
                <a:cs typeface="Arial" panose="020B0604020202020204" pitchFamily="34" charset="0"/>
              </a:rPr>
              <a:t>Chương 6:</a:t>
            </a:r>
            <a:endParaRPr lang="en-US" sz="2800">
              <a:latin typeface="Arial" panose="020B0604020202020204" pitchFamily="34" charset="0"/>
              <a:cs typeface="Arial" panose="020B0604020202020204" pitchFamily="34" charset="0"/>
            </a:endParaRPr>
          </a:p>
        </p:txBody>
      </p:sp>
      <p:sp>
        <p:nvSpPr>
          <p:cNvPr id="6" name="Title 3"/>
          <p:cNvSpPr/>
          <p:nvPr/>
        </p:nvSpPr>
        <p:spPr>
          <a:xfrm>
            <a:off x="-49530" y="838200"/>
            <a:ext cx="9206865" cy="1564640"/>
          </a:xfrm>
          <a:prstGeom prst="rect">
            <a:avLst/>
          </a:prstGeom>
          <a:noFill/>
          <a:ln w="9525">
            <a:noFill/>
          </a:ln>
        </p:spPr>
        <p:txBody>
          <a:bodyPr anchor="ctr" anchorCtr="0"/>
          <a:lstStyle>
            <a:lvl1pPr lvl="0" algn="l" rtl="0" eaLnBrk="1" fontAlgn="base" hangingPunct="1">
              <a:spcBef>
                <a:spcPct val="0"/>
              </a:spcBef>
              <a:spcAft>
                <a:spcPct val="0"/>
              </a:spcAft>
              <a:buClrTx/>
              <a:buSzTx/>
              <a:buFontTx/>
              <a:defRPr sz="55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pPr algn="ctr"/>
            <a:r>
              <a:rPr lang="en-US" sz="4800">
                <a:latin typeface="Arial" panose="020B0604020202020204" pitchFamily="34" charset="0"/>
                <a:cs typeface="Arial" panose="020B0604020202020204" pitchFamily="34" charset="0"/>
              </a:rPr>
              <a:t>PHÒNG CHỐNG CHÁY NỔ TRONG CÔNG NGHIỆP</a:t>
            </a:r>
            <a:endParaRPr lang="en-US" sz="480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39937"/>
          <p:cNvSpPr>
            <a:spLocks noGrp="1"/>
          </p:cNvSpPr>
          <p:nvPr>
            <p:ph type="title"/>
          </p:nvPr>
        </p:nvSpPr>
        <p:spPr>
          <a:xfrm>
            <a:off x="76200" y="877888"/>
            <a:ext cx="8229600" cy="792162"/>
          </a:xfrm>
        </p:spPr>
        <p:txBody>
          <a:bodyPr anchor="ctr" anchorCtr="0"/>
          <a:lstStyle/>
          <a:p>
            <a:pPr algn="ctr"/>
            <a:r>
              <a:rPr sz="4400">
                <a:latin typeface="Arial" panose="020B0604020202020204" pitchFamily="34" charset="0"/>
                <a:cs typeface="Arial" panose="020B0604020202020204" pitchFamily="34" charset="0"/>
              </a:rPr>
              <a:t>PHÒNG CHỐNG CHÁY NỔ TRONG CÔNG NGHIỆP</a:t>
            </a:r>
            <a:endParaRPr sz="4400">
              <a:latin typeface="Arial" panose="020B0604020202020204" pitchFamily="34" charset="0"/>
              <a:cs typeface="Arial" panose="020B0604020202020204" pitchFamily="34" charset="0"/>
            </a:endParaRPr>
          </a:p>
        </p:txBody>
      </p:sp>
      <p:pic>
        <p:nvPicPr>
          <p:cNvPr id="27" name="Picture 2"/>
          <p:cNvPicPr>
            <a:picLocks noGrp="1" noChangeAspect="1" noChangeArrowheads="1"/>
          </p:cNvPicPr>
          <p:nvPr>
            <p:ph sz="half" idx="4294967295"/>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grpSp>
        <p:nvGrpSpPr>
          <p:cNvPr id="3" name="Group 8"/>
          <p:cNvGrpSpPr/>
          <p:nvPr/>
        </p:nvGrpSpPr>
        <p:grpSpPr>
          <a:xfrm>
            <a:off x="661887" y="1704613"/>
            <a:ext cx="3213144" cy="3150141"/>
            <a:chOff x="3322779" y="1801092"/>
            <a:chExt cx="3362037" cy="3325168"/>
          </a:xfrm>
          <a:effectLst>
            <a:outerShdw blurRad="76200" dir="13500000" sy="23000" kx="1200000" algn="br" rotWithShape="0">
              <a:prstClr val="black">
                <a:alpha val="20000"/>
              </a:prstClr>
            </a:outerShdw>
          </a:effectLst>
          <a:scene3d>
            <a:camera prst="perspectiveHeroicExtremeRightFacing">
              <a:rot lat="21070254" lon="19254416" rev="1643558"/>
            </a:camera>
            <a:lightRig rig="balanced" dir="t"/>
          </a:scene3d>
        </p:grpSpPr>
        <p:sp>
          <p:nvSpPr>
            <p:cNvPr id="38" name="Oval 37"/>
            <p:cNvSpPr/>
            <p:nvPr/>
          </p:nvSpPr>
          <p:spPr>
            <a:xfrm>
              <a:off x="3897744" y="2369126"/>
              <a:ext cx="2207491" cy="2193637"/>
            </a:xfrm>
            <a:prstGeom prst="ellipse">
              <a:avLst/>
            </a:prstGeom>
            <a:gradFill>
              <a:gsLst>
                <a:gs pos="0">
                  <a:srgbClr val="FFFFFF"/>
                </a:gs>
                <a:gs pos="29000">
                  <a:srgbClr val="FFFFFF"/>
                </a:gs>
                <a:gs pos="100000">
                  <a:srgbClr val="DDDDDD"/>
                </a:gs>
              </a:gsLst>
              <a:lin ang="2700000" scaled="0"/>
            </a:gradFill>
            <a:ln>
              <a:noFill/>
            </a:ln>
            <a:effectLst/>
            <a:sp3d extrusionH="476250">
              <a:bevelT w="88900" h="889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000000"/>
                  </a:solidFill>
                  <a:effectLst>
                    <a:outerShdw blurRad="38100" dist="38100" dir="2700000" algn="tl">
                      <a:srgbClr val="000000">
                        <a:alpha val="43137"/>
                      </a:srgbClr>
                    </a:outerShdw>
                  </a:effectLst>
                </a:rPr>
                <a:t>1. Mục tiêu</a:t>
              </a:r>
              <a:endParaRPr lang="en-US" b="1" dirty="0">
                <a:solidFill>
                  <a:srgbClr val="000000"/>
                </a:solidFill>
                <a:effectLst>
                  <a:outerShdw blurRad="38100" dist="38100" dir="2700000" algn="tl">
                    <a:srgbClr val="000000">
                      <a:alpha val="43137"/>
                    </a:srgbClr>
                  </a:outerShdw>
                </a:effectLst>
              </a:endParaRPr>
            </a:p>
          </p:txBody>
        </p:sp>
        <p:sp>
          <p:nvSpPr>
            <p:cNvPr id="39" name="Block Arc 38"/>
            <p:cNvSpPr/>
            <p:nvPr/>
          </p:nvSpPr>
          <p:spPr>
            <a:xfrm>
              <a:off x="3398979" y="1801813"/>
              <a:ext cx="3285837" cy="3296661"/>
            </a:xfrm>
            <a:prstGeom prst="blockArc">
              <a:avLst>
                <a:gd name="adj1" fmla="val 16217005"/>
                <a:gd name="adj2" fmla="val 21584598"/>
                <a:gd name="adj3" fmla="val 12055"/>
              </a:avLst>
            </a:prstGeom>
            <a:solidFill>
              <a:schemeClr val="accent5"/>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0" name="Block Arc 39"/>
            <p:cNvSpPr/>
            <p:nvPr/>
          </p:nvSpPr>
          <p:spPr>
            <a:xfrm>
              <a:off x="3322779" y="1801092"/>
              <a:ext cx="3308929" cy="3288145"/>
            </a:xfrm>
            <a:prstGeom prst="blockArc">
              <a:avLst>
                <a:gd name="adj1" fmla="val 10829317"/>
                <a:gd name="adj2" fmla="val 16213061"/>
                <a:gd name="adj3" fmla="val 11633"/>
              </a:avLst>
            </a:prstGeom>
            <a:solidFill>
              <a:schemeClr val="accent6"/>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1" name="Block Arc 40"/>
            <p:cNvSpPr/>
            <p:nvPr/>
          </p:nvSpPr>
          <p:spPr>
            <a:xfrm>
              <a:off x="3398979" y="1907314"/>
              <a:ext cx="3285837" cy="3218946"/>
            </a:xfrm>
            <a:prstGeom prst="blockArc">
              <a:avLst>
                <a:gd name="adj1" fmla="val 3150"/>
                <a:gd name="adj2" fmla="val 5260289"/>
                <a:gd name="adj3" fmla="val 12532"/>
              </a:avLst>
            </a:prstGeom>
            <a:solidFill>
              <a:schemeClr val="accent4"/>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2" name="Block Arc 41"/>
            <p:cNvSpPr/>
            <p:nvPr/>
          </p:nvSpPr>
          <p:spPr>
            <a:xfrm>
              <a:off x="3336634" y="1907312"/>
              <a:ext cx="3313548" cy="3218870"/>
            </a:xfrm>
            <a:prstGeom prst="blockArc">
              <a:avLst>
                <a:gd name="adj1" fmla="val 5343225"/>
                <a:gd name="adj2" fmla="val 10817471"/>
                <a:gd name="adj3" fmla="val 12420"/>
              </a:avLst>
            </a:prstGeom>
            <a:solidFill>
              <a:schemeClr val="accent2"/>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44" name="Rectangle 43"/>
          <p:cNvSpPr/>
          <p:nvPr/>
        </p:nvSpPr>
        <p:spPr>
          <a:xfrm>
            <a:off x="3768714" y="2381375"/>
            <a:ext cx="1819791" cy="39878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sz="2000" b="1" i="0" u="none" strike="noStrike" kern="0" cap="none" spc="0" normalizeH="0" baseline="0" noProof="0" dirty="0" smtClean="0">
                <a:ln>
                  <a:noFill/>
                </a:ln>
                <a:solidFill>
                  <a:schemeClr val="accent5">
                    <a:lumMod val="60000"/>
                    <a:lumOff val="40000"/>
                  </a:schemeClr>
                </a:solidFill>
                <a:uLnTx/>
                <a:uFillTx/>
              </a:rPr>
              <a:t>Kiến thức</a:t>
            </a:r>
            <a:endParaRPr kumimoji="0" lang="en-US" sz="2000" b="1" i="0" u="none" strike="noStrike" kern="0" cap="none" spc="0" normalizeH="0" baseline="0" noProof="0" dirty="0">
              <a:ln>
                <a:noFill/>
              </a:ln>
              <a:solidFill>
                <a:schemeClr val="accent5">
                  <a:lumMod val="60000"/>
                  <a:lumOff val="40000"/>
                </a:schemeClr>
              </a:solidFill>
              <a:uLnTx/>
              <a:uFillTx/>
            </a:endParaRPr>
          </a:p>
        </p:txBody>
      </p:sp>
      <p:cxnSp>
        <p:nvCxnSpPr>
          <p:cNvPr id="45" name="Shape 20"/>
          <p:cNvCxnSpPr>
            <a:endCxn id="44" idx="1"/>
          </p:cNvCxnSpPr>
          <p:nvPr/>
        </p:nvCxnSpPr>
        <p:spPr>
          <a:xfrm>
            <a:off x="2836585" y="2579974"/>
            <a:ext cx="932129" cy="821"/>
          </a:xfrm>
          <a:prstGeom prst="bentConnector3">
            <a:avLst>
              <a:gd name="adj1" fmla="val 50000"/>
            </a:avLst>
          </a:prstGeom>
          <a:ln w="19050">
            <a:solidFill>
              <a:schemeClr val="accent5"/>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Rectangle 45"/>
          <p:cNvSpPr/>
          <p:nvPr/>
        </p:nvSpPr>
        <p:spPr>
          <a:xfrm>
            <a:off x="3768714" y="3584771"/>
            <a:ext cx="1819791" cy="39878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sz="2000" b="1" i="0" u="none" strike="noStrike" kern="0" cap="none" spc="0" normalizeH="0" baseline="0" noProof="0" dirty="0">
                <a:ln>
                  <a:noFill/>
                </a:ln>
                <a:solidFill>
                  <a:schemeClr val="accent4">
                    <a:lumMod val="60000"/>
                    <a:lumOff val="40000"/>
                  </a:schemeClr>
                </a:solidFill>
                <a:uLnTx/>
                <a:uFillTx/>
              </a:rPr>
              <a:t>Kỹ năng</a:t>
            </a:r>
            <a:endParaRPr kumimoji="0" lang="en-US" sz="2000" b="1" i="0" u="none" strike="noStrike" kern="0" cap="none" spc="0" normalizeH="0" baseline="0" noProof="0" dirty="0">
              <a:ln>
                <a:noFill/>
              </a:ln>
              <a:solidFill>
                <a:schemeClr val="accent4">
                  <a:lumMod val="60000"/>
                  <a:lumOff val="40000"/>
                </a:schemeClr>
              </a:solidFill>
              <a:uLnTx/>
              <a:uFillTx/>
            </a:endParaRPr>
          </a:p>
        </p:txBody>
      </p:sp>
      <p:sp>
        <p:nvSpPr>
          <p:cNvPr id="47" name="Rectangle 46"/>
          <p:cNvSpPr/>
          <p:nvPr/>
        </p:nvSpPr>
        <p:spPr>
          <a:xfrm>
            <a:off x="3768714" y="4709231"/>
            <a:ext cx="1819791" cy="39878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sz="2000" b="1" i="0" u="none" strike="noStrike" kern="0" cap="none" spc="0" normalizeH="0" baseline="0" noProof="0" dirty="0" smtClean="0">
                <a:ln>
                  <a:noFill/>
                </a:ln>
                <a:solidFill>
                  <a:schemeClr val="accent2">
                    <a:lumMod val="60000"/>
                    <a:lumOff val="40000"/>
                  </a:schemeClr>
                </a:solidFill>
                <a:uLnTx/>
                <a:uFillTx/>
              </a:rPr>
              <a:t>Thái độ</a:t>
            </a:r>
            <a:endParaRPr kumimoji="0" lang="en-US" sz="2000" b="1" i="0" u="none" strike="noStrike" kern="0" cap="none" spc="0" normalizeH="0" baseline="0" noProof="0" dirty="0">
              <a:ln>
                <a:noFill/>
              </a:ln>
              <a:solidFill>
                <a:schemeClr val="accent2">
                  <a:lumMod val="60000"/>
                  <a:lumOff val="40000"/>
                </a:schemeClr>
              </a:solidFill>
              <a:uLnTx/>
              <a:uFillTx/>
            </a:endParaRPr>
          </a:p>
        </p:txBody>
      </p:sp>
      <p:cxnSp>
        <p:nvCxnSpPr>
          <p:cNvPr id="48" name="Shape 20"/>
          <p:cNvCxnSpPr>
            <a:endCxn id="47" idx="1"/>
          </p:cNvCxnSpPr>
          <p:nvPr/>
        </p:nvCxnSpPr>
        <p:spPr>
          <a:xfrm>
            <a:off x="2280581" y="4664506"/>
            <a:ext cx="1488133" cy="244145"/>
          </a:xfrm>
          <a:prstGeom prst="bentConnector3">
            <a:avLst>
              <a:gd name="adj1" fmla="val 50000"/>
            </a:avLst>
          </a:prstGeom>
          <a:ln w="19050">
            <a:solidFill>
              <a:schemeClr val="accent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Rectangle 50"/>
          <p:cNvSpPr/>
          <p:nvPr/>
        </p:nvSpPr>
        <p:spPr>
          <a:xfrm>
            <a:off x="5400675" y="2435860"/>
            <a:ext cx="3743325" cy="583565"/>
          </a:xfrm>
          <a:prstGeom prst="rect">
            <a:avLst/>
          </a:prstGeom>
        </p:spPr>
        <p:txBody>
          <a:bodyPr wrap="square">
            <a:spAutoFit/>
          </a:bodyPr>
          <a:lstStyle/>
          <a:p>
            <a:pPr marL="113030" indent="-113030"/>
            <a:r>
              <a:rPr lang="en-US" sz="1600" dirty="0" smtClean="0">
                <a:cs typeface="Arial" panose="020B0604020202020204" pitchFamily="34" charset="0"/>
              </a:rPr>
              <a:t>: Trình bày được các vấn đề cơ bản dẫn đến cháy nổ</a:t>
            </a:r>
            <a:endParaRPr lang="en-US" sz="1600" dirty="0" smtClean="0">
              <a:cs typeface="Arial" panose="020B0604020202020204" pitchFamily="34" charset="0"/>
            </a:endParaRPr>
          </a:p>
        </p:txBody>
      </p:sp>
      <p:sp>
        <p:nvSpPr>
          <p:cNvPr id="52" name="Rectangle 51"/>
          <p:cNvSpPr/>
          <p:nvPr/>
        </p:nvSpPr>
        <p:spPr>
          <a:xfrm>
            <a:off x="5400675" y="3633470"/>
            <a:ext cx="3743325" cy="583565"/>
          </a:xfrm>
          <a:prstGeom prst="rect">
            <a:avLst/>
          </a:prstGeom>
        </p:spPr>
        <p:txBody>
          <a:bodyPr wrap="square">
            <a:spAutoFit/>
          </a:bodyPr>
          <a:lstStyle/>
          <a:p>
            <a:pPr marL="113030" indent="-113030"/>
            <a:r>
              <a:rPr lang="en-US" sz="1600" dirty="0" smtClean="0">
                <a:cs typeface="Arial" panose="020B0604020202020204" pitchFamily="34" charset="0"/>
              </a:rPr>
              <a:t>: Hiểu và phân tích được các nguyên nhân gây cháy nổ</a:t>
            </a:r>
            <a:endParaRPr lang="en-US" sz="1600" dirty="0" smtClean="0">
              <a:cs typeface="Arial" panose="020B0604020202020204" pitchFamily="34" charset="0"/>
            </a:endParaRPr>
          </a:p>
        </p:txBody>
      </p:sp>
      <p:sp>
        <p:nvSpPr>
          <p:cNvPr id="53" name="Rectangle 52"/>
          <p:cNvSpPr/>
          <p:nvPr/>
        </p:nvSpPr>
        <p:spPr>
          <a:xfrm>
            <a:off x="5400675" y="4764405"/>
            <a:ext cx="3735705" cy="583565"/>
          </a:xfrm>
          <a:prstGeom prst="rect">
            <a:avLst/>
          </a:prstGeom>
        </p:spPr>
        <p:txBody>
          <a:bodyPr wrap="square">
            <a:spAutoFit/>
          </a:bodyPr>
          <a:lstStyle/>
          <a:p>
            <a:pPr marL="113030" indent="-113030"/>
            <a:r>
              <a:rPr lang="en-US" sz="1600" dirty="0" smtClean="0">
                <a:cs typeface="Arial" panose="020B0604020202020204" pitchFamily="34" charset="0"/>
              </a:rPr>
              <a:t>: Sinh viên nghiêm túc lắng nghe giảng, phát biểu xây dựng bài.</a:t>
            </a:r>
            <a:endParaRPr lang="en-US" sz="1600" dirty="0" smtClean="0">
              <a:cs typeface="Arial" panose="020B0604020202020204" pitchFamily="34" charset="0"/>
            </a:endParaRPr>
          </a:p>
        </p:txBody>
      </p:sp>
      <p:cxnSp>
        <p:nvCxnSpPr>
          <p:cNvPr id="54" name="Straight Connector 53"/>
          <p:cNvCxnSpPr>
            <a:stCxn id="46" idx="1"/>
          </p:cNvCxnSpPr>
          <p:nvPr/>
        </p:nvCxnSpPr>
        <p:spPr>
          <a:xfrm rot="10800000" flipV="1">
            <a:off x="3312628" y="3784191"/>
            <a:ext cx="456087" cy="4100"/>
          </a:xfrm>
          <a:prstGeom prst="line">
            <a:avLst/>
          </a:prstGeom>
          <a:ln w="19050">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Title 39937"/>
          <p:cNvSpPr>
            <a:spLocks noGrp="1"/>
          </p:cNvSpPr>
          <p:nvPr/>
        </p:nvSpPr>
        <p:spPr>
          <a:xfrm>
            <a:off x="0" y="0"/>
            <a:ext cx="1885315" cy="617220"/>
          </a:xfrm>
          <a:prstGeom prst="rect">
            <a:avLst/>
          </a:prstGeom>
          <a:noFill/>
          <a:ln w="9525">
            <a:noFill/>
          </a:ln>
        </p:spPr>
        <p:txBody>
          <a:bodyPr anchor="ctr" anchorCtr="0"/>
          <a:lstStyle>
            <a:lvl1pPr algn="l" rtl="0" fontAlgn="base">
              <a:spcBef>
                <a:spcPct val="0"/>
              </a:spcBef>
              <a:spcAft>
                <a:spcPct val="0"/>
              </a:spcAft>
              <a:defRPr sz="38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pPr algn="ctr"/>
            <a:r>
              <a:rPr lang="en-US" sz="2400">
                <a:latin typeface="Arial" panose="020B0604020202020204" pitchFamily="34" charset="0"/>
                <a:cs typeface="Arial" panose="020B0604020202020204" pitchFamily="34" charset="0"/>
              </a:rPr>
              <a:t>Chương 6:</a:t>
            </a:r>
            <a:endParaRPr lang="en-US" sz="240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1">
                                            <p:txEl>
                                              <p:pRg st="0" end="0"/>
                                            </p:txEl>
                                          </p:spTgt>
                                        </p:tgtEl>
                                        <p:attrNameLst>
                                          <p:attrName>style.visibility</p:attrName>
                                        </p:attrNameLst>
                                      </p:cBhvr>
                                      <p:to>
                                        <p:strVal val="visible"/>
                                      </p:to>
                                    </p:set>
                                    <p:animEffect transition="in" filter="wipe(left)">
                                      <p:cBhvr>
                                        <p:cTn id="7" dur="500"/>
                                        <p:tgtEl>
                                          <p:spTgt spid="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2">
                                            <p:txEl>
                                              <p:pRg st="0" end="0"/>
                                            </p:txEl>
                                          </p:spTgt>
                                        </p:tgtEl>
                                        <p:attrNameLst>
                                          <p:attrName>style.visibility</p:attrName>
                                        </p:attrNameLst>
                                      </p:cBhvr>
                                      <p:to>
                                        <p:strVal val="visible"/>
                                      </p:to>
                                    </p:set>
                                    <p:animEffect transition="in" filter="wipe(left)">
                                      <p:cBhvr>
                                        <p:cTn id="12" dur="500"/>
                                        <p:tgtEl>
                                          <p:spTgt spid="5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3">
                                            <p:txEl>
                                              <p:pRg st="0" end="0"/>
                                            </p:txEl>
                                          </p:spTgt>
                                        </p:tgtEl>
                                        <p:attrNameLst>
                                          <p:attrName>style.visibility</p:attrName>
                                        </p:attrNameLst>
                                      </p:cBhvr>
                                      <p:to>
                                        <p:strVal val="visible"/>
                                      </p:to>
                                    </p:set>
                                    <p:animEffect transition="in" filter="wipe(left)">
                                      <p:cBhvr>
                                        <p:cTn id="17" dur="500"/>
                                        <p:tgtEl>
                                          <p:spTgt spid="5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1"/>
      <p:bldP spid="46" grpId="1"/>
      <p:bldP spid="47" grpId="1"/>
      <p:bldP spid="51" grpId="1"/>
      <p:bldP spid="52" grpId="1"/>
      <p:bldP spid="53"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cxnSp>
        <p:nvCxnSpPr>
          <p:cNvPr id="44" name="Straight Connector 43"/>
          <p:cNvCxnSpPr>
            <a:cxnSpLocks noChangeShapeType="1"/>
          </p:cNvCxnSpPr>
          <p:nvPr/>
        </p:nvCxnSpPr>
        <p:spPr bwMode="auto">
          <a:xfrm flipV="1">
            <a:off x="765175" y="1279525"/>
            <a:ext cx="7616825" cy="3175"/>
          </a:xfrm>
          <a:prstGeom prst="line">
            <a:avLst/>
          </a:prstGeom>
          <a:noFill/>
          <a:ln w="9525" algn="ctr">
            <a:solidFill>
              <a:schemeClr val="accent1"/>
            </a:solidFill>
            <a:round/>
            <a:headEnd type="diamond" w="med" len="med"/>
            <a:tailEnd type="diamond" w="med" len="med"/>
          </a:ln>
        </p:spPr>
      </p:cxnSp>
      <p:sp>
        <p:nvSpPr>
          <p:cNvPr id="48" name="Text Box 45"/>
          <p:cNvSpPr txBox="1">
            <a:spLocks noChangeArrowheads="1"/>
          </p:cNvSpPr>
          <p:nvPr/>
        </p:nvSpPr>
        <p:spPr bwMode="auto">
          <a:xfrm>
            <a:off x="1560513" y="685800"/>
            <a:ext cx="4525645"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lstStyle/>
          <a:p>
            <a:pPr algn="l"/>
            <a:r>
              <a:rPr lang="en-US" sz="2400" b="1" dirty="0">
                <a:latin typeface="+mn-lt"/>
                <a:cs typeface="Arial" panose="020B0604020202020204" pitchFamily="34" charset="0"/>
              </a:rPr>
              <a:t>Định nghĩa quá trình cháy, nổ </a:t>
            </a:r>
            <a:endParaRPr lang="en-US" sz="2400" b="1" dirty="0">
              <a:latin typeface="+mn-lt"/>
              <a:cs typeface="Arial" panose="020B0604020202020204" pitchFamily="34" charset="0"/>
            </a:endParaRPr>
          </a:p>
        </p:txBody>
      </p:sp>
      <p:sp>
        <p:nvSpPr>
          <p:cNvPr id="7" name="Text Box 45"/>
          <p:cNvSpPr txBox="1">
            <a:spLocks noChangeArrowheads="1"/>
          </p:cNvSpPr>
          <p:nvPr/>
        </p:nvSpPr>
        <p:spPr bwMode="auto">
          <a:xfrm>
            <a:off x="1560513" y="1627188"/>
            <a:ext cx="5751830"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lstStyle/>
          <a:p>
            <a:pPr algn="l"/>
            <a:r>
              <a:rPr lang="en-US" sz="2400" b="1">
                <a:latin typeface="+mn-lt"/>
                <a:cs typeface="Arial" panose="020B0604020202020204" pitchFamily="34" charset="0"/>
              </a:rPr>
              <a:t>Điều kiện cần thiết cho quá trình cháy </a:t>
            </a:r>
            <a:endParaRPr lang="en-US" sz="2400" b="1">
              <a:latin typeface="+mn-lt"/>
              <a:cs typeface="Arial" panose="020B0604020202020204" pitchFamily="34" charset="0"/>
            </a:endParaRPr>
          </a:p>
        </p:txBody>
      </p:sp>
      <p:cxnSp>
        <p:nvCxnSpPr>
          <p:cNvPr id="8" name="Straight Connector 43"/>
          <p:cNvCxnSpPr>
            <a:cxnSpLocks noChangeShapeType="1"/>
          </p:cNvCxnSpPr>
          <p:nvPr/>
        </p:nvCxnSpPr>
        <p:spPr bwMode="auto">
          <a:xfrm>
            <a:off x="765175" y="3154680"/>
            <a:ext cx="7616825" cy="1905"/>
          </a:xfrm>
          <a:prstGeom prst="line">
            <a:avLst/>
          </a:prstGeom>
          <a:noFill/>
          <a:ln w="9525" algn="ctr">
            <a:solidFill>
              <a:schemeClr val="accent5"/>
            </a:solidFill>
            <a:round/>
            <a:headEnd type="diamond" w="med" len="med"/>
            <a:tailEnd type="diamond" w="med" len="med"/>
          </a:ln>
        </p:spPr>
      </p:cxnSp>
      <p:sp>
        <p:nvSpPr>
          <p:cNvPr id="9" name="Text Box 45"/>
          <p:cNvSpPr txBox="1">
            <a:spLocks noChangeArrowheads="1"/>
          </p:cNvSpPr>
          <p:nvPr/>
        </p:nvSpPr>
        <p:spPr bwMode="auto">
          <a:xfrm>
            <a:off x="1560513" y="2563813"/>
            <a:ext cx="6430645"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lstStyle/>
          <a:p>
            <a:pPr algn="l"/>
            <a:r>
              <a:rPr lang="en-US" sz="2400" b="1">
                <a:latin typeface="+mn-lt"/>
                <a:cs typeface="Arial" panose="020B0604020202020204" pitchFamily="34" charset="0"/>
              </a:rPr>
              <a:t>Những nguyên nhân gây cháy nổ trực tiếp:</a:t>
            </a:r>
            <a:endParaRPr lang="en-US" sz="2400" b="1">
              <a:latin typeface="+mn-lt"/>
              <a:cs typeface="Arial" panose="020B0604020202020204" pitchFamily="34" charset="0"/>
            </a:endParaRPr>
          </a:p>
        </p:txBody>
      </p:sp>
      <p:cxnSp>
        <p:nvCxnSpPr>
          <p:cNvPr id="10" name="Straight Connector 43"/>
          <p:cNvCxnSpPr>
            <a:cxnSpLocks noChangeShapeType="1"/>
          </p:cNvCxnSpPr>
          <p:nvPr/>
        </p:nvCxnSpPr>
        <p:spPr bwMode="auto">
          <a:xfrm flipV="1">
            <a:off x="765175" y="4110990"/>
            <a:ext cx="7616825" cy="2540"/>
          </a:xfrm>
          <a:prstGeom prst="line">
            <a:avLst/>
          </a:prstGeom>
          <a:noFill/>
          <a:ln w="9525" algn="ctr">
            <a:solidFill>
              <a:schemeClr val="accent6"/>
            </a:solidFill>
            <a:round/>
            <a:headEnd type="diamond" w="med" len="med"/>
            <a:tailEnd type="diamond" w="med" len="med"/>
          </a:ln>
        </p:spPr>
      </p:cxnSp>
      <p:sp>
        <p:nvSpPr>
          <p:cNvPr id="11" name="Text Box 45"/>
          <p:cNvSpPr txBox="1">
            <a:spLocks noChangeArrowheads="1"/>
          </p:cNvSpPr>
          <p:nvPr/>
        </p:nvSpPr>
        <p:spPr bwMode="auto">
          <a:xfrm>
            <a:off x="1560830" y="3294380"/>
            <a:ext cx="6852285" cy="829945"/>
          </a:xfrm>
          <a:prstGeom prst="rect">
            <a:avLst/>
          </a:prstGeom>
          <a:noFill/>
          <a:ln w="9525">
            <a:noFill/>
            <a:miter lim="800000"/>
          </a:ln>
          <a:effectLst>
            <a:prstShdw prst="shdw17" dist="17961" dir="2700000">
              <a:schemeClr val="accent1">
                <a:gamma/>
                <a:shade val="60000"/>
                <a:invGamma/>
                <a:alpha val="50000"/>
              </a:schemeClr>
            </a:prstShdw>
          </a:effectLst>
        </p:spPr>
        <p:txBody>
          <a:bodyPr wrap="square">
            <a:spAutoFit/>
          </a:bodyPr>
          <a:lstStyle/>
          <a:p>
            <a:pPr algn="l"/>
            <a:r>
              <a:rPr lang="en-US" sz="2400" b="1">
                <a:latin typeface="+mn-lt"/>
                <a:cs typeface="Arial" panose="020B0604020202020204" pitchFamily="34" charset="0"/>
              </a:rPr>
              <a:t>Các biện pháp quản lý và phòng cháy nổ tại các doanh nghiệp</a:t>
            </a:r>
            <a:endParaRPr lang="en-US" sz="2400" b="1">
              <a:latin typeface="+mn-lt"/>
              <a:cs typeface="Arial" panose="020B0604020202020204" pitchFamily="34" charset="0"/>
            </a:endParaRPr>
          </a:p>
        </p:txBody>
      </p:sp>
      <p:cxnSp>
        <p:nvCxnSpPr>
          <p:cNvPr id="13" name="Straight Connector 43"/>
          <p:cNvCxnSpPr>
            <a:cxnSpLocks noChangeShapeType="1"/>
          </p:cNvCxnSpPr>
          <p:nvPr/>
        </p:nvCxnSpPr>
        <p:spPr bwMode="auto">
          <a:xfrm flipV="1">
            <a:off x="765175" y="2228215"/>
            <a:ext cx="7616825" cy="2540"/>
          </a:xfrm>
          <a:prstGeom prst="line">
            <a:avLst/>
          </a:prstGeom>
          <a:noFill/>
          <a:ln w="9525" algn="ctr">
            <a:solidFill>
              <a:schemeClr val="accent2"/>
            </a:solidFill>
            <a:round/>
            <a:headEnd type="diamond" w="med" len="med"/>
            <a:tailEnd type="diamond" w="med" len="med"/>
          </a:ln>
        </p:spPr>
      </p:cxnSp>
      <p:grpSp>
        <p:nvGrpSpPr>
          <p:cNvPr id="30" name="Group 29"/>
          <p:cNvGrpSpPr/>
          <p:nvPr/>
        </p:nvGrpSpPr>
        <p:grpSpPr>
          <a:xfrm>
            <a:off x="838200" y="666115"/>
            <a:ext cx="570230" cy="533400"/>
            <a:chOff x="-1200" y="2160"/>
            <a:chExt cx="898" cy="840"/>
          </a:xfrm>
          <a:effectLst>
            <a:reflection blurRad="6350" stA="52000" endA="300" endPos="35000" dir="5400000" sy="-100000" algn="bl" rotWithShape="0"/>
          </a:effectLst>
          <a:scene3d>
            <a:camera prst="obliqueBottomLeft"/>
            <a:lightRig rig="threePt" dir="t"/>
          </a:scene3d>
        </p:grpSpPr>
        <p:sp>
          <p:nvSpPr>
            <p:cNvPr id="28" name="Oval 27"/>
            <p:cNvSpPr/>
            <p:nvPr/>
          </p:nvSpPr>
          <p:spPr>
            <a:xfrm>
              <a:off x="-1200" y="2160"/>
              <a:ext cx="840" cy="8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Box 28"/>
            <p:cNvSpPr txBox="1"/>
            <p:nvPr/>
          </p:nvSpPr>
          <p:spPr>
            <a:xfrm>
              <a:off x="-1186" y="2266"/>
              <a:ext cx="884" cy="580"/>
            </a:xfrm>
            <a:prstGeom prst="rect">
              <a:avLst/>
            </a:prstGeom>
            <a:noFill/>
            <a:ln>
              <a:noFill/>
            </a:ln>
          </p:spPr>
          <p:txBody>
            <a:bodyPr wrap="none" rtlCol="0">
              <a:spAutoFit/>
            </a:bodyPr>
            <a:lstStyle/>
            <a:p>
              <a:r>
                <a:rPr lang="en-US" sz="1800" b="1">
                  <a:solidFill>
                    <a:schemeClr val="bg1"/>
                  </a:solidFill>
                  <a:latin typeface="Comic Sans MS" panose="030F0702030302020204" pitchFamily="66" charset="0"/>
                  <a:cs typeface="Comic Sans MS" panose="030F0702030302020204" pitchFamily="66" charset="0"/>
                </a:rPr>
                <a:t>2.1</a:t>
              </a:r>
              <a:endParaRPr lang="en-US" sz="1800" b="1">
                <a:solidFill>
                  <a:schemeClr val="bg1"/>
                </a:solidFill>
                <a:latin typeface="Comic Sans MS" panose="030F0702030302020204" pitchFamily="66" charset="0"/>
                <a:cs typeface="Comic Sans MS" panose="030F0702030302020204" pitchFamily="66" charset="0"/>
              </a:endParaRPr>
            </a:p>
          </p:txBody>
        </p:sp>
      </p:grpSp>
      <p:grpSp>
        <p:nvGrpSpPr>
          <p:cNvPr id="31" name="Group 30"/>
          <p:cNvGrpSpPr/>
          <p:nvPr/>
        </p:nvGrpSpPr>
        <p:grpSpPr>
          <a:xfrm>
            <a:off x="842645" y="1554480"/>
            <a:ext cx="570230" cy="533400"/>
            <a:chOff x="-1200" y="2160"/>
            <a:chExt cx="898" cy="840"/>
          </a:xfrm>
          <a:solidFill>
            <a:schemeClr val="accent2"/>
          </a:solidFill>
          <a:effectLst>
            <a:reflection blurRad="6350" stA="52000" endA="300" endPos="35000" dir="5400000" sy="-100000" algn="bl" rotWithShape="0"/>
          </a:effectLst>
          <a:scene3d>
            <a:camera prst="obliqueBottomLeft"/>
            <a:lightRig rig="threePt" dir="t"/>
          </a:scene3d>
        </p:grpSpPr>
        <p:sp>
          <p:nvSpPr>
            <p:cNvPr id="32" name="Oval 31"/>
            <p:cNvSpPr/>
            <p:nvPr/>
          </p:nvSpPr>
          <p:spPr>
            <a:xfrm>
              <a:off x="-1200" y="2160"/>
              <a:ext cx="840" cy="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 Box 32"/>
            <p:cNvSpPr txBox="1"/>
            <p:nvPr/>
          </p:nvSpPr>
          <p:spPr>
            <a:xfrm>
              <a:off x="-1186" y="2266"/>
              <a:ext cx="884" cy="580"/>
            </a:xfrm>
            <a:prstGeom prst="rect">
              <a:avLst/>
            </a:prstGeom>
            <a:noFill/>
            <a:ln>
              <a:noFill/>
            </a:ln>
            <a:extLst>
              <a:ext uri="{909E8E84-426E-40DD-AFC4-6F175D3DCCD1}">
                <a14:hiddenFill xmlns:a14="http://schemas.microsoft.com/office/drawing/2010/main">
                  <a:grpFill/>
                </a14:hiddenFill>
              </a:ext>
            </a:extLst>
          </p:spPr>
          <p:txBody>
            <a:bodyPr wrap="none" rtlCol="0">
              <a:spAutoFit/>
            </a:bodyPr>
            <a:lstStyle/>
            <a:p>
              <a:r>
                <a:rPr lang="en-US" sz="1800" b="1">
                  <a:solidFill>
                    <a:schemeClr val="bg1"/>
                  </a:solidFill>
                  <a:latin typeface="Comic Sans MS" panose="030F0702030302020204" pitchFamily="66" charset="0"/>
                  <a:cs typeface="Comic Sans MS" panose="030F0702030302020204" pitchFamily="66" charset="0"/>
                </a:rPr>
                <a:t>2.2</a:t>
              </a:r>
              <a:endParaRPr lang="en-US" sz="1800" b="1">
                <a:solidFill>
                  <a:schemeClr val="bg1"/>
                </a:solidFill>
                <a:latin typeface="Comic Sans MS" panose="030F0702030302020204" pitchFamily="66" charset="0"/>
                <a:cs typeface="Comic Sans MS" panose="030F0702030302020204" pitchFamily="66" charset="0"/>
              </a:endParaRPr>
            </a:p>
          </p:txBody>
        </p:sp>
      </p:grpSp>
      <p:grpSp>
        <p:nvGrpSpPr>
          <p:cNvPr id="34" name="Group 33"/>
          <p:cNvGrpSpPr/>
          <p:nvPr/>
        </p:nvGrpSpPr>
        <p:grpSpPr>
          <a:xfrm>
            <a:off x="851535" y="2495550"/>
            <a:ext cx="570230" cy="533400"/>
            <a:chOff x="-1200" y="2160"/>
            <a:chExt cx="898" cy="840"/>
          </a:xfrm>
          <a:solidFill>
            <a:schemeClr val="accent5"/>
          </a:solidFill>
          <a:effectLst>
            <a:reflection blurRad="6350" stA="52000" endA="300" endPos="35000" dir="5400000" sy="-100000" algn="bl" rotWithShape="0"/>
          </a:effectLst>
          <a:scene3d>
            <a:camera prst="obliqueBottomLeft"/>
            <a:lightRig rig="threePt" dir="t"/>
          </a:scene3d>
        </p:grpSpPr>
        <p:sp>
          <p:nvSpPr>
            <p:cNvPr id="35" name="Oval 34"/>
            <p:cNvSpPr/>
            <p:nvPr/>
          </p:nvSpPr>
          <p:spPr>
            <a:xfrm>
              <a:off x="-1200" y="2160"/>
              <a:ext cx="840" cy="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 Box 35"/>
            <p:cNvSpPr txBox="1"/>
            <p:nvPr/>
          </p:nvSpPr>
          <p:spPr>
            <a:xfrm>
              <a:off x="-1186" y="2266"/>
              <a:ext cx="884" cy="580"/>
            </a:xfrm>
            <a:prstGeom prst="rect">
              <a:avLst/>
            </a:prstGeom>
            <a:noFill/>
            <a:ln>
              <a:noFill/>
            </a:ln>
            <a:extLst>
              <a:ext uri="{909E8E84-426E-40DD-AFC4-6F175D3DCCD1}">
                <a14:hiddenFill xmlns:a14="http://schemas.microsoft.com/office/drawing/2010/main">
                  <a:grpFill/>
                </a14:hiddenFill>
              </a:ext>
            </a:extLst>
          </p:spPr>
          <p:txBody>
            <a:bodyPr wrap="none" rtlCol="0">
              <a:spAutoFit/>
            </a:bodyPr>
            <a:lstStyle/>
            <a:p>
              <a:r>
                <a:rPr lang="en-US" sz="1800" b="1">
                  <a:solidFill>
                    <a:schemeClr val="bg1"/>
                  </a:solidFill>
                  <a:latin typeface="Comic Sans MS" panose="030F0702030302020204" pitchFamily="66" charset="0"/>
                  <a:cs typeface="Comic Sans MS" panose="030F0702030302020204" pitchFamily="66" charset="0"/>
                </a:rPr>
                <a:t>2.3</a:t>
              </a:r>
              <a:endParaRPr lang="en-US" sz="1800" b="1">
                <a:solidFill>
                  <a:schemeClr val="bg1"/>
                </a:solidFill>
                <a:latin typeface="Comic Sans MS" panose="030F0702030302020204" pitchFamily="66" charset="0"/>
                <a:cs typeface="Comic Sans MS" panose="030F0702030302020204" pitchFamily="66" charset="0"/>
              </a:endParaRPr>
            </a:p>
          </p:txBody>
        </p:sp>
      </p:grpSp>
      <p:grpSp>
        <p:nvGrpSpPr>
          <p:cNvPr id="37" name="Group 36"/>
          <p:cNvGrpSpPr/>
          <p:nvPr/>
        </p:nvGrpSpPr>
        <p:grpSpPr>
          <a:xfrm>
            <a:off x="860425" y="3429000"/>
            <a:ext cx="570230" cy="533400"/>
            <a:chOff x="-1200" y="2160"/>
            <a:chExt cx="898" cy="840"/>
          </a:xfrm>
          <a:solidFill>
            <a:schemeClr val="accent6"/>
          </a:solidFill>
          <a:effectLst>
            <a:reflection blurRad="6350" stA="52000" endA="300" endPos="35000" dir="5400000" sy="-100000" algn="bl" rotWithShape="0"/>
          </a:effectLst>
          <a:scene3d>
            <a:camera prst="obliqueBottomLeft"/>
            <a:lightRig rig="threePt" dir="t"/>
          </a:scene3d>
        </p:grpSpPr>
        <p:sp>
          <p:nvSpPr>
            <p:cNvPr id="42" name="Oval 41"/>
            <p:cNvSpPr/>
            <p:nvPr/>
          </p:nvSpPr>
          <p:spPr>
            <a:xfrm>
              <a:off x="-1200" y="2160"/>
              <a:ext cx="840" cy="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 Box 42"/>
            <p:cNvSpPr txBox="1"/>
            <p:nvPr/>
          </p:nvSpPr>
          <p:spPr>
            <a:xfrm>
              <a:off x="-1186" y="2266"/>
              <a:ext cx="884" cy="580"/>
            </a:xfrm>
            <a:prstGeom prst="rect">
              <a:avLst/>
            </a:prstGeom>
            <a:noFill/>
            <a:ln>
              <a:noFill/>
            </a:ln>
            <a:extLst>
              <a:ext uri="{909E8E84-426E-40DD-AFC4-6F175D3DCCD1}">
                <a14:hiddenFill xmlns:a14="http://schemas.microsoft.com/office/drawing/2010/main">
                  <a:grpFill/>
                </a14:hiddenFill>
              </a:ext>
            </a:extLst>
          </p:spPr>
          <p:txBody>
            <a:bodyPr wrap="none" rtlCol="0">
              <a:spAutoFit/>
            </a:bodyPr>
            <a:lstStyle/>
            <a:p>
              <a:r>
                <a:rPr lang="en-US" sz="1800" b="1">
                  <a:solidFill>
                    <a:schemeClr val="bg1"/>
                  </a:solidFill>
                  <a:latin typeface="Comic Sans MS" panose="030F0702030302020204" pitchFamily="66" charset="0"/>
                  <a:cs typeface="Comic Sans MS" panose="030F0702030302020204" pitchFamily="66" charset="0"/>
                </a:rPr>
                <a:t>2.4</a:t>
              </a:r>
              <a:endParaRPr lang="en-US" sz="1800" b="1">
                <a:solidFill>
                  <a:schemeClr val="bg1"/>
                </a:solidFill>
                <a:latin typeface="Comic Sans MS" panose="030F0702030302020204" pitchFamily="66" charset="0"/>
                <a:cs typeface="Comic Sans MS" panose="030F0702030302020204" pitchFamily="66" charset="0"/>
              </a:endParaRPr>
            </a:p>
          </p:txBody>
        </p:sp>
      </p:grpSp>
      <p:sp>
        <p:nvSpPr>
          <p:cNvPr id="49" name="Title 39937"/>
          <p:cNvSpPr>
            <a:spLocks noGrp="1"/>
          </p:cNvSpPr>
          <p:nvPr/>
        </p:nvSpPr>
        <p:spPr>
          <a:xfrm>
            <a:off x="171450" y="0"/>
            <a:ext cx="5075555" cy="791845"/>
          </a:xfrm>
          <a:prstGeom prst="rect">
            <a:avLst/>
          </a:prstGeom>
          <a:noFill/>
          <a:ln w="9525">
            <a:noFill/>
          </a:ln>
        </p:spPr>
        <p:txBody>
          <a:bodyPr anchor="ctr" anchorCtr="0"/>
          <a:lstStyle>
            <a:lvl1pPr algn="l" rtl="0" fontAlgn="base">
              <a:spcBef>
                <a:spcPct val="0"/>
              </a:spcBef>
              <a:spcAft>
                <a:spcPct val="0"/>
              </a:spcAft>
              <a:defRPr sz="38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a:latin typeface="Arial" panose="020B0604020202020204" pitchFamily="34" charset="0"/>
                <a:cs typeface="Arial" panose="020B0604020202020204" pitchFamily="34" charset="0"/>
              </a:rPr>
              <a:t>2. Nội dung chương</a:t>
            </a:r>
            <a:endParaRPr lang="en-US">
              <a:solidFill>
                <a:schemeClr val="accent1"/>
              </a:solidFill>
              <a:latin typeface="Arial" panose="020B0604020202020204" pitchFamily="34" charset="0"/>
              <a:cs typeface="Arial" panose="020B0604020202020204" pitchFamily="34" charset="0"/>
            </a:endParaRPr>
          </a:p>
        </p:txBody>
      </p:sp>
      <p:cxnSp>
        <p:nvCxnSpPr>
          <p:cNvPr id="3" name="Straight Connector 2"/>
          <p:cNvCxnSpPr>
            <a:cxnSpLocks noChangeShapeType="1"/>
          </p:cNvCxnSpPr>
          <p:nvPr/>
        </p:nvCxnSpPr>
        <p:spPr bwMode="auto">
          <a:xfrm flipV="1">
            <a:off x="739775" y="5064125"/>
            <a:ext cx="7616825" cy="3175"/>
          </a:xfrm>
          <a:prstGeom prst="line">
            <a:avLst/>
          </a:prstGeom>
          <a:noFill/>
          <a:ln w="9525" algn="ctr">
            <a:solidFill>
              <a:schemeClr val="accent1"/>
            </a:solidFill>
            <a:round/>
            <a:headEnd type="diamond" w="med" len="med"/>
            <a:tailEnd type="diamond" w="med" len="med"/>
          </a:ln>
        </p:spPr>
      </p:cxnSp>
      <p:sp>
        <p:nvSpPr>
          <p:cNvPr id="4" name="Text Box 45"/>
          <p:cNvSpPr txBox="1">
            <a:spLocks noChangeArrowheads="1"/>
          </p:cNvSpPr>
          <p:nvPr/>
        </p:nvSpPr>
        <p:spPr bwMode="auto">
          <a:xfrm>
            <a:off x="1535113" y="4394200"/>
            <a:ext cx="4531995"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lstStyle/>
          <a:p>
            <a:pPr algn="l"/>
            <a:r>
              <a:rPr lang="en-US" sz="2400" b="1" dirty="0">
                <a:latin typeface="+mn-lt"/>
                <a:cs typeface="Arial" panose="020B0604020202020204" pitchFamily="34" charset="0"/>
              </a:rPr>
              <a:t>Các phương pháp chữa cháy:</a:t>
            </a:r>
            <a:endParaRPr lang="en-US" sz="2400" b="1" dirty="0">
              <a:latin typeface="+mn-lt"/>
              <a:cs typeface="Arial" panose="020B0604020202020204" pitchFamily="34" charset="0"/>
            </a:endParaRPr>
          </a:p>
        </p:txBody>
      </p:sp>
      <p:grpSp>
        <p:nvGrpSpPr>
          <p:cNvPr id="6" name="Group 5"/>
          <p:cNvGrpSpPr/>
          <p:nvPr/>
        </p:nvGrpSpPr>
        <p:grpSpPr>
          <a:xfrm>
            <a:off x="812800" y="4374515"/>
            <a:ext cx="570230" cy="533400"/>
            <a:chOff x="-1200" y="2160"/>
            <a:chExt cx="898" cy="840"/>
          </a:xfrm>
          <a:effectLst>
            <a:reflection blurRad="6350" stA="52000" endA="300" endPos="35000" dir="5400000" sy="-100000" algn="bl" rotWithShape="0"/>
          </a:effectLst>
          <a:scene3d>
            <a:camera prst="obliqueBottomLeft"/>
            <a:lightRig rig="threePt" dir="t"/>
          </a:scene3d>
        </p:grpSpPr>
        <p:sp>
          <p:nvSpPr>
            <p:cNvPr id="12" name="Oval 11"/>
            <p:cNvSpPr/>
            <p:nvPr/>
          </p:nvSpPr>
          <p:spPr>
            <a:xfrm>
              <a:off x="-1200" y="2160"/>
              <a:ext cx="840" cy="8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Box 13"/>
            <p:cNvSpPr txBox="1"/>
            <p:nvPr/>
          </p:nvSpPr>
          <p:spPr>
            <a:xfrm>
              <a:off x="-1186" y="2266"/>
              <a:ext cx="884" cy="580"/>
            </a:xfrm>
            <a:prstGeom prst="rect">
              <a:avLst/>
            </a:prstGeom>
            <a:noFill/>
            <a:ln>
              <a:noFill/>
            </a:ln>
          </p:spPr>
          <p:txBody>
            <a:bodyPr wrap="none" rtlCol="0">
              <a:spAutoFit/>
            </a:bodyPr>
            <a:lstStyle/>
            <a:p>
              <a:r>
                <a:rPr lang="en-US" sz="1800" b="1">
                  <a:solidFill>
                    <a:schemeClr val="bg1"/>
                  </a:solidFill>
                  <a:latin typeface="Comic Sans MS" panose="030F0702030302020204" pitchFamily="66" charset="0"/>
                  <a:cs typeface="Comic Sans MS" panose="030F0702030302020204" pitchFamily="66" charset="0"/>
                </a:rPr>
                <a:t>2.5</a:t>
              </a:r>
              <a:endParaRPr lang="en-US" sz="1800" b="1">
                <a:solidFill>
                  <a:schemeClr val="bg1"/>
                </a:solidFill>
                <a:latin typeface="Comic Sans MS" panose="030F0702030302020204" pitchFamily="66" charset="0"/>
                <a:cs typeface="Comic Sans MS" panose="030F0702030302020204" pitchFamily="66" charset="0"/>
              </a:endParaRPr>
            </a:p>
          </p:txBody>
        </p:sp>
      </p:grpSp>
      <p:sp>
        <p:nvSpPr>
          <p:cNvPr id="15" name="Text Box 45"/>
          <p:cNvSpPr txBox="1">
            <a:spLocks noChangeArrowheads="1"/>
          </p:cNvSpPr>
          <p:nvPr/>
        </p:nvSpPr>
        <p:spPr bwMode="auto">
          <a:xfrm>
            <a:off x="1535113" y="5335588"/>
            <a:ext cx="4244340"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p>
            <a:pPr algn="l"/>
            <a:r>
              <a:rPr lang="en-US" sz="2400" b="1">
                <a:latin typeface="+mn-lt"/>
                <a:cs typeface="Arial" panose="020B0604020202020204" pitchFamily="34" charset="0"/>
              </a:rPr>
              <a:t>Các phương tiện chữa cháy</a:t>
            </a:r>
            <a:endParaRPr lang="en-US" sz="2400" b="1">
              <a:latin typeface="+mn-lt"/>
              <a:cs typeface="Arial" panose="020B0604020202020204" pitchFamily="34" charset="0"/>
            </a:endParaRPr>
          </a:p>
        </p:txBody>
      </p:sp>
      <p:cxnSp>
        <p:nvCxnSpPr>
          <p:cNvPr id="16" name="Straight Connector 43"/>
          <p:cNvCxnSpPr>
            <a:cxnSpLocks noChangeShapeType="1"/>
          </p:cNvCxnSpPr>
          <p:nvPr/>
        </p:nvCxnSpPr>
        <p:spPr bwMode="auto">
          <a:xfrm flipV="1">
            <a:off x="739775" y="5936615"/>
            <a:ext cx="7616825" cy="2540"/>
          </a:xfrm>
          <a:prstGeom prst="line">
            <a:avLst/>
          </a:prstGeom>
          <a:noFill/>
          <a:ln w="9525" algn="ctr">
            <a:solidFill>
              <a:schemeClr val="accent2"/>
            </a:solidFill>
            <a:round/>
            <a:headEnd type="diamond" w="med" len="med"/>
            <a:tailEnd type="diamond" w="med" len="med"/>
          </a:ln>
        </p:spPr>
      </p:cxnSp>
      <p:grpSp>
        <p:nvGrpSpPr>
          <p:cNvPr id="17" name="Group 16"/>
          <p:cNvGrpSpPr/>
          <p:nvPr/>
        </p:nvGrpSpPr>
        <p:grpSpPr>
          <a:xfrm>
            <a:off x="817245" y="5262880"/>
            <a:ext cx="570230" cy="533400"/>
            <a:chOff x="-1200" y="2160"/>
            <a:chExt cx="898" cy="840"/>
          </a:xfrm>
          <a:solidFill>
            <a:schemeClr val="accent2"/>
          </a:solidFill>
          <a:effectLst>
            <a:reflection blurRad="6350" stA="52000" endA="300" endPos="35000" dir="5400000" sy="-100000" algn="bl" rotWithShape="0"/>
          </a:effectLst>
          <a:scene3d>
            <a:camera prst="obliqueBottomLeft"/>
            <a:lightRig rig="threePt" dir="t"/>
          </a:scene3d>
        </p:grpSpPr>
        <p:sp>
          <p:nvSpPr>
            <p:cNvPr id="18" name="Oval 17"/>
            <p:cNvSpPr/>
            <p:nvPr/>
          </p:nvSpPr>
          <p:spPr>
            <a:xfrm>
              <a:off x="-1200" y="2160"/>
              <a:ext cx="840" cy="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9" name="Text Box 18"/>
            <p:cNvSpPr txBox="1"/>
            <p:nvPr/>
          </p:nvSpPr>
          <p:spPr>
            <a:xfrm>
              <a:off x="-1186" y="2266"/>
              <a:ext cx="884" cy="580"/>
            </a:xfrm>
            <a:prstGeom prst="rect">
              <a:avLst/>
            </a:prstGeom>
            <a:noFill/>
            <a:ln>
              <a:noFill/>
            </a:ln>
            <a:extLst>
              <a:ext uri="{909E8E84-426E-40DD-AFC4-6F175D3DCCD1}">
                <a14:hiddenFill xmlns:a14="http://schemas.microsoft.com/office/drawing/2010/main">
                  <a:grpFill/>
                </a14:hiddenFill>
              </a:ext>
            </a:extLst>
          </p:spPr>
          <p:txBody>
            <a:bodyPr wrap="none" rtlCol="0">
              <a:spAutoFit/>
            </a:bodyPr>
            <a:p>
              <a:r>
                <a:rPr lang="en-US" sz="1800" b="1">
                  <a:solidFill>
                    <a:schemeClr val="bg1"/>
                  </a:solidFill>
                  <a:latin typeface="Comic Sans MS" panose="030F0702030302020204" pitchFamily="66" charset="0"/>
                  <a:cs typeface="Comic Sans MS" panose="030F0702030302020204" pitchFamily="66" charset="0"/>
                </a:rPr>
                <a:t>2.6</a:t>
              </a:r>
              <a:endParaRPr lang="en-US" sz="1800" b="1">
                <a:solidFill>
                  <a:schemeClr val="bg1"/>
                </a:solidFill>
                <a:latin typeface="Comic Sans MS" panose="030F0702030302020204" pitchFamily="66" charset="0"/>
                <a:cs typeface="Comic Sans MS" panose="030F0702030302020204" pitchFamily="66" charset="0"/>
              </a:endParaRPr>
            </a:p>
          </p:txBody>
        </p:sp>
      </p:grpSp>
      <p:cxnSp>
        <p:nvCxnSpPr>
          <p:cNvPr id="20" name="Straight Connector 43"/>
          <p:cNvCxnSpPr>
            <a:cxnSpLocks noChangeShapeType="1"/>
          </p:cNvCxnSpPr>
          <p:nvPr/>
        </p:nvCxnSpPr>
        <p:spPr bwMode="auto">
          <a:xfrm>
            <a:off x="739775" y="6786880"/>
            <a:ext cx="7616825" cy="1905"/>
          </a:xfrm>
          <a:prstGeom prst="line">
            <a:avLst/>
          </a:prstGeom>
          <a:noFill/>
          <a:ln w="9525" algn="ctr">
            <a:solidFill>
              <a:schemeClr val="accent5"/>
            </a:solidFill>
            <a:round/>
            <a:headEnd type="diamond" w="med" len="med"/>
            <a:tailEnd type="diamond" w="med" len="med"/>
          </a:ln>
        </p:spPr>
      </p:cxnSp>
      <p:sp>
        <p:nvSpPr>
          <p:cNvPr id="21" name="Text Box 45"/>
          <p:cNvSpPr txBox="1">
            <a:spLocks noChangeArrowheads="1"/>
          </p:cNvSpPr>
          <p:nvPr/>
        </p:nvSpPr>
        <p:spPr bwMode="auto">
          <a:xfrm>
            <a:off x="1535113" y="6196013"/>
            <a:ext cx="7045960" cy="460375"/>
          </a:xfrm>
          <a:prstGeom prst="rect">
            <a:avLst/>
          </a:prstGeom>
          <a:noFill/>
          <a:ln w="9525">
            <a:noFill/>
            <a:miter lim="800000"/>
          </a:ln>
          <a:effectLst>
            <a:prstShdw prst="shdw17" dist="17961" dir="2700000">
              <a:schemeClr val="accent1">
                <a:gamma/>
                <a:shade val="60000"/>
                <a:invGamma/>
                <a:alpha val="50000"/>
              </a:schemeClr>
            </a:prstShdw>
          </a:effectLst>
        </p:spPr>
        <p:txBody>
          <a:bodyPr wrap="none">
            <a:spAutoFit/>
          </a:bodyPr>
          <a:p>
            <a:pPr algn="l"/>
            <a:r>
              <a:rPr lang="en-US" sz="2400" b="1">
                <a:latin typeface="+mn-lt"/>
                <a:cs typeface="Arial" panose="020B0604020202020204" pitchFamily="34" charset="0"/>
              </a:rPr>
              <a:t>Phòng và chống cháy đối với nhà máy dệt may.</a:t>
            </a:r>
            <a:endParaRPr lang="en-US" sz="2400" b="1">
              <a:latin typeface="+mn-lt"/>
              <a:cs typeface="Arial" panose="020B0604020202020204" pitchFamily="34" charset="0"/>
            </a:endParaRPr>
          </a:p>
        </p:txBody>
      </p:sp>
      <p:grpSp>
        <p:nvGrpSpPr>
          <p:cNvPr id="22" name="Group 21"/>
          <p:cNvGrpSpPr/>
          <p:nvPr/>
        </p:nvGrpSpPr>
        <p:grpSpPr>
          <a:xfrm>
            <a:off x="826135" y="6127750"/>
            <a:ext cx="570230" cy="533400"/>
            <a:chOff x="-1200" y="2160"/>
            <a:chExt cx="898" cy="840"/>
          </a:xfrm>
          <a:solidFill>
            <a:schemeClr val="accent5"/>
          </a:solidFill>
          <a:effectLst>
            <a:reflection blurRad="6350" stA="52000" endA="300" endPos="35000" dir="5400000" sy="-100000" algn="bl" rotWithShape="0"/>
          </a:effectLst>
          <a:scene3d>
            <a:camera prst="obliqueBottomLeft"/>
            <a:lightRig rig="threePt" dir="t"/>
          </a:scene3d>
        </p:grpSpPr>
        <p:sp>
          <p:nvSpPr>
            <p:cNvPr id="23" name="Oval 22"/>
            <p:cNvSpPr/>
            <p:nvPr/>
          </p:nvSpPr>
          <p:spPr>
            <a:xfrm>
              <a:off x="-1200" y="2160"/>
              <a:ext cx="840" cy="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4" name="Text Box 23"/>
            <p:cNvSpPr txBox="1"/>
            <p:nvPr/>
          </p:nvSpPr>
          <p:spPr>
            <a:xfrm>
              <a:off x="-1186" y="2266"/>
              <a:ext cx="884" cy="580"/>
            </a:xfrm>
            <a:prstGeom prst="rect">
              <a:avLst/>
            </a:prstGeom>
            <a:noFill/>
            <a:ln>
              <a:noFill/>
            </a:ln>
            <a:extLst>
              <a:ext uri="{909E8E84-426E-40DD-AFC4-6F175D3DCCD1}">
                <a14:hiddenFill xmlns:a14="http://schemas.microsoft.com/office/drawing/2010/main">
                  <a:grpFill/>
                </a14:hiddenFill>
              </a:ext>
            </a:extLst>
          </p:spPr>
          <p:txBody>
            <a:bodyPr wrap="none" rtlCol="0">
              <a:spAutoFit/>
            </a:bodyPr>
            <a:p>
              <a:r>
                <a:rPr lang="en-US" sz="1800" b="1">
                  <a:solidFill>
                    <a:schemeClr val="bg1"/>
                  </a:solidFill>
                  <a:latin typeface="Comic Sans MS" panose="030F0702030302020204" pitchFamily="66" charset="0"/>
                  <a:cs typeface="Comic Sans MS" panose="030F0702030302020204" pitchFamily="66" charset="0"/>
                </a:rPr>
                <a:t>2.7</a:t>
              </a:r>
              <a:endParaRPr lang="en-US" sz="1800" b="1">
                <a:solidFill>
                  <a:schemeClr val="bg1"/>
                </a:solidFill>
                <a:latin typeface="Comic Sans MS" panose="030F0702030302020204" pitchFamily="66" charset="0"/>
                <a:cs typeface="Comic Sans MS" panose="030F0702030302020204" pitchFamily="66" charset="0"/>
              </a:endParaRPr>
            </a:p>
          </p:txBody>
        </p:sp>
      </p:gr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500"/>
                                        <p:tgtEl>
                                          <p:spTgt spid="44"/>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wipe(up)">
                                      <p:cBhvr>
                                        <p:cTn id="10" dur="500"/>
                                        <p:tgtEl>
                                          <p:spTgt spid="48"/>
                                        </p:tgtEl>
                                      </p:cBhvr>
                                    </p:animEffect>
                                  </p:childTnLst>
                                </p:cTn>
                              </p:par>
                              <p:par>
                                <p:cTn id="11" presetID="22" presetClass="entr" presetSubtype="1"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up)">
                                      <p:cBhvr>
                                        <p:cTn id="13" dur="500"/>
                                        <p:tgtEl>
                                          <p:spTgt spid="30"/>
                                        </p:tgtEl>
                                      </p:cBhvr>
                                    </p:animEffect>
                                  </p:childTnLst>
                                </p:cTn>
                              </p:par>
                            </p:childTnLst>
                          </p:cTn>
                        </p:par>
                        <p:par>
                          <p:cTn id="14" fill="hold">
                            <p:stCondLst>
                              <p:cond delay="500"/>
                            </p:stCondLst>
                            <p:childTnLst>
                              <p:par>
                                <p:cTn id="15" presetID="22"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par>
                                <p:cTn id="18" presetID="22" presetClass="entr" presetSubtype="1"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up)">
                                      <p:cBhvr>
                                        <p:cTn id="20" dur="500"/>
                                        <p:tgtEl>
                                          <p:spTgt spid="13"/>
                                        </p:tgtEl>
                                      </p:cBhvr>
                                    </p:animEffect>
                                  </p:childTnLst>
                                </p:cTn>
                              </p:par>
                              <p:par>
                                <p:cTn id="21" presetID="22" presetClass="entr" presetSubtype="1"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childTnLst>
                          </p:cTn>
                        </p:par>
                        <p:par>
                          <p:cTn id="24" fill="hold">
                            <p:stCondLst>
                              <p:cond delay="100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up)">
                                      <p:cBhvr>
                                        <p:cTn id="30" dur="500"/>
                                        <p:tgtEl>
                                          <p:spTgt spid="9"/>
                                        </p:tgtEl>
                                      </p:cBhvr>
                                    </p:animEffect>
                                  </p:childTnLst>
                                </p:cTn>
                              </p:par>
                              <p:par>
                                <p:cTn id="31" presetID="22" presetClass="entr" presetSubtype="1"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up)">
                                      <p:cBhvr>
                                        <p:cTn id="33" dur="500"/>
                                        <p:tgtEl>
                                          <p:spTgt spid="34"/>
                                        </p:tgtEl>
                                      </p:cBhvr>
                                    </p:animEffect>
                                  </p:childTnLst>
                                </p:cTn>
                              </p:par>
                            </p:childTnLst>
                          </p:cTn>
                        </p:par>
                        <p:par>
                          <p:cTn id="34" fill="hold">
                            <p:stCondLst>
                              <p:cond delay="1500"/>
                            </p:stCondLst>
                            <p:childTnLst>
                              <p:par>
                                <p:cTn id="35" presetID="22" presetClass="entr" presetSubtype="1"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up)">
                                      <p:cBhvr>
                                        <p:cTn id="37" dur="500"/>
                                        <p:tgtEl>
                                          <p:spTgt spid="10"/>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up)">
                                      <p:cBhvr>
                                        <p:cTn id="40" dur="500"/>
                                        <p:tgtEl>
                                          <p:spTgt spid="11"/>
                                        </p:tgtEl>
                                      </p:cBhvr>
                                    </p:animEffect>
                                  </p:childTnLst>
                                </p:cTn>
                              </p:par>
                              <p:par>
                                <p:cTn id="41" presetID="22" presetClass="entr" presetSubtype="1"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wipe(up)">
                                      <p:cBhvr>
                                        <p:cTn id="43" dur="500"/>
                                        <p:tgtEl>
                                          <p:spTgt spid="37"/>
                                        </p:tgtEl>
                                      </p:cBhvr>
                                    </p:animEffect>
                                  </p:childTnLst>
                                </p:cTn>
                              </p:par>
                            </p:childTnLst>
                          </p:cTn>
                        </p:par>
                        <p:par>
                          <p:cTn id="44" fill="hold">
                            <p:stCondLst>
                              <p:cond delay="2000"/>
                            </p:stCondLst>
                            <p:childTnLst>
                              <p:par>
                                <p:cTn id="45" presetID="22" presetClass="entr" presetSubtype="1" fill="hold"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wipe(up)">
                                      <p:cBhvr>
                                        <p:cTn id="47" dur="500"/>
                                        <p:tgtEl>
                                          <p:spTgt spid="3"/>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wipe(up)">
                                      <p:cBhvr>
                                        <p:cTn id="50" dur="500"/>
                                        <p:tgtEl>
                                          <p:spTgt spid="4"/>
                                        </p:tgtEl>
                                      </p:cBhvr>
                                    </p:animEffect>
                                  </p:childTnLst>
                                </p:cTn>
                              </p:par>
                              <p:par>
                                <p:cTn id="51" presetID="22" presetClass="entr" presetSubtype="1"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up)">
                                      <p:cBhvr>
                                        <p:cTn id="53" dur="500"/>
                                        <p:tgtEl>
                                          <p:spTgt spid="6"/>
                                        </p:tgtEl>
                                      </p:cBhvr>
                                    </p:animEffect>
                                  </p:childTnLst>
                                </p:cTn>
                              </p:par>
                            </p:childTnLst>
                          </p:cTn>
                        </p:par>
                        <p:par>
                          <p:cTn id="54" fill="hold">
                            <p:stCondLst>
                              <p:cond delay="2500"/>
                            </p:stCondLst>
                            <p:childTnLst>
                              <p:par>
                                <p:cTn id="55" presetID="22" presetClass="entr" presetSubtype="1"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up)">
                                      <p:cBhvr>
                                        <p:cTn id="57" dur="500"/>
                                        <p:tgtEl>
                                          <p:spTgt spid="15"/>
                                        </p:tgtEl>
                                      </p:cBhvr>
                                    </p:animEffect>
                                  </p:childTnLst>
                                </p:cTn>
                              </p:par>
                              <p:par>
                                <p:cTn id="58" presetID="22" presetClass="entr" presetSubtype="1" fill="hold"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wipe(up)">
                                      <p:cBhvr>
                                        <p:cTn id="60" dur="500"/>
                                        <p:tgtEl>
                                          <p:spTgt spid="16"/>
                                        </p:tgtEl>
                                      </p:cBhvr>
                                    </p:animEffect>
                                  </p:childTnLst>
                                </p:cTn>
                              </p:par>
                              <p:par>
                                <p:cTn id="61" presetID="22" presetClass="entr" presetSubtype="1"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wipe(up)">
                                      <p:cBhvr>
                                        <p:cTn id="63" dur="500"/>
                                        <p:tgtEl>
                                          <p:spTgt spid="17"/>
                                        </p:tgtEl>
                                      </p:cBhvr>
                                    </p:animEffect>
                                  </p:childTnLst>
                                </p:cTn>
                              </p:par>
                            </p:childTnLst>
                          </p:cTn>
                        </p:par>
                        <p:par>
                          <p:cTn id="64" fill="hold">
                            <p:stCondLst>
                              <p:cond delay="3000"/>
                            </p:stCondLst>
                            <p:childTnLst>
                              <p:par>
                                <p:cTn id="65" presetID="22" presetClass="entr" presetSubtype="1" fill="hold"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up)">
                                      <p:cBhvr>
                                        <p:cTn id="67" dur="500"/>
                                        <p:tgtEl>
                                          <p:spTgt spid="20"/>
                                        </p:tgtEl>
                                      </p:cBhvr>
                                    </p:animEffect>
                                  </p:childTnLst>
                                </p:cTn>
                              </p:par>
                              <p:par>
                                <p:cTn id="68" presetID="2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wipe(up)">
                                      <p:cBhvr>
                                        <p:cTn id="70" dur="500"/>
                                        <p:tgtEl>
                                          <p:spTgt spid="21"/>
                                        </p:tgtEl>
                                      </p:cBhvr>
                                    </p:animEffect>
                                  </p:childTnLst>
                                </p:cTn>
                              </p:par>
                              <p:par>
                                <p:cTn id="71" presetID="22" presetClass="entr" presetSubtype="1"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wipe(up)">
                                      <p:cBhvr>
                                        <p:cTn id="7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7" grpId="0" bldLvl="0" animBg="1"/>
      <p:bldP spid="9" grpId="0" bldLvl="0" animBg="1"/>
      <p:bldP spid="11" grpId="0" bldLvl="0" animBg="1"/>
      <p:bldP spid="4" grpId="0" bldLvl="0" animBg="1"/>
      <p:bldP spid="15" grpId="0" bldLvl="0" animBg="1"/>
      <p:bldP spid="2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38" name="Title 39937"/>
          <p:cNvSpPr>
            <a:spLocks noGrp="1"/>
          </p:cNvSpPr>
          <p:nvPr>
            <p:ph type="title"/>
          </p:nvPr>
        </p:nvSpPr>
        <p:spPr>
          <a:xfrm>
            <a:off x="0" y="-1905"/>
            <a:ext cx="6400800" cy="791845"/>
          </a:xfrm>
        </p:spPr>
        <p:txBody>
          <a:bodyPr anchor="ctr" anchorCtr="0"/>
          <a:lstStyle/>
          <a:p>
            <a:pPr algn="ctr"/>
            <a:r>
              <a:rPr lang="en-US" sz="2900">
                <a:latin typeface="Arial" panose="020B0604020202020204" pitchFamily="34" charset="0"/>
                <a:cs typeface="Arial" panose="020B0604020202020204" pitchFamily="34" charset="0"/>
              </a:rPr>
              <a:t>2.1. Định nghĩa quá trình cháy, nổ</a:t>
            </a:r>
            <a:endParaRPr lang="en-US" sz="2900">
              <a:latin typeface="Arial" panose="020B0604020202020204" pitchFamily="34" charset="0"/>
              <a:cs typeface="Arial" panose="020B0604020202020204" pitchFamily="34" charset="0"/>
            </a:endParaRPr>
          </a:p>
        </p:txBody>
      </p:sp>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270" name="TG_Rounded Rectangle 269"/>
          <p:cNvSpPr/>
          <p:nvPr/>
        </p:nvSpPr>
        <p:spPr bwMode="gray">
          <a:xfrm>
            <a:off x="701622" y="2024085"/>
            <a:ext cx="7485165" cy="113334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r"/>
            <a:r>
              <a:rPr lang="en-US" sz="2400" b="1" dirty="0" smtClean="0">
                <a:effectLst>
                  <a:outerShdw blurRad="38100" dist="38100" dir="2700000" algn="tl">
                    <a:srgbClr val="000000">
                      <a:alpha val="43137"/>
                    </a:srgbClr>
                  </a:outerShdw>
                </a:effectLst>
                <a:cs typeface="Arial" panose="020B0604020202020204" pitchFamily="34" charset="0"/>
              </a:rPr>
              <a:t>Cháy</a:t>
            </a:r>
            <a:endParaRPr lang="en-US" sz="1400" dirty="0"/>
          </a:p>
        </p:txBody>
      </p:sp>
      <p:sp>
        <p:nvSpPr>
          <p:cNvPr id="269" name="TG_Rounded Rectangle 268"/>
          <p:cNvSpPr/>
          <p:nvPr/>
        </p:nvSpPr>
        <p:spPr bwMode="gray">
          <a:xfrm>
            <a:off x="909943" y="1390419"/>
            <a:ext cx="2336832" cy="2154267"/>
          </a:xfrm>
          <a:prstGeom prst="roundRect">
            <a:avLst>
              <a:gd name="adj" fmla="val 4439"/>
            </a:avLst>
          </a:prstGeom>
          <a:solidFill>
            <a:srgbClr val="FFFFFF"/>
          </a:solidFill>
          <a:ln>
            <a:solidFill>
              <a:schemeClr val="accent5">
                <a:lumMod val="50000"/>
              </a:schemeClr>
            </a:solid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56" name="TG_TextBox 255"/>
          <p:cNvSpPr txBox="1"/>
          <p:nvPr/>
        </p:nvSpPr>
        <p:spPr bwMode="gray">
          <a:xfrm>
            <a:off x="1066752" y="1220063"/>
            <a:ext cx="2044728" cy="304427"/>
          </a:xfrm>
          <a:prstGeom prst="roundRect">
            <a:avLst>
              <a:gd name="adj" fmla="val 50000"/>
            </a:avLst>
          </a:prstGeom>
        </p:spPr>
        <p:style>
          <a:lnRef idx="0">
            <a:schemeClr val="accent5"/>
          </a:lnRef>
          <a:fillRef idx="3">
            <a:schemeClr val="accent5"/>
          </a:fillRef>
          <a:effectRef idx="3">
            <a:schemeClr val="accent5"/>
          </a:effectRef>
          <a:fontRef idx="minor">
            <a:schemeClr val="lt1"/>
          </a:fontRef>
        </p:style>
        <p:txBody>
          <a:bodyPr wrap="square" tIns="0" bIns="0" rtlCol="0" anchor="ctr">
            <a:spAutoFit/>
          </a:bodyPr>
          <a:lstStyle/>
          <a:p>
            <a:pPr algn="ctr"/>
            <a:endParaRPr lang="en-US" sz="1400" b="1" dirty="0">
              <a:solidFill>
                <a:srgbClr val="FFFFFF"/>
              </a:solidFill>
            </a:endParaRPr>
          </a:p>
        </p:txBody>
      </p:sp>
      <p:sp>
        <p:nvSpPr>
          <p:cNvPr id="8" name="TG_Rounded Rectangle 269"/>
          <p:cNvSpPr/>
          <p:nvPr/>
        </p:nvSpPr>
        <p:spPr bwMode="gray">
          <a:xfrm>
            <a:off x="676222" y="4513285"/>
            <a:ext cx="7485165" cy="113334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r"/>
            <a:r>
              <a:rPr lang="en-US" sz="2400" b="1" dirty="0" smtClean="0">
                <a:effectLst>
                  <a:outerShdw blurRad="38100" dist="38100" dir="2700000" algn="tl">
                    <a:srgbClr val="000000">
                      <a:alpha val="43137"/>
                    </a:srgbClr>
                  </a:outerShdw>
                </a:effectLst>
                <a:cs typeface="Arial" panose="020B0604020202020204" pitchFamily="34" charset="0"/>
              </a:rPr>
              <a:t>Nổ</a:t>
            </a:r>
            <a:endParaRPr lang="en-US" sz="1400" dirty="0"/>
          </a:p>
        </p:txBody>
      </p:sp>
      <p:sp>
        <p:nvSpPr>
          <p:cNvPr id="14" name="TG_Rounded Rectangle 268"/>
          <p:cNvSpPr/>
          <p:nvPr/>
        </p:nvSpPr>
        <p:spPr bwMode="gray">
          <a:xfrm>
            <a:off x="884543" y="3879619"/>
            <a:ext cx="2336832" cy="2154267"/>
          </a:xfrm>
          <a:prstGeom prst="roundRect">
            <a:avLst>
              <a:gd name="adj" fmla="val 4439"/>
            </a:avLst>
          </a:prstGeom>
          <a:solidFill>
            <a:srgbClr val="FFFFFF"/>
          </a:solidFill>
          <a:ln>
            <a:solidFill>
              <a:schemeClr val="accent5">
                <a:lumMod val="50000"/>
              </a:schemeClr>
            </a:solid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8" name="TG_TextBox 255"/>
          <p:cNvSpPr txBox="1"/>
          <p:nvPr/>
        </p:nvSpPr>
        <p:spPr bwMode="gray">
          <a:xfrm>
            <a:off x="1041352" y="3709263"/>
            <a:ext cx="2044728" cy="304427"/>
          </a:xfrm>
          <a:prstGeom prst="roundRect">
            <a:avLst>
              <a:gd name="adj" fmla="val 50000"/>
            </a:avLst>
          </a:prstGeom>
        </p:spPr>
        <p:style>
          <a:lnRef idx="0">
            <a:schemeClr val="accent5"/>
          </a:lnRef>
          <a:fillRef idx="3">
            <a:schemeClr val="accent5"/>
          </a:fillRef>
          <a:effectRef idx="3">
            <a:schemeClr val="accent5"/>
          </a:effectRef>
          <a:fontRef idx="minor">
            <a:schemeClr val="lt1"/>
          </a:fontRef>
        </p:style>
        <p:txBody>
          <a:bodyPr wrap="square" tIns="0" bIns="0" rtlCol="0" anchor="ctr">
            <a:spAutoFit/>
          </a:bodyPr>
          <a:lstStyle/>
          <a:p>
            <a:pPr algn="ctr"/>
            <a:endParaRPr lang="en-US" sz="1400" b="1" dirty="0">
              <a:solidFill>
                <a:srgbClr val="FFFFFF"/>
              </a:solidFill>
            </a:endParaRPr>
          </a:p>
        </p:txBody>
      </p:sp>
      <p:pic>
        <p:nvPicPr>
          <p:cNvPr id="100" name="Content Placeholder 99"/>
          <p:cNvPicPr>
            <a:picLocks noChangeAspect="1"/>
          </p:cNvPicPr>
          <p:nvPr>
            <p:ph sz="half" idx="2"/>
          </p:nvPr>
        </p:nvPicPr>
        <p:blipFill>
          <a:blip r:embed="rId2"/>
          <a:stretch>
            <a:fillRect/>
          </a:stretch>
        </p:blipFill>
        <p:spPr>
          <a:xfrm>
            <a:off x="1054100" y="1661795"/>
            <a:ext cx="2032000" cy="1811020"/>
          </a:xfrm>
          <a:prstGeom prst="rect">
            <a:avLst/>
          </a:prstGeom>
          <a:noFill/>
          <a:ln w="9525">
            <a:noFill/>
          </a:ln>
        </p:spPr>
      </p:pic>
      <p:pic>
        <p:nvPicPr>
          <p:cNvPr id="3" name="Content Placeholder 2"/>
          <p:cNvPicPr/>
          <p:nvPr>
            <p:ph sz="half" idx="1"/>
          </p:nvPr>
        </p:nvPicPr>
        <p:blipFill>
          <a:blip r:embed="rId3"/>
          <a:srcRect l="7358" r="19151"/>
          <a:stretch>
            <a:fillRect/>
          </a:stretch>
        </p:blipFill>
        <p:spPr>
          <a:xfrm>
            <a:off x="1041400" y="4114800"/>
            <a:ext cx="1988820" cy="182943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0">
                                            <p:txEl>
                                              <p:pRg st="0" end="0"/>
                                            </p:txEl>
                                          </p:spTgt>
                                        </p:tgtEl>
                                        <p:attrNameLst>
                                          <p:attrName>style.visibility</p:attrName>
                                        </p:attrNameLst>
                                      </p:cBhvr>
                                      <p:to>
                                        <p:strVal val="visible"/>
                                      </p:to>
                                    </p:set>
                                    <p:animEffect transition="in" filter="wipe(left)">
                                      <p:cBhvr>
                                        <p:cTn id="7" dur="500"/>
                                        <p:tgtEl>
                                          <p:spTgt spid="27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7205" name="Straight Connector 7204"/>
          <p:cNvSpPr/>
          <p:nvPr/>
        </p:nvSpPr>
        <p:spPr>
          <a:xfrm>
            <a:off x="2295525" y="3384550"/>
            <a:ext cx="609600" cy="0"/>
          </a:xfrm>
          <a:prstGeom prst="line">
            <a:avLst/>
          </a:prstGeom>
          <a:ln w="12700" cap="flat" cmpd="sng">
            <a:solidFill>
              <a:schemeClr val="tx1"/>
            </a:solidFill>
            <a:prstDash val="solid"/>
            <a:headEnd type="none" w="med" len="med"/>
            <a:tailEnd type="none" w="med" len="med"/>
          </a:ln>
        </p:spPr>
      </p:sp>
      <p:grpSp>
        <p:nvGrpSpPr>
          <p:cNvPr id="7207" name="Group 7206"/>
          <p:cNvGrpSpPr/>
          <p:nvPr/>
        </p:nvGrpSpPr>
        <p:grpSpPr>
          <a:xfrm>
            <a:off x="1914525" y="1860550"/>
            <a:ext cx="990600" cy="381000"/>
            <a:chOff x="1492" y="1538"/>
            <a:chExt cx="624" cy="240"/>
          </a:xfrm>
        </p:grpSpPr>
        <p:sp>
          <p:nvSpPr>
            <p:cNvPr id="7208" name="Straight Connector 7207"/>
            <p:cNvSpPr/>
            <p:nvPr/>
          </p:nvSpPr>
          <p:spPr>
            <a:xfrm>
              <a:off x="1732" y="1538"/>
              <a:ext cx="384" cy="0"/>
            </a:xfrm>
            <a:prstGeom prst="line">
              <a:avLst/>
            </a:prstGeom>
            <a:ln w="12700" cap="flat" cmpd="sng">
              <a:solidFill>
                <a:schemeClr val="tx1"/>
              </a:solidFill>
              <a:prstDash val="solid"/>
              <a:headEnd type="none" w="med" len="med"/>
              <a:tailEnd type="none" w="med" len="med"/>
            </a:ln>
          </p:spPr>
        </p:sp>
        <p:sp>
          <p:nvSpPr>
            <p:cNvPr id="7209" name="Straight Connector 7208"/>
            <p:cNvSpPr/>
            <p:nvPr/>
          </p:nvSpPr>
          <p:spPr>
            <a:xfrm flipV="1">
              <a:off x="1492" y="1538"/>
              <a:ext cx="240" cy="240"/>
            </a:xfrm>
            <a:prstGeom prst="line">
              <a:avLst/>
            </a:prstGeom>
            <a:ln w="12700" cap="flat" cmpd="sng">
              <a:solidFill>
                <a:schemeClr val="tx1"/>
              </a:solidFill>
              <a:prstDash val="solid"/>
              <a:headEnd type="none" w="med" len="med"/>
              <a:tailEnd type="none" w="med" len="med"/>
            </a:ln>
          </p:spPr>
        </p:sp>
      </p:grpSp>
      <p:grpSp>
        <p:nvGrpSpPr>
          <p:cNvPr id="7210" name="Group 7209"/>
          <p:cNvGrpSpPr/>
          <p:nvPr/>
        </p:nvGrpSpPr>
        <p:grpSpPr>
          <a:xfrm>
            <a:off x="1838325" y="4527550"/>
            <a:ext cx="1066800" cy="304800"/>
            <a:chOff x="1444" y="3218"/>
            <a:chExt cx="672" cy="192"/>
          </a:xfrm>
        </p:grpSpPr>
        <p:sp>
          <p:nvSpPr>
            <p:cNvPr id="7211" name="Straight Connector 7210"/>
            <p:cNvSpPr/>
            <p:nvPr/>
          </p:nvSpPr>
          <p:spPr>
            <a:xfrm>
              <a:off x="1732" y="3410"/>
              <a:ext cx="384" cy="0"/>
            </a:xfrm>
            <a:prstGeom prst="line">
              <a:avLst/>
            </a:prstGeom>
            <a:ln w="12700" cap="flat" cmpd="sng">
              <a:solidFill>
                <a:schemeClr val="tx1"/>
              </a:solidFill>
              <a:prstDash val="solid"/>
              <a:headEnd type="none" w="med" len="med"/>
              <a:tailEnd type="none" w="med" len="med"/>
            </a:ln>
          </p:spPr>
        </p:sp>
        <p:sp>
          <p:nvSpPr>
            <p:cNvPr id="7212" name="Straight Connector 7211"/>
            <p:cNvSpPr/>
            <p:nvPr/>
          </p:nvSpPr>
          <p:spPr>
            <a:xfrm>
              <a:off x="1444" y="3218"/>
              <a:ext cx="288" cy="192"/>
            </a:xfrm>
            <a:prstGeom prst="line">
              <a:avLst/>
            </a:prstGeom>
            <a:ln w="12700" cap="flat" cmpd="sng">
              <a:solidFill>
                <a:schemeClr val="tx1"/>
              </a:solidFill>
              <a:prstDash val="solid"/>
              <a:headEnd type="none" w="med" len="med"/>
              <a:tailEnd type="none" w="med" len="med"/>
            </a:ln>
          </p:spPr>
        </p:sp>
      </p:grpSp>
      <p:sp>
        <p:nvSpPr>
          <p:cNvPr id="7213" name="Rounded Rectangle 7212"/>
          <p:cNvSpPr/>
          <p:nvPr/>
        </p:nvSpPr>
        <p:spPr>
          <a:xfrm>
            <a:off x="2898775" y="1631950"/>
            <a:ext cx="6128385"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lstStyle/>
          <a:p>
            <a:endParaRPr lang="en-US"/>
          </a:p>
        </p:txBody>
      </p:sp>
      <p:sp>
        <p:nvSpPr>
          <p:cNvPr id="7214" name="Rectangles 7213"/>
          <p:cNvSpPr/>
          <p:nvPr/>
        </p:nvSpPr>
        <p:spPr>
          <a:xfrm>
            <a:off x="3038475" y="1600200"/>
            <a:ext cx="5399405" cy="429895"/>
          </a:xfrm>
          <a:prstGeom prst="rect">
            <a:avLst/>
          </a:prstGeom>
          <a:noFill/>
          <a:ln w="9525">
            <a:noFill/>
          </a:ln>
        </p:spPr>
        <p:txBody>
          <a:bodyPr wrap="square" anchor="t" anchorCtr="0">
            <a:spAutoFit/>
          </a:bodyPr>
          <a:lstStyle/>
          <a:p>
            <a:pPr algn="l" eaLnBrk="0" hangingPunct="0"/>
            <a:r>
              <a:rPr sz="2200">
                <a:solidFill>
                  <a:srgbClr val="000000"/>
                </a:solidFill>
              </a:rPr>
              <a:t>Cháy là phản ứng hóa học kèm theo</a:t>
            </a:r>
            <a:endParaRPr sz="2200">
              <a:solidFill>
                <a:srgbClr val="000000"/>
              </a:solidFill>
            </a:endParaRPr>
          </a:p>
        </p:txBody>
      </p:sp>
      <p:sp>
        <p:nvSpPr>
          <p:cNvPr id="7215" name="Rounded Rectangle 7214"/>
          <p:cNvSpPr/>
          <p:nvPr/>
        </p:nvSpPr>
        <p:spPr>
          <a:xfrm>
            <a:off x="3407410" y="2152650"/>
            <a:ext cx="5282565"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lstStyle/>
          <a:p>
            <a:endParaRPr lang="en-US"/>
          </a:p>
        </p:txBody>
      </p:sp>
      <p:sp>
        <p:nvSpPr>
          <p:cNvPr id="7216" name="Rectangles 7215"/>
          <p:cNvSpPr/>
          <p:nvPr/>
        </p:nvSpPr>
        <p:spPr>
          <a:xfrm>
            <a:off x="3450590" y="2150745"/>
            <a:ext cx="5475605" cy="429895"/>
          </a:xfrm>
          <a:prstGeom prst="rect">
            <a:avLst/>
          </a:prstGeom>
          <a:noFill/>
          <a:ln w="9525">
            <a:noFill/>
          </a:ln>
        </p:spPr>
        <p:txBody>
          <a:bodyPr wrap="square" anchor="t" anchorCtr="0">
            <a:spAutoFit/>
          </a:bodyPr>
          <a:lstStyle/>
          <a:p>
            <a:pPr algn="l" eaLnBrk="0" hangingPunct="0"/>
            <a:r>
              <a:rPr sz="2200">
                <a:solidFill>
                  <a:srgbClr val="000000"/>
                </a:solidFill>
              </a:rPr>
              <a:t>hiện tượng </a:t>
            </a:r>
            <a:r>
              <a:rPr sz="2200" b="1">
                <a:solidFill>
                  <a:srgbClr val="FF0000"/>
                </a:solidFill>
              </a:rPr>
              <a:t>tỏa nhiệt</a:t>
            </a:r>
            <a:r>
              <a:rPr sz="2200">
                <a:solidFill>
                  <a:srgbClr val="000000"/>
                </a:solidFill>
              </a:rPr>
              <a:t> lớn và </a:t>
            </a:r>
            <a:r>
              <a:rPr sz="2200" b="1">
                <a:solidFill>
                  <a:srgbClr val="FF0000"/>
                </a:solidFill>
              </a:rPr>
              <a:t>phát sáng</a:t>
            </a:r>
            <a:r>
              <a:rPr sz="2200">
                <a:solidFill>
                  <a:srgbClr val="000000"/>
                </a:solidFill>
              </a:rPr>
              <a:t>..</a:t>
            </a:r>
            <a:r>
              <a:rPr lang="en-US" sz="2200">
                <a:solidFill>
                  <a:srgbClr val="000000"/>
                </a:solidFill>
              </a:rPr>
              <a:t>.</a:t>
            </a:r>
            <a:endParaRPr lang="en-US" sz="2200">
              <a:solidFill>
                <a:srgbClr val="000000"/>
              </a:solidFill>
            </a:endParaRPr>
          </a:p>
        </p:txBody>
      </p:sp>
      <p:sp>
        <p:nvSpPr>
          <p:cNvPr id="7217" name="Rounded Rectangle 7216"/>
          <p:cNvSpPr/>
          <p:nvPr/>
        </p:nvSpPr>
        <p:spPr>
          <a:xfrm>
            <a:off x="2895600" y="3124200"/>
            <a:ext cx="6132830"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lstStyle/>
          <a:p>
            <a:endParaRPr lang="en-US"/>
          </a:p>
        </p:txBody>
      </p:sp>
      <p:sp>
        <p:nvSpPr>
          <p:cNvPr id="7218" name="Rectangles 7217"/>
          <p:cNvSpPr/>
          <p:nvPr/>
        </p:nvSpPr>
        <p:spPr>
          <a:xfrm>
            <a:off x="3048000" y="3152775"/>
            <a:ext cx="6002020" cy="429895"/>
          </a:xfrm>
          <a:prstGeom prst="rect">
            <a:avLst/>
          </a:prstGeom>
          <a:noFill/>
          <a:ln w="9525">
            <a:noFill/>
          </a:ln>
        </p:spPr>
        <p:txBody>
          <a:bodyPr wrap="square" anchor="t" anchorCtr="0">
            <a:spAutoFit/>
          </a:bodyPr>
          <a:lstStyle/>
          <a:p>
            <a:pPr algn="l" eaLnBrk="0" hangingPunct="0"/>
            <a:r>
              <a:rPr sz="2200">
                <a:solidFill>
                  <a:srgbClr val="000000"/>
                </a:solidFill>
              </a:rPr>
              <a:t>Thực tế có nhiều phản ứng hóa học xảy ra</a:t>
            </a:r>
            <a:endParaRPr sz="2200">
              <a:solidFill>
                <a:srgbClr val="000000"/>
              </a:solidFill>
            </a:endParaRPr>
          </a:p>
        </p:txBody>
      </p:sp>
      <p:sp>
        <p:nvSpPr>
          <p:cNvPr id="7219" name="Oval 7218"/>
          <p:cNvSpPr/>
          <p:nvPr/>
        </p:nvSpPr>
        <p:spPr>
          <a:xfrm>
            <a:off x="2809875" y="1749425"/>
            <a:ext cx="228600" cy="228600"/>
          </a:xfrm>
          <a:prstGeom prst="ellipse">
            <a:avLst/>
          </a:prstGeom>
          <a:gradFill rotWithShape="1">
            <a:gsLst>
              <a:gs pos="0">
                <a:schemeClr val="accent1"/>
              </a:gs>
              <a:gs pos="100000">
                <a:schemeClr val="accent1">
                  <a:gamma/>
                  <a:shade val="66667"/>
                  <a:invGamma/>
                </a:schemeClr>
              </a:gs>
            </a:gsLst>
            <a:path path="shape">
              <a:fillToRect l="50000" t="50000" r="50000" b="50000"/>
            </a:path>
            <a:tileRect/>
          </a:gradFill>
          <a:ln w="19050" cap="flat" cmpd="sng">
            <a:solidFill>
              <a:srgbClr val="FFFFFF"/>
            </a:solidFill>
            <a:prstDash val="solid"/>
            <a:headEnd type="none" w="med" len="med"/>
            <a:tailEnd type="none" w="med" len="med"/>
          </a:ln>
          <a:effectLst>
            <a:outerShdw dist="63500" dir="2212193" algn="ctr" rotWithShape="0">
              <a:schemeClr val="bg2">
                <a:alpha val="50000"/>
              </a:schemeClr>
            </a:outerShdw>
          </a:effectLst>
        </p:spPr>
        <p:txBody>
          <a:bodyPr/>
          <a:lstStyle/>
          <a:p>
            <a:endParaRPr lang="en-US"/>
          </a:p>
        </p:txBody>
      </p:sp>
      <p:sp>
        <p:nvSpPr>
          <p:cNvPr id="7221" name="Oval 7220"/>
          <p:cNvSpPr/>
          <p:nvPr/>
        </p:nvSpPr>
        <p:spPr>
          <a:xfrm>
            <a:off x="2822575" y="3270250"/>
            <a:ext cx="228600" cy="228600"/>
          </a:xfrm>
          <a:prstGeom prst="ellipse">
            <a:avLst/>
          </a:prstGeom>
          <a:gradFill rotWithShape="1">
            <a:gsLst>
              <a:gs pos="0">
                <a:schemeClr val="accent1"/>
              </a:gs>
              <a:gs pos="100000">
                <a:schemeClr val="accent1">
                  <a:gamma/>
                  <a:shade val="66667"/>
                  <a:invGamma/>
                </a:schemeClr>
              </a:gs>
            </a:gsLst>
            <a:path path="shape">
              <a:fillToRect l="50000" t="50000" r="50000" b="50000"/>
            </a:path>
            <a:tileRect/>
          </a:gradFill>
          <a:ln w="19050" cap="flat" cmpd="sng">
            <a:solidFill>
              <a:srgbClr val="FFFFFF"/>
            </a:solidFill>
            <a:prstDash val="solid"/>
            <a:headEnd type="none" w="med" len="med"/>
            <a:tailEnd type="none" w="med" len="med"/>
          </a:ln>
          <a:effectLst>
            <a:outerShdw dist="63500" dir="2212193" algn="ctr" rotWithShape="0">
              <a:schemeClr val="bg2">
                <a:alpha val="50000"/>
              </a:schemeClr>
            </a:outerShdw>
          </a:effectLst>
        </p:spPr>
        <p:txBody>
          <a:bodyPr/>
          <a:lstStyle/>
          <a:p>
            <a:endParaRPr lang="en-US"/>
          </a:p>
        </p:txBody>
      </p:sp>
      <p:sp>
        <p:nvSpPr>
          <p:cNvPr id="7225" name="Rounded Rectangle 7224"/>
          <p:cNvSpPr/>
          <p:nvPr/>
        </p:nvSpPr>
        <p:spPr>
          <a:xfrm>
            <a:off x="2898775" y="4645025"/>
            <a:ext cx="6127750"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lstStyle/>
          <a:p>
            <a:endParaRPr lang="en-US"/>
          </a:p>
        </p:txBody>
      </p:sp>
      <p:sp>
        <p:nvSpPr>
          <p:cNvPr id="7226" name="Rectangles 7225"/>
          <p:cNvSpPr/>
          <p:nvPr/>
        </p:nvSpPr>
        <p:spPr>
          <a:xfrm>
            <a:off x="3086735" y="4645025"/>
            <a:ext cx="5755640" cy="429895"/>
          </a:xfrm>
          <a:prstGeom prst="rect">
            <a:avLst/>
          </a:prstGeom>
          <a:noFill/>
          <a:ln w="9525">
            <a:noFill/>
          </a:ln>
        </p:spPr>
        <p:txBody>
          <a:bodyPr wrap="square" anchor="t" anchorCtr="0">
            <a:spAutoFit/>
          </a:bodyPr>
          <a:lstStyle/>
          <a:p>
            <a:pPr algn="l" eaLnBrk="0" hangingPunct="0"/>
            <a:r>
              <a:rPr sz="2200">
                <a:solidFill>
                  <a:srgbClr val="000000"/>
                </a:solidFill>
              </a:rPr>
              <a:t>Về thực chất, thể coi quá trình cháy</a:t>
            </a:r>
            <a:endParaRPr sz="2200">
              <a:solidFill>
                <a:srgbClr val="000000"/>
              </a:solidFill>
            </a:endParaRPr>
          </a:p>
        </p:txBody>
      </p:sp>
      <p:sp>
        <p:nvSpPr>
          <p:cNvPr id="7227" name="Oval 7226"/>
          <p:cNvSpPr/>
          <p:nvPr/>
        </p:nvSpPr>
        <p:spPr>
          <a:xfrm>
            <a:off x="2822575" y="4778375"/>
            <a:ext cx="228600" cy="228600"/>
          </a:xfrm>
          <a:prstGeom prst="ellipse">
            <a:avLst/>
          </a:prstGeom>
          <a:gradFill rotWithShape="1">
            <a:gsLst>
              <a:gs pos="0">
                <a:schemeClr val="accent1"/>
              </a:gs>
              <a:gs pos="100000">
                <a:schemeClr val="accent1">
                  <a:gamma/>
                  <a:shade val="66667"/>
                  <a:invGamma/>
                </a:schemeClr>
              </a:gs>
            </a:gsLst>
            <a:path path="shape">
              <a:fillToRect l="50000" t="50000" r="50000" b="50000"/>
            </a:path>
            <a:tileRect/>
          </a:gradFill>
          <a:ln w="19050" cap="flat" cmpd="sng">
            <a:solidFill>
              <a:srgbClr val="FFFFFF"/>
            </a:solidFill>
            <a:prstDash val="solid"/>
            <a:headEnd type="none" w="med" len="med"/>
            <a:tailEnd type="none" w="med" len="med"/>
          </a:ln>
          <a:effectLst>
            <a:outerShdw dist="63500" dir="2212193" algn="ctr" rotWithShape="0">
              <a:schemeClr val="bg2">
                <a:alpha val="50000"/>
              </a:schemeClr>
            </a:outerShdw>
          </a:effectLst>
        </p:spPr>
        <p:txBody>
          <a:bodyPr/>
          <a:lstStyle/>
          <a:p>
            <a:endParaRPr lang="en-US"/>
          </a:p>
        </p:txBody>
      </p:sp>
      <p:grpSp>
        <p:nvGrpSpPr>
          <p:cNvPr id="7228" name="Group 7227"/>
          <p:cNvGrpSpPr/>
          <p:nvPr/>
        </p:nvGrpSpPr>
        <p:grpSpPr>
          <a:xfrm>
            <a:off x="155575" y="2008188"/>
            <a:ext cx="2673350" cy="2671762"/>
            <a:chOff x="192" y="1631"/>
            <a:chExt cx="1684" cy="1683"/>
          </a:xfrm>
        </p:grpSpPr>
        <p:sp>
          <p:nvSpPr>
            <p:cNvPr id="7229" name="Oval 7228"/>
            <p:cNvSpPr/>
            <p:nvPr/>
          </p:nvSpPr>
          <p:spPr>
            <a:xfrm>
              <a:off x="192" y="1631"/>
              <a:ext cx="1684" cy="168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tileRect/>
            </a:gradFill>
            <a:ln w="38100">
              <a:noFill/>
            </a:ln>
          </p:spPr>
          <p:txBody>
            <a:bodyPr/>
            <a:lstStyle/>
            <a:p>
              <a:endParaRPr lang="en-US"/>
            </a:p>
          </p:txBody>
        </p:sp>
        <p:sp>
          <p:nvSpPr>
            <p:cNvPr id="7230" name="Oval 7229"/>
            <p:cNvSpPr/>
            <p:nvPr/>
          </p:nvSpPr>
          <p:spPr>
            <a:xfrm>
              <a:off x="303" y="1740"/>
              <a:ext cx="1461" cy="146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tileRect/>
            </a:gradFill>
            <a:ln w="38100">
              <a:noFill/>
            </a:ln>
          </p:spPr>
          <p:txBody>
            <a:bodyPr/>
            <a:lstStyle/>
            <a:p>
              <a:endParaRPr lang="en-US"/>
            </a:p>
          </p:txBody>
        </p:sp>
        <p:sp>
          <p:nvSpPr>
            <p:cNvPr id="7231" name="Oval 7230"/>
            <p:cNvSpPr/>
            <p:nvPr/>
          </p:nvSpPr>
          <p:spPr>
            <a:xfrm>
              <a:off x="288" y="1754"/>
              <a:ext cx="1461" cy="1462"/>
            </a:xfrm>
            <a:prstGeom prst="ellipse">
              <a:avLst/>
            </a:prstGeom>
            <a:gradFill rotWithShape="1">
              <a:gsLst>
                <a:gs pos="0">
                  <a:schemeClr val="hlink">
                    <a:gamma/>
                    <a:shade val="63529"/>
                    <a:invGamma/>
                  </a:schemeClr>
                </a:gs>
                <a:gs pos="100000">
                  <a:schemeClr val="hlink">
                    <a:alpha val="0"/>
                  </a:schemeClr>
                </a:gs>
              </a:gsLst>
              <a:lin ang="2700000" scaled="1"/>
              <a:tileRect/>
            </a:gradFill>
            <a:ln w="38100">
              <a:noFill/>
            </a:ln>
          </p:spPr>
          <p:txBody>
            <a:bodyPr/>
            <a:lstStyle/>
            <a:p>
              <a:endParaRPr lang="en-US"/>
            </a:p>
          </p:txBody>
        </p:sp>
        <p:sp>
          <p:nvSpPr>
            <p:cNvPr id="7232" name="Oval 7231"/>
            <p:cNvSpPr/>
            <p:nvPr/>
          </p:nvSpPr>
          <p:spPr>
            <a:xfrm>
              <a:off x="375" y="1814"/>
              <a:ext cx="1317" cy="1316"/>
            </a:xfrm>
            <a:prstGeom prst="ellipse">
              <a:avLst/>
            </a:prstGeom>
            <a:solidFill>
              <a:srgbClr val="000000"/>
            </a:solidFill>
            <a:ln w="38100">
              <a:noFill/>
            </a:ln>
          </p:spPr>
          <p:txBody>
            <a:bodyPr/>
            <a:lstStyle/>
            <a:p>
              <a:endParaRPr lang="en-US"/>
            </a:p>
          </p:txBody>
        </p:sp>
        <p:sp>
          <p:nvSpPr>
            <p:cNvPr id="7233" name="Oval 7232"/>
            <p:cNvSpPr/>
            <p:nvPr/>
          </p:nvSpPr>
          <p:spPr>
            <a:xfrm>
              <a:off x="396" y="1835"/>
              <a:ext cx="1276" cy="1277"/>
            </a:xfrm>
            <a:prstGeom prst="ellipse">
              <a:avLst/>
            </a:prstGeom>
            <a:gradFill rotWithShape="1">
              <a:gsLst>
                <a:gs pos="0">
                  <a:srgbClr val="D6E1E2">
                    <a:gamma/>
                    <a:shade val="46275"/>
                    <a:invGamma/>
                  </a:srgbClr>
                </a:gs>
                <a:gs pos="100000">
                  <a:srgbClr val="D6E1E2"/>
                </a:gs>
              </a:gsLst>
              <a:lin ang="5400000" scaled="1"/>
              <a:tileRect/>
            </a:gradFill>
            <a:ln w="9525">
              <a:noFill/>
            </a:ln>
          </p:spPr>
          <p:txBody>
            <a:bodyPr/>
            <a:lstStyle/>
            <a:p>
              <a:endParaRPr lang="en-US"/>
            </a:p>
          </p:txBody>
        </p:sp>
        <p:sp>
          <p:nvSpPr>
            <p:cNvPr id="7234" name="Oval 7233"/>
            <p:cNvSpPr/>
            <p:nvPr/>
          </p:nvSpPr>
          <p:spPr>
            <a:xfrm>
              <a:off x="412" y="1842"/>
              <a:ext cx="1246" cy="1246"/>
            </a:xfrm>
            <a:prstGeom prst="ellipse">
              <a:avLst/>
            </a:prstGeom>
            <a:gradFill rotWithShape="1">
              <a:gsLst>
                <a:gs pos="0">
                  <a:srgbClr val="D6E1E2">
                    <a:alpha val="0"/>
                  </a:srgbClr>
                </a:gs>
                <a:gs pos="100000">
                  <a:srgbClr val="D6E1E2">
                    <a:gamma/>
                    <a:tint val="34902"/>
                    <a:invGamma/>
                  </a:srgbClr>
                </a:gs>
              </a:gsLst>
              <a:lin ang="5400000" scaled="1"/>
              <a:tileRect/>
            </a:gradFill>
            <a:ln w="9525">
              <a:noFill/>
            </a:ln>
          </p:spPr>
          <p:txBody>
            <a:bodyPr/>
            <a:lstStyle/>
            <a:p>
              <a:endParaRPr lang="en-US"/>
            </a:p>
          </p:txBody>
        </p:sp>
        <p:sp>
          <p:nvSpPr>
            <p:cNvPr id="7235" name="Oval 7234"/>
            <p:cNvSpPr/>
            <p:nvPr/>
          </p:nvSpPr>
          <p:spPr>
            <a:xfrm>
              <a:off x="426" y="1854"/>
              <a:ext cx="1184" cy="1164"/>
            </a:xfrm>
            <a:prstGeom prst="ellipse">
              <a:avLst/>
            </a:prstGeom>
            <a:gradFill rotWithShape="1">
              <a:gsLst>
                <a:gs pos="0">
                  <a:srgbClr val="D6E1E2">
                    <a:gamma/>
                    <a:shade val="79216"/>
                    <a:invGamma/>
                  </a:srgbClr>
                </a:gs>
                <a:gs pos="100000">
                  <a:srgbClr val="D6E1E2">
                    <a:alpha val="48000"/>
                  </a:srgbClr>
                </a:gs>
              </a:gsLst>
              <a:lin ang="5400000" scaled="1"/>
              <a:tileRect/>
            </a:gradFill>
            <a:ln w="9525">
              <a:noFill/>
            </a:ln>
          </p:spPr>
          <p:txBody>
            <a:bodyPr/>
            <a:lstStyle/>
            <a:p>
              <a:endParaRPr lang="en-US"/>
            </a:p>
          </p:txBody>
        </p:sp>
        <p:sp>
          <p:nvSpPr>
            <p:cNvPr id="7236" name="Oval 7235"/>
            <p:cNvSpPr/>
            <p:nvPr/>
          </p:nvSpPr>
          <p:spPr>
            <a:xfrm>
              <a:off x="480" y="1872"/>
              <a:ext cx="1053" cy="945"/>
            </a:xfrm>
            <a:prstGeom prst="ellipse">
              <a:avLst/>
            </a:prstGeom>
            <a:gradFill rotWithShape="1">
              <a:gsLst>
                <a:gs pos="0">
                  <a:srgbClr val="D6E1E2">
                    <a:gamma/>
                    <a:tint val="0"/>
                    <a:invGamma/>
                  </a:srgbClr>
                </a:gs>
                <a:gs pos="100000">
                  <a:srgbClr val="D6E1E2">
                    <a:alpha val="38000"/>
                  </a:srgbClr>
                </a:gs>
              </a:gsLst>
              <a:lin ang="5400000" scaled="1"/>
              <a:tileRect/>
            </a:gradFill>
            <a:ln w="9525">
              <a:noFill/>
            </a:ln>
          </p:spPr>
          <p:txBody>
            <a:bodyPr/>
            <a:lstStyle/>
            <a:p>
              <a:endParaRPr lang="en-US"/>
            </a:p>
          </p:txBody>
        </p:sp>
      </p:grpSp>
      <p:pic>
        <p:nvPicPr>
          <p:cNvPr id="100" name="Content Placeholder 99"/>
          <p:cNvPicPr>
            <a:picLocks noChangeAspect="1"/>
          </p:cNvPicPr>
          <p:nvPr>
            <p:ph sz="half" idx="2"/>
          </p:nvPr>
        </p:nvPicPr>
        <p:blipFill>
          <a:blip r:embed="rId2"/>
          <a:stretch>
            <a:fillRect/>
          </a:stretch>
        </p:blipFill>
        <p:spPr>
          <a:xfrm>
            <a:off x="533400" y="2385060"/>
            <a:ext cx="1917700" cy="1922780"/>
          </a:xfrm>
          <a:prstGeom prst="ellipse">
            <a:avLst/>
          </a:prstGeom>
          <a:noFill/>
          <a:ln w="9525">
            <a:noFill/>
          </a:ln>
        </p:spPr>
      </p:pic>
      <p:sp>
        <p:nvSpPr>
          <p:cNvPr id="6" name="Title 5"/>
          <p:cNvSpPr>
            <a:spLocks noGrp="1"/>
          </p:cNvSpPr>
          <p:nvPr>
            <p:ph type="title"/>
          </p:nvPr>
        </p:nvSpPr>
        <p:spPr>
          <a:xfrm>
            <a:off x="0" y="33655"/>
            <a:ext cx="5361305" cy="791845"/>
          </a:xfrm>
        </p:spPr>
        <p:txBody>
          <a:bodyPr anchor="ctr" anchorCtr="0"/>
          <a:p>
            <a:pPr algn="ctr"/>
            <a:r>
              <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SimSun" panose="02010600030101010101" pitchFamily="2" charset="-122"/>
                <a:ea typeface="SimSun" panose="02010600030101010101" pitchFamily="2" charset="-122"/>
                <a:cs typeface="Arial" panose="020B0604020202020204" pitchFamily="34" charset="0"/>
                <a:sym typeface="+mn-ea"/>
              </a:rPr>
              <a:t>※ </a:t>
            </a:r>
            <a:r>
              <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cs typeface="Arial" panose="020B0604020202020204" pitchFamily="34" charset="0"/>
              </a:rPr>
              <a:t>Định nghĩa về cháy </a:t>
            </a:r>
            <a:endPar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SimSun" panose="02010600030101010101" pitchFamily="2" charset="-122"/>
              <a:cs typeface="Arial" panose="020B0604020202020204" pitchFamily="34" charset="0"/>
            </a:endParaRPr>
          </a:p>
        </p:txBody>
      </p:sp>
      <p:sp>
        <p:nvSpPr>
          <p:cNvPr id="8" name="Rounded Rectangle 7"/>
          <p:cNvSpPr/>
          <p:nvPr/>
        </p:nvSpPr>
        <p:spPr>
          <a:xfrm>
            <a:off x="3508375" y="5151438"/>
            <a:ext cx="5105400"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p>
            <a:endParaRPr lang="en-US"/>
          </a:p>
        </p:txBody>
      </p:sp>
      <p:sp>
        <p:nvSpPr>
          <p:cNvPr id="9" name="Rectangles 8"/>
          <p:cNvSpPr/>
          <p:nvPr/>
        </p:nvSpPr>
        <p:spPr>
          <a:xfrm>
            <a:off x="3666490" y="5151755"/>
            <a:ext cx="4980305" cy="429895"/>
          </a:xfrm>
          <a:prstGeom prst="rect">
            <a:avLst/>
          </a:prstGeom>
          <a:noFill/>
          <a:ln w="9525">
            <a:noFill/>
          </a:ln>
        </p:spPr>
        <p:txBody>
          <a:bodyPr wrap="square" anchor="t" anchorCtr="0">
            <a:spAutoFit/>
          </a:bodyPr>
          <a:p>
            <a:pPr algn="l" eaLnBrk="0" hangingPunct="0"/>
            <a:r>
              <a:rPr sz="2200">
                <a:solidFill>
                  <a:srgbClr val="000000"/>
                </a:solidFill>
              </a:rPr>
              <a:t>là một quá trình </a:t>
            </a:r>
            <a:r>
              <a:rPr sz="2200" b="1">
                <a:solidFill>
                  <a:srgbClr val="FF0000"/>
                </a:solidFill>
              </a:rPr>
              <a:t>oxy-hóa khử.</a:t>
            </a:r>
            <a:r>
              <a:rPr sz="2200">
                <a:solidFill>
                  <a:srgbClr val="000000"/>
                </a:solidFill>
              </a:rPr>
              <a:t> </a:t>
            </a:r>
            <a:endParaRPr sz="2200">
              <a:solidFill>
                <a:srgbClr val="000000"/>
              </a:solidFill>
            </a:endParaRPr>
          </a:p>
        </p:txBody>
      </p:sp>
      <p:sp>
        <p:nvSpPr>
          <p:cNvPr id="11" name="Rounded Rectangle 10"/>
          <p:cNvSpPr/>
          <p:nvPr/>
        </p:nvSpPr>
        <p:spPr>
          <a:xfrm>
            <a:off x="3482975" y="3651250"/>
            <a:ext cx="5105400"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p>
            <a:endParaRPr lang="en-US"/>
          </a:p>
        </p:txBody>
      </p:sp>
      <p:sp>
        <p:nvSpPr>
          <p:cNvPr id="12" name="Rectangles 11"/>
          <p:cNvSpPr/>
          <p:nvPr/>
        </p:nvSpPr>
        <p:spPr>
          <a:xfrm>
            <a:off x="3549015" y="3651250"/>
            <a:ext cx="5154930" cy="429895"/>
          </a:xfrm>
          <a:prstGeom prst="rect">
            <a:avLst/>
          </a:prstGeom>
          <a:noFill/>
          <a:ln w="9525">
            <a:noFill/>
          </a:ln>
        </p:spPr>
        <p:txBody>
          <a:bodyPr wrap="square" anchor="t" anchorCtr="0">
            <a:spAutoFit/>
          </a:bodyPr>
          <a:p>
            <a:pPr algn="l" eaLnBrk="0" hangingPunct="0"/>
            <a:r>
              <a:rPr sz="2200" b="1">
                <a:solidFill>
                  <a:srgbClr val="FF0000"/>
                </a:solidFill>
              </a:rPr>
              <a:t>có tỏa nhiệ</a:t>
            </a:r>
            <a:r>
              <a:rPr sz="2200">
                <a:solidFill>
                  <a:srgbClr val="000000"/>
                </a:solidFill>
              </a:rPr>
              <a:t>t nhưng </a:t>
            </a:r>
            <a:r>
              <a:rPr sz="2200" b="1">
                <a:solidFill>
                  <a:srgbClr val="FF0000"/>
                </a:solidFill>
              </a:rPr>
              <a:t>không phát sáng.</a:t>
            </a:r>
            <a:r>
              <a:rPr sz="2200">
                <a:solidFill>
                  <a:srgbClr val="000000"/>
                </a:solidFill>
              </a:rPr>
              <a:t> </a:t>
            </a:r>
            <a:endParaRPr sz="22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213"/>
                                        </p:tgtEl>
                                        <p:attrNameLst>
                                          <p:attrName>style.visibility</p:attrName>
                                        </p:attrNameLst>
                                      </p:cBhvr>
                                      <p:to>
                                        <p:strVal val="visible"/>
                                      </p:to>
                                    </p:set>
                                    <p:animEffect transition="in" filter="wipe(up)">
                                      <p:cBhvr>
                                        <p:cTn id="7" dur="500"/>
                                        <p:tgtEl>
                                          <p:spTgt spid="7213"/>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214"/>
                                        </p:tgtEl>
                                        <p:attrNameLst>
                                          <p:attrName>style.visibility</p:attrName>
                                        </p:attrNameLst>
                                      </p:cBhvr>
                                      <p:to>
                                        <p:strVal val="visible"/>
                                      </p:to>
                                    </p:set>
                                    <p:animEffect transition="in" filter="wipe(up)">
                                      <p:cBhvr>
                                        <p:cTn id="10" dur="500"/>
                                        <p:tgtEl>
                                          <p:spTgt spid="7214"/>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7219"/>
                                        </p:tgtEl>
                                        <p:attrNameLst>
                                          <p:attrName>style.visibility</p:attrName>
                                        </p:attrNameLst>
                                      </p:cBhvr>
                                      <p:to>
                                        <p:strVal val="visible"/>
                                      </p:to>
                                    </p:set>
                                    <p:animEffect transition="in" filter="wipe(up)">
                                      <p:cBhvr>
                                        <p:cTn id="13" dur="500"/>
                                        <p:tgtEl>
                                          <p:spTgt spid="721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7215"/>
                                        </p:tgtEl>
                                        <p:attrNameLst>
                                          <p:attrName>style.visibility</p:attrName>
                                        </p:attrNameLst>
                                      </p:cBhvr>
                                      <p:to>
                                        <p:strVal val="visible"/>
                                      </p:to>
                                    </p:set>
                                    <p:animEffect transition="in" filter="wipe(up)">
                                      <p:cBhvr>
                                        <p:cTn id="18" dur="500"/>
                                        <p:tgtEl>
                                          <p:spTgt spid="7215"/>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7216"/>
                                        </p:tgtEl>
                                        <p:attrNameLst>
                                          <p:attrName>style.visibility</p:attrName>
                                        </p:attrNameLst>
                                      </p:cBhvr>
                                      <p:to>
                                        <p:strVal val="visible"/>
                                      </p:to>
                                    </p:set>
                                    <p:animEffect transition="in" filter="wipe(up)">
                                      <p:cBhvr>
                                        <p:cTn id="21" dur="500"/>
                                        <p:tgtEl>
                                          <p:spTgt spid="721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7217"/>
                                        </p:tgtEl>
                                        <p:attrNameLst>
                                          <p:attrName>style.visibility</p:attrName>
                                        </p:attrNameLst>
                                      </p:cBhvr>
                                      <p:to>
                                        <p:strVal val="visible"/>
                                      </p:to>
                                    </p:set>
                                    <p:animEffect transition="in" filter="wipe(up)">
                                      <p:cBhvr>
                                        <p:cTn id="26" dur="500"/>
                                        <p:tgtEl>
                                          <p:spTgt spid="7217"/>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7218"/>
                                        </p:tgtEl>
                                        <p:attrNameLst>
                                          <p:attrName>style.visibility</p:attrName>
                                        </p:attrNameLst>
                                      </p:cBhvr>
                                      <p:to>
                                        <p:strVal val="visible"/>
                                      </p:to>
                                    </p:set>
                                    <p:animEffect transition="in" filter="wipe(up)">
                                      <p:cBhvr>
                                        <p:cTn id="29" dur="500"/>
                                        <p:tgtEl>
                                          <p:spTgt spid="7218"/>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7221"/>
                                        </p:tgtEl>
                                        <p:attrNameLst>
                                          <p:attrName>style.visibility</p:attrName>
                                        </p:attrNameLst>
                                      </p:cBhvr>
                                      <p:to>
                                        <p:strVal val="visible"/>
                                      </p:to>
                                    </p:set>
                                    <p:animEffect transition="in" filter="wipe(up)">
                                      <p:cBhvr>
                                        <p:cTn id="32" dur="500"/>
                                        <p:tgtEl>
                                          <p:spTgt spid="722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7225"/>
                                        </p:tgtEl>
                                        <p:attrNameLst>
                                          <p:attrName>style.visibility</p:attrName>
                                        </p:attrNameLst>
                                      </p:cBhvr>
                                      <p:to>
                                        <p:strVal val="visible"/>
                                      </p:to>
                                    </p:set>
                                    <p:animEffect transition="in" filter="wipe(up)">
                                      <p:cBhvr>
                                        <p:cTn id="37" dur="500"/>
                                        <p:tgtEl>
                                          <p:spTgt spid="7225"/>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7226"/>
                                        </p:tgtEl>
                                        <p:attrNameLst>
                                          <p:attrName>style.visibility</p:attrName>
                                        </p:attrNameLst>
                                      </p:cBhvr>
                                      <p:to>
                                        <p:strVal val="visible"/>
                                      </p:to>
                                    </p:set>
                                    <p:animEffect transition="in" filter="wipe(up)">
                                      <p:cBhvr>
                                        <p:cTn id="40" dur="500"/>
                                        <p:tgtEl>
                                          <p:spTgt spid="7226"/>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7227"/>
                                        </p:tgtEl>
                                        <p:attrNameLst>
                                          <p:attrName>style.visibility</p:attrName>
                                        </p:attrNameLst>
                                      </p:cBhvr>
                                      <p:to>
                                        <p:strVal val="visible"/>
                                      </p:to>
                                    </p:set>
                                    <p:animEffect transition="in" filter="wipe(up)">
                                      <p:cBhvr>
                                        <p:cTn id="43" dur="500"/>
                                        <p:tgtEl>
                                          <p:spTgt spid="7227"/>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up)">
                                      <p:cBhvr>
                                        <p:cTn id="48" dur="500"/>
                                        <p:tgtEl>
                                          <p:spTgt spid="8"/>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up)">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up)">
                                      <p:cBhvr>
                                        <p:cTn id="56" dur="500"/>
                                        <p:tgtEl>
                                          <p:spTgt spid="11"/>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up)">
                                      <p:cBhvr>
                                        <p:cTn id="5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13" grpId="0" bldLvl="0" animBg="1"/>
      <p:bldP spid="7214" grpId="0"/>
      <p:bldP spid="7215" grpId="0" bldLvl="0" animBg="1"/>
      <p:bldP spid="7216" grpId="0"/>
      <p:bldP spid="7217" grpId="0" bldLvl="0" animBg="1"/>
      <p:bldP spid="7218" grpId="0"/>
      <p:bldP spid="7219" grpId="0" bldLvl="0" animBg="1"/>
      <p:bldP spid="7221" grpId="0" bldLvl="0" animBg="1"/>
      <p:bldP spid="7225" grpId="0" bldLvl="0" animBg="1"/>
      <p:bldP spid="7226" grpId="0"/>
      <p:bldP spid="7227" grpId="0" bldLvl="0" animBg="1"/>
      <p:bldP spid="8" grpId="0" bldLvl="0" animBg="1"/>
      <p:bldP spid="9" grpId="0"/>
      <p:bldP spid="11" grpId="0" bldLvl="0" animBg="1"/>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2" name="Text Box 101"/>
          <p:cNvSpPr txBox="1"/>
          <p:nvPr/>
        </p:nvSpPr>
        <p:spPr>
          <a:xfrm>
            <a:off x="36830" y="1521460"/>
            <a:ext cx="9107170" cy="829945"/>
          </a:xfrm>
          <a:prstGeom prst="rect">
            <a:avLst/>
          </a:prstGeom>
          <a:noFill/>
          <a:ln>
            <a:noFill/>
          </a:ln>
          <a:extLst>
            <a:ext uri="{909E8E84-426E-40DD-AFC4-6F175D3DCCD1}">
              <a14:hiddenFill xmlns:a14="http://schemas.microsoft.com/office/drawing/2010/main">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14:hiddenFill>
            </a:ext>
          </a:extLst>
        </p:spPr>
        <p:style>
          <a:lnRef idx="1">
            <a:schemeClr val="accent1"/>
          </a:lnRef>
          <a:fillRef idx="2">
            <a:schemeClr val="accent1"/>
          </a:fillRef>
          <a:effectRef idx="1">
            <a:schemeClr val="accent1"/>
          </a:effectRef>
          <a:fontRef idx="minor">
            <a:schemeClr val="dk1"/>
          </a:fontRef>
        </p:style>
        <p:txBody>
          <a:bodyPr wrap="square">
            <a:spAutoFit/>
          </a:bodyPr>
          <a:lstStyle/>
          <a:p>
            <a:pPr marL="342900" indent="-342900">
              <a:buFont typeface="Arial" panose="020B0604020202020204" pitchFamily="34" charset="0"/>
              <a:buChar char="•"/>
            </a:pPr>
            <a:r>
              <a:rPr lang="en-US" sz="2400">
                <a:latin typeface="Arial" panose="020B0604020202020204" pitchFamily="34" charset="0"/>
                <a:cs typeface="Arial" panose="020B0604020202020204" pitchFamily="34" charset="0"/>
              </a:rPr>
              <a:t>Các chất cháy đóng vai trò là chất khử, </a:t>
            </a:r>
            <a:endParaRPr lang="en-US" sz="240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a:latin typeface="Arial" panose="020B0604020202020204" pitchFamily="34" charset="0"/>
                <a:cs typeface="Arial" panose="020B0604020202020204" pitchFamily="34" charset="0"/>
              </a:rPr>
              <a:t>Còn chất oxy hóa thì tùy phản ứng có thể rất khác nhau.</a:t>
            </a:r>
            <a:endParaRPr lang="en-US" sz="2400">
              <a:latin typeface="Arial" panose="020B0604020202020204" pitchFamily="34" charset="0"/>
              <a:cs typeface="Arial" panose="020B0604020202020204" pitchFamily="34" charset="0"/>
            </a:endParaRPr>
          </a:p>
        </p:txBody>
      </p:sp>
      <p:sp>
        <p:nvSpPr>
          <p:cNvPr id="9" name="Round Diagonal Corner Rectangle 8"/>
          <p:cNvSpPr/>
          <p:nvPr/>
        </p:nvSpPr>
        <p:spPr bwMode="gray">
          <a:xfrm flipV="1">
            <a:off x="2186940" y="3733800"/>
            <a:ext cx="5621020" cy="234315"/>
          </a:xfrm>
          <a:prstGeom prst="round2DiagRect">
            <a:avLst>
              <a:gd name="adj1" fmla="val 50000"/>
              <a:gd name="adj2" fmla="val 50000"/>
            </a:avLst>
          </a:prstGeom>
          <a:solidFill>
            <a:schemeClr val="accent2"/>
          </a:solidFill>
          <a:ln>
            <a:noFill/>
          </a:ln>
          <a:effectLst/>
          <a:scene3d>
            <a:camera prst="orthographicFront">
              <a:rot lat="0" lon="0" rev="0"/>
            </a:camera>
            <a:lightRig rig="contrasting" dir="t">
              <a:rot lat="0" lon="0" rev="1500000"/>
            </a:lightRig>
          </a:scene3d>
          <a:sp3d prstMaterial="metal">
            <a:bevelT w="88900" h="88900"/>
          </a:sp3d>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cs typeface="Arial" panose="020B0604020202020204" pitchFamily="34" charset="0"/>
            </a:endParaRPr>
          </a:p>
        </p:txBody>
      </p:sp>
      <p:sp>
        <p:nvSpPr>
          <p:cNvPr id="10" name="Rounded Rectangle 9"/>
          <p:cNvSpPr/>
          <p:nvPr/>
        </p:nvSpPr>
        <p:spPr bwMode="gray">
          <a:xfrm>
            <a:off x="2512695" y="2971800"/>
            <a:ext cx="6344285" cy="838200"/>
          </a:xfrm>
          <a:prstGeom prst="roundRect">
            <a:avLst>
              <a:gd name="adj" fmla="val 50000"/>
            </a:avLst>
          </a:prstGeom>
          <a:ln>
            <a:solidFill>
              <a:schemeClr val="accent2"/>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2"/>
          </a:lnRef>
          <a:fillRef idx="2">
            <a:schemeClr val="accent2"/>
          </a:fillRef>
          <a:effectRef idx="1">
            <a:schemeClr val="accent2"/>
          </a:effectRef>
          <a:fontRef idx="minor">
            <a:schemeClr val="dk1"/>
          </a:fontRef>
        </p:style>
        <p:txBody>
          <a:bodyPr rtlCol="0" anchor="ctr"/>
          <a:lstStyle/>
          <a:p>
            <a:pPr marL="914400" lvl="1"/>
            <a:r>
              <a:rPr lang="en-US" sz="1800" b="1" dirty="0" smtClean="0">
                <a:solidFill>
                  <a:srgbClr val="000000"/>
                </a:solidFill>
                <a:cs typeface="Arial" panose="020B0604020202020204" pitchFamily="34" charset="0"/>
              </a:rPr>
              <a:t>Là các chất cháy như than, củi, các sản phẩm dầu mỏ, các loại khí tự nhiên và nhân tạo,…</a:t>
            </a:r>
            <a:endParaRPr lang="en-US" sz="1800" b="1" dirty="0" smtClean="0">
              <a:solidFill>
                <a:srgbClr val="000000"/>
              </a:solidFill>
              <a:cs typeface="Arial" panose="020B0604020202020204" pitchFamily="34" charset="0"/>
            </a:endParaRPr>
          </a:p>
        </p:txBody>
      </p:sp>
      <p:sp>
        <p:nvSpPr>
          <p:cNvPr id="12" name="Right Arrow 11"/>
          <p:cNvSpPr/>
          <p:nvPr/>
        </p:nvSpPr>
        <p:spPr bwMode="gray">
          <a:xfrm>
            <a:off x="3075879" y="3225703"/>
            <a:ext cx="425606" cy="397726"/>
          </a:xfrm>
          <a:prstGeom prst="rightArrow">
            <a:avLst/>
          </a:prstGeom>
          <a:solidFill>
            <a:schemeClr val="accent2"/>
          </a:solidFill>
          <a:ln>
            <a:solidFill>
              <a:srgbClr val="FFFFFF"/>
            </a:solid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cs typeface="Arial" panose="020B0604020202020204" pitchFamily="34" charset="0"/>
            </a:endParaRPr>
          </a:p>
        </p:txBody>
      </p:sp>
      <p:sp>
        <p:nvSpPr>
          <p:cNvPr id="15" name="Rounded Rectangle 14"/>
          <p:cNvSpPr/>
          <p:nvPr/>
        </p:nvSpPr>
        <p:spPr bwMode="gray">
          <a:xfrm>
            <a:off x="1167566" y="2971800"/>
            <a:ext cx="1981200" cy="1107649"/>
          </a:xfrm>
          <a:prstGeom prst="roundRect">
            <a:avLst/>
          </a:prstGeom>
          <a:gradFill>
            <a:gsLst>
              <a:gs pos="20000">
                <a:schemeClr val="accent2"/>
              </a:gs>
              <a:gs pos="50000">
                <a:schemeClr val="accent2">
                  <a:lumMod val="75000"/>
                </a:schemeClr>
              </a:gs>
              <a:gs pos="51000">
                <a:schemeClr val="accent2"/>
              </a:gs>
              <a:gs pos="85000">
                <a:schemeClr val="accent2">
                  <a:lumMod val="60000"/>
                  <a:lumOff val="40000"/>
                </a:schemeClr>
              </a:gs>
            </a:gsLst>
            <a:lin ang="16200000" scaled="0"/>
          </a:gradFill>
          <a:ln>
            <a:noFill/>
          </a:ln>
          <a:effectLst>
            <a:outerShdw blurRad="50800" dist="88900" dir="2700000" algn="tl" rotWithShape="0">
              <a:prstClr val="black">
                <a:alpha val="35000"/>
              </a:prst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400" b="1" dirty="0" smtClean="0">
                <a:effectLst>
                  <a:outerShdw blurRad="38100" dist="38100" dir="2700000" algn="tl">
                    <a:srgbClr val="000000">
                      <a:alpha val="43137"/>
                    </a:srgbClr>
                  </a:outerShdw>
                </a:effectLst>
                <a:cs typeface="Arial" panose="020B0604020202020204" pitchFamily="34" charset="0"/>
              </a:rPr>
              <a:t>Các chất khử</a:t>
            </a:r>
            <a:endParaRPr lang="en-US" sz="2400" b="1" dirty="0" smtClean="0">
              <a:effectLst>
                <a:outerShdw blurRad="38100" dist="38100" dir="2700000" algn="tl">
                  <a:srgbClr val="000000">
                    <a:alpha val="43137"/>
                  </a:srgbClr>
                </a:outerShdw>
              </a:effectLst>
              <a:cs typeface="Arial" panose="020B0604020202020204" pitchFamily="34" charset="0"/>
            </a:endParaRPr>
          </a:p>
        </p:txBody>
      </p:sp>
      <p:sp>
        <p:nvSpPr>
          <p:cNvPr id="16" name="Round Diagonal Corner Rectangle 15"/>
          <p:cNvSpPr/>
          <p:nvPr/>
        </p:nvSpPr>
        <p:spPr bwMode="gray">
          <a:xfrm flipV="1">
            <a:off x="2819400" y="5133975"/>
            <a:ext cx="5050155" cy="200660"/>
          </a:xfrm>
          <a:prstGeom prst="round2DiagRect">
            <a:avLst>
              <a:gd name="adj1" fmla="val 50000"/>
              <a:gd name="adj2" fmla="val 50000"/>
            </a:avLst>
          </a:prstGeom>
          <a:solidFill>
            <a:schemeClr val="accent3"/>
          </a:solidFill>
          <a:ln>
            <a:noFill/>
          </a:ln>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cs typeface="Arial" panose="020B0604020202020204" pitchFamily="34" charset="0"/>
            </a:endParaRPr>
          </a:p>
        </p:txBody>
      </p:sp>
      <p:sp>
        <p:nvSpPr>
          <p:cNvPr id="17" name="Rounded Rectangle 16"/>
          <p:cNvSpPr/>
          <p:nvPr/>
        </p:nvSpPr>
        <p:spPr bwMode="gray">
          <a:xfrm>
            <a:off x="2514600" y="4343400"/>
            <a:ext cx="6342380" cy="838200"/>
          </a:xfrm>
          <a:prstGeom prst="roundRect">
            <a:avLst>
              <a:gd name="adj" fmla="val 50000"/>
            </a:avLst>
          </a:prstGeom>
          <a:ln>
            <a:solidFill>
              <a:schemeClr val="accent3"/>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2">
            <a:schemeClr val="accent3"/>
          </a:fillRef>
          <a:effectRef idx="1">
            <a:schemeClr val="accent3"/>
          </a:effectRef>
          <a:fontRef idx="minor">
            <a:schemeClr val="dk1"/>
          </a:fontRef>
        </p:style>
        <p:txBody>
          <a:bodyPr rtlCol="0" anchor="ctr"/>
          <a:lstStyle/>
          <a:p>
            <a:pPr marL="914400" lvl="1"/>
            <a:r>
              <a:rPr lang="en-US" sz="1800" b="1" dirty="0" smtClean="0">
                <a:solidFill>
                  <a:srgbClr val="000000"/>
                </a:solidFill>
                <a:cs typeface="Arial" panose="020B0604020202020204" pitchFamily="34" charset="0"/>
              </a:rPr>
              <a:t>Là oxy của không khí.</a:t>
            </a:r>
            <a:endParaRPr lang="en-US" sz="1800" b="1" dirty="0" smtClean="0">
              <a:solidFill>
                <a:srgbClr val="000000"/>
              </a:solidFill>
              <a:cs typeface="Arial" panose="020B0604020202020204" pitchFamily="34" charset="0"/>
            </a:endParaRPr>
          </a:p>
        </p:txBody>
      </p:sp>
      <p:sp>
        <p:nvSpPr>
          <p:cNvPr id="18" name="Right Arrow 17"/>
          <p:cNvSpPr/>
          <p:nvPr/>
        </p:nvSpPr>
        <p:spPr bwMode="gray">
          <a:xfrm>
            <a:off x="3077736" y="4586152"/>
            <a:ext cx="425606" cy="397726"/>
          </a:xfrm>
          <a:prstGeom prst="rightArrow">
            <a:avLst/>
          </a:prstGeom>
          <a:solidFill>
            <a:schemeClr val="accent3"/>
          </a:solidFill>
          <a:ln>
            <a:solidFill>
              <a:srgbClr val="FFFFFF"/>
            </a:solid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cs typeface="Arial" panose="020B0604020202020204" pitchFamily="34" charset="0"/>
            </a:endParaRPr>
          </a:p>
        </p:txBody>
      </p:sp>
      <p:sp>
        <p:nvSpPr>
          <p:cNvPr id="19" name="Rounded Rectangle 18"/>
          <p:cNvSpPr/>
          <p:nvPr/>
        </p:nvSpPr>
        <p:spPr bwMode="gray">
          <a:xfrm>
            <a:off x="1169423" y="4332251"/>
            <a:ext cx="1981200" cy="1095232"/>
          </a:xfrm>
          <a:prstGeom prst="roundRect">
            <a:avLst/>
          </a:prstGeom>
          <a:gradFill>
            <a:gsLst>
              <a:gs pos="20000">
                <a:schemeClr val="accent3"/>
              </a:gs>
              <a:gs pos="50000">
                <a:schemeClr val="accent3">
                  <a:lumMod val="75000"/>
                </a:schemeClr>
              </a:gs>
              <a:gs pos="51000">
                <a:schemeClr val="accent3"/>
              </a:gs>
              <a:gs pos="85000">
                <a:schemeClr val="accent3">
                  <a:lumMod val="60000"/>
                  <a:lumOff val="40000"/>
                </a:schemeClr>
              </a:gs>
            </a:gsLst>
            <a:lin ang="16200000" scaled="0"/>
          </a:gradFill>
          <a:ln>
            <a:noFill/>
          </a:ln>
          <a:effectLst>
            <a:outerShdw blurRad="50800" dist="88900" dir="2700000" algn="tl" rotWithShape="0">
              <a:prstClr val="black">
                <a:alpha val="35000"/>
              </a:prstClr>
            </a:outerShdw>
          </a:effectLst>
          <a:scene3d>
            <a:camera prst="orthographicFront">
              <a:rot lat="0" lon="0" rev="0"/>
            </a:camera>
            <a:lightRig rig="contrasting" dir="t">
              <a:rot lat="0" lon="0" rev="1800000"/>
            </a:lightRig>
          </a:scene3d>
          <a:sp3d prstMaterial="plastic">
            <a:bevelT w="101600" h="101600"/>
            <a:bevelB w="88900" h="3175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400" b="1" dirty="0" smtClean="0">
                <a:effectLst>
                  <a:outerShdw blurRad="38100" dist="38100" dir="2700000" algn="tl">
                    <a:srgbClr val="000000">
                      <a:alpha val="43137"/>
                    </a:srgbClr>
                  </a:outerShdw>
                </a:effectLst>
                <a:cs typeface="Arial" panose="020B0604020202020204" pitchFamily="34" charset="0"/>
              </a:rPr>
              <a:t>Chất oxy hóa</a:t>
            </a:r>
            <a:endParaRPr lang="en-US" sz="2400" b="1" dirty="0" smtClean="0">
              <a:effectLst>
                <a:outerShdw blurRad="38100" dist="38100" dir="2700000" algn="tl">
                  <a:srgbClr val="000000">
                    <a:alpha val="43137"/>
                  </a:srgbClr>
                </a:outerShdw>
              </a:effectLst>
              <a:cs typeface="Arial" panose="020B0604020202020204" pitchFamily="34" charset="0"/>
            </a:endParaRPr>
          </a:p>
        </p:txBody>
      </p:sp>
      <p:sp>
        <p:nvSpPr>
          <p:cNvPr id="39938" name="Title 39937"/>
          <p:cNvSpPr>
            <a:spLocks noGrp="1"/>
          </p:cNvSpPr>
          <p:nvPr>
            <p:ph type="title"/>
          </p:nvPr>
        </p:nvSpPr>
        <p:spPr>
          <a:xfrm>
            <a:off x="0" y="33655"/>
            <a:ext cx="5361305" cy="791845"/>
          </a:xfrm>
        </p:spPr>
        <p:txBody>
          <a:bodyPr anchor="ctr" anchorCtr="0"/>
          <a:p>
            <a:pPr algn="ctr"/>
            <a:r>
              <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SimSun" panose="02010600030101010101" pitchFamily="2" charset="-122"/>
                <a:ea typeface="SimSun" panose="02010600030101010101" pitchFamily="2" charset="-122"/>
                <a:cs typeface="Arial" panose="020B0604020202020204" pitchFamily="34" charset="0"/>
                <a:sym typeface="+mn-ea"/>
              </a:rPr>
              <a:t>※ </a:t>
            </a:r>
            <a:r>
              <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cs typeface="Arial" panose="020B0604020202020204" pitchFamily="34" charset="0"/>
              </a:rPr>
              <a:t>Định nghĩa về cháy </a:t>
            </a:r>
            <a:endPar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SimSun" panose="02010600030101010101" pitchFamily="2" charset="-122"/>
              <a:cs typeface="Arial" panose="020B0604020202020204" pitchFamily="34" charset="0"/>
            </a:endParaRPr>
          </a:p>
        </p:txBody>
      </p:sp>
      <p:cxnSp>
        <p:nvCxnSpPr>
          <p:cNvPr id="7" name="Straight Connector 6"/>
          <p:cNvCxnSpPr/>
          <p:nvPr/>
        </p:nvCxnSpPr>
        <p:spPr>
          <a:xfrm>
            <a:off x="364490" y="2523490"/>
            <a:ext cx="8204200"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39090" y="2574290"/>
            <a:ext cx="8204200"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7">
                                            <p:txEl>
                                              <p:pRg st="0" end="0"/>
                                            </p:txEl>
                                          </p:spTgt>
                                        </p:tgtEl>
                                        <p:attrNameLst>
                                          <p:attrName>style.visibility</p:attrName>
                                        </p:attrNameLst>
                                      </p:cBhvr>
                                      <p:to>
                                        <p:strVal val="visible"/>
                                      </p:to>
                                    </p:set>
                                    <p:animEffect transition="in" filter="wipe(left)">
                                      <p:cBhvr>
                                        <p:cTn id="12"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6" name="Title 5"/>
          <p:cNvSpPr>
            <a:spLocks noGrp="1"/>
          </p:cNvSpPr>
          <p:nvPr>
            <p:ph type="title"/>
          </p:nvPr>
        </p:nvSpPr>
        <p:spPr>
          <a:xfrm>
            <a:off x="0" y="33655"/>
            <a:ext cx="5361305" cy="791845"/>
          </a:xfrm>
        </p:spPr>
        <p:txBody>
          <a:bodyPr anchor="ctr" anchorCtr="0"/>
          <a:p>
            <a:pPr algn="ctr"/>
            <a:r>
              <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SimSun" panose="02010600030101010101" pitchFamily="2" charset="-122"/>
                <a:ea typeface="SimSun" panose="02010600030101010101" pitchFamily="2" charset="-122"/>
                <a:cs typeface="Arial" panose="020B0604020202020204" pitchFamily="34" charset="0"/>
                <a:sym typeface="+mn-ea"/>
              </a:rPr>
              <a:t>※ </a:t>
            </a:r>
            <a:r>
              <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cs typeface="Arial" panose="020B0604020202020204" pitchFamily="34" charset="0"/>
              </a:rPr>
              <a:t>Định nghĩa về Nổ. </a:t>
            </a:r>
            <a:r>
              <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cs typeface="Arial" panose="020B0604020202020204" pitchFamily="34" charset="0"/>
              </a:rPr>
              <a:t> </a:t>
            </a:r>
            <a:endParaRPr lang="en-US" sz="36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SimSun" panose="02010600030101010101" pitchFamily="2" charset="-122"/>
              <a:cs typeface="Arial" panose="020B0604020202020204" pitchFamily="34" charset="0"/>
            </a:endParaRPr>
          </a:p>
        </p:txBody>
      </p:sp>
      <p:sp>
        <p:nvSpPr>
          <p:cNvPr id="3" name="Straight Connector 2"/>
          <p:cNvSpPr/>
          <p:nvPr/>
        </p:nvSpPr>
        <p:spPr>
          <a:xfrm>
            <a:off x="2295525" y="3384550"/>
            <a:ext cx="609600" cy="0"/>
          </a:xfrm>
          <a:prstGeom prst="line">
            <a:avLst/>
          </a:prstGeom>
          <a:ln w="12700" cap="flat" cmpd="sng">
            <a:solidFill>
              <a:schemeClr val="tx1"/>
            </a:solidFill>
            <a:prstDash val="solid"/>
            <a:headEnd type="none" w="med" len="med"/>
            <a:tailEnd type="none" w="med" len="med"/>
          </a:ln>
        </p:spPr>
      </p:sp>
      <p:grpSp>
        <p:nvGrpSpPr>
          <p:cNvPr id="4" name="Group 3"/>
          <p:cNvGrpSpPr/>
          <p:nvPr/>
        </p:nvGrpSpPr>
        <p:grpSpPr>
          <a:xfrm>
            <a:off x="1914525" y="1860550"/>
            <a:ext cx="990600" cy="381000"/>
            <a:chOff x="1492" y="1538"/>
            <a:chExt cx="624" cy="240"/>
          </a:xfrm>
        </p:grpSpPr>
        <p:sp>
          <p:nvSpPr>
            <p:cNvPr id="7" name="Straight Connector 6"/>
            <p:cNvSpPr/>
            <p:nvPr/>
          </p:nvSpPr>
          <p:spPr>
            <a:xfrm>
              <a:off x="1732" y="1538"/>
              <a:ext cx="384" cy="0"/>
            </a:xfrm>
            <a:prstGeom prst="line">
              <a:avLst/>
            </a:prstGeom>
            <a:ln w="12700" cap="flat" cmpd="sng">
              <a:solidFill>
                <a:schemeClr val="tx1"/>
              </a:solidFill>
              <a:prstDash val="solid"/>
              <a:headEnd type="none" w="med" len="med"/>
              <a:tailEnd type="none" w="med" len="med"/>
            </a:ln>
          </p:spPr>
        </p:sp>
        <p:sp>
          <p:nvSpPr>
            <p:cNvPr id="8" name="Straight Connector 7"/>
            <p:cNvSpPr/>
            <p:nvPr/>
          </p:nvSpPr>
          <p:spPr>
            <a:xfrm flipV="1">
              <a:off x="1492" y="1538"/>
              <a:ext cx="240" cy="240"/>
            </a:xfrm>
            <a:prstGeom prst="line">
              <a:avLst/>
            </a:prstGeom>
            <a:ln w="12700" cap="flat" cmpd="sng">
              <a:solidFill>
                <a:schemeClr val="tx1"/>
              </a:solidFill>
              <a:prstDash val="solid"/>
              <a:headEnd type="none" w="med" len="med"/>
              <a:tailEnd type="none" w="med" len="med"/>
            </a:ln>
          </p:spPr>
        </p:sp>
      </p:grpSp>
      <p:sp>
        <p:nvSpPr>
          <p:cNvPr id="12" name="Rounded Rectangle 11"/>
          <p:cNvSpPr/>
          <p:nvPr/>
        </p:nvSpPr>
        <p:spPr>
          <a:xfrm>
            <a:off x="2898775" y="1631950"/>
            <a:ext cx="6128385"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p>
            <a:endParaRPr lang="en-US"/>
          </a:p>
        </p:txBody>
      </p:sp>
      <p:sp>
        <p:nvSpPr>
          <p:cNvPr id="13" name="Rectangles 12"/>
          <p:cNvSpPr/>
          <p:nvPr/>
        </p:nvSpPr>
        <p:spPr>
          <a:xfrm>
            <a:off x="3038475" y="1600200"/>
            <a:ext cx="5399405" cy="429895"/>
          </a:xfrm>
          <a:prstGeom prst="rect">
            <a:avLst/>
          </a:prstGeom>
          <a:noFill/>
          <a:ln w="9525">
            <a:noFill/>
          </a:ln>
        </p:spPr>
        <p:txBody>
          <a:bodyPr wrap="square" anchor="t" anchorCtr="0">
            <a:spAutoFit/>
          </a:bodyPr>
          <a:p>
            <a:pPr algn="l" eaLnBrk="0" hangingPunct="0"/>
            <a:r>
              <a:rPr sz="2200">
                <a:solidFill>
                  <a:srgbClr val="000000"/>
                </a:solidFill>
              </a:rPr>
              <a:t>Nổ là phản ứng hóa học xảy ra</a:t>
            </a:r>
            <a:endParaRPr sz="2200">
              <a:solidFill>
                <a:srgbClr val="000000"/>
              </a:solidFill>
            </a:endParaRPr>
          </a:p>
        </p:txBody>
      </p:sp>
      <p:sp>
        <p:nvSpPr>
          <p:cNvPr id="14" name="Rounded Rectangle 13"/>
          <p:cNvSpPr/>
          <p:nvPr/>
        </p:nvSpPr>
        <p:spPr>
          <a:xfrm>
            <a:off x="3407410" y="2152650"/>
            <a:ext cx="5282565"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p>
            <a:endParaRPr lang="en-US"/>
          </a:p>
        </p:txBody>
      </p:sp>
      <p:sp>
        <p:nvSpPr>
          <p:cNvPr id="15" name="Rectangles 14"/>
          <p:cNvSpPr/>
          <p:nvPr/>
        </p:nvSpPr>
        <p:spPr>
          <a:xfrm>
            <a:off x="3450590" y="2150745"/>
            <a:ext cx="5475605" cy="429895"/>
          </a:xfrm>
          <a:prstGeom prst="rect">
            <a:avLst/>
          </a:prstGeom>
          <a:noFill/>
          <a:ln w="9525">
            <a:noFill/>
          </a:ln>
        </p:spPr>
        <p:txBody>
          <a:bodyPr wrap="square" anchor="t" anchorCtr="0">
            <a:spAutoFit/>
          </a:bodyPr>
          <a:p>
            <a:pPr algn="l" eaLnBrk="0" hangingPunct="0"/>
            <a:r>
              <a:rPr sz="2200"/>
              <a:t>với tốc độ nhanh và sinh công lớn.</a:t>
            </a:r>
            <a:endParaRPr sz="2200"/>
          </a:p>
        </p:txBody>
      </p:sp>
      <p:sp>
        <p:nvSpPr>
          <p:cNvPr id="16" name="Rounded Rectangle 15"/>
          <p:cNvSpPr/>
          <p:nvPr/>
        </p:nvSpPr>
        <p:spPr>
          <a:xfrm>
            <a:off x="2895600" y="3124200"/>
            <a:ext cx="6132830"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p>
            <a:endParaRPr lang="en-US"/>
          </a:p>
        </p:txBody>
      </p:sp>
      <p:sp>
        <p:nvSpPr>
          <p:cNvPr id="17" name="Rectangles 16"/>
          <p:cNvSpPr/>
          <p:nvPr/>
        </p:nvSpPr>
        <p:spPr>
          <a:xfrm>
            <a:off x="3048000" y="3152775"/>
            <a:ext cx="6002020" cy="429895"/>
          </a:xfrm>
          <a:prstGeom prst="rect">
            <a:avLst/>
          </a:prstGeom>
          <a:noFill/>
          <a:ln w="9525">
            <a:noFill/>
          </a:ln>
        </p:spPr>
        <p:txBody>
          <a:bodyPr wrap="square" anchor="t" anchorCtr="0">
            <a:spAutoFit/>
          </a:bodyPr>
          <a:p>
            <a:pPr algn="l" eaLnBrk="0" hangingPunct="0"/>
            <a:r>
              <a:rPr sz="2200">
                <a:solidFill>
                  <a:srgbClr val="000000"/>
                </a:solidFill>
              </a:rPr>
              <a:t>Về bản chất cháy và nổ liên quan  </a:t>
            </a:r>
            <a:endParaRPr sz="2200">
              <a:solidFill>
                <a:srgbClr val="000000"/>
              </a:solidFill>
            </a:endParaRPr>
          </a:p>
        </p:txBody>
      </p:sp>
      <p:sp>
        <p:nvSpPr>
          <p:cNvPr id="18" name="Oval 17"/>
          <p:cNvSpPr/>
          <p:nvPr/>
        </p:nvSpPr>
        <p:spPr>
          <a:xfrm>
            <a:off x="2809875" y="1749425"/>
            <a:ext cx="228600" cy="228600"/>
          </a:xfrm>
          <a:prstGeom prst="ellipse">
            <a:avLst/>
          </a:prstGeom>
          <a:gradFill rotWithShape="1">
            <a:gsLst>
              <a:gs pos="0">
                <a:schemeClr val="accent1"/>
              </a:gs>
              <a:gs pos="100000">
                <a:schemeClr val="accent1">
                  <a:gamma/>
                  <a:shade val="66667"/>
                  <a:invGamma/>
                </a:schemeClr>
              </a:gs>
            </a:gsLst>
            <a:path path="shape">
              <a:fillToRect l="50000" t="50000" r="50000" b="50000"/>
            </a:path>
            <a:tileRect/>
          </a:gradFill>
          <a:ln w="19050" cap="flat" cmpd="sng">
            <a:solidFill>
              <a:srgbClr val="FFFFFF"/>
            </a:solidFill>
            <a:prstDash val="solid"/>
            <a:headEnd type="none" w="med" len="med"/>
            <a:tailEnd type="none" w="med" len="med"/>
          </a:ln>
          <a:effectLst>
            <a:outerShdw dist="63500" dir="2212193" algn="ctr" rotWithShape="0">
              <a:schemeClr val="bg2">
                <a:alpha val="50000"/>
              </a:schemeClr>
            </a:outerShdw>
          </a:effectLst>
        </p:spPr>
        <p:txBody>
          <a:bodyPr/>
          <a:p>
            <a:endParaRPr lang="en-US"/>
          </a:p>
        </p:txBody>
      </p:sp>
      <p:sp>
        <p:nvSpPr>
          <p:cNvPr id="19" name="Oval 18"/>
          <p:cNvSpPr/>
          <p:nvPr/>
        </p:nvSpPr>
        <p:spPr>
          <a:xfrm>
            <a:off x="2822575" y="3270250"/>
            <a:ext cx="228600" cy="228600"/>
          </a:xfrm>
          <a:prstGeom prst="ellipse">
            <a:avLst/>
          </a:prstGeom>
          <a:gradFill rotWithShape="1">
            <a:gsLst>
              <a:gs pos="0">
                <a:schemeClr val="accent1"/>
              </a:gs>
              <a:gs pos="100000">
                <a:schemeClr val="accent1">
                  <a:gamma/>
                  <a:shade val="66667"/>
                  <a:invGamma/>
                </a:schemeClr>
              </a:gs>
            </a:gsLst>
            <a:path path="shape">
              <a:fillToRect l="50000" t="50000" r="50000" b="50000"/>
            </a:path>
            <a:tileRect/>
          </a:gradFill>
          <a:ln w="19050" cap="flat" cmpd="sng">
            <a:solidFill>
              <a:srgbClr val="FFFFFF"/>
            </a:solidFill>
            <a:prstDash val="solid"/>
            <a:headEnd type="none" w="med" len="med"/>
            <a:tailEnd type="none" w="med" len="med"/>
          </a:ln>
          <a:effectLst>
            <a:outerShdw dist="63500" dir="2212193" algn="ctr" rotWithShape="0">
              <a:schemeClr val="bg2">
                <a:alpha val="50000"/>
              </a:schemeClr>
            </a:outerShdw>
          </a:effectLst>
        </p:spPr>
        <p:txBody>
          <a:bodyPr/>
          <a:p>
            <a:endParaRPr lang="en-US"/>
          </a:p>
        </p:txBody>
      </p:sp>
      <p:sp>
        <p:nvSpPr>
          <p:cNvPr id="20" name="Rounded Rectangle 19"/>
          <p:cNvSpPr/>
          <p:nvPr/>
        </p:nvSpPr>
        <p:spPr>
          <a:xfrm>
            <a:off x="3482975" y="4187825"/>
            <a:ext cx="5567045"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p>
            <a:endParaRPr lang="en-US"/>
          </a:p>
        </p:txBody>
      </p:sp>
      <p:sp>
        <p:nvSpPr>
          <p:cNvPr id="21" name="Rectangles 20"/>
          <p:cNvSpPr/>
          <p:nvPr/>
        </p:nvSpPr>
        <p:spPr>
          <a:xfrm>
            <a:off x="3835400" y="4226560"/>
            <a:ext cx="4812030" cy="429895"/>
          </a:xfrm>
          <a:prstGeom prst="rect">
            <a:avLst/>
          </a:prstGeom>
          <a:noFill/>
          <a:ln w="9525">
            <a:noFill/>
          </a:ln>
        </p:spPr>
        <p:txBody>
          <a:bodyPr wrap="square" anchor="t" anchorCtr="0">
            <a:spAutoFit/>
          </a:bodyPr>
          <a:p>
            <a:pPr algn="l" eaLnBrk="0" hangingPunct="0"/>
            <a:r>
              <a:rPr sz="2200">
                <a:solidFill>
                  <a:srgbClr val="000000"/>
                </a:solidFill>
              </a:rPr>
              <a:t>do đó an toàn phòng chống cháy nổ</a:t>
            </a:r>
            <a:endParaRPr sz="2200">
              <a:solidFill>
                <a:srgbClr val="000000"/>
              </a:solidFill>
            </a:endParaRPr>
          </a:p>
        </p:txBody>
      </p:sp>
      <p:grpSp>
        <p:nvGrpSpPr>
          <p:cNvPr id="23" name="Group 22"/>
          <p:cNvGrpSpPr/>
          <p:nvPr/>
        </p:nvGrpSpPr>
        <p:grpSpPr>
          <a:xfrm>
            <a:off x="155575" y="2008188"/>
            <a:ext cx="2673350" cy="2671762"/>
            <a:chOff x="192" y="1631"/>
            <a:chExt cx="1684" cy="1683"/>
          </a:xfrm>
        </p:grpSpPr>
        <p:sp>
          <p:nvSpPr>
            <p:cNvPr id="24" name="Oval 23"/>
            <p:cNvSpPr/>
            <p:nvPr/>
          </p:nvSpPr>
          <p:spPr>
            <a:xfrm>
              <a:off x="192" y="1631"/>
              <a:ext cx="1684" cy="168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tileRect/>
            </a:gradFill>
            <a:ln w="38100">
              <a:noFill/>
            </a:ln>
          </p:spPr>
          <p:txBody>
            <a:bodyPr/>
            <a:p>
              <a:endParaRPr lang="en-US"/>
            </a:p>
          </p:txBody>
        </p:sp>
        <p:sp>
          <p:nvSpPr>
            <p:cNvPr id="25" name="Oval 24"/>
            <p:cNvSpPr/>
            <p:nvPr/>
          </p:nvSpPr>
          <p:spPr>
            <a:xfrm>
              <a:off x="303" y="1740"/>
              <a:ext cx="1461" cy="146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tileRect/>
            </a:gradFill>
            <a:ln w="38100">
              <a:noFill/>
            </a:ln>
          </p:spPr>
          <p:txBody>
            <a:bodyPr/>
            <a:p>
              <a:endParaRPr lang="en-US"/>
            </a:p>
          </p:txBody>
        </p:sp>
        <p:sp>
          <p:nvSpPr>
            <p:cNvPr id="26" name="Oval 25"/>
            <p:cNvSpPr/>
            <p:nvPr/>
          </p:nvSpPr>
          <p:spPr>
            <a:xfrm>
              <a:off x="288" y="1754"/>
              <a:ext cx="1461" cy="1462"/>
            </a:xfrm>
            <a:prstGeom prst="ellipse">
              <a:avLst/>
            </a:prstGeom>
            <a:gradFill rotWithShape="1">
              <a:gsLst>
                <a:gs pos="0">
                  <a:schemeClr val="hlink">
                    <a:gamma/>
                    <a:shade val="63529"/>
                    <a:invGamma/>
                  </a:schemeClr>
                </a:gs>
                <a:gs pos="100000">
                  <a:schemeClr val="hlink">
                    <a:alpha val="0"/>
                  </a:schemeClr>
                </a:gs>
              </a:gsLst>
              <a:lin ang="2700000" scaled="1"/>
              <a:tileRect/>
            </a:gradFill>
            <a:ln w="38100">
              <a:noFill/>
            </a:ln>
          </p:spPr>
          <p:txBody>
            <a:bodyPr/>
            <a:p>
              <a:endParaRPr lang="en-US"/>
            </a:p>
          </p:txBody>
        </p:sp>
        <p:sp>
          <p:nvSpPr>
            <p:cNvPr id="27" name="Oval 26"/>
            <p:cNvSpPr/>
            <p:nvPr/>
          </p:nvSpPr>
          <p:spPr>
            <a:xfrm>
              <a:off x="375" y="1814"/>
              <a:ext cx="1317" cy="1316"/>
            </a:xfrm>
            <a:prstGeom prst="ellipse">
              <a:avLst/>
            </a:prstGeom>
            <a:solidFill>
              <a:srgbClr val="000000"/>
            </a:solidFill>
            <a:ln w="38100">
              <a:noFill/>
            </a:ln>
          </p:spPr>
          <p:txBody>
            <a:bodyPr/>
            <a:p>
              <a:endParaRPr lang="en-US"/>
            </a:p>
          </p:txBody>
        </p:sp>
        <p:sp>
          <p:nvSpPr>
            <p:cNvPr id="28" name="Oval 27"/>
            <p:cNvSpPr/>
            <p:nvPr/>
          </p:nvSpPr>
          <p:spPr>
            <a:xfrm>
              <a:off x="396" y="1835"/>
              <a:ext cx="1276" cy="1277"/>
            </a:xfrm>
            <a:prstGeom prst="ellipse">
              <a:avLst/>
            </a:prstGeom>
            <a:gradFill rotWithShape="1">
              <a:gsLst>
                <a:gs pos="0">
                  <a:srgbClr val="D6E1E2">
                    <a:gamma/>
                    <a:shade val="46275"/>
                    <a:invGamma/>
                  </a:srgbClr>
                </a:gs>
                <a:gs pos="100000">
                  <a:srgbClr val="D6E1E2"/>
                </a:gs>
              </a:gsLst>
              <a:lin ang="5400000" scaled="1"/>
              <a:tileRect/>
            </a:gradFill>
            <a:ln w="9525">
              <a:noFill/>
            </a:ln>
          </p:spPr>
          <p:txBody>
            <a:bodyPr/>
            <a:p>
              <a:endParaRPr lang="en-US"/>
            </a:p>
          </p:txBody>
        </p:sp>
        <p:sp>
          <p:nvSpPr>
            <p:cNvPr id="29" name="Oval 28"/>
            <p:cNvSpPr/>
            <p:nvPr/>
          </p:nvSpPr>
          <p:spPr>
            <a:xfrm>
              <a:off x="412" y="1842"/>
              <a:ext cx="1246" cy="1246"/>
            </a:xfrm>
            <a:prstGeom prst="ellipse">
              <a:avLst/>
            </a:prstGeom>
            <a:gradFill rotWithShape="1">
              <a:gsLst>
                <a:gs pos="0">
                  <a:srgbClr val="D6E1E2">
                    <a:alpha val="0"/>
                  </a:srgbClr>
                </a:gs>
                <a:gs pos="100000">
                  <a:srgbClr val="D6E1E2">
                    <a:gamma/>
                    <a:tint val="34902"/>
                    <a:invGamma/>
                  </a:srgbClr>
                </a:gs>
              </a:gsLst>
              <a:lin ang="5400000" scaled="1"/>
              <a:tileRect/>
            </a:gradFill>
            <a:ln w="9525">
              <a:noFill/>
            </a:ln>
          </p:spPr>
          <p:txBody>
            <a:bodyPr/>
            <a:p>
              <a:endParaRPr lang="en-US"/>
            </a:p>
          </p:txBody>
        </p:sp>
        <p:sp>
          <p:nvSpPr>
            <p:cNvPr id="30" name="Oval 29"/>
            <p:cNvSpPr/>
            <p:nvPr/>
          </p:nvSpPr>
          <p:spPr>
            <a:xfrm>
              <a:off x="426" y="1854"/>
              <a:ext cx="1184" cy="1164"/>
            </a:xfrm>
            <a:prstGeom prst="ellipse">
              <a:avLst/>
            </a:prstGeom>
            <a:gradFill rotWithShape="1">
              <a:gsLst>
                <a:gs pos="0">
                  <a:srgbClr val="D6E1E2">
                    <a:gamma/>
                    <a:shade val="79216"/>
                    <a:invGamma/>
                  </a:srgbClr>
                </a:gs>
                <a:gs pos="100000">
                  <a:srgbClr val="D6E1E2">
                    <a:alpha val="48000"/>
                  </a:srgbClr>
                </a:gs>
              </a:gsLst>
              <a:lin ang="5400000" scaled="1"/>
              <a:tileRect/>
            </a:gradFill>
            <a:ln w="9525">
              <a:noFill/>
            </a:ln>
          </p:spPr>
          <p:txBody>
            <a:bodyPr/>
            <a:p>
              <a:endParaRPr lang="en-US"/>
            </a:p>
          </p:txBody>
        </p:sp>
        <p:sp>
          <p:nvSpPr>
            <p:cNvPr id="31" name="Oval 30"/>
            <p:cNvSpPr/>
            <p:nvPr/>
          </p:nvSpPr>
          <p:spPr>
            <a:xfrm>
              <a:off x="480" y="1872"/>
              <a:ext cx="1053" cy="945"/>
            </a:xfrm>
            <a:prstGeom prst="ellipse">
              <a:avLst/>
            </a:prstGeom>
            <a:gradFill rotWithShape="1">
              <a:gsLst>
                <a:gs pos="0">
                  <a:srgbClr val="D6E1E2">
                    <a:gamma/>
                    <a:tint val="0"/>
                    <a:invGamma/>
                  </a:srgbClr>
                </a:gs>
                <a:gs pos="100000">
                  <a:srgbClr val="D6E1E2">
                    <a:alpha val="38000"/>
                  </a:srgbClr>
                </a:gs>
              </a:gsLst>
              <a:lin ang="5400000" scaled="1"/>
              <a:tileRect/>
            </a:gradFill>
            <a:ln w="9525">
              <a:noFill/>
            </a:ln>
          </p:spPr>
          <p:txBody>
            <a:bodyPr/>
            <a:p>
              <a:endParaRPr lang="en-US"/>
            </a:p>
          </p:txBody>
        </p:sp>
      </p:grpSp>
      <p:sp>
        <p:nvSpPr>
          <p:cNvPr id="33" name="Rounded Rectangle 32"/>
          <p:cNvSpPr/>
          <p:nvPr/>
        </p:nvSpPr>
        <p:spPr>
          <a:xfrm>
            <a:off x="3508375" y="4694555"/>
            <a:ext cx="5518150"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p>
            <a:endParaRPr lang="en-US"/>
          </a:p>
        </p:txBody>
      </p:sp>
      <p:sp>
        <p:nvSpPr>
          <p:cNvPr id="34" name="Rectangles 33"/>
          <p:cNvSpPr/>
          <p:nvPr/>
        </p:nvSpPr>
        <p:spPr>
          <a:xfrm>
            <a:off x="3666490" y="4694555"/>
            <a:ext cx="5478780" cy="429895"/>
          </a:xfrm>
          <a:prstGeom prst="rect">
            <a:avLst/>
          </a:prstGeom>
          <a:noFill/>
          <a:ln w="9525">
            <a:noFill/>
          </a:ln>
        </p:spPr>
        <p:txBody>
          <a:bodyPr wrap="square" anchor="t" anchorCtr="0">
            <a:spAutoFit/>
          </a:bodyPr>
          <a:p>
            <a:pPr algn="l" eaLnBrk="0" hangingPunct="0"/>
            <a:r>
              <a:rPr sz="2200"/>
              <a:t>cũng cần nghiên cứu 2 mặt này liền nhau.     </a:t>
            </a:r>
            <a:endParaRPr sz="2200"/>
          </a:p>
        </p:txBody>
      </p:sp>
      <p:sp>
        <p:nvSpPr>
          <p:cNvPr id="35" name="Rounded Rectangle 34"/>
          <p:cNvSpPr/>
          <p:nvPr/>
        </p:nvSpPr>
        <p:spPr>
          <a:xfrm>
            <a:off x="3482975" y="3651250"/>
            <a:ext cx="5566410" cy="488950"/>
          </a:xfrm>
          <a:prstGeom prst="roundRect">
            <a:avLst>
              <a:gd name="adj" fmla="val 50000"/>
            </a:avLst>
          </a:prstGeom>
          <a:gradFill rotWithShape="1">
            <a:gsLst>
              <a:gs pos="0">
                <a:srgbClr val="F8F8F8"/>
              </a:gs>
              <a:gs pos="100000">
                <a:srgbClr val="F8F8F8">
                  <a:gamma/>
                  <a:shade val="76471"/>
                  <a:invGamma/>
                </a:srgbClr>
              </a:gs>
            </a:gsLst>
            <a:lin ang="5400000" scaled="1"/>
            <a:tileRect/>
          </a:gradFill>
          <a:ln w="19050" cap="flat" cmpd="sng">
            <a:solidFill>
              <a:srgbClr val="C0C0C0"/>
            </a:solidFill>
            <a:prstDash val="solid"/>
            <a:headEnd type="none" w="med" len="med"/>
            <a:tailEnd type="none" w="med" len="med"/>
          </a:ln>
          <a:effectLst>
            <a:outerShdw dist="53882" dir="2699999" algn="ctr" rotWithShape="0">
              <a:srgbClr val="292929">
                <a:alpha val="50000"/>
              </a:srgbClr>
            </a:outerShdw>
          </a:effectLst>
        </p:spPr>
        <p:txBody>
          <a:bodyPr/>
          <a:p>
            <a:endParaRPr lang="en-US"/>
          </a:p>
        </p:txBody>
      </p:sp>
      <p:sp>
        <p:nvSpPr>
          <p:cNvPr id="36" name="Rectangles 35"/>
          <p:cNvSpPr/>
          <p:nvPr/>
        </p:nvSpPr>
        <p:spPr>
          <a:xfrm>
            <a:off x="3549015" y="3651250"/>
            <a:ext cx="5154930" cy="429895"/>
          </a:xfrm>
          <a:prstGeom prst="rect">
            <a:avLst/>
          </a:prstGeom>
          <a:noFill/>
          <a:ln w="9525">
            <a:noFill/>
          </a:ln>
        </p:spPr>
        <p:txBody>
          <a:bodyPr wrap="square" anchor="t" anchorCtr="0">
            <a:spAutoFit/>
          </a:bodyPr>
          <a:p>
            <a:pPr algn="l" eaLnBrk="0" hangingPunct="0"/>
            <a:r>
              <a:rPr sz="2200"/>
              <a:t>chặt chẽ</a:t>
            </a:r>
            <a:r>
              <a:rPr lang="en-US" sz="2200"/>
              <a:t> </a:t>
            </a:r>
            <a:r>
              <a:rPr sz="2200"/>
              <a:t>với nhau</a:t>
            </a:r>
            <a:r>
              <a:rPr lang="en-US" sz="2200"/>
              <a:t>, khó tách riêng ra,  </a:t>
            </a:r>
            <a:r>
              <a:rPr sz="2200">
                <a:solidFill>
                  <a:srgbClr val="000000"/>
                </a:solidFill>
              </a:rPr>
              <a:t> </a:t>
            </a:r>
            <a:endParaRPr sz="2200">
              <a:solidFill>
                <a:srgbClr val="000000"/>
              </a:solidFill>
            </a:endParaRPr>
          </a:p>
        </p:txBody>
      </p:sp>
      <p:pic>
        <p:nvPicPr>
          <p:cNvPr id="37" name="Content Placeholder 36"/>
          <p:cNvPicPr/>
          <p:nvPr>
            <p:ph sz="half" idx="1"/>
          </p:nvPr>
        </p:nvPicPr>
        <p:blipFill>
          <a:blip r:embed="rId2"/>
          <a:srcRect l="7358" r="19151"/>
          <a:stretch>
            <a:fillRect/>
          </a:stretch>
        </p:blipFill>
        <p:spPr>
          <a:xfrm>
            <a:off x="498475" y="2371090"/>
            <a:ext cx="1988820" cy="1946275"/>
          </a:xfrm>
          <a:prstGeom prst="ellipse">
            <a:avLst/>
          </a:prstGeom>
          <a:noFill/>
          <a:ln w="9525">
            <a:noFill/>
          </a:ln>
        </p:spPr>
      </p:pic>
      <p:sp>
        <p:nvSpPr>
          <p:cNvPr id="38" name="Right Arrow 37"/>
          <p:cNvSpPr/>
          <p:nvPr/>
        </p:nvSpPr>
        <p:spPr>
          <a:xfrm>
            <a:off x="3606800" y="4387850"/>
            <a:ext cx="228600" cy="1524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up)">
                                      <p:cBhvr>
                                        <p:cTn id="10" dur="500"/>
                                        <p:tgtEl>
                                          <p:spTgt spid="1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up)">
                                      <p:cBhvr>
                                        <p:cTn id="18" dur="500"/>
                                        <p:tgtEl>
                                          <p:spTgt spid="14"/>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up)">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up)">
                                      <p:cBhvr>
                                        <p:cTn id="26" dur="500"/>
                                        <p:tgtEl>
                                          <p:spTgt spid="16"/>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500"/>
                                        <p:tgtEl>
                                          <p:spTgt spid="17"/>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up)">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up)">
                                      <p:cBhvr>
                                        <p:cTn id="37" dur="500"/>
                                        <p:tgtEl>
                                          <p:spTgt spid="20"/>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up)">
                                      <p:cBhvr>
                                        <p:cTn id="40" dur="500"/>
                                        <p:tgtEl>
                                          <p:spTgt spid="21"/>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up)">
                                      <p:cBhvr>
                                        <p:cTn id="45" dur="500"/>
                                        <p:tgtEl>
                                          <p:spTgt spid="33"/>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up)">
                                      <p:cBhvr>
                                        <p:cTn id="48" dur="500"/>
                                        <p:tgtEl>
                                          <p:spTgt spid="3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up)">
                                      <p:cBhvr>
                                        <p:cTn id="53" dur="500"/>
                                        <p:tgtEl>
                                          <p:spTgt spid="35"/>
                                        </p:tgtEl>
                                      </p:cBhvr>
                                    </p:animEffect>
                                  </p:childTnLst>
                                </p:cTn>
                              </p:par>
                              <p:par>
                                <p:cTn id="54" presetID="22" presetClass="entr" presetSubtype="1" fill="hold" grpId="0" nodeType="with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wipe(up)">
                                      <p:cBhvr>
                                        <p:cTn id="5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p:bldP spid="14" grpId="0" bldLvl="0" animBg="1"/>
      <p:bldP spid="15" grpId="0"/>
      <p:bldP spid="16" grpId="0" bldLvl="0" animBg="1"/>
      <p:bldP spid="17" grpId="0"/>
      <p:bldP spid="18" grpId="0" bldLvl="0" animBg="1"/>
      <p:bldP spid="19" grpId="0" bldLvl="0" animBg="1"/>
      <p:bldP spid="20" grpId="0" bldLvl="0" animBg="1"/>
      <p:bldP spid="21" grpId="0"/>
      <p:bldP spid="33" grpId="0" bldLvl="0" animBg="1"/>
      <p:bldP spid="34" grpId="0"/>
      <p:bldP spid="35" grpId="0" bldLvl="0" animBg="1"/>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239000" y="6545580"/>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243" name="Freeform 10242"/>
          <p:cNvSpPr/>
          <p:nvPr/>
        </p:nvSpPr>
        <p:spPr>
          <a:xfrm flipV="1">
            <a:off x="1012825" y="2506663"/>
            <a:ext cx="6397625" cy="661987"/>
          </a:xfrm>
          <a:custGeom>
            <a:avLst/>
            <a:gdLst>
              <a:gd name="txL" fmla="*/ 3706 w 21600"/>
              <a:gd name="txT" fmla="*/ 3706 h 21600"/>
              <a:gd name="txR" fmla="*/ 17893 w 21600"/>
              <a:gd name="txB" fmla="*/ 17893 h 21600"/>
            </a:gdLst>
            <a:ahLst/>
            <a:cxnLst>
              <a:cxn ang="0">
                <a:pos x="19693" y="10800"/>
              </a:cxn>
              <a:cxn ang="90">
                <a:pos x="10800" y="21600"/>
              </a:cxn>
              <a:cxn ang="180">
                <a:pos x="1906" y="10800"/>
              </a:cxn>
              <a:cxn ang="270">
                <a:pos x="10800" y="0"/>
              </a:cxn>
            </a:cxnLst>
            <a:rect l="txL" t="txT" r="txR" b="txB"/>
            <a:pathLst>
              <a:path w="21600" h="21600">
                <a:moveTo>
                  <a:pt x="0" y="0"/>
                </a:moveTo>
                <a:lnTo>
                  <a:pt x="3813" y="21600"/>
                </a:lnTo>
                <a:lnTo>
                  <a:pt x="17787" y="21600"/>
                </a:lnTo>
                <a:lnTo>
                  <a:pt x="21600" y="0"/>
                </a:lnTo>
                <a:close/>
              </a:path>
            </a:pathLst>
          </a:custGeom>
          <a:gradFill rotWithShape="1">
            <a:gsLst>
              <a:gs pos="0">
                <a:schemeClr val="accent1">
                  <a:alpha val="39999"/>
                </a:schemeClr>
              </a:gs>
              <a:gs pos="100000">
                <a:schemeClr val="accent1">
                  <a:gamma/>
                  <a:tint val="0"/>
                  <a:invGamma/>
                  <a:alpha val="0"/>
                </a:schemeClr>
              </a:gs>
            </a:gsLst>
            <a:lin ang="5400000" scaled="1"/>
            <a:tileRect/>
          </a:gradFill>
          <a:ln w="9525">
            <a:noFill/>
          </a:ln>
        </p:spPr>
        <p:txBody>
          <a:bodyPr/>
          <a:lstStyle/>
          <a:p>
            <a:endParaRPr lang="en-US"/>
          </a:p>
        </p:txBody>
      </p:sp>
      <p:sp>
        <p:nvSpPr>
          <p:cNvPr id="10245" name="Freeform 10244"/>
          <p:cNvSpPr/>
          <p:nvPr/>
        </p:nvSpPr>
        <p:spPr>
          <a:xfrm flipV="1">
            <a:off x="1120775" y="4025900"/>
            <a:ext cx="6475413" cy="665163"/>
          </a:xfrm>
          <a:custGeom>
            <a:avLst/>
            <a:gdLst>
              <a:gd name="txL" fmla="*/ 3706 w 21600"/>
              <a:gd name="txT" fmla="*/ 3706 h 21600"/>
              <a:gd name="txR" fmla="*/ 17893 w 21600"/>
              <a:gd name="txB" fmla="*/ 17893 h 21600"/>
            </a:gdLst>
            <a:ahLst/>
            <a:cxnLst>
              <a:cxn ang="0">
                <a:pos x="19693" y="10800"/>
              </a:cxn>
              <a:cxn ang="90">
                <a:pos x="10800" y="21600"/>
              </a:cxn>
              <a:cxn ang="180">
                <a:pos x="1906" y="10800"/>
              </a:cxn>
              <a:cxn ang="270">
                <a:pos x="10800" y="0"/>
              </a:cxn>
            </a:cxnLst>
            <a:rect l="txL" t="txT" r="txR" b="txB"/>
            <a:pathLst>
              <a:path w="21600" h="21600">
                <a:moveTo>
                  <a:pt x="0" y="0"/>
                </a:moveTo>
                <a:lnTo>
                  <a:pt x="3813" y="21600"/>
                </a:lnTo>
                <a:lnTo>
                  <a:pt x="17787" y="21600"/>
                </a:lnTo>
                <a:lnTo>
                  <a:pt x="21600" y="0"/>
                </a:lnTo>
                <a:close/>
              </a:path>
            </a:pathLst>
          </a:custGeom>
          <a:gradFill rotWithShape="1">
            <a:gsLst>
              <a:gs pos="0">
                <a:schemeClr val="accent2">
                  <a:alpha val="39999"/>
                </a:schemeClr>
              </a:gs>
              <a:gs pos="100000">
                <a:schemeClr val="accent2">
                  <a:gamma/>
                  <a:tint val="0"/>
                  <a:invGamma/>
                  <a:alpha val="0"/>
                </a:schemeClr>
              </a:gs>
            </a:gsLst>
            <a:lin ang="5400000" scaled="1"/>
            <a:tileRect/>
          </a:gradFill>
          <a:ln w="9525">
            <a:noFill/>
          </a:ln>
        </p:spPr>
        <p:txBody>
          <a:bodyPr/>
          <a:lstStyle/>
          <a:p>
            <a:endParaRPr lang="en-US"/>
          </a:p>
        </p:txBody>
      </p:sp>
      <p:sp>
        <p:nvSpPr>
          <p:cNvPr id="10246" name="Rounded Rectangle 10245"/>
          <p:cNvSpPr/>
          <p:nvPr/>
        </p:nvSpPr>
        <p:spPr>
          <a:xfrm>
            <a:off x="838200" y="1586230"/>
            <a:ext cx="7458075" cy="843915"/>
          </a:xfrm>
          <a:prstGeom prst="roundRect">
            <a:avLst>
              <a:gd name="adj" fmla="val 11921"/>
            </a:avLst>
          </a:prstGeom>
          <a:gradFill rotWithShape="1">
            <a:gsLst>
              <a:gs pos="0">
                <a:schemeClr val="hlink"/>
              </a:gs>
              <a:gs pos="100000">
                <a:schemeClr val="hlink">
                  <a:gamma/>
                  <a:shade val="69804"/>
                  <a:invGamma/>
                </a:schemeClr>
              </a:gs>
            </a:gsLst>
            <a:lin ang="5400000" scaled="1"/>
            <a:tileRect/>
          </a:gradFill>
          <a:ln w="25400" cap="flat" cmpd="sng">
            <a:solidFill>
              <a:srgbClr val="FEFFFF"/>
            </a:solidFill>
            <a:prstDash val="solid"/>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10247" name="Rounded Rectangle 10246"/>
          <p:cNvSpPr/>
          <p:nvPr/>
        </p:nvSpPr>
        <p:spPr>
          <a:xfrm>
            <a:off x="841375" y="3100705"/>
            <a:ext cx="7455535" cy="907415"/>
          </a:xfrm>
          <a:prstGeom prst="roundRect">
            <a:avLst>
              <a:gd name="adj" fmla="val 11921"/>
            </a:avLst>
          </a:prstGeom>
          <a:gradFill rotWithShape="1">
            <a:gsLst>
              <a:gs pos="0">
                <a:schemeClr val="accent1"/>
              </a:gs>
              <a:gs pos="100000">
                <a:schemeClr val="accent1">
                  <a:gamma/>
                  <a:shade val="69804"/>
                  <a:invGamma/>
                </a:schemeClr>
              </a:gs>
            </a:gsLst>
            <a:lin ang="5400000" scaled="1"/>
            <a:tileRect/>
          </a:gradFill>
          <a:ln w="25400" cap="flat" cmpd="sng">
            <a:solidFill>
              <a:srgbClr val="FEFFFF"/>
            </a:solidFill>
            <a:prstDash val="solid"/>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10248" name="Rounded Rectangle 10247"/>
          <p:cNvSpPr/>
          <p:nvPr/>
        </p:nvSpPr>
        <p:spPr>
          <a:xfrm>
            <a:off x="841375" y="4678680"/>
            <a:ext cx="7455535" cy="928370"/>
          </a:xfrm>
          <a:prstGeom prst="roundRect">
            <a:avLst>
              <a:gd name="adj" fmla="val 11921"/>
            </a:avLst>
          </a:prstGeom>
          <a:gradFill rotWithShape="1">
            <a:gsLst>
              <a:gs pos="0">
                <a:schemeClr val="accent2"/>
              </a:gs>
              <a:gs pos="100000">
                <a:schemeClr val="accent2">
                  <a:gamma/>
                  <a:shade val="69804"/>
                  <a:invGamma/>
                </a:schemeClr>
              </a:gs>
            </a:gsLst>
            <a:lin ang="5400000" scaled="1"/>
            <a:tileRect/>
          </a:gradFill>
          <a:ln w="25400" cap="flat" cmpd="sng">
            <a:solidFill>
              <a:srgbClr val="FEFFFF"/>
            </a:solidFill>
            <a:prstDash val="solid"/>
            <a:headEnd type="none" w="med" len="med"/>
            <a:tailEnd type="none" w="med" len="med"/>
          </a:ln>
          <a:effectLst>
            <a:outerShdw dist="53882" dir="2699999" algn="ctr" rotWithShape="0">
              <a:srgbClr val="000000">
                <a:alpha val="50000"/>
              </a:srgbClr>
            </a:outerShdw>
          </a:effectLst>
        </p:spPr>
        <p:txBody>
          <a:bodyPr/>
          <a:lstStyle/>
          <a:p>
            <a:endParaRPr lang="en-US"/>
          </a:p>
        </p:txBody>
      </p:sp>
      <p:pic>
        <p:nvPicPr>
          <p:cNvPr id="10249" name="Picture 10248" descr="Picture4"/>
          <p:cNvPicPr>
            <a:picLocks noChangeAspect="1"/>
          </p:cNvPicPr>
          <p:nvPr/>
        </p:nvPicPr>
        <p:blipFill>
          <a:blip r:embed="rId2"/>
          <a:stretch>
            <a:fillRect/>
          </a:stretch>
        </p:blipFill>
        <p:spPr>
          <a:xfrm>
            <a:off x="895350" y="1628775"/>
            <a:ext cx="674688" cy="574675"/>
          </a:xfrm>
          <a:prstGeom prst="rect">
            <a:avLst/>
          </a:prstGeom>
          <a:noFill/>
          <a:ln w="9525">
            <a:noFill/>
          </a:ln>
        </p:spPr>
      </p:pic>
      <p:pic>
        <p:nvPicPr>
          <p:cNvPr id="10250" name="Picture 10249" descr="Picture4"/>
          <p:cNvPicPr>
            <a:picLocks noChangeAspect="1"/>
          </p:cNvPicPr>
          <p:nvPr/>
        </p:nvPicPr>
        <p:blipFill>
          <a:blip r:embed="rId2"/>
          <a:stretch>
            <a:fillRect/>
          </a:stretch>
        </p:blipFill>
        <p:spPr>
          <a:xfrm>
            <a:off x="892175" y="3146425"/>
            <a:ext cx="676275" cy="573088"/>
          </a:xfrm>
          <a:prstGeom prst="rect">
            <a:avLst/>
          </a:prstGeom>
          <a:noFill/>
          <a:ln w="9525">
            <a:noFill/>
          </a:ln>
        </p:spPr>
      </p:pic>
      <p:pic>
        <p:nvPicPr>
          <p:cNvPr id="10251" name="Picture 10250" descr="Picture4"/>
          <p:cNvPicPr>
            <a:picLocks noChangeAspect="1"/>
          </p:cNvPicPr>
          <p:nvPr/>
        </p:nvPicPr>
        <p:blipFill>
          <a:blip r:embed="rId2"/>
          <a:stretch>
            <a:fillRect/>
          </a:stretch>
        </p:blipFill>
        <p:spPr>
          <a:xfrm>
            <a:off x="896938" y="4733925"/>
            <a:ext cx="674687" cy="573088"/>
          </a:xfrm>
          <a:prstGeom prst="rect">
            <a:avLst/>
          </a:prstGeom>
          <a:noFill/>
          <a:ln w="9525">
            <a:noFill/>
          </a:ln>
        </p:spPr>
      </p:pic>
      <p:sp>
        <p:nvSpPr>
          <p:cNvPr id="10252" name="Rounded Rectangle 10251"/>
          <p:cNvSpPr/>
          <p:nvPr/>
        </p:nvSpPr>
        <p:spPr>
          <a:xfrm>
            <a:off x="1325880" y="1358900"/>
            <a:ext cx="6473190" cy="457200"/>
          </a:xfrm>
          <a:prstGeom prst="roundRect">
            <a:avLst>
              <a:gd name="adj" fmla="val 16667"/>
            </a:avLst>
          </a:prstGeom>
          <a:solidFill>
            <a:srgbClr val="FEFFFF"/>
          </a:solidFill>
          <a:ln w="28575" cap="flat" cmpd="sng">
            <a:solidFill>
              <a:schemeClr val="hlink"/>
            </a:solidFill>
            <a:prstDash val="solid"/>
            <a:headEnd type="none" w="med" len="med"/>
            <a:tailEnd type="none" w="med" len="med"/>
          </a:ln>
        </p:spPr>
        <p:txBody>
          <a:bodyPr/>
          <a:lstStyle/>
          <a:p>
            <a:endParaRPr lang="en-US"/>
          </a:p>
        </p:txBody>
      </p:sp>
      <p:sp>
        <p:nvSpPr>
          <p:cNvPr id="10253" name="Rounded Rectangle 10252"/>
          <p:cNvSpPr/>
          <p:nvPr/>
        </p:nvSpPr>
        <p:spPr>
          <a:xfrm>
            <a:off x="1325880" y="2892425"/>
            <a:ext cx="6473825" cy="457200"/>
          </a:xfrm>
          <a:prstGeom prst="roundRect">
            <a:avLst>
              <a:gd name="adj" fmla="val 16667"/>
            </a:avLst>
          </a:prstGeom>
          <a:solidFill>
            <a:srgbClr val="FEFFFF"/>
          </a:solidFill>
          <a:ln w="28575" cap="flat" cmpd="sng">
            <a:solidFill>
              <a:schemeClr val="accent1"/>
            </a:solidFill>
            <a:prstDash val="solid"/>
            <a:headEnd type="none" w="med" len="med"/>
            <a:tailEnd type="none" w="med" len="med"/>
          </a:ln>
        </p:spPr>
        <p:txBody>
          <a:bodyPr/>
          <a:lstStyle/>
          <a:p>
            <a:endParaRPr lang="en-US"/>
          </a:p>
        </p:txBody>
      </p:sp>
      <p:sp>
        <p:nvSpPr>
          <p:cNvPr id="10254" name="Rounded Rectangle 10253"/>
          <p:cNvSpPr/>
          <p:nvPr/>
        </p:nvSpPr>
        <p:spPr>
          <a:xfrm>
            <a:off x="1325880" y="4470400"/>
            <a:ext cx="6474460" cy="457200"/>
          </a:xfrm>
          <a:prstGeom prst="roundRect">
            <a:avLst>
              <a:gd name="adj" fmla="val 16667"/>
            </a:avLst>
          </a:prstGeom>
          <a:solidFill>
            <a:srgbClr val="FEFFFF"/>
          </a:solidFill>
          <a:ln w="28575" cap="flat" cmpd="sng">
            <a:solidFill>
              <a:schemeClr val="accent2"/>
            </a:solidFill>
            <a:prstDash val="solid"/>
            <a:headEnd type="none" w="med" len="med"/>
            <a:tailEnd type="none" w="med" len="med"/>
          </a:ln>
        </p:spPr>
        <p:txBody>
          <a:bodyPr/>
          <a:lstStyle/>
          <a:p>
            <a:endParaRPr lang="en-US"/>
          </a:p>
        </p:txBody>
      </p:sp>
      <p:sp>
        <p:nvSpPr>
          <p:cNvPr id="10255" name="Text Box 10254"/>
          <p:cNvSpPr txBox="1"/>
          <p:nvPr/>
        </p:nvSpPr>
        <p:spPr>
          <a:xfrm>
            <a:off x="1249363" y="1905000"/>
            <a:ext cx="6019800" cy="368300"/>
          </a:xfrm>
          <a:prstGeom prst="rect">
            <a:avLst/>
          </a:prstGeom>
          <a:noFill/>
          <a:ln w="9525">
            <a:noFill/>
          </a:ln>
        </p:spPr>
        <p:txBody>
          <a:bodyPr>
            <a:spAutoFit/>
          </a:bodyPr>
          <a:lstStyle/>
          <a:p>
            <a:pPr marL="285750" indent="-285750" eaLnBrk="0" hangingPunct="0">
              <a:buFont typeface="Arial" panose="020B0604020202020204" pitchFamily="34" charset="0"/>
              <a:buChar char="•"/>
            </a:pPr>
            <a:r>
              <a:rPr lang="en-US" sz="1800">
                <a:solidFill>
                  <a:srgbClr val="FEFFFF"/>
                </a:solidFill>
              </a:rPr>
              <a:t>T</a:t>
            </a:r>
            <a:r>
              <a:rPr sz="1800">
                <a:solidFill>
                  <a:srgbClr val="FEFFFF"/>
                </a:solidFill>
              </a:rPr>
              <a:t>han, gỗ, xăng…</a:t>
            </a:r>
            <a:endParaRPr sz="1800">
              <a:solidFill>
                <a:srgbClr val="FEFFFF"/>
              </a:solidFill>
            </a:endParaRPr>
          </a:p>
        </p:txBody>
      </p:sp>
      <p:sp>
        <p:nvSpPr>
          <p:cNvPr id="10256" name="Text Box 10255"/>
          <p:cNvSpPr txBox="1"/>
          <p:nvPr/>
        </p:nvSpPr>
        <p:spPr>
          <a:xfrm>
            <a:off x="1249680" y="3413125"/>
            <a:ext cx="7003415" cy="368300"/>
          </a:xfrm>
          <a:prstGeom prst="rect">
            <a:avLst/>
          </a:prstGeom>
          <a:noFill/>
          <a:ln w="9525">
            <a:noFill/>
          </a:ln>
        </p:spPr>
        <p:txBody>
          <a:bodyPr wrap="square">
            <a:spAutoFit/>
          </a:bodyPr>
          <a:lstStyle/>
          <a:p>
            <a:pPr marL="285750" indent="-285750" eaLnBrk="0" hangingPunct="0">
              <a:buFont typeface="Arial" panose="020B0604020202020204" pitchFamily="34" charset="0"/>
              <a:buChar char="•"/>
            </a:pPr>
            <a:r>
              <a:rPr lang="en-US" sz="1800">
                <a:solidFill>
                  <a:srgbClr val="FEFFFF"/>
                </a:solidFill>
              </a:rPr>
              <a:t>C</a:t>
            </a:r>
            <a:r>
              <a:rPr sz="1800">
                <a:solidFill>
                  <a:srgbClr val="FEFFFF"/>
                </a:solidFill>
              </a:rPr>
              <a:t>hủ yếu là oxy hóa trong không khí</a:t>
            </a:r>
            <a:endParaRPr sz="1800">
              <a:solidFill>
                <a:srgbClr val="FEFFFF"/>
              </a:solidFill>
            </a:endParaRPr>
          </a:p>
        </p:txBody>
      </p:sp>
      <p:sp>
        <p:nvSpPr>
          <p:cNvPr id="10257" name="Text Box 10256"/>
          <p:cNvSpPr txBox="1"/>
          <p:nvPr/>
        </p:nvSpPr>
        <p:spPr>
          <a:xfrm>
            <a:off x="1249363" y="4983163"/>
            <a:ext cx="6019800" cy="368300"/>
          </a:xfrm>
          <a:prstGeom prst="rect">
            <a:avLst/>
          </a:prstGeom>
          <a:noFill/>
          <a:ln w="9525">
            <a:noFill/>
          </a:ln>
        </p:spPr>
        <p:txBody>
          <a:bodyPr>
            <a:spAutoFit/>
          </a:bodyPr>
          <a:lstStyle/>
          <a:p>
            <a:pPr marL="285750" indent="-285750" eaLnBrk="0" hangingPunct="0">
              <a:buFont typeface="Arial" panose="020B0604020202020204" pitchFamily="34" charset="0"/>
              <a:buChar char="•"/>
            </a:pPr>
            <a:r>
              <a:rPr lang="en-US" sz="1800">
                <a:solidFill>
                  <a:srgbClr val="FEFFFF"/>
                </a:solidFill>
              </a:rPr>
              <a:t>N</a:t>
            </a:r>
            <a:r>
              <a:rPr sz="1800">
                <a:solidFill>
                  <a:srgbClr val="FEFFFF"/>
                </a:solidFill>
              </a:rPr>
              <a:t>gọn lửa trần, tia lửa điện…</a:t>
            </a:r>
            <a:endParaRPr sz="1800">
              <a:solidFill>
                <a:srgbClr val="FEFFFF"/>
              </a:solidFill>
            </a:endParaRPr>
          </a:p>
        </p:txBody>
      </p:sp>
      <p:sp>
        <p:nvSpPr>
          <p:cNvPr id="10258" name="Rectangles 10257"/>
          <p:cNvSpPr/>
          <p:nvPr/>
        </p:nvSpPr>
        <p:spPr>
          <a:xfrm>
            <a:off x="1706563" y="1358900"/>
            <a:ext cx="5029200" cy="423545"/>
          </a:xfrm>
          <a:prstGeom prst="rect">
            <a:avLst/>
          </a:prstGeom>
          <a:noFill/>
          <a:ln w="9525">
            <a:noFill/>
          </a:ln>
        </p:spPr>
        <p:txBody>
          <a:bodyPr>
            <a:spAutoFit/>
          </a:bodyPr>
          <a:lstStyle/>
          <a:p>
            <a:pPr algn="ctr">
              <a:lnSpc>
                <a:spcPct val="120000"/>
              </a:lnSpc>
            </a:pPr>
            <a:r>
              <a:rPr b="1">
                <a:solidFill>
                  <a:schemeClr val="hlink"/>
                </a:solidFill>
              </a:rPr>
              <a:t>Chất cháy:</a:t>
            </a:r>
            <a:endParaRPr b="1">
              <a:solidFill>
                <a:schemeClr val="hlink"/>
              </a:solidFill>
            </a:endParaRPr>
          </a:p>
        </p:txBody>
      </p:sp>
      <p:sp>
        <p:nvSpPr>
          <p:cNvPr id="10259" name="Rectangles 10258"/>
          <p:cNvSpPr/>
          <p:nvPr/>
        </p:nvSpPr>
        <p:spPr>
          <a:xfrm>
            <a:off x="1332230" y="2887345"/>
            <a:ext cx="6466840" cy="423545"/>
          </a:xfrm>
          <a:prstGeom prst="rect">
            <a:avLst/>
          </a:prstGeom>
          <a:noFill/>
          <a:ln w="9525">
            <a:noFill/>
          </a:ln>
        </p:spPr>
        <p:txBody>
          <a:bodyPr wrap="square">
            <a:spAutoFit/>
          </a:bodyPr>
          <a:lstStyle/>
          <a:p>
            <a:pPr algn="ctr">
              <a:lnSpc>
                <a:spcPct val="120000"/>
              </a:lnSpc>
            </a:pPr>
            <a:r>
              <a:rPr b="1">
                <a:solidFill>
                  <a:schemeClr val="accent1"/>
                </a:solidFill>
              </a:rPr>
              <a:t>Chất oxy hóa:</a:t>
            </a:r>
            <a:endParaRPr b="1">
              <a:solidFill>
                <a:schemeClr val="accent1"/>
              </a:solidFill>
            </a:endParaRPr>
          </a:p>
        </p:txBody>
      </p:sp>
      <p:sp>
        <p:nvSpPr>
          <p:cNvPr id="10260" name="Rectangles 10259"/>
          <p:cNvSpPr/>
          <p:nvPr/>
        </p:nvSpPr>
        <p:spPr>
          <a:xfrm>
            <a:off x="1196975" y="4495800"/>
            <a:ext cx="6731635" cy="423545"/>
          </a:xfrm>
          <a:prstGeom prst="rect">
            <a:avLst/>
          </a:prstGeom>
          <a:noFill/>
          <a:ln w="9525">
            <a:noFill/>
          </a:ln>
        </p:spPr>
        <p:txBody>
          <a:bodyPr wrap="square">
            <a:spAutoFit/>
          </a:bodyPr>
          <a:lstStyle/>
          <a:p>
            <a:pPr algn="ctr">
              <a:lnSpc>
                <a:spcPct val="120000"/>
              </a:lnSpc>
            </a:pPr>
            <a:r>
              <a:rPr b="1">
                <a:solidFill>
                  <a:schemeClr val="accent2"/>
                </a:solidFill>
              </a:rPr>
              <a:t>Nguồn nhiệt gây cháy:</a:t>
            </a:r>
            <a:endParaRPr b="1">
              <a:solidFill>
                <a:schemeClr val="accent2"/>
              </a:solidFill>
            </a:endParaRPr>
          </a:p>
        </p:txBody>
      </p:sp>
      <p:sp>
        <p:nvSpPr>
          <p:cNvPr id="4" name="Title 3"/>
          <p:cNvSpPr>
            <a:spLocks noGrp="1"/>
          </p:cNvSpPr>
          <p:nvPr>
            <p:ph type="title"/>
          </p:nvPr>
        </p:nvSpPr>
        <p:spPr>
          <a:xfrm>
            <a:off x="0" y="31750"/>
            <a:ext cx="8005445" cy="791845"/>
          </a:xfrm>
        </p:spPr>
        <p:txBody>
          <a:bodyPr anchor="ctr" anchorCtr="0"/>
          <a:p>
            <a:pPr algn="ctr"/>
            <a:r>
              <a:rPr lang="en-US" sz="3000">
                <a:latin typeface="Arial" panose="020B0604020202020204" pitchFamily="34" charset="0"/>
                <a:cs typeface="Arial" panose="020B0604020202020204" pitchFamily="34" charset="0"/>
              </a:rPr>
              <a:t>2.2 Điều kiện cần thiết cho quá trình cháy </a:t>
            </a:r>
            <a:endParaRPr lang="en-US" sz="3000">
              <a:latin typeface="Arial" panose="020B0604020202020204" pitchFamily="34" charset="0"/>
              <a:cs typeface="Arial" panose="020B0604020202020204" pitchFamily="34" charset="0"/>
            </a:endParaRPr>
          </a:p>
        </p:txBody>
      </p:sp>
      <p:sp>
        <p:nvSpPr>
          <p:cNvPr id="102" name="Text Box 101"/>
          <p:cNvSpPr txBox="1"/>
          <p:nvPr/>
        </p:nvSpPr>
        <p:spPr>
          <a:xfrm>
            <a:off x="944880" y="685800"/>
            <a:ext cx="6782435" cy="398780"/>
          </a:xfrm>
          <a:prstGeom prst="rect">
            <a:avLst/>
          </a:prstGeom>
          <a:noFill/>
          <a:ln w="9525">
            <a:noFill/>
          </a:ln>
        </p:spPr>
        <p:txBody>
          <a:bodyPr wrap="square">
            <a:spAutoFit/>
          </a:bodyPr>
          <a:p>
            <a:pPr indent="457200"/>
            <a:r>
              <a:rPr lang="en-US" sz="2000">
                <a:cs typeface="Arial" panose="020B0604020202020204" pitchFamily="34" charset="0"/>
              </a:rPr>
              <a:t>Quá trình cháy xuất hiện và phát triển cần ba yếu tố:</a:t>
            </a:r>
            <a:endParaRPr lang="en-US" sz="2000">
              <a:cs typeface="Arial" panose="020B0604020202020204" pitchFamily="34" charset="0"/>
            </a:endParaRPr>
          </a:p>
        </p:txBody>
      </p:sp>
      <p:sp>
        <p:nvSpPr>
          <p:cNvPr id="6" name="Text Box 5"/>
          <p:cNvSpPr txBox="1"/>
          <p:nvPr/>
        </p:nvSpPr>
        <p:spPr>
          <a:xfrm>
            <a:off x="914400" y="5608955"/>
            <a:ext cx="7396480" cy="1198880"/>
          </a:xfrm>
          <a:prstGeom prst="rect">
            <a:avLst/>
          </a:prstGeom>
          <a:noFill/>
          <a:ln w="9525">
            <a:noFill/>
          </a:ln>
        </p:spPr>
        <p:txBody>
          <a:bodyPr wrap="square">
            <a:spAutoFit/>
          </a:bodyPr>
          <a:p>
            <a:pPr indent="457200"/>
            <a:r>
              <a:rPr lang="en-US">
                <a:cs typeface="Arial" panose="020B0604020202020204" pitchFamily="34" charset="0"/>
              </a:rPr>
              <a:t>Quá trình cháy sẽ tự chấm dựt nếu </a:t>
            </a:r>
            <a:r>
              <a:rPr lang="en-US" b="1">
                <a:solidFill>
                  <a:srgbClr val="FF0000"/>
                </a:solidFill>
                <a:cs typeface="Arial" panose="020B0604020202020204" pitchFamily="34" charset="0"/>
              </a:rPr>
              <a:t>thiếu</a:t>
            </a:r>
            <a:r>
              <a:rPr lang="en-US">
                <a:cs typeface="Arial" panose="020B0604020202020204" pitchFamily="34" charset="0"/>
              </a:rPr>
              <a:t> một trong ba yếu tố trên. Đây là một trong những khẩu hiệu của ngành cứu hỏa dưới tên</a:t>
            </a:r>
            <a:r>
              <a:rPr lang="en-US">
                <a:solidFill>
                  <a:srgbClr val="FF0000"/>
                </a:solidFill>
                <a:cs typeface="Arial" panose="020B0604020202020204" pitchFamily="34" charset="0"/>
              </a:rPr>
              <a:t> </a:t>
            </a:r>
            <a:r>
              <a:rPr lang="en-US" b="1">
                <a:solidFill>
                  <a:srgbClr val="FF0000"/>
                </a:solidFill>
                <a:cs typeface="Arial" panose="020B0604020202020204" pitchFamily="34" charset="0"/>
              </a:rPr>
              <a:t>tam giác lửa</a:t>
            </a:r>
            <a:r>
              <a:rPr lang="en-US">
                <a:solidFill>
                  <a:srgbClr val="FF0000"/>
                </a:solidFill>
                <a:cs typeface="Arial" panose="020B0604020202020204" pitchFamily="34" charset="0"/>
              </a:rPr>
              <a:t>,</a:t>
            </a:r>
            <a:r>
              <a:rPr lang="en-US">
                <a:cs typeface="Arial" panose="020B0604020202020204" pitchFamily="34" charset="0"/>
              </a:rPr>
              <a:t> khi đó chỉ cần loai bỏ một trong những yếu tố trên để loại bỏ ngọn lửa :</a:t>
            </a:r>
            <a:endParaRPr lang="en-US">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wipe(up)">
                                      <p:cBhvr>
                                        <p:cTn id="7" dur="500"/>
                                        <p:tgtEl>
                                          <p:spTgt spid="10243"/>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0246"/>
                                        </p:tgtEl>
                                        <p:attrNameLst>
                                          <p:attrName>style.visibility</p:attrName>
                                        </p:attrNameLst>
                                      </p:cBhvr>
                                      <p:to>
                                        <p:strVal val="visible"/>
                                      </p:to>
                                    </p:set>
                                    <p:animEffect transition="in" filter="wipe(up)">
                                      <p:cBhvr>
                                        <p:cTn id="10" dur="500"/>
                                        <p:tgtEl>
                                          <p:spTgt spid="10246"/>
                                        </p:tgtEl>
                                      </p:cBhvr>
                                    </p:animEffect>
                                  </p:childTnLst>
                                </p:cTn>
                              </p:par>
                              <p:par>
                                <p:cTn id="11" presetID="22" presetClass="entr" presetSubtype="1" fill="hold" nodeType="withEffect">
                                  <p:stCondLst>
                                    <p:cond delay="0"/>
                                  </p:stCondLst>
                                  <p:childTnLst>
                                    <p:set>
                                      <p:cBhvr>
                                        <p:cTn id="12" dur="1" fill="hold">
                                          <p:stCondLst>
                                            <p:cond delay="0"/>
                                          </p:stCondLst>
                                        </p:cTn>
                                        <p:tgtEl>
                                          <p:spTgt spid="10249"/>
                                        </p:tgtEl>
                                        <p:attrNameLst>
                                          <p:attrName>style.visibility</p:attrName>
                                        </p:attrNameLst>
                                      </p:cBhvr>
                                      <p:to>
                                        <p:strVal val="visible"/>
                                      </p:to>
                                    </p:set>
                                    <p:animEffect transition="in" filter="wipe(up)">
                                      <p:cBhvr>
                                        <p:cTn id="13" dur="500"/>
                                        <p:tgtEl>
                                          <p:spTgt spid="10249"/>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0252"/>
                                        </p:tgtEl>
                                        <p:attrNameLst>
                                          <p:attrName>style.visibility</p:attrName>
                                        </p:attrNameLst>
                                      </p:cBhvr>
                                      <p:to>
                                        <p:strVal val="visible"/>
                                      </p:to>
                                    </p:set>
                                    <p:animEffect transition="in" filter="wipe(up)">
                                      <p:cBhvr>
                                        <p:cTn id="16" dur="500"/>
                                        <p:tgtEl>
                                          <p:spTgt spid="10252"/>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0255"/>
                                        </p:tgtEl>
                                        <p:attrNameLst>
                                          <p:attrName>style.visibility</p:attrName>
                                        </p:attrNameLst>
                                      </p:cBhvr>
                                      <p:to>
                                        <p:strVal val="visible"/>
                                      </p:to>
                                    </p:set>
                                    <p:animEffect transition="in" filter="wipe(up)">
                                      <p:cBhvr>
                                        <p:cTn id="19" dur="500"/>
                                        <p:tgtEl>
                                          <p:spTgt spid="10255"/>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10258"/>
                                        </p:tgtEl>
                                        <p:attrNameLst>
                                          <p:attrName>style.visibility</p:attrName>
                                        </p:attrNameLst>
                                      </p:cBhvr>
                                      <p:to>
                                        <p:strVal val="visible"/>
                                      </p:to>
                                    </p:set>
                                    <p:animEffect transition="in" filter="wipe(up)">
                                      <p:cBhvr>
                                        <p:cTn id="22" dur="500"/>
                                        <p:tgtEl>
                                          <p:spTgt spid="1025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10245"/>
                                        </p:tgtEl>
                                        <p:attrNameLst>
                                          <p:attrName>style.visibility</p:attrName>
                                        </p:attrNameLst>
                                      </p:cBhvr>
                                      <p:to>
                                        <p:strVal val="visible"/>
                                      </p:to>
                                    </p:set>
                                    <p:animEffect transition="in" filter="wipe(up)">
                                      <p:cBhvr>
                                        <p:cTn id="27" dur="500"/>
                                        <p:tgtEl>
                                          <p:spTgt spid="10245"/>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10247"/>
                                        </p:tgtEl>
                                        <p:attrNameLst>
                                          <p:attrName>style.visibility</p:attrName>
                                        </p:attrNameLst>
                                      </p:cBhvr>
                                      <p:to>
                                        <p:strVal val="visible"/>
                                      </p:to>
                                    </p:set>
                                    <p:animEffect transition="in" filter="wipe(up)">
                                      <p:cBhvr>
                                        <p:cTn id="30" dur="500"/>
                                        <p:tgtEl>
                                          <p:spTgt spid="10247"/>
                                        </p:tgtEl>
                                      </p:cBhvr>
                                    </p:animEffect>
                                  </p:childTnLst>
                                </p:cTn>
                              </p:par>
                              <p:par>
                                <p:cTn id="31" presetID="22" presetClass="entr" presetSubtype="1" fill="hold" nodeType="withEffect">
                                  <p:stCondLst>
                                    <p:cond delay="0"/>
                                  </p:stCondLst>
                                  <p:childTnLst>
                                    <p:set>
                                      <p:cBhvr>
                                        <p:cTn id="32" dur="1" fill="hold">
                                          <p:stCondLst>
                                            <p:cond delay="0"/>
                                          </p:stCondLst>
                                        </p:cTn>
                                        <p:tgtEl>
                                          <p:spTgt spid="10250"/>
                                        </p:tgtEl>
                                        <p:attrNameLst>
                                          <p:attrName>style.visibility</p:attrName>
                                        </p:attrNameLst>
                                      </p:cBhvr>
                                      <p:to>
                                        <p:strVal val="visible"/>
                                      </p:to>
                                    </p:set>
                                    <p:animEffect transition="in" filter="wipe(up)">
                                      <p:cBhvr>
                                        <p:cTn id="33" dur="500"/>
                                        <p:tgtEl>
                                          <p:spTgt spid="10250"/>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0253"/>
                                        </p:tgtEl>
                                        <p:attrNameLst>
                                          <p:attrName>style.visibility</p:attrName>
                                        </p:attrNameLst>
                                      </p:cBhvr>
                                      <p:to>
                                        <p:strVal val="visible"/>
                                      </p:to>
                                    </p:set>
                                    <p:animEffect transition="in" filter="wipe(up)">
                                      <p:cBhvr>
                                        <p:cTn id="36" dur="500"/>
                                        <p:tgtEl>
                                          <p:spTgt spid="10253"/>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0256"/>
                                        </p:tgtEl>
                                        <p:attrNameLst>
                                          <p:attrName>style.visibility</p:attrName>
                                        </p:attrNameLst>
                                      </p:cBhvr>
                                      <p:to>
                                        <p:strVal val="visible"/>
                                      </p:to>
                                    </p:set>
                                    <p:animEffect transition="in" filter="wipe(up)">
                                      <p:cBhvr>
                                        <p:cTn id="39" dur="500"/>
                                        <p:tgtEl>
                                          <p:spTgt spid="10256"/>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10259"/>
                                        </p:tgtEl>
                                        <p:attrNameLst>
                                          <p:attrName>style.visibility</p:attrName>
                                        </p:attrNameLst>
                                      </p:cBhvr>
                                      <p:to>
                                        <p:strVal val="visible"/>
                                      </p:to>
                                    </p:set>
                                    <p:animEffect transition="in" filter="wipe(up)">
                                      <p:cBhvr>
                                        <p:cTn id="42" dur="500"/>
                                        <p:tgtEl>
                                          <p:spTgt spid="1025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10248"/>
                                        </p:tgtEl>
                                        <p:attrNameLst>
                                          <p:attrName>style.visibility</p:attrName>
                                        </p:attrNameLst>
                                      </p:cBhvr>
                                      <p:to>
                                        <p:strVal val="visible"/>
                                      </p:to>
                                    </p:set>
                                    <p:animEffect transition="in" filter="wipe(up)">
                                      <p:cBhvr>
                                        <p:cTn id="47" dur="500"/>
                                        <p:tgtEl>
                                          <p:spTgt spid="10248"/>
                                        </p:tgtEl>
                                      </p:cBhvr>
                                    </p:animEffect>
                                  </p:childTnLst>
                                </p:cTn>
                              </p:par>
                              <p:par>
                                <p:cTn id="48" presetID="22" presetClass="entr" presetSubtype="1" fill="hold" nodeType="withEffect">
                                  <p:stCondLst>
                                    <p:cond delay="0"/>
                                  </p:stCondLst>
                                  <p:childTnLst>
                                    <p:set>
                                      <p:cBhvr>
                                        <p:cTn id="49" dur="1" fill="hold">
                                          <p:stCondLst>
                                            <p:cond delay="0"/>
                                          </p:stCondLst>
                                        </p:cTn>
                                        <p:tgtEl>
                                          <p:spTgt spid="10251"/>
                                        </p:tgtEl>
                                        <p:attrNameLst>
                                          <p:attrName>style.visibility</p:attrName>
                                        </p:attrNameLst>
                                      </p:cBhvr>
                                      <p:to>
                                        <p:strVal val="visible"/>
                                      </p:to>
                                    </p:set>
                                    <p:animEffect transition="in" filter="wipe(up)">
                                      <p:cBhvr>
                                        <p:cTn id="50" dur="500"/>
                                        <p:tgtEl>
                                          <p:spTgt spid="10251"/>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0254"/>
                                        </p:tgtEl>
                                        <p:attrNameLst>
                                          <p:attrName>style.visibility</p:attrName>
                                        </p:attrNameLst>
                                      </p:cBhvr>
                                      <p:to>
                                        <p:strVal val="visible"/>
                                      </p:to>
                                    </p:set>
                                    <p:animEffect transition="in" filter="wipe(up)">
                                      <p:cBhvr>
                                        <p:cTn id="53" dur="500"/>
                                        <p:tgtEl>
                                          <p:spTgt spid="10254"/>
                                        </p:tgtEl>
                                      </p:cBhvr>
                                    </p:animEffect>
                                  </p:childTnLst>
                                </p:cTn>
                              </p:par>
                              <p:par>
                                <p:cTn id="54" presetID="22" presetClass="entr" presetSubtype="1" fill="hold" grpId="0" nodeType="withEffect">
                                  <p:stCondLst>
                                    <p:cond delay="0"/>
                                  </p:stCondLst>
                                  <p:childTnLst>
                                    <p:set>
                                      <p:cBhvr>
                                        <p:cTn id="55" dur="1" fill="hold">
                                          <p:stCondLst>
                                            <p:cond delay="0"/>
                                          </p:stCondLst>
                                        </p:cTn>
                                        <p:tgtEl>
                                          <p:spTgt spid="10257"/>
                                        </p:tgtEl>
                                        <p:attrNameLst>
                                          <p:attrName>style.visibility</p:attrName>
                                        </p:attrNameLst>
                                      </p:cBhvr>
                                      <p:to>
                                        <p:strVal val="visible"/>
                                      </p:to>
                                    </p:set>
                                    <p:animEffect transition="in" filter="wipe(up)">
                                      <p:cBhvr>
                                        <p:cTn id="56" dur="500"/>
                                        <p:tgtEl>
                                          <p:spTgt spid="10257"/>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10260"/>
                                        </p:tgtEl>
                                        <p:attrNameLst>
                                          <p:attrName>style.visibility</p:attrName>
                                        </p:attrNameLst>
                                      </p:cBhvr>
                                      <p:to>
                                        <p:strVal val="visible"/>
                                      </p:to>
                                    </p:set>
                                    <p:animEffect transition="in" filter="wipe(up)">
                                      <p:cBhvr>
                                        <p:cTn id="59" dur="500"/>
                                        <p:tgtEl>
                                          <p:spTgt spid="102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ldLvl="0" animBg="1"/>
      <p:bldP spid="10245" grpId="0" bldLvl="0" animBg="1"/>
      <p:bldP spid="10246" grpId="0" bldLvl="0" animBg="1"/>
      <p:bldP spid="10247" grpId="0" bldLvl="0" animBg="1"/>
      <p:bldP spid="10248" grpId="0" bldLvl="0" animBg="1"/>
      <p:bldP spid="10252" grpId="0" bldLvl="0" animBg="1"/>
      <p:bldP spid="10253" grpId="0" bldLvl="0" animBg="1"/>
      <p:bldP spid="10254" grpId="0" bldLvl="0" animBg="1"/>
      <p:bldP spid="10255" grpId="0"/>
      <p:bldP spid="10256" grpId="0"/>
      <p:bldP spid="10257" grpId="0"/>
      <p:bldP spid="10258" grpId="0"/>
      <p:bldP spid="10259" grpId="0"/>
      <p:bldP spid="102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39938" name="Title 39937"/>
          <p:cNvSpPr>
            <a:spLocks noGrp="1"/>
          </p:cNvSpPr>
          <p:nvPr>
            <p:ph type="title"/>
          </p:nvPr>
        </p:nvSpPr>
        <p:spPr>
          <a:xfrm>
            <a:off x="0" y="31750"/>
            <a:ext cx="8296275" cy="791845"/>
          </a:xfrm>
        </p:spPr>
        <p:txBody>
          <a:bodyPr anchor="ctr" anchorCtr="0"/>
          <a:lstStyle/>
          <a:p>
            <a:pPr algn="ctr"/>
            <a:r>
              <a:rPr lang="en-US" sz="2800">
                <a:latin typeface="Arial" panose="020B0604020202020204" pitchFamily="34" charset="0"/>
                <a:cs typeface="Arial" panose="020B0604020202020204" pitchFamily="34" charset="0"/>
              </a:rPr>
              <a:t>2.3.Những nguyên nhân gây cháy nổ trực tiếp: </a:t>
            </a:r>
            <a:endParaRPr lang="en-US" sz="2800">
              <a:latin typeface="Arial" panose="020B0604020202020204" pitchFamily="34" charset="0"/>
              <a:cs typeface="Arial" panose="020B0604020202020204" pitchFamily="34" charset="0"/>
            </a:endParaRPr>
          </a:p>
        </p:txBody>
      </p:sp>
      <p:sp>
        <p:nvSpPr>
          <p:cNvPr id="26627" name="Rounded Rectangle 26626"/>
          <p:cNvSpPr/>
          <p:nvPr/>
        </p:nvSpPr>
        <p:spPr>
          <a:xfrm>
            <a:off x="1143000" y="2402205"/>
            <a:ext cx="7809230"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28" name="Rounded Rectangle 26627"/>
          <p:cNvSpPr/>
          <p:nvPr/>
        </p:nvSpPr>
        <p:spPr>
          <a:xfrm>
            <a:off x="1143000" y="1371600"/>
            <a:ext cx="780923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38" name="Pentagon 26637"/>
          <p:cNvSpPr/>
          <p:nvPr/>
        </p:nvSpPr>
        <p:spPr>
          <a:xfrm>
            <a:off x="227013" y="1511300"/>
            <a:ext cx="1397000" cy="523875"/>
          </a:xfrm>
          <a:prstGeom prst="homePlate">
            <a:avLst>
              <a:gd name="adj" fmla="val 39950"/>
            </a:avLst>
          </a:prstGeom>
          <a:gradFill rotWithShape="1">
            <a:gsLst>
              <a:gs pos="0">
                <a:schemeClr val="folHlink"/>
              </a:gs>
              <a:gs pos="100000">
                <a:schemeClr val="fo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39" name="Text Box 18"/>
          <p:cNvSpPr txBox="1"/>
          <p:nvPr/>
        </p:nvSpPr>
        <p:spPr>
          <a:xfrm>
            <a:off x="152400" y="1604963"/>
            <a:ext cx="1447800" cy="337185"/>
          </a:xfrm>
          <a:prstGeom prst="rect">
            <a:avLst/>
          </a:prstGeom>
          <a:noFill/>
          <a:ln w="9525">
            <a:noFill/>
          </a:ln>
        </p:spPr>
        <p:txBody>
          <a:bodyPr>
            <a:spAutoFit/>
          </a:bodyPr>
          <a:lstStyle/>
          <a:p>
            <a:pPr algn="ctr">
              <a:spcBef>
                <a:spcPct val="50000"/>
              </a:spcBef>
            </a:pPr>
            <a:r>
              <a:rPr lang="en-US" sz="1600" b="1">
                <a:solidFill>
                  <a:srgbClr val="F8F8F8"/>
                </a:solidFill>
                <a:latin typeface="SimSun" panose="02010600030101010101" pitchFamily="2" charset="-122"/>
                <a:ea typeface="SimSun" panose="02010600030101010101" pitchFamily="2" charset="-122"/>
              </a:rPr>
              <a:t>☆</a:t>
            </a:r>
            <a:endParaRPr lang="en-US" sz="1600" b="1">
              <a:solidFill>
                <a:srgbClr val="F8F8F8"/>
              </a:solidFill>
              <a:latin typeface="SimSun" panose="02010600030101010101" pitchFamily="2" charset="-122"/>
              <a:ea typeface="SimSun" panose="02010600030101010101" pitchFamily="2" charset="-122"/>
            </a:endParaRPr>
          </a:p>
        </p:txBody>
      </p:sp>
      <p:sp>
        <p:nvSpPr>
          <p:cNvPr id="26640" name="Pentagon 26639"/>
          <p:cNvSpPr/>
          <p:nvPr/>
        </p:nvSpPr>
        <p:spPr>
          <a:xfrm>
            <a:off x="227013" y="2541588"/>
            <a:ext cx="1397000" cy="522287"/>
          </a:xfrm>
          <a:prstGeom prst="homePlate">
            <a:avLst>
              <a:gd name="adj" fmla="val 40072"/>
            </a:avLst>
          </a:prstGeom>
          <a:gradFill rotWithShape="1">
            <a:gsLst>
              <a:gs pos="0">
                <a:schemeClr val="accent1"/>
              </a:gs>
              <a:gs pos="100000">
                <a:schemeClr val="accent1">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1" name="Text Box 18"/>
          <p:cNvSpPr txBox="1"/>
          <p:nvPr/>
        </p:nvSpPr>
        <p:spPr>
          <a:xfrm>
            <a:off x="152400" y="2635250"/>
            <a:ext cx="1447800" cy="783590"/>
          </a:xfrm>
          <a:prstGeom prst="rect">
            <a:avLst/>
          </a:prstGeom>
          <a:noFill/>
          <a:ln w="9525">
            <a:noFill/>
          </a:ln>
        </p:spPr>
        <p:txBody>
          <a:bodyPr>
            <a:spAutoFit/>
          </a:bodyPr>
          <a:lstStyle/>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latin typeface="SimSun" panose="02010600030101010101" pitchFamily="2" charset="-122"/>
              <a:ea typeface="SimSun" panose="02010600030101010101" pitchFamily="2" charset="-122"/>
            </a:endParaRPr>
          </a:p>
          <a:p>
            <a:pPr algn="ctr">
              <a:spcBef>
                <a:spcPct val="50000"/>
              </a:spcBef>
            </a:pPr>
            <a:endParaRPr lang="en-US" b="1">
              <a:solidFill>
                <a:srgbClr val="F8F8F8"/>
              </a:solidFill>
            </a:endParaRPr>
          </a:p>
        </p:txBody>
      </p:sp>
      <p:sp>
        <p:nvSpPr>
          <p:cNvPr id="26642" name="Rounded Rectangle 26641"/>
          <p:cNvSpPr/>
          <p:nvPr/>
        </p:nvSpPr>
        <p:spPr>
          <a:xfrm>
            <a:off x="1143000" y="4548505"/>
            <a:ext cx="780923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43" name="Rounded Rectangle 26642"/>
          <p:cNvSpPr/>
          <p:nvPr/>
        </p:nvSpPr>
        <p:spPr>
          <a:xfrm>
            <a:off x="1143000" y="3437255"/>
            <a:ext cx="780923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44" name="Pentagon 26643"/>
          <p:cNvSpPr/>
          <p:nvPr/>
        </p:nvSpPr>
        <p:spPr>
          <a:xfrm>
            <a:off x="227013" y="3576638"/>
            <a:ext cx="1397000" cy="523875"/>
          </a:xfrm>
          <a:prstGeom prst="homePlate">
            <a:avLst>
              <a:gd name="adj" fmla="val 39950"/>
            </a:avLst>
          </a:prstGeom>
          <a:gradFill rotWithShape="1">
            <a:gsLst>
              <a:gs pos="0">
                <a:schemeClr val="accent2"/>
              </a:gs>
              <a:gs pos="100000">
                <a:schemeClr val="accent2">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5" name="Text Box 18"/>
          <p:cNvSpPr txBox="1"/>
          <p:nvPr/>
        </p:nvSpPr>
        <p:spPr>
          <a:xfrm>
            <a:off x="152400" y="3670300"/>
            <a:ext cx="1447800" cy="368300"/>
          </a:xfrm>
          <a:prstGeom prst="rect">
            <a:avLst/>
          </a:prstGeom>
          <a:noFill/>
          <a:ln w="9525">
            <a:noFill/>
          </a:ln>
        </p:spPr>
        <p:txBody>
          <a:bodyPr>
            <a:spAutoFit/>
          </a:bodyPr>
          <a:lstStyle/>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endParaRPr>
          </a:p>
        </p:txBody>
      </p:sp>
      <p:sp>
        <p:nvSpPr>
          <p:cNvPr id="26646" name="Pentagon 26645"/>
          <p:cNvSpPr/>
          <p:nvPr/>
        </p:nvSpPr>
        <p:spPr>
          <a:xfrm>
            <a:off x="227013" y="4687888"/>
            <a:ext cx="1397000" cy="522287"/>
          </a:xfrm>
          <a:prstGeom prst="homePlate">
            <a:avLst>
              <a:gd name="adj" fmla="val 40072"/>
            </a:avLst>
          </a:prstGeom>
          <a:gradFill rotWithShape="1">
            <a:gsLst>
              <a:gs pos="0">
                <a:schemeClr val="hlink"/>
              </a:gs>
              <a:gs pos="100000">
                <a:schemeClr va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7" name="Text Box 18"/>
          <p:cNvSpPr txBox="1"/>
          <p:nvPr/>
        </p:nvSpPr>
        <p:spPr>
          <a:xfrm>
            <a:off x="152400" y="4781550"/>
            <a:ext cx="1447800" cy="368300"/>
          </a:xfrm>
          <a:prstGeom prst="rect">
            <a:avLst/>
          </a:prstGeom>
          <a:noFill/>
          <a:ln w="9525">
            <a:noFill/>
          </a:ln>
        </p:spPr>
        <p:txBody>
          <a:bodyPr>
            <a:spAutoFit/>
          </a:bodyPr>
          <a:lstStyle/>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endParaRPr>
          </a:p>
        </p:txBody>
      </p:sp>
      <p:sp>
        <p:nvSpPr>
          <p:cNvPr id="26648" name="Text Box 26647"/>
          <p:cNvSpPr txBox="1"/>
          <p:nvPr/>
        </p:nvSpPr>
        <p:spPr>
          <a:xfrm>
            <a:off x="1600200" y="1524000"/>
            <a:ext cx="7366635" cy="521970"/>
          </a:xfrm>
          <a:prstGeom prst="rect">
            <a:avLst/>
          </a:prstGeom>
          <a:noFill/>
          <a:ln w="9525">
            <a:noFill/>
          </a:ln>
        </p:spPr>
        <p:txBody>
          <a:bodyPr wrap="square">
            <a:spAutoFit/>
          </a:bodyPr>
          <a:lstStyle/>
          <a:p>
            <a:pPr>
              <a:lnSpc>
                <a:spcPct val="70000"/>
              </a:lnSpc>
              <a:spcBef>
                <a:spcPct val="50000"/>
              </a:spcBef>
              <a:buChar char="•"/>
            </a:pPr>
            <a:r>
              <a:rPr sz="2000"/>
              <a:t>Cháy do nhiệt độ cao đủ sức đốt cháy một số chất như que diêm, dăm bào, gỗ (750800), khi hàn hơi, hàn điện, ...</a:t>
            </a:r>
            <a:endParaRPr sz="2000"/>
          </a:p>
        </p:txBody>
      </p:sp>
      <p:sp>
        <p:nvSpPr>
          <p:cNvPr id="26649" name="Text Box 26648"/>
          <p:cNvSpPr txBox="1"/>
          <p:nvPr/>
        </p:nvSpPr>
        <p:spPr>
          <a:xfrm>
            <a:off x="1616075" y="3581400"/>
            <a:ext cx="7336790" cy="521970"/>
          </a:xfrm>
          <a:prstGeom prst="rect">
            <a:avLst/>
          </a:prstGeom>
          <a:noFill/>
          <a:ln w="9525">
            <a:noFill/>
          </a:ln>
        </p:spPr>
        <p:txBody>
          <a:bodyPr wrap="square">
            <a:spAutoFit/>
          </a:bodyPr>
          <a:lstStyle/>
          <a:p>
            <a:pPr>
              <a:lnSpc>
                <a:spcPct val="70000"/>
              </a:lnSpc>
              <a:spcBef>
                <a:spcPct val="50000"/>
              </a:spcBef>
              <a:buChar char="•"/>
            </a:pPr>
            <a:r>
              <a:rPr sz="2000"/>
              <a:t>Cháy do tác dụng của hóa chất, do phản ứng hóa học:  một vài chất hóa học khi tác dụng với nhau sẽ gây hiện tượng cháy.</a:t>
            </a:r>
            <a:endParaRPr sz="2000"/>
          </a:p>
        </p:txBody>
      </p:sp>
      <p:sp>
        <p:nvSpPr>
          <p:cNvPr id="26654" name="Text Box 26653"/>
          <p:cNvSpPr txBox="1"/>
          <p:nvPr/>
        </p:nvSpPr>
        <p:spPr>
          <a:xfrm>
            <a:off x="1600200" y="2590800"/>
            <a:ext cx="7353935" cy="306705"/>
          </a:xfrm>
          <a:prstGeom prst="rect">
            <a:avLst/>
          </a:prstGeom>
          <a:noFill/>
          <a:ln w="9525">
            <a:noFill/>
          </a:ln>
        </p:spPr>
        <p:txBody>
          <a:bodyPr wrap="square">
            <a:spAutoFit/>
          </a:bodyPr>
          <a:lstStyle/>
          <a:p>
            <a:pPr>
              <a:lnSpc>
                <a:spcPct val="70000"/>
              </a:lnSpc>
              <a:spcBef>
                <a:spcPct val="50000"/>
              </a:spcBef>
              <a:buChar char="•"/>
            </a:pPr>
            <a:r>
              <a:rPr sz="2000"/>
              <a:t> Nguyên nhân tự bốc cháy như gỗ thông, giấy, vải sợi hóa học.</a:t>
            </a:r>
            <a:endParaRPr sz="2000"/>
          </a:p>
        </p:txBody>
      </p:sp>
      <p:sp>
        <p:nvSpPr>
          <p:cNvPr id="26655" name="Text Box 26654"/>
          <p:cNvSpPr txBox="1"/>
          <p:nvPr/>
        </p:nvSpPr>
        <p:spPr>
          <a:xfrm>
            <a:off x="1616075" y="4724400"/>
            <a:ext cx="7336790" cy="521970"/>
          </a:xfrm>
          <a:prstGeom prst="rect">
            <a:avLst/>
          </a:prstGeom>
          <a:noFill/>
          <a:ln w="9525">
            <a:noFill/>
          </a:ln>
        </p:spPr>
        <p:txBody>
          <a:bodyPr wrap="square">
            <a:spAutoFit/>
          </a:bodyPr>
          <a:lstStyle/>
          <a:p>
            <a:pPr>
              <a:lnSpc>
                <a:spcPct val="70000"/>
              </a:lnSpc>
              <a:spcBef>
                <a:spcPct val="50000"/>
              </a:spcBef>
              <a:buChar char="•"/>
            </a:pPr>
            <a:r>
              <a:rPr sz="2000"/>
              <a:t> Cháy do điện : khi chất cách điện bị hư hỏng, do quá tải hay ngắn mạch chập điện</a:t>
            </a:r>
            <a:r>
              <a:rPr lang="en-US" sz="2000"/>
              <a:t>,</a:t>
            </a:r>
            <a:endParaRPr lang="en-US" sz="2000"/>
          </a:p>
        </p:txBody>
      </p:sp>
      <p:sp>
        <p:nvSpPr>
          <p:cNvPr id="4" name="Rounded Rectangle 3"/>
          <p:cNvSpPr/>
          <p:nvPr/>
        </p:nvSpPr>
        <p:spPr>
          <a:xfrm>
            <a:off x="1143000" y="5410200"/>
            <a:ext cx="7809865"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16" name="Text Box 15"/>
          <p:cNvSpPr txBox="1"/>
          <p:nvPr/>
        </p:nvSpPr>
        <p:spPr>
          <a:xfrm>
            <a:off x="1600200" y="5562600"/>
            <a:ext cx="7352665" cy="521970"/>
          </a:xfrm>
          <a:prstGeom prst="rect">
            <a:avLst/>
          </a:prstGeom>
          <a:noFill/>
          <a:ln w="9525">
            <a:noFill/>
          </a:ln>
        </p:spPr>
        <p:txBody>
          <a:bodyPr wrap="square">
            <a:spAutoFit/>
          </a:bodyPr>
          <a:lstStyle/>
          <a:p>
            <a:pPr>
              <a:lnSpc>
                <a:spcPct val="70000"/>
              </a:lnSpc>
              <a:spcBef>
                <a:spcPct val="50000"/>
              </a:spcBef>
              <a:buChar char="•"/>
            </a:pPr>
            <a:r>
              <a:rPr sz="2000"/>
              <a:t>dòng điện tăng cao gây nóng dây dẫn, do hồ quang điện sinh ra khi đóng cầu dao điện, khi cháy cầu chì, chạm mạch</a:t>
            </a:r>
            <a:endParaRPr sz="2000"/>
          </a:p>
        </p:txBody>
      </p:sp>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wipe(up)">
                                      <p:cBhvr>
                                        <p:cTn id="7" dur="500"/>
                                        <p:tgtEl>
                                          <p:spTgt spid="2662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6638"/>
                                        </p:tgtEl>
                                        <p:attrNameLst>
                                          <p:attrName>style.visibility</p:attrName>
                                        </p:attrNameLst>
                                      </p:cBhvr>
                                      <p:to>
                                        <p:strVal val="visible"/>
                                      </p:to>
                                    </p:set>
                                    <p:animEffect transition="in" filter="wipe(up)">
                                      <p:cBhvr>
                                        <p:cTn id="10" dur="500"/>
                                        <p:tgtEl>
                                          <p:spTgt spid="26638"/>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6639"/>
                                        </p:tgtEl>
                                        <p:attrNameLst>
                                          <p:attrName>style.visibility</p:attrName>
                                        </p:attrNameLst>
                                      </p:cBhvr>
                                      <p:to>
                                        <p:strVal val="visible"/>
                                      </p:to>
                                    </p:set>
                                    <p:animEffect transition="in" filter="wipe(up)">
                                      <p:cBhvr>
                                        <p:cTn id="13" dur="500"/>
                                        <p:tgtEl>
                                          <p:spTgt spid="26639"/>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6648"/>
                                        </p:tgtEl>
                                        <p:attrNameLst>
                                          <p:attrName>style.visibility</p:attrName>
                                        </p:attrNameLst>
                                      </p:cBhvr>
                                      <p:to>
                                        <p:strVal val="visible"/>
                                      </p:to>
                                    </p:set>
                                    <p:animEffect transition="in" filter="wipe(up)">
                                      <p:cBhvr>
                                        <p:cTn id="16" dur="500"/>
                                        <p:tgtEl>
                                          <p:spTgt spid="26648"/>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26627"/>
                                        </p:tgtEl>
                                        <p:attrNameLst>
                                          <p:attrName>style.visibility</p:attrName>
                                        </p:attrNameLst>
                                      </p:cBhvr>
                                      <p:to>
                                        <p:strVal val="visible"/>
                                      </p:to>
                                    </p:set>
                                    <p:animEffect transition="in" filter="wipe(up)">
                                      <p:cBhvr>
                                        <p:cTn id="20" dur="500"/>
                                        <p:tgtEl>
                                          <p:spTgt spid="26627"/>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6640"/>
                                        </p:tgtEl>
                                        <p:attrNameLst>
                                          <p:attrName>style.visibility</p:attrName>
                                        </p:attrNameLst>
                                      </p:cBhvr>
                                      <p:to>
                                        <p:strVal val="visible"/>
                                      </p:to>
                                    </p:set>
                                    <p:animEffect transition="in" filter="wipe(up)">
                                      <p:cBhvr>
                                        <p:cTn id="23" dur="500"/>
                                        <p:tgtEl>
                                          <p:spTgt spid="26640"/>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26641"/>
                                        </p:tgtEl>
                                        <p:attrNameLst>
                                          <p:attrName>style.visibility</p:attrName>
                                        </p:attrNameLst>
                                      </p:cBhvr>
                                      <p:to>
                                        <p:strVal val="visible"/>
                                      </p:to>
                                    </p:set>
                                    <p:animEffect transition="in" filter="wipe(up)">
                                      <p:cBhvr>
                                        <p:cTn id="26" dur="500"/>
                                        <p:tgtEl>
                                          <p:spTgt spid="26641"/>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6654"/>
                                        </p:tgtEl>
                                        <p:attrNameLst>
                                          <p:attrName>style.visibility</p:attrName>
                                        </p:attrNameLst>
                                      </p:cBhvr>
                                      <p:to>
                                        <p:strVal val="visible"/>
                                      </p:to>
                                    </p:set>
                                    <p:animEffect transition="in" filter="wipe(up)">
                                      <p:cBhvr>
                                        <p:cTn id="29" dur="500"/>
                                        <p:tgtEl>
                                          <p:spTgt spid="26654"/>
                                        </p:tgtEl>
                                      </p:cBhvr>
                                    </p:animEffect>
                                  </p:childTnLst>
                                </p:cTn>
                              </p:par>
                            </p:childTnLst>
                          </p:cTn>
                        </p:par>
                        <p:par>
                          <p:cTn id="30" fill="hold">
                            <p:stCondLst>
                              <p:cond delay="1000"/>
                            </p:stCondLst>
                            <p:childTnLst>
                              <p:par>
                                <p:cTn id="31" presetID="22" presetClass="entr" presetSubtype="1" fill="hold" grpId="0" nodeType="afterEffect">
                                  <p:stCondLst>
                                    <p:cond delay="0"/>
                                  </p:stCondLst>
                                  <p:childTnLst>
                                    <p:set>
                                      <p:cBhvr>
                                        <p:cTn id="32" dur="1" fill="hold">
                                          <p:stCondLst>
                                            <p:cond delay="0"/>
                                          </p:stCondLst>
                                        </p:cTn>
                                        <p:tgtEl>
                                          <p:spTgt spid="26643"/>
                                        </p:tgtEl>
                                        <p:attrNameLst>
                                          <p:attrName>style.visibility</p:attrName>
                                        </p:attrNameLst>
                                      </p:cBhvr>
                                      <p:to>
                                        <p:strVal val="visible"/>
                                      </p:to>
                                    </p:set>
                                    <p:animEffect transition="in" filter="wipe(up)">
                                      <p:cBhvr>
                                        <p:cTn id="33" dur="500"/>
                                        <p:tgtEl>
                                          <p:spTgt spid="26643"/>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26644"/>
                                        </p:tgtEl>
                                        <p:attrNameLst>
                                          <p:attrName>style.visibility</p:attrName>
                                        </p:attrNameLst>
                                      </p:cBhvr>
                                      <p:to>
                                        <p:strVal val="visible"/>
                                      </p:to>
                                    </p:set>
                                    <p:animEffect transition="in" filter="wipe(up)">
                                      <p:cBhvr>
                                        <p:cTn id="36" dur="500"/>
                                        <p:tgtEl>
                                          <p:spTgt spid="26644"/>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6645"/>
                                        </p:tgtEl>
                                        <p:attrNameLst>
                                          <p:attrName>style.visibility</p:attrName>
                                        </p:attrNameLst>
                                      </p:cBhvr>
                                      <p:to>
                                        <p:strVal val="visible"/>
                                      </p:to>
                                    </p:set>
                                    <p:animEffect transition="in" filter="wipe(up)">
                                      <p:cBhvr>
                                        <p:cTn id="39" dur="500"/>
                                        <p:tgtEl>
                                          <p:spTgt spid="26645"/>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26649"/>
                                        </p:tgtEl>
                                        <p:attrNameLst>
                                          <p:attrName>style.visibility</p:attrName>
                                        </p:attrNameLst>
                                      </p:cBhvr>
                                      <p:to>
                                        <p:strVal val="visible"/>
                                      </p:to>
                                    </p:set>
                                    <p:animEffect transition="in" filter="wipe(up)">
                                      <p:cBhvr>
                                        <p:cTn id="42" dur="500"/>
                                        <p:tgtEl>
                                          <p:spTgt spid="26649"/>
                                        </p:tgtEl>
                                      </p:cBhvr>
                                    </p:animEffect>
                                  </p:childTnLst>
                                </p:cTn>
                              </p:par>
                            </p:childTnLst>
                          </p:cTn>
                        </p:par>
                        <p:par>
                          <p:cTn id="43" fill="hold">
                            <p:stCondLst>
                              <p:cond delay="1500"/>
                            </p:stCondLst>
                            <p:childTnLst>
                              <p:par>
                                <p:cTn id="44" presetID="22" presetClass="entr" presetSubtype="1" fill="hold" grpId="0" nodeType="afterEffect">
                                  <p:stCondLst>
                                    <p:cond delay="0"/>
                                  </p:stCondLst>
                                  <p:childTnLst>
                                    <p:set>
                                      <p:cBhvr>
                                        <p:cTn id="45" dur="1" fill="hold">
                                          <p:stCondLst>
                                            <p:cond delay="0"/>
                                          </p:stCondLst>
                                        </p:cTn>
                                        <p:tgtEl>
                                          <p:spTgt spid="26642"/>
                                        </p:tgtEl>
                                        <p:attrNameLst>
                                          <p:attrName>style.visibility</p:attrName>
                                        </p:attrNameLst>
                                      </p:cBhvr>
                                      <p:to>
                                        <p:strVal val="visible"/>
                                      </p:to>
                                    </p:set>
                                    <p:animEffect transition="in" filter="wipe(up)">
                                      <p:cBhvr>
                                        <p:cTn id="46" dur="500"/>
                                        <p:tgtEl>
                                          <p:spTgt spid="26642"/>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26646"/>
                                        </p:tgtEl>
                                        <p:attrNameLst>
                                          <p:attrName>style.visibility</p:attrName>
                                        </p:attrNameLst>
                                      </p:cBhvr>
                                      <p:to>
                                        <p:strVal val="visible"/>
                                      </p:to>
                                    </p:set>
                                    <p:animEffect transition="in" filter="wipe(up)">
                                      <p:cBhvr>
                                        <p:cTn id="49" dur="500"/>
                                        <p:tgtEl>
                                          <p:spTgt spid="26646"/>
                                        </p:tgtEl>
                                      </p:cBhvr>
                                    </p:animEffect>
                                  </p:childTnLst>
                                </p:cTn>
                              </p:par>
                              <p:par>
                                <p:cTn id="50" presetID="22" presetClass="entr" presetSubtype="1" fill="hold" grpId="0" nodeType="withEffect">
                                  <p:stCondLst>
                                    <p:cond delay="0"/>
                                  </p:stCondLst>
                                  <p:childTnLst>
                                    <p:set>
                                      <p:cBhvr>
                                        <p:cTn id="51" dur="1" fill="hold">
                                          <p:stCondLst>
                                            <p:cond delay="0"/>
                                          </p:stCondLst>
                                        </p:cTn>
                                        <p:tgtEl>
                                          <p:spTgt spid="26647"/>
                                        </p:tgtEl>
                                        <p:attrNameLst>
                                          <p:attrName>style.visibility</p:attrName>
                                        </p:attrNameLst>
                                      </p:cBhvr>
                                      <p:to>
                                        <p:strVal val="visible"/>
                                      </p:to>
                                    </p:set>
                                    <p:animEffect transition="in" filter="wipe(up)">
                                      <p:cBhvr>
                                        <p:cTn id="52" dur="500"/>
                                        <p:tgtEl>
                                          <p:spTgt spid="26647"/>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26655"/>
                                        </p:tgtEl>
                                        <p:attrNameLst>
                                          <p:attrName>style.visibility</p:attrName>
                                        </p:attrNameLst>
                                      </p:cBhvr>
                                      <p:to>
                                        <p:strVal val="visible"/>
                                      </p:to>
                                    </p:set>
                                    <p:animEffect transition="in" filter="wipe(up)">
                                      <p:cBhvr>
                                        <p:cTn id="55" dur="500"/>
                                        <p:tgtEl>
                                          <p:spTgt spid="26655"/>
                                        </p:tgtEl>
                                      </p:cBhvr>
                                    </p:animEffect>
                                  </p:childTnLst>
                                </p:cTn>
                              </p:par>
                            </p:childTnLst>
                          </p:cTn>
                        </p:par>
                        <p:par>
                          <p:cTn id="56" fill="hold">
                            <p:stCondLst>
                              <p:cond delay="2000"/>
                            </p:stCondLst>
                            <p:childTnLst>
                              <p:par>
                                <p:cTn id="57" presetID="22" presetClass="entr" presetSubtype="1"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wipe(up)">
                                      <p:cBhvr>
                                        <p:cTn id="59" dur="500"/>
                                        <p:tgtEl>
                                          <p:spTgt spid="4"/>
                                        </p:tgtEl>
                                      </p:cBhvr>
                                    </p:animEffect>
                                  </p:childTnLst>
                                </p:cTn>
                              </p:par>
                              <p:par>
                                <p:cTn id="60" presetID="2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up)">
                                      <p:cBhvr>
                                        <p:cTn id="6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ldLvl="0" animBg="1"/>
      <p:bldP spid="26628" grpId="0" bldLvl="0" animBg="1"/>
      <p:bldP spid="26638" grpId="0" bldLvl="0" animBg="1"/>
      <p:bldP spid="26639" grpId="0"/>
      <p:bldP spid="26640" grpId="0" bldLvl="0" animBg="1"/>
      <p:bldP spid="26641" grpId="0"/>
      <p:bldP spid="26642" grpId="0" bldLvl="0" animBg="1"/>
      <p:bldP spid="26643" grpId="0" bldLvl="0" animBg="1"/>
      <p:bldP spid="26644" grpId="0" bldLvl="0" animBg="1"/>
      <p:bldP spid="26645" grpId="0"/>
      <p:bldP spid="26646" grpId="0" bldLvl="0" animBg="1"/>
      <p:bldP spid="26647" grpId="0"/>
      <p:bldP spid="26648" grpId="0"/>
      <p:bldP spid="26649" grpId="0"/>
      <p:bldP spid="26654" grpId="0"/>
      <p:bldP spid="26655" grpId="0"/>
      <p:bldP spid="4" grpId="0" bldLvl="0"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635" y="33655"/>
            <a:ext cx="80003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2.4.Các biện pháp quản lý và phòng cháy nổ tại các doanh nghiệp</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19" name="Text Box 18"/>
          <p:cNvSpPr txBox="1"/>
          <p:nvPr/>
        </p:nvSpPr>
        <p:spPr>
          <a:xfrm>
            <a:off x="946150" y="2438400"/>
            <a:ext cx="8155305" cy="156845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nchor="t">
            <a:spAutoFit/>
          </a:bodyPr>
          <a:p>
            <a:r>
              <a:rPr lang="en-US" sz="3200">
                <a:cs typeface="Arial" panose="020B0604020202020204" pitchFamily="34" charset="0"/>
                <a:sym typeface="+mn-ea"/>
              </a:rPr>
              <a:t>Tổ chức bộ máy, xây dựng nội quy, quy chế quy định nhiệm vụ, chức trách trong công tác phòng chống cháy nổ.</a:t>
            </a:r>
            <a:endParaRPr lang="en-US" sz="3200">
              <a:cs typeface="Arial" panose="020B0604020202020204" pitchFamily="34" charset="0"/>
              <a:sym typeface="+mn-ea"/>
            </a:endParaRPr>
          </a:p>
        </p:txBody>
      </p:sp>
      <p:sp>
        <p:nvSpPr>
          <p:cNvPr id="4" name="Explosion 1 3"/>
          <p:cNvSpPr/>
          <p:nvPr/>
        </p:nvSpPr>
        <p:spPr>
          <a:xfrm>
            <a:off x="228600" y="1295400"/>
            <a:ext cx="1295400" cy="15240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ext Box 5"/>
          <p:cNvSpPr txBox="1"/>
          <p:nvPr/>
        </p:nvSpPr>
        <p:spPr>
          <a:xfrm>
            <a:off x="657860" y="1676400"/>
            <a:ext cx="436880" cy="645160"/>
          </a:xfrm>
          <a:prstGeom prst="rect">
            <a:avLst/>
          </a:prstGeom>
          <a:noFill/>
        </p:spPr>
        <p:txBody>
          <a:bodyPr wrap="none" rtlCol="0">
            <a:spAutoFit/>
          </a:bodyPr>
          <a:p>
            <a:r>
              <a:rPr lang="en-US" sz="3600"/>
              <a:t>1</a:t>
            </a:r>
            <a:endParaRPr lang="en-US" sz="36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635" y="33655"/>
            <a:ext cx="80003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2.4.Các biện pháp quản lý và phòng cháy nổ tại các doanh nghiệp</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19" name="Text Box 18"/>
          <p:cNvSpPr txBox="1"/>
          <p:nvPr/>
        </p:nvSpPr>
        <p:spPr>
          <a:xfrm>
            <a:off x="946150" y="2133600"/>
            <a:ext cx="8155305" cy="107632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nchor="t">
            <a:spAutoFit/>
          </a:bodyPr>
          <a:p>
            <a:r>
              <a:rPr lang="en-US" sz="3200">
                <a:cs typeface="Arial" panose="020B0604020202020204" pitchFamily="34" charset="0"/>
                <a:sym typeface="+mn-ea"/>
              </a:rPr>
              <a:t>Xây dựng và thực hiện các phương án phòng chống cháy nổ </a:t>
            </a:r>
            <a:endParaRPr lang="en-US" sz="3200">
              <a:cs typeface="Arial" panose="020B0604020202020204" pitchFamily="34" charset="0"/>
              <a:sym typeface="+mn-ea"/>
            </a:endParaRPr>
          </a:p>
        </p:txBody>
      </p:sp>
      <p:sp>
        <p:nvSpPr>
          <p:cNvPr id="4" name="Explosion 1 3"/>
          <p:cNvSpPr/>
          <p:nvPr/>
        </p:nvSpPr>
        <p:spPr>
          <a:xfrm>
            <a:off x="228600" y="990600"/>
            <a:ext cx="1295400" cy="15240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ext Box 5"/>
          <p:cNvSpPr txBox="1"/>
          <p:nvPr/>
        </p:nvSpPr>
        <p:spPr>
          <a:xfrm>
            <a:off x="657860" y="1371600"/>
            <a:ext cx="436880" cy="645160"/>
          </a:xfrm>
          <a:prstGeom prst="rect">
            <a:avLst/>
          </a:prstGeom>
          <a:noFill/>
        </p:spPr>
        <p:txBody>
          <a:bodyPr wrap="none" rtlCol="0">
            <a:spAutoFit/>
          </a:bodyPr>
          <a:p>
            <a:r>
              <a:rPr lang="en-US" sz="3600"/>
              <a:t>2</a:t>
            </a:r>
            <a:endParaRPr lang="en-US" sz="3600"/>
          </a:p>
        </p:txBody>
      </p:sp>
      <p:sp>
        <p:nvSpPr>
          <p:cNvPr id="102" name="Text Box 101"/>
          <p:cNvSpPr txBox="1"/>
          <p:nvPr/>
        </p:nvSpPr>
        <p:spPr>
          <a:xfrm>
            <a:off x="1676400" y="3286125"/>
            <a:ext cx="7425055" cy="3046095"/>
          </a:xfrm>
          <a:prstGeom prst="rect">
            <a:avLst/>
          </a:prstGeom>
          <a:noFill/>
          <a:ln w="9525">
            <a:noFill/>
          </a:ln>
        </p:spPr>
        <p:txBody>
          <a:bodyPr wrap="square">
            <a:spAutoFit/>
          </a:bodyPr>
          <a:p>
            <a:pPr marL="342900" indent="-342900">
              <a:buFont typeface="Wingdings" panose="05000000000000000000" charset="0"/>
              <a:buChar char="v"/>
            </a:pPr>
            <a:r>
              <a:rPr lang="en-US" sz="2400">
                <a:cs typeface="Arial" panose="020B0604020202020204" pitchFamily="34" charset="0"/>
              </a:rPr>
              <a:t>Xây dựng phương án phòng chống chấy nổ.</a:t>
            </a:r>
            <a:endParaRPr lang="en-US" sz="2400">
              <a:cs typeface="Arial" panose="020B0604020202020204" pitchFamily="34" charset="0"/>
            </a:endParaRPr>
          </a:p>
          <a:p>
            <a:pPr marL="342900" indent="-342900">
              <a:buFont typeface="Wingdings" panose="05000000000000000000" charset="0"/>
              <a:buChar char="v"/>
            </a:pPr>
            <a:r>
              <a:rPr lang="en-US" sz="2400">
                <a:cs typeface="Arial" panose="020B0604020202020204" pitchFamily="34" charset="0"/>
              </a:rPr>
              <a:t>Định kỳ mở các lớp huấn luyện nâng cao nhận thức và kỹ năng phòng chống cháy nổ.</a:t>
            </a:r>
            <a:endParaRPr lang="en-US" sz="2400">
              <a:cs typeface="Arial" panose="020B0604020202020204" pitchFamily="34" charset="0"/>
            </a:endParaRPr>
          </a:p>
          <a:p>
            <a:pPr marL="342900" indent="-342900">
              <a:buFont typeface="Wingdings" panose="05000000000000000000" charset="0"/>
              <a:buChar char="v"/>
            </a:pPr>
            <a:r>
              <a:rPr lang="en-US" sz="2400">
                <a:cs typeface="Arial" panose="020B0604020202020204" pitchFamily="34" charset="0"/>
              </a:rPr>
              <a:t>Thường xuyên kiểm tra giám sát, đôn đốc thực hiện nội quy, quy chế làm việc an toàn và phòng chống cháy nổ.</a:t>
            </a:r>
            <a:endParaRPr lang="en-US" sz="2400">
              <a:cs typeface="Arial" panose="020B0604020202020204" pitchFamily="34" charset="0"/>
            </a:endParaRPr>
          </a:p>
          <a:p>
            <a:pPr marL="342900" indent="-342900">
              <a:buFont typeface="Wingdings" panose="05000000000000000000" charset="0"/>
              <a:buChar char="v"/>
            </a:pPr>
            <a:r>
              <a:rPr lang="en-US" sz="2400">
                <a:cs typeface="Arial" panose="020B0604020202020204" pitchFamily="34" charset="0"/>
              </a:rPr>
              <a:t>Định kỳ tiến hành báo động, thực tập chữa cháy, cấp cứu người bị tai nạn.</a:t>
            </a:r>
            <a:endParaRPr lang="en-US" sz="240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635" y="33655"/>
            <a:ext cx="80003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2.4.Các biện pháp quản lý và phòng cháy nổ tại các doanh nghiệp</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19" name="Text Box 18"/>
          <p:cNvSpPr txBox="1"/>
          <p:nvPr/>
        </p:nvSpPr>
        <p:spPr>
          <a:xfrm>
            <a:off x="946150" y="2133600"/>
            <a:ext cx="8155305" cy="107632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nchor="t">
            <a:spAutoFit/>
          </a:bodyPr>
          <a:p>
            <a:r>
              <a:rPr lang="en-US" sz="3200">
                <a:cs typeface="Arial" panose="020B0604020202020204" pitchFamily="34" charset="0"/>
                <a:sym typeface="+mn-ea"/>
              </a:rPr>
              <a:t>Thực hiện chữa cháy nổ khi xảy ra cháy nổ.</a:t>
            </a:r>
            <a:endParaRPr lang="en-US" sz="3200">
              <a:cs typeface="Arial" panose="020B0604020202020204" pitchFamily="34" charset="0"/>
              <a:sym typeface="+mn-ea"/>
            </a:endParaRPr>
          </a:p>
        </p:txBody>
      </p:sp>
      <p:sp>
        <p:nvSpPr>
          <p:cNvPr id="4" name="Explosion 1 3"/>
          <p:cNvSpPr/>
          <p:nvPr/>
        </p:nvSpPr>
        <p:spPr>
          <a:xfrm>
            <a:off x="228600" y="990600"/>
            <a:ext cx="1295400" cy="15240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ext Box 5"/>
          <p:cNvSpPr txBox="1"/>
          <p:nvPr/>
        </p:nvSpPr>
        <p:spPr>
          <a:xfrm>
            <a:off x="657860" y="1371600"/>
            <a:ext cx="436880" cy="645160"/>
          </a:xfrm>
          <a:prstGeom prst="rect">
            <a:avLst/>
          </a:prstGeom>
          <a:noFill/>
        </p:spPr>
        <p:txBody>
          <a:bodyPr wrap="none" rtlCol="0">
            <a:spAutoFit/>
          </a:bodyPr>
          <a:p>
            <a:r>
              <a:rPr lang="en-US" sz="3600"/>
              <a:t>3</a:t>
            </a:r>
            <a:endParaRPr lang="en-US" sz="36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635" y="33655"/>
            <a:ext cx="80003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2.4.Các biện pháp quản lý và phòng cháy nổ tại các doanh nghiệp</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19" name="Text Box 18"/>
          <p:cNvSpPr txBox="1"/>
          <p:nvPr/>
        </p:nvSpPr>
        <p:spPr>
          <a:xfrm>
            <a:off x="946150" y="2133600"/>
            <a:ext cx="8155305" cy="255333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nchor="t">
            <a:spAutoFit/>
          </a:bodyPr>
          <a:p>
            <a:r>
              <a:rPr lang="en-US" sz="3200">
                <a:cs typeface="Arial" panose="020B0604020202020204" pitchFamily="34" charset="0"/>
                <a:sym typeface="+mn-ea"/>
              </a:rPr>
              <a:t>Tạo môi trường không cháy và khó cháy bằng cách thay thế các khâu sản xuất kinh doanh, môi trường, thiết bị vật liệu…từ dễ cháy, có nguy hiểm cháy, trở thành không cháy và khó cháy.</a:t>
            </a:r>
            <a:endParaRPr lang="en-US" sz="3200">
              <a:cs typeface="Arial" panose="020B0604020202020204" pitchFamily="34" charset="0"/>
              <a:sym typeface="+mn-ea"/>
            </a:endParaRPr>
          </a:p>
        </p:txBody>
      </p:sp>
      <p:sp>
        <p:nvSpPr>
          <p:cNvPr id="4" name="Explosion 1 3"/>
          <p:cNvSpPr/>
          <p:nvPr/>
        </p:nvSpPr>
        <p:spPr>
          <a:xfrm>
            <a:off x="228600" y="990600"/>
            <a:ext cx="1295400" cy="15240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ext Box 5"/>
          <p:cNvSpPr txBox="1"/>
          <p:nvPr/>
        </p:nvSpPr>
        <p:spPr>
          <a:xfrm>
            <a:off x="657860" y="1371600"/>
            <a:ext cx="436880" cy="645160"/>
          </a:xfrm>
          <a:prstGeom prst="rect">
            <a:avLst/>
          </a:prstGeom>
          <a:noFill/>
        </p:spPr>
        <p:txBody>
          <a:bodyPr wrap="none" rtlCol="0">
            <a:spAutoFit/>
          </a:bodyPr>
          <a:p>
            <a:r>
              <a:rPr lang="en-US" sz="3600"/>
              <a:t>4</a:t>
            </a:r>
            <a:endParaRPr lang="en-US" sz="36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635" y="33655"/>
            <a:ext cx="80003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2.4.Các biện pháp quản lý và phòng cháy nổ tại các doanh nghiệp</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19" name="Text Box 18"/>
          <p:cNvSpPr txBox="1"/>
          <p:nvPr/>
        </p:nvSpPr>
        <p:spPr>
          <a:xfrm>
            <a:off x="946150" y="2133600"/>
            <a:ext cx="8155305" cy="20612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nchor="t">
            <a:spAutoFit/>
          </a:bodyPr>
          <a:p>
            <a:r>
              <a:rPr lang="en-US" sz="3200">
                <a:cs typeface="Arial" panose="020B0604020202020204" pitchFamily="34" charset="0"/>
                <a:sym typeface="+mn-ea"/>
              </a:rPr>
              <a:t>Ngăn chặn triệt tiêu nguồn nhiệt gây cháy, quản lý chặt chẽ nguồn lửa, nguồn nhiệt sử dụng trong sản xuất hoạt động kinh doanh, trong sinh hoạt.</a:t>
            </a:r>
            <a:endParaRPr lang="en-US" sz="3200">
              <a:cs typeface="Arial" panose="020B0604020202020204" pitchFamily="34" charset="0"/>
              <a:sym typeface="+mn-ea"/>
            </a:endParaRPr>
          </a:p>
        </p:txBody>
      </p:sp>
      <p:sp>
        <p:nvSpPr>
          <p:cNvPr id="4" name="Explosion 1 3"/>
          <p:cNvSpPr/>
          <p:nvPr/>
        </p:nvSpPr>
        <p:spPr>
          <a:xfrm>
            <a:off x="228600" y="990600"/>
            <a:ext cx="1295400" cy="15240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ext Box 5"/>
          <p:cNvSpPr txBox="1"/>
          <p:nvPr/>
        </p:nvSpPr>
        <p:spPr>
          <a:xfrm>
            <a:off x="657860" y="1371600"/>
            <a:ext cx="436880" cy="645160"/>
          </a:xfrm>
          <a:prstGeom prst="rect">
            <a:avLst/>
          </a:prstGeom>
          <a:noFill/>
        </p:spPr>
        <p:txBody>
          <a:bodyPr wrap="none" rtlCol="0">
            <a:spAutoFit/>
          </a:bodyPr>
          <a:p>
            <a:r>
              <a:rPr lang="en-US" sz="3600"/>
              <a:t>5</a:t>
            </a:r>
            <a:endParaRPr lang="en-US" sz="36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635" y="33655"/>
            <a:ext cx="80003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2.4.Các biện pháp quản lý và phòng cháy nổ tại các doanh nghiệp</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19" name="Text Box 18"/>
          <p:cNvSpPr txBox="1"/>
          <p:nvPr/>
        </p:nvSpPr>
        <p:spPr>
          <a:xfrm>
            <a:off x="946150" y="2133600"/>
            <a:ext cx="8155305" cy="20612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nchor="t">
            <a:spAutoFit/>
          </a:bodyPr>
          <a:p>
            <a:r>
              <a:rPr lang="en-US" sz="3200">
                <a:cs typeface="Arial" panose="020B0604020202020204" pitchFamily="34" charset="0"/>
                <a:sym typeface="+mn-ea"/>
              </a:rPr>
              <a:t>Cách ly các chất cháy, chất dẫn cháy, các thiết bị có nguy cơ cháy nổ cao ra khỏi nguồn cháy, nguồn nhiệt, nguồn điện cao áp</a:t>
            </a:r>
            <a:endParaRPr lang="en-US" sz="3200">
              <a:cs typeface="Arial" panose="020B0604020202020204" pitchFamily="34" charset="0"/>
              <a:sym typeface="+mn-ea"/>
            </a:endParaRPr>
          </a:p>
        </p:txBody>
      </p:sp>
      <p:sp>
        <p:nvSpPr>
          <p:cNvPr id="4" name="Explosion 1 3"/>
          <p:cNvSpPr/>
          <p:nvPr/>
        </p:nvSpPr>
        <p:spPr>
          <a:xfrm>
            <a:off x="228600" y="990600"/>
            <a:ext cx="1295400" cy="15240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ext Box 5"/>
          <p:cNvSpPr txBox="1"/>
          <p:nvPr/>
        </p:nvSpPr>
        <p:spPr>
          <a:xfrm>
            <a:off x="657860" y="1371600"/>
            <a:ext cx="436880" cy="645160"/>
          </a:xfrm>
          <a:prstGeom prst="rect">
            <a:avLst/>
          </a:prstGeom>
          <a:noFill/>
        </p:spPr>
        <p:txBody>
          <a:bodyPr wrap="none" rtlCol="0">
            <a:spAutoFit/>
          </a:bodyPr>
          <a:p>
            <a:r>
              <a:rPr lang="en-US" sz="3600"/>
              <a:t>6</a:t>
            </a:r>
            <a:endParaRPr lang="en-US" sz="36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635" y="33655"/>
            <a:ext cx="80003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2.4.Các biện pháp quản lý và phòng cháy nổ tại các doanh nghiệp</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19" name="Text Box 18"/>
          <p:cNvSpPr txBox="1"/>
          <p:nvPr/>
        </p:nvSpPr>
        <p:spPr>
          <a:xfrm>
            <a:off x="946150" y="2133600"/>
            <a:ext cx="8155305" cy="156845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nchor="t">
            <a:spAutoFit/>
          </a:bodyPr>
          <a:p>
            <a:r>
              <a:rPr lang="en-US" sz="3200">
                <a:cs typeface="Arial" panose="020B0604020202020204" pitchFamily="34" charset="0"/>
                <a:sym typeface="+mn-ea"/>
              </a:rPr>
              <a:t>Hạn chế khu vực có nguy cơ cháy nổ cao, quản lý chặt chẽ các biện pháp phòng cháy chữa cháy tại các khu vực này</a:t>
            </a:r>
            <a:endParaRPr lang="en-US" sz="3200">
              <a:cs typeface="Arial" panose="020B0604020202020204" pitchFamily="34" charset="0"/>
              <a:sym typeface="+mn-ea"/>
            </a:endParaRPr>
          </a:p>
        </p:txBody>
      </p:sp>
      <p:sp>
        <p:nvSpPr>
          <p:cNvPr id="4" name="Explosion 1 3"/>
          <p:cNvSpPr/>
          <p:nvPr/>
        </p:nvSpPr>
        <p:spPr>
          <a:xfrm>
            <a:off x="228600" y="990600"/>
            <a:ext cx="1295400" cy="15240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ext Box 5"/>
          <p:cNvSpPr txBox="1"/>
          <p:nvPr/>
        </p:nvSpPr>
        <p:spPr>
          <a:xfrm>
            <a:off x="657860" y="1371600"/>
            <a:ext cx="436880" cy="645160"/>
          </a:xfrm>
          <a:prstGeom prst="rect">
            <a:avLst/>
          </a:prstGeom>
          <a:noFill/>
        </p:spPr>
        <p:txBody>
          <a:bodyPr wrap="none" rtlCol="0">
            <a:spAutoFit/>
          </a:bodyPr>
          <a:p>
            <a:r>
              <a:rPr lang="en-US" sz="3600"/>
              <a:t>7</a:t>
            </a:r>
            <a:endParaRPr lang="en-US" sz="36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635" y="33655"/>
            <a:ext cx="80003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2.4.Các biện pháp quản lý và phòng cháy nổ tại các doanh nghiệp</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19" name="Text Box 18"/>
          <p:cNvSpPr txBox="1"/>
          <p:nvPr/>
        </p:nvSpPr>
        <p:spPr>
          <a:xfrm>
            <a:off x="946150" y="2133600"/>
            <a:ext cx="8155305" cy="107632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nchor="t">
            <a:spAutoFit/>
          </a:bodyPr>
          <a:p>
            <a:r>
              <a:rPr lang="en-US" sz="3200">
                <a:cs typeface="Arial" panose="020B0604020202020204" pitchFamily="34" charset="0"/>
                <a:sym typeface="+mn-ea"/>
              </a:rPr>
              <a:t>Sữ dụng phương tiện và các biện pháp chống cháy lan</a:t>
            </a:r>
            <a:endParaRPr lang="en-US" sz="3200">
              <a:cs typeface="Arial" panose="020B0604020202020204" pitchFamily="34" charset="0"/>
              <a:sym typeface="+mn-ea"/>
            </a:endParaRPr>
          </a:p>
        </p:txBody>
      </p:sp>
      <p:sp>
        <p:nvSpPr>
          <p:cNvPr id="4" name="Explosion 1 3"/>
          <p:cNvSpPr/>
          <p:nvPr/>
        </p:nvSpPr>
        <p:spPr>
          <a:xfrm>
            <a:off x="228600" y="990600"/>
            <a:ext cx="1295400" cy="15240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ext Box 5"/>
          <p:cNvSpPr txBox="1"/>
          <p:nvPr/>
        </p:nvSpPr>
        <p:spPr>
          <a:xfrm>
            <a:off x="657860" y="1371600"/>
            <a:ext cx="436880" cy="645160"/>
          </a:xfrm>
          <a:prstGeom prst="rect">
            <a:avLst/>
          </a:prstGeom>
          <a:noFill/>
        </p:spPr>
        <p:txBody>
          <a:bodyPr wrap="none" rtlCol="0">
            <a:spAutoFit/>
          </a:bodyPr>
          <a:p>
            <a:r>
              <a:rPr lang="en-US" sz="3600"/>
              <a:t>8</a:t>
            </a:r>
            <a:endParaRPr lang="en-US" sz="36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635" y="33655"/>
            <a:ext cx="80003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2.4.Các biện pháp quản lý và phòng cháy nổ tại các doanh nghiệp</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19" name="Text Box 18"/>
          <p:cNvSpPr txBox="1"/>
          <p:nvPr/>
        </p:nvSpPr>
        <p:spPr>
          <a:xfrm>
            <a:off x="946150" y="2133600"/>
            <a:ext cx="8155305" cy="107632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nchor="t">
            <a:spAutoFit/>
          </a:bodyPr>
          <a:p>
            <a:r>
              <a:rPr lang="en-US" sz="3200">
                <a:cs typeface="Arial" panose="020B0604020202020204" pitchFamily="34" charset="0"/>
                <a:sym typeface="+mn-ea"/>
              </a:rPr>
              <a:t>Thiết kế và lắp đặt hệ thống báo cháy và chữa cháy tự động</a:t>
            </a:r>
            <a:endParaRPr lang="en-US" sz="3200">
              <a:cs typeface="Arial" panose="020B0604020202020204" pitchFamily="34" charset="0"/>
              <a:sym typeface="+mn-ea"/>
            </a:endParaRPr>
          </a:p>
        </p:txBody>
      </p:sp>
      <p:sp>
        <p:nvSpPr>
          <p:cNvPr id="4" name="Explosion 1 3"/>
          <p:cNvSpPr/>
          <p:nvPr/>
        </p:nvSpPr>
        <p:spPr>
          <a:xfrm>
            <a:off x="228600" y="990600"/>
            <a:ext cx="1295400" cy="15240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ext Box 5"/>
          <p:cNvSpPr txBox="1"/>
          <p:nvPr/>
        </p:nvSpPr>
        <p:spPr>
          <a:xfrm>
            <a:off x="657860" y="1371600"/>
            <a:ext cx="436880" cy="645160"/>
          </a:xfrm>
          <a:prstGeom prst="rect">
            <a:avLst/>
          </a:prstGeom>
          <a:noFill/>
        </p:spPr>
        <p:txBody>
          <a:bodyPr wrap="none" rtlCol="0">
            <a:spAutoFit/>
          </a:bodyPr>
          <a:p>
            <a:r>
              <a:rPr lang="en-US" sz="3600"/>
              <a:t>9</a:t>
            </a:r>
            <a:endParaRPr lang="en-US" sz="36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76835" y="33655"/>
            <a:ext cx="6965315" cy="583565"/>
          </a:xfrm>
          <a:prstGeom prst="rect">
            <a:avLst/>
          </a:prstGeom>
          <a:noFill/>
          <a:ln w="9525">
            <a:noFill/>
          </a:ln>
        </p:spPr>
        <p:txBody>
          <a:bodyPr wrap="square">
            <a:spAutoFit/>
          </a:bodyPr>
          <a:lstStyle/>
          <a:p>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2.5. Các phương pháp chữa cháy:</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26627" name="Rounded Rectangle 26626"/>
          <p:cNvSpPr/>
          <p:nvPr/>
        </p:nvSpPr>
        <p:spPr>
          <a:xfrm>
            <a:off x="1143000" y="31642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28" name="Rounded Rectangle 26627"/>
          <p:cNvSpPr/>
          <p:nvPr/>
        </p:nvSpPr>
        <p:spPr>
          <a:xfrm>
            <a:off x="1143000" y="2286000"/>
            <a:ext cx="779018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38" name="Pentagon 26637"/>
          <p:cNvSpPr/>
          <p:nvPr/>
        </p:nvSpPr>
        <p:spPr>
          <a:xfrm>
            <a:off x="227013" y="2425700"/>
            <a:ext cx="1397000" cy="523875"/>
          </a:xfrm>
          <a:prstGeom prst="homePlate">
            <a:avLst>
              <a:gd name="adj" fmla="val 39950"/>
            </a:avLst>
          </a:prstGeom>
          <a:gradFill rotWithShape="1">
            <a:gsLst>
              <a:gs pos="0">
                <a:schemeClr val="folHlink"/>
              </a:gs>
              <a:gs pos="100000">
                <a:schemeClr val="fo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39" name="Text Box 18"/>
          <p:cNvSpPr txBox="1"/>
          <p:nvPr/>
        </p:nvSpPr>
        <p:spPr>
          <a:xfrm>
            <a:off x="152400" y="2519363"/>
            <a:ext cx="1447800" cy="337185"/>
          </a:xfrm>
          <a:prstGeom prst="rect">
            <a:avLst/>
          </a:prstGeom>
          <a:noFill/>
          <a:ln w="9525">
            <a:noFill/>
          </a:ln>
        </p:spPr>
        <p:txBody>
          <a:bodyPr>
            <a:spAutoFit/>
          </a:bodyPr>
          <a:lstStyle/>
          <a:p>
            <a:pPr algn="ctr">
              <a:spcBef>
                <a:spcPct val="50000"/>
              </a:spcBef>
            </a:pPr>
            <a:r>
              <a:rPr lang="en-US" sz="1600" b="1">
                <a:solidFill>
                  <a:srgbClr val="F8F8F8"/>
                </a:solidFill>
                <a:latin typeface="SimSun" panose="02010600030101010101" pitchFamily="2" charset="-122"/>
                <a:ea typeface="SimSun" panose="02010600030101010101" pitchFamily="2" charset="-122"/>
              </a:rPr>
              <a:t>※</a:t>
            </a:r>
            <a:endParaRPr lang="en-US" sz="1600" b="1">
              <a:solidFill>
                <a:srgbClr val="F8F8F8"/>
              </a:solidFill>
              <a:latin typeface="SimSun" panose="02010600030101010101" pitchFamily="2" charset="-122"/>
              <a:ea typeface="SimSun" panose="02010600030101010101" pitchFamily="2" charset="-122"/>
            </a:endParaRPr>
          </a:p>
        </p:txBody>
      </p:sp>
      <p:sp>
        <p:nvSpPr>
          <p:cNvPr id="26640" name="Pentagon 26639"/>
          <p:cNvSpPr/>
          <p:nvPr/>
        </p:nvSpPr>
        <p:spPr>
          <a:xfrm>
            <a:off x="227013" y="3303588"/>
            <a:ext cx="1397000" cy="522287"/>
          </a:xfrm>
          <a:prstGeom prst="homePlate">
            <a:avLst>
              <a:gd name="adj" fmla="val 40072"/>
            </a:avLst>
          </a:prstGeom>
          <a:gradFill rotWithShape="1">
            <a:gsLst>
              <a:gs pos="0">
                <a:schemeClr val="accent1"/>
              </a:gs>
              <a:gs pos="100000">
                <a:schemeClr val="accent1">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1" name="Text Box 18"/>
          <p:cNvSpPr txBox="1"/>
          <p:nvPr/>
        </p:nvSpPr>
        <p:spPr>
          <a:xfrm>
            <a:off x="152400" y="3397250"/>
            <a:ext cx="1447800" cy="783590"/>
          </a:xfrm>
          <a:prstGeom prst="rect">
            <a:avLst/>
          </a:prstGeom>
          <a:noFill/>
          <a:ln w="9525">
            <a:noFill/>
          </a:ln>
        </p:spPr>
        <p:txBody>
          <a:bodyPr>
            <a:spAutoFit/>
          </a:bodyPr>
          <a:lstStyle/>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latin typeface="SimSun" panose="02010600030101010101" pitchFamily="2" charset="-122"/>
              <a:ea typeface="SimSun" panose="02010600030101010101" pitchFamily="2" charset="-122"/>
            </a:endParaRPr>
          </a:p>
          <a:p>
            <a:pPr algn="ctr">
              <a:spcBef>
                <a:spcPct val="50000"/>
              </a:spcBef>
            </a:pPr>
            <a:endParaRPr lang="en-US" b="1">
              <a:solidFill>
                <a:srgbClr val="F8F8F8"/>
              </a:solidFill>
            </a:endParaRPr>
          </a:p>
        </p:txBody>
      </p:sp>
      <p:sp>
        <p:nvSpPr>
          <p:cNvPr id="26643" name="Rounded Rectangle 26642"/>
          <p:cNvSpPr/>
          <p:nvPr/>
        </p:nvSpPr>
        <p:spPr>
          <a:xfrm>
            <a:off x="1143000" y="4046855"/>
            <a:ext cx="7790815"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44" name="Pentagon 26643"/>
          <p:cNvSpPr/>
          <p:nvPr/>
        </p:nvSpPr>
        <p:spPr>
          <a:xfrm>
            <a:off x="227013" y="4186238"/>
            <a:ext cx="1397000" cy="523875"/>
          </a:xfrm>
          <a:prstGeom prst="homePlate">
            <a:avLst>
              <a:gd name="adj" fmla="val 39950"/>
            </a:avLst>
          </a:prstGeom>
          <a:gradFill rotWithShape="1">
            <a:gsLst>
              <a:gs pos="0">
                <a:schemeClr val="accent2"/>
              </a:gs>
              <a:gs pos="100000">
                <a:schemeClr val="accent2">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5" name="Text Box 18"/>
          <p:cNvSpPr txBox="1"/>
          <p:nvPr/>
        </p:nvSpPr>
        <p:spPr>
          <a:xfrm>
            <a:off x="152400" y="4279900"/>
            <a:ext cx="1447800" cy="783590"/>
          </a:xfrm>
          <a:prstGeom prst="rect">
            <a:avLst/>
          </a:prstGeom>
          <a:noFill/>
          <a:ln w="9525">
            <a:noFill/>
          </a:ln>
        </p:spPr>
        <p:txBody>
          <a:bodyPr>
            <a:spAutoFit/>
          </a:bodyPr>
          <a:lstStyle/>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latin typeface="SimSun" panose="02010600030101010101" pitchFamily="2" charset="-122"/>
              <a:ea typeface="SimSun" panose="02010600030101010101" pitchFamily="2" charset="-122"/>
            </a:endParaRPr>
          </a:p>
          <a:p>
            <a:pPr algn="ctr">
              <a:spcBef>
                <a:spcPct val="50000"/>
              </a:spcBef>
            </a:pPr>
            <a:endParaRPr lang="en-US" b="1">
              <a:solidFill>
                <a:srgbClr val="F8F8F8"/>
              </a:solidFill>
            </a:endParaRPr>
          </a:p>
        </p:txBody>
      </p:sp>
      <p:sp>
        <p:nvSpPr>
          <p:cNvPr id="26648" name="Text Box 26647"/>
          <p:cNvSpPr txBox="1"/>
          <p:nvPr/>
        </p:nvSpPr>
        <p:spPr>
          <a:xfrm>
            <a:off x="1600200" y="2438400"/>
            <a:ext cx="7124700" cy="306705"/>
          </a:xfrm>
          <a:prstGeom prst="rect">
            <a:avLst/>
          </a:prstGeom>
          <a:noFill/>
          <a:ln w="9525">
            <a:noFill/>
          </a:ln>
        </p:spPr>
        <p:txBody>
          <a:bodyPr wrap="square">
            <a:spAutoFit/>
          </a:bodyPr>
          <a:lstStyle/>
          <a:p>
            <a:pPr>
              <a:lnSpc>
                <a:spcPct val="70000"/>
              </a:lnSpc>
              <a:spcBef>
                <a:spcPct val="50000"/>
              </a:spcBef>
              <a:buChar char="•"/>
            </a:pPr>
            <a:r>
              <a:rPr sz="2000"/>
              <a:t>Ngăn cách oxy với chất cháy (cách ly):</a:t>
            </a:r>
            <a:endParaRPr sz="2000"/>
          </a:p>
        </p:txBody>
      </p:sp>
      <p:sp>
        <p:nvSpPr>
          <p:cNvPr id="26649" name="Text Box 26648"/>
          <p:cNvSpPr txBox="1"/>
          <p:nvPr/>
        </p:nvSpPr>
        <p:spPr>
          <a:xfrm>
            <a:off x="1616075" y="4191000"/>
            <a:ext cx="7108825" cy="306705"/>
          </a:xfrm>
          <a:prstGeom prst="rect">
            <a:avLst/>
          </a:prstGeom>
          <a:noFill/>
          <a:ln w="9525">
            <a:noFill/>
          </a:ln>
        </p:spPr>
        <p:txBody>
          <a:bodyPr wrap="square">
            <a:spAutoFit/>
          </a:bodyPr>
          <a:lstStyle/>
          <a:p>
            <a:pPr>
              <a:lnSpc>
                <a:spcPct val="70000"/>
              </a:lnSpc>
              <a:spcBef>
                <a:spcPct val="50000"/>
              </a:spcBef>
              <a:buChar char="•"/>
            </a:pPr>
            <a:r>
              <a:rPr sz="2000"/>
              <a:t>Phương pháp làm lạnh (thu nhiệt):</a:t>
            </a:r>
            <a:endParaRPr sz="2000"/>
          </a:p>
        </p:txBody>
      </p:sp>
      <p:sp>
        <p:nvSpPr>
          <p:cNvPr id="26654" name="Text Box 26653"/>
          <p:cNvSpPr txBox="1"/>
          <p:nvPr/>
        </p:nvSpPr>
        <p:spPr>
          <a:xfrm>
            <a:off x="1600200" y="3352800"/>
            <a:ext cx="7124700" cy="306705"/>
          </a:xfrm>
          <a:prstGeom prst="rect">
            <a:avLst/>
          </a:prstGeom>
          <a:noFill/>
          <a:ln w="9525">
            <a:noFill/>
          </a:ln>
        </p:spPr>
        <p:txBody>
          <a:bodyPr wrap="square">
            <a:spAutoFit/>
          </a:bodyPr>
          <a:lstStyle/>
          <a:p>
            <a:pPr>
              <a:lnSpc>
                <a:spcPct val="70000"/>
              </a:lnSpc>
              <a:spcBef>
                <a:spcPct val="50000"/>
              </a:spcBef>
              <a:buChar char="•"/>
            </a:pPr>
            <a:r>
              <a:rPr sz="2000"/>
              <a:t>Làm loãng nồng độ oxy và hỗn hợp chất cháy (làm ngạt)</a:t>
            </a:r>
            <a:endParaRPr sz="2000"/>
          </a:p>
        </p:txBody>
      </p:sp>
      <p:sp>
        <p:nvSpPr>
          <p:cNvPr id="10242" name="TextBox 4"/>
          <p:cNvSpPr txBox="1"/>
          <p:nvPr/>
        </p:nvSpPr>
        <p:spPr>
          <a:xfrm>
            <a:off x="15875" y="1512570"/>
            <a:ext cx="9128125" cy="460375"/>
          </a:xfrm>
          <a:prstGeom prst="rect">
            <a:avLst/>
          </a:prstGeom>
          <a:noFill/>
          <a:ln w="9525">
            <a:noFill/>
          </a:ln>
        </p:spPr>
        <p:txBody>
          <a:bodyPr wrap="square" anchor="ctr" anchorCtr="0">
            <a:spAutoFit/>
          </a:bodyPr>
          <a:lstStyle/>
          <a:p>
            <a:pPr algn="ctr">
              <a:buNone/>
            </a:pPr>
            <a:r>
              <a:rPr lang="en-US" sz="2400" b="1" dirty="0">
                <a:solidFill>
                  <a:srgbClr val="FF0000"/>
                </a:solidFill>
                <a:latin typeface="Arial" panose="020B0604020202020204" pitchFamily="34" charset="0"/>
                <a:ea typeface="Arial" panose="020B0604020202020204" pitchFamily="34" charset="0"/>
                <a:cs typeface="Verdana" panose="020B0604030504040204" pitchFamily="34" charset="0"/>
              </a:rPr>
              <a:t>Có 3 phương pháp chữa cháy cơ bản:</a:t>
            </a:r>
            <a:endParaRPr lang="en-US" sz="2400" b="1" dirty="0">
              <a:solidFill>
                <a:srgbClr val="FF0000"/>
              </a:solidFill>
              <a:latin typeface="Arial" panose="020B0604020202020204" pitchFamily="34" charset="0"/>
              <a:ea typeface="Arial" panose="020B0604020202020204" pitchFamily="34" charset="0"/>
              <a:cs typeface="Verdana" panose="020B060403050404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wipe(left)">
                                      <p:cBhvr>
                                        <p:cTn id="7" dur="500"/>
                                        <p:tgtEl>
                                          <p:spTgt spid="2662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6648"/>
                                        </p:tgtEl>
                                        <p:attrNameLst>
                                          <p:attrName>style.visibility</p:attrName>
                                        </p:attrNameLst>
                                      </p:cBhvr>
                                      <p:to>
                                        <p:strVal val="visible"/>
                                      </p:to>
                                    </p:set>
                                    <p:animEffect transition="in" filter="wipe(left)">
                                      <p:cBhvr>
                                        <p:cTn id="10" dur="500"/>
                                        <p:tgtEl>
                                          <p:spTgt spid="266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6627"/>
                                        </p:tgtEl>
                                        <p:attrNameLst>
                                          <p:attrName>style.visibility</p:attrName>
                                        </p:attrNameLst>
                                      </p:cBhvr>
                                      <p:to>
                                        <p:strVal val="visible"/>
                                      </p:to>
                                    </p:set>
                                    <p:animEffect transition="in" filter="wipe(left)">
                                      <p:cBhvr>
                                        <p:cTn id="15" dur="500"/>
                                        <p:tgtEl>
                                          <p:spTgt spid="2662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6654"/>
                                        </p:tgtEl>
                                        <p:attrNameLst>
                                          <p:attrName>style.visibility</p:attrName>
                                        </p:attrNameLst>
                                      </p:cBhvr>
                                      <p:to>
                                        <p:strVal val="visible"/>
                                      </p:to>
                                    </p:set>
                                    <p:animEffect transition="in" filter="wipe(left)">
                                      <p:cBhvr>
                                        <p:cTn id="18" dur="500"/>
                                        <p:tgtEl>
                                          <p:spTgt spid="2665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6643"/>
                                        </p:tgtEl>
                                        <p:attrNameLst>
                                          <p:attrName>style.visibility</p:attrName>
                                        </p:attrNameLst>
                                      </p:cBhvr>
                                      <p:to>
                                        <p:strVal val="visible"/>
                                      </p:to>
                                    </p:set>
                                    <p:animEffect transition="in" filter="wipe(left)">
                                      <p:cBhvr>
                                        <p:cTn id="23" dur="500"/>
                                        <p:tgtEl>
                                          <p:spTgt spid="2664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6649"/>
                                        </p:tgtEl>
                                        <p:attrNameLst>
                                          <p:attrName>style.visibility</p:attrName>
                                        </p:attrNameLst>
                                      </p:cBhvr>
                                      <p:to>
                                        <p:strVal val="visible"/>
                                      </p:to>
                                    </p:set>
                                    <p:animEffect transition="in" filter="wipe(left)">
                                      <p:cBhvr>
                                        <p:cTn id="26" dur="500"/>
                                        <p:tgtEl>
                                          <p:spTgt spid="266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nimBg="1"/>
      <p:bldP spid="26628" grpId="0" animBg="1"/>
      <p:bldP spid="26643" grpId="0" animBg="1"/>
      <p:bldP spid="26648" grpId="0"/>
      <p:bldP spid="26649" grpId="0"/>
      <p:bldP spid="2665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26627" name="Rounded Rectangle 26626"/>
          <p:cNvSpPr/>
          <p:nvPr/>
        </p:nvSpPr>
        <p:spPr>
          <a:xfrm>
            <a:off x="1143000" y="12592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28" name="Rounded Rectangle 26627"/>
          <p:cNvSpPr/>
          <p:nvPr/>
        </p:nvSpPr>
        <p:spPr>
          <a:xfrm>
            <a:off x="1143000" y="381000"/>
            <a:ext cx="779018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38" name="Pentagon 26637"/>
          <p:cNvSpPr/>
          <p:nvPr/>
        </p:nvSpPr>
        <p:spPr>
          <a:xfrm>
            <a:off x="227013" y="520700"/>
            <a:ext cx="1397000" cy="523875"/>
          </a:xfrm>
          <a:prstGeom prst="homePlate">
            <a:avLst>
              <a:gd name="adj" fmla="val 39950"/>
            </a:avLst>
          </a:prstGeom>
          <a:gradFill rotWithShape="1">
            <a:gsLst>
              <a:gs pos="0">
                <a:schemeClr val="folHlink"/>
              </a:gs>
              <a:gs pos="100000">
                <a:schemeClr val="fo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39" name="Text Box 18"/>
          <p:cNvSpPr txBox="1"/>
          <p:nvPr/>
        </p:nvSpPr>
        <p:spPr>
          <a:xfrm>
            <a:off x="152400" y="614363"/>
            <a:ext cx="1447800" cy="337185"/>
          </a:xfrm>
          <a:prstGeom prst="rect">
            <a:avLst/>
          </a:prstGeom>
          <a:noFill/>
          <a:ln w="9525">
            <a:noFill/>
          </a:ln>
        </p:spPr>
        <p:txBody>
          <a:bodyPr>
            <a:spAutoFit/>
          </a:bodyPr>
          <a:lstStyle/>
          <a:p>
            <a:pPr algn="ctr">
              <a:spcBef>
                <a:spcPct val="50000"/>
              </a:spcBef>
            </a:pPr>
            <a:r>
              <a:rPr lang="en-US" sz="1600" b="1">
                <a:solidFill>
                  <a:srgbClr val="F8F8F8"/>
                </a:solidFill>
                <a:latin typeface="SimSun" panose="02010600030101010101" pitchFamily="2" charset="-122"/>
                <a:ea typeface="SimSun" panose="02010600030101010101" pitchFamily="2" charset="-122"/>
              </a:rPr>
              <a:t>※</a:t>
            </a:r>
            <a:endParaRPr lang="en-US" sz="1600" b="1">
              <a:solidFill>
                <a:srgbClr val="F8F8F8"/>
              </a:solidFill>
              <a:latin typeface="SimSun" panose="02010600030101010101" pitchFamily="2" charset="-122"/>
              <a:ea typeface="SimSun" panose="02010600030101010101" pitchFamily="2" charset="-122"/>
            </a:endParaRPr>
          </a:p>
        </p:txBody>
      </p:sp>
      <p:sp>
        <p:nvSpPr>
          <p:cNvPr id="26648" name="Text Box 26647"/>
          <p:cNvSpPr txBox="1"/>
          <p:nvPr/>
        </p:nvSpPr>
        <p:spPr>
          <a:xfrm>
            <a:off x="1600200" y="609600"/>
            <a:ext cx="7124700" cy="349250"/>
          </a:xfrm>
          <a:prstGeom prst="rect">
            <a:avLst/>
          </a:prstGeom>
          <a:noFill/>
          <a:ln w="9525">
            <a:noFill/>
          </a:ln>
        </p:spPr>
        <p:txBody>
          <a:bodyPr wrap="square">
            <a:spAutoFit/>
          </a:bodyPr>
          <a:lstStyle/>
          <a:p>
            <a:pPr>
              <a:lnSpc>
                <a:spcPct val="70000"/>
              </a:lnSpc>
              <a:spcBef>
                <a:spcPct val="50000"/>
              </a:spcBef>
            </a:pPr>
            <a:r>
              <a:rPr sz="2400" b="1"/>
              <a:t>Ngăn cách oxy với chất cháy (cách ly):</a:t>
            </a:r>
            <a:endParaRPr sz="2400" b="1"/>
          </a:p>
        </p:txBody>
      </p:sp>
      <p:sp>
        <p:nvSpPr>
          <p:cNvPr id="3" name="Text Box 2"/>
          <p:cNvSpPr txBox="1"/>
          <p:nvPr/>
        </p:nvSpPr>
        <p:spPr>
          <a:xfrm>
            <a:off x="1143000" y="1435100"/>
            <a:ext cx="7124700" cy="521970"/>
          </a:xfrm>
          <a:prstGeom prst="rect">
            <a:avLst/>
          </a:prstGeom>
          <a:noFill/>
          <a:ln w="9525">
            <a:noFill/>
          </a:ln>
        </p:spPr>
        <p:txBody>
          <a:bodyPr wrap="square">
            <a:spAutoFit/>
          </a:bodyPr>
          <a:p>
            <a:pPr marL="342900" indent="-342900">
              <a:lnSpc>
                <a:spcPct val="70000"/>
              </a:lnSpc>
              <a:spcBef>
                <a:spcPct val="50000"/>
              </a:spcBef>
              <a:buFont typeface="Wingdings" panose="05000000000000000000" charset="0"/>
              <a:buChar char="v"/>
            </a:pPr>
            <a:r>
              <a:rPr sz="2000"/>
              <a:t>Là phương pháp cách ly ôxy với chất cháy hoặc tách rời chất cháy ra khỏi vùng cháy.</a:t>
            </a:r>
            <a:endParaRPr sz="2000"/>
          </a:p>
        </p:txBody>
      </p:sp>
      <p:sp>
        <p:nvSpPr>
          <p:cNvPr id="4" name="Rounded Rectangle 3"/>
          <p:cNvSpPr/>
          <p:nvPr/>
        </p:nvSpPr>
        <p:spPr>
          <a:xfrm>
            <a:off x="1143000" y="21355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6" name="Text Box 5"/>
          <p:cNvSpPr txBox="1"/>
          <p:nvPr/>
        </p:nvSpPr>
        <p:spPr>
          <a:xfrm>
            <a:off x="1143000" y="2208530"/>
            <a:ext cx="7757160" cy="737235"/>
          </a:xfrm>
          <a:prstGeom prst="rect">
            <a:avLst/>
          </a:prstGeom>
          <a:noFill/>
          <a:ln w="9525">
            <a:noFill/>
          </a:ln>
        </p:spPr>
        <p:txBody>
          <a:bodyPr wrap="square">
            <a:spAutoFit/>
          </a:bodyPr>
          <a:p>
            <a:pPr marL="342900" indent="-342900">
              <a:lnSpc>
                <a:spcPct val="70000"/>
              </a:lnSpc>
              <a:spcBef>
                <a:spcPct val="50000"/>
              </a:spcBef>
              <a:buFont typeface="Wingdings" panose="05000000000000000000" charset="0"/>
              <a:buChar char="v"/>
            </a:pPr>
            <a:r>
              <a:rPr sz="2000"/>
              <a:t>Dùng thiết bị chất chữa cháy úp chụp đậy phủ lên bề mặt của chất cháy. Ngăn chặn ôxy trong không khí với vậtt cháy. Đồng thời di chuyển vật cháy ra khỏi vùng cháy.</a:t>
            </a:r>
            <a:endParaRPr sz="2000"/>
          </a:p>
        </p:txBody>
      </p:sp>
      <p:sp>
        <p:nvSpPr>
          <p:cNvPr id="7" name="Rounded Rectangle 6"/>
          <p:cNvSpPr/>
          <p:nvPr/>
        </p:nvSpPr>
        <p:spPr>
          <a:xfrm>
            <a:off x="1117600" y="30245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8" name="Text Box 7"/>
          <p:cNvSpPr txBox="1"/>
          <p:nvPr/>
        </p:nvSpPr>
        <p:spPr>
          <a:xfrm>
            <a:off x="1117600" y="3173730"/>
            <a:ext cx="7783195" cy="521970"/>
          </a:xfrm>
          <a:prstGeom prst="rect">
            <a:avLst/>
          </a:prstGeom>
          <a:noFill/>
          <a:ln w="9525">
            <a:noFill/>
          </a:ln>
        </p:spPr>
        <p:txBody>
          <a:bodyPr wrap="square">
            <a:spAutoFit/>
          </a:bodyPr>
          <a:p>
            <a:pPr marL="342900" indent="-342900">
              <a:lnSpc>
                <a:spcPct val="70000"/>
              </a:lnSpc>
              <a:spcBef>
                <a:spcPct val="50000"/>
              </a:spcBef>
              <a:buFont typeface="Wingdings" panose="05000000000000000000" charset="0"/>
              <a:buChar char="v"/>
            </a:pPr>
            <a:r>
              <a:rPr sz="2000"/>
              <a:t>Các thiết bị chất chữa có tác dụng cách ly như lắp đậy chậu, đất cát, bọt chữa cháy,</a:t>
            </a:r>
            <a:r>
              <a:rPr lang="en-US" sz="2000"/>
              <a:t> </a:t>
            </a:r>
            <a:r>
              <a:rPr sz="2000"/>
              <a:t>chăn nệm, bao tải, vải bạt.</a:t>
            </a:r>
            <a:endParaRPr sz="20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wipe(left)">
                                      <p:cBhvr>
                                        <p:cTn id="7" dur="500"/>
                                        <p:tgtEl>
                                          <p:spTgt spid="2662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6648"/>
                                        </p:tgtEl>
                                        <p:attrNameLst>
                                          <p:attrName>style.visibility</p:attrName>
                                        </p:attrNameLst>
                                      </p:cBhvr>
                                      <p:to>
                                        <p:strVal val="visible"/>
                                      </p:to>
                                    </p:set>
                                    <p:animEffect transition="in" filter="wipe(left)">
                                      <p:cBhvr>
                                        <p:cTn id="10" dur="500"/>
                                        <p:tgtEl>
                                          <p:spTgt spid="266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6627"/>
                                        </p:tgtEl>
                                        <p:attrNameLst>
                                          <p:attrName>style.visibility</p:attrName>
                                        </p:attrNameLst>
                                      </p:cBhvr>
                                      <p:to>
                                        <p:strVal val="visible"/>
                                      </p:to>
                                    </p:set>
                                    <p:animEffect transition="in" filter="wipe(left)">
                                      <p:cBhvr>
                                        <p:cTn id="15" dur="500"/>
                                        <p:tgtEl>
                                          <p:spTgt spid="2662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ldLvl="0" animBg="1"/>
      <p:bldP spid="26628" grpId="0" bldLvl="0" animBg="1"/>
      <p:bldP spid="26648" grpId="0"/>
      <p:bldP spid="3" grpId="0"/>
      <p:bldP spid="4" grpId="0" bldLvl="0" animBg="1"/>
      <p:bldP spid="6" grpId="0"/>
      <p:bldP spid="7" grpId="0" bldLvl="0" animBg="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26627" name="Rounded Rectangle 26626"/>
          <p:cNvSpPr/>
          <p:nvPr/>
        </p:nvSpPr>
        <p:spPr>
          <a:xfrm>
            <a:off x="1143000" y="4210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40" name="Pentagon 26639"/>
          <p:cNvSpPr/>
          <p:nvPr/>
        </p:nvSpPr>
        <p:spPr>
          <a:xfrm>
            <a:off x="227013" y="560388"/>
            <a:ext cx="1397000" cy="522287"/>
          </a:xfrm>
          <a:prstGeom prst="homePlate">
            <a:avLst>
              <a:gd name="adj" fmla="val 40072"/>
            </a:avLst>
          </a:prstGeom>
          <a:gradFill rotWithShape="1">
            <a:gsLst>
              <a:gs pos="0">
                <a:schemeClr val="accent1"/>
              </a:gs>
              <a:gs pos="100000">
                <a:schemeClr val="accent1">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1" name="Text Box 18"/>
          <p:cNvSpPr txBox="1"/>
          <p:nvPr/>
        </p:nvSpPr>
        <p:spPr>
          <a:xfrm>
            <a:off x="152400" y="654050"/>
            <a:ext cx="1447800" cy="783590"/>
          </a:xfrm>
          <a:prstGeom prst="rect">
            <a:avLst/>
          </a:prstGeom>
          <a:noFill/>
          <a:ln w="9525">
            <a:noFill/>
          </a:ln>
        </p:spPr>
        <p:txBody>
          <a:bodyPr>
            <a:spAutoFit/>
          </a:bodyPr>
          <a:lstStyle/>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latin typeface="SimSun" panose="02010600030101010101" pitchFamily="2" charset="-122"/>
              <a:ea typeface="SimSun" panose="02010600030101010101" pitchFamily="2" charset="-122"/>
            </a:endParaRPr>
          </a:p>
          <a:p>
            <a:pPr algn="ctr">
              <a:spcBef>
                <a:spcPct val="50000"/>
              </a:spcBef>
            </a:pPr>
            <a:endParaRPr lang="en-US" b="1">
              <a:solidFill>
                <a:srgbClr val="F8F8F8"/>
              </a:solidFill>
            </a:endParaRPr>
          </a:p>
        </p:txBody>
      </p:sp>
      <p:sp>
        <p:nvSpPr>
          <p:cNvPr id="26643" name="Rounded Rectangle 26642"/>
          <p:cNvSpPr/>
          <p:nvPr/>
        </p:nvSpPr>
        <p:spPr>
          <a:xfrm>
            <a:off x="1143000" y="1303655"/>
            <a:ext cx="7790815"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45" name="Text Box 18"/>
          <p:cNvSpPr txBox="1"/>
          <p:nvPr/>
        </p:nvSpPr>
        <p:spPr>
          <a:xfrm>
            <a:off x="152400" y="1536700"/>
            <a:ext cx="1447800" cy="783590"/>
          </a:xfrm>
          <a:prstGeom prst="rect">
            <a:avLst/>
          </a:prstGeom>
          <a:noFill/>
          <a:ln w="9525">
            <a:noFill/>
          </a:ln>
        </p:spPr>
        <p:txBody>
          <a:bodyPr>
            <a:spAutoFit/>
          </a:bodyPr>
          <a:lstStyle/>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latin typeface="SimSun" panose="02010600030101010101" pitchFamily="2" charset="-122"/>
              <a:ea typeface="SimSun" panose="02010600030101010101" pitchFamily="2" charset="-122"/>
            </a:endParaRPr>
          </a:p>
          <a:p>
            <a:pPr algn="ctr">
              <a:spcBef>
                <a:spcPct val="50000"/>
              </a:spcBef>
            </a:pPr>
            <a:endParaRPr lang="en-US" b="1">
              <a:solidFill>
                <a:srgbClr val="F8F8F8"/>
              </a:solidFill>
            </a:endParaRPr>
          </a:p>
        </p:txBody>
      </p:sp>
      <p:sp>
        <p:nvSpPr>
          <p:cNvPr id="26649" name="Text Box 26648"/>
          <p:cNvSpPr txBox="1"/>
          <p:nvPr/>
        </p:nvSpPr>
        <p:spPr>
          <a:xfrm>
            <a:off x="1143000" y="1517650"/>
            <a:ext cx="7108825" cy="306705"/>
          </a:xfrm>
          <a:prstGeom prst="rect">
            <a:avLst/>
          </a:prstGeom>
          <a:noFill/>
          <a:ln w="9525">
            <a:noFill/>
          </a:ln>
        </p:spPr>
        <p:txBody>
          <a:bodyPr wrap="square">
            <a:spAutoFit/>
          </a:bodyPr>
          <a:lstStyle/>
          <a:p>
            <a:pPr marL="342900" indent="-342900">
              <a:lnSpc>
                <a:spcPct val="70000"/>
              </a:lnSpc>
              <a:spcBef>
                <a:spcPct val="50000"/>
              </a:spcBef>
              <a:buFont typeface="Wingdings" panose="05000000000000000000" charset="0"/>
              <a:buChar char="v"/>
            </a:pPr>
            <a:r>
              <a:rPr sz="2000"/>
              <a:t>Là dùng các chất không tham gia phản ứng cháy</a:t>
            </a:r>
            <a:r>
              <a:rPr lang="en-US" sz="2000"/>
              <a:t>,</a:t>
            </a:r>
            <a:endParaRPr lang="en-US" sz="2000"/>
          </a:p>
        </p:txBody>
      </p:sp>
      <p:sp>
        <p:nvSpPr>
          <p:cNvPr id="26654" name="Text Box 26653"/>
          <p:cNvSpPr txBox="1"/>
          <p:nvPr/>
        </p:nvSpPr>
        <p:spPr>
          <a:xfrm>
            <a:off x="1600200" y="533400"/>
            <a:ext cx="7124700" cy="607695"/>
          </a:xfrm>
          <a:prstGeom prst="rect">
            <a:avLst/>
          </a:prstGeom>
          <a:noFill/>
          <a:ln w="9525">
            <a:noFill/>
          </a:ln>
        </p:spPr>
        <p:txBody>
          <a:bodyPr wrap="square">
            <a:spAutoFit/>
          </a:bodyPr>
          <a:lstStyle/>
          <a:p>
            <a:pPr>
              <a:lnSpc>
                <a:spcPct val="70000"/>
              </a:lnSpc>
              <a:spcBef>
                <a:spcPct val="50000"/>
              </a:spcBef>
            </a:pPr>
            <a:r>
              <a:rPr sz="2400" b="1"/>
              <a:t>Làm loãng nồng độ oxy và hỗn hợp chất cháy (làm ngạt)</a:t>
            </a:r>
            <a:endParaRPr sz="2400" b="1"/>
          </a:p>
        </p:txBody>
      </p:sp>
      <p:sp>
        <p:nvSpPr>
          <p:cNvPr id="3" name="Rounded Rectangle 2"/>
          <p:cNvSpPr/>
          <p:nvPr/>
        </p:nvSpPr>
        <p:spPr>
          <a:xfrm>
            <a:off x="1143000" y="21736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4" name="Text Box 3"/>
          <p:cNvSpPr txBox="1"/>
          <p:nvPr/>
        </p:nvSpPr>
        <p:spPr>
          <a:xfrm>
            <a:off x="1143000" y="2349500"/>
            <a:ext cx="7124700" cy="521970"/>
          </a:xfrm>
          <a:prstGeom prst="rect">
            <a:avLst/>
          </a:prstGeom>
          <a:noFill/>
          <a:ln w="9525">
            <a:noFill/>
          </a:ln>
        </p:spPr>
        <p:txBody>
          <a:bodyPr wrap="square">
            <a:spAutoFit/>
          </a:bodyPr>
          <a:p>
            <a:pPr>
              <a:lnSpc>
                <a:spcPct val="70000"/>
              </a:lnSpc>
              <a:spcBef>
                <a:spcPct val="50000"/>
              </a:spcBef>
              <a:buFont typeface="Wingdings" panose="05000000000000000000" charset="0"/>
            </a:pPr>
            <a:r>
              <a:rPr lang="en-US" sz="2000"/>
              <a:t>     p</a:t>
            </a:r>
            <a:r>
              <a:rPr sz="2000"/>
              <a:t>hun vào vùng cháy làm loãng nồng độ ôxy và hỗn hợp cháy</a:t>
            </a:r>
            <a:r>
              <a:rPr lang="en-US" sz="2000"/>
              <a:t>,</a:t>
            </a:r>
            <a:endParaRPr lang="en-US" sz="2000"/>
          </a:p>
        </p:txBody>
      </p:sp>
      <p:sp>
        <p:nvSpPr>
          <p:cNvPr id="6" name="Rounded Rectangle 5"/>
          <p:cNvSpPr/>
          <p:nvPr/>
        </p:nvSpPr>
        <p:spPr>
          <a:xfrm>
            <a:off x="1143000" y="30499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7" name="Text Box 6"/>
          <p:cNvSpPr txBox="1"/>
          <p:nvPr/>
        </p:nvSpPr>
        <p:spPr>
          <a:xfrm>
            <a:off x="1143000" y="3122930"/>
            <a:ext cx="7757160" cy="306705"/>
          </a:xfrm>
          <a:prstGeom prst="rect">
            <a:avLst/>
          </a:prstGeom>
          <a:noFill/>
          <a:ln w="9525">
            <a:noFill/>
          </a:ln>
        </p:spPr>
        <p:txBody>
          <a:bodyPr wrap="square">
            <a:spAutoFit/>
          </a:bodyPr>
          <a:p>
            <a:pPr>
              <a:lnSpc>
                <a:spcPct val="70000"/>
              </a:lnSpc>
              <a:spcBef>
                <a:spcPct val="50000"/>
              </a:spcBef>
              <a:buFont typeface="Wingdings" panose="05000000000000000000" charset="0"/>
            </a:pPr>
            <a:r>
              <a:rPr lang="en-US" sz="2000"/>
              <a:t>     t</a:t>
            </a:r>
            <a:r>
              <a:rPr sz="2000"/>
              <a:t>ới mức bị ngạt không duy trì được sự cháy.</a:t>
            </a:r>
            <a:endParaRPr sz="2000"/>
          </a:p>
        </p:txBody>
      </p:sp>
      <p:sp>
        <p:nvSpPr>
          <p:cNvPr id="8" name="Rounded Rectangle 7"/>
          <p:cNvSpPr/>
          <p:nvPr/>
        </p:nvSpPr>
        <p:spPr>
          <a:xfrm>
            <a:off x="1117600" y="39389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9" name="Text Box 8"/>
          <p:cNvSpPr txBox="1"/>
          <p:nvPr/>
        </p:nvSpPr>
        <p:spPr>
          <a:xfrm>
            <a:off x="1117600" y="4088130"/>
            <a:ext cx="7783195" cy="306705"/>
          </a:xfrm>
          <a:prstGeom prst="rect">
            <a:avLst/>
          </a:prstGeom>
          <a:noFill/>
          <a:ln w="9525">
            <a:noFill/>
          </a:ln>
        </p:spPr>
        <p:txBody>
          <a:bodyPr wrap="square">
            <a:spAutoFit/>
          </a:bodyPr>
          <a:p>
            <a:pPr marL="342900" indent="-342900">
              <a:lnSpc>
                <a:spcPct val="70000"/>
              </a:lnSpc>
              <a:spcBef>
                <a:spcPct val="50000"/>
              </a:spcBef>
              <a:buFont typeface="Wingdings" panose="05000000000000000000" charset="0"/>
              <a:buChar char="v"/>
            </a:pPr>
            <a:r>
              <a:rPr sz="2000"/>
              <a:t>Sử dụg các chất chữa cháy như khí CO2, nitơ ( N2) bọt trơ.</a:t>
            </a:r>
            <a:endParaRPr sz="20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wipe(left)">
                                      <p:cBhvr>
                                        <p:cTn id="7" dur="500"/>
                                        <p:tgtEl>
                                          <p:spTgt spid="2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6654"/>
                                        </p:tgtEl>
                                        <p:attrNameLst>
                                          <p:attrName>style.visibility</p:attrName>
                                        </p:attrNameLst>
                                      </p:cBhvr>
                                      <p:to>
                                        <p:strVal val="visible"/>
                                      </p:to>
                                    </p:set>
                                    <p:animEffect transition="in" filter="wipe(left)">
                                      <p:cBhvr>
                                        <p:cTn id="10" dur="500"/>
                                        <p:tgtEl>
                                          <p:spTgt spid="2665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6643"/>
                                        </p:tgtEl>
                                        <p:attrNameLst>
                                          <p:attrName>style.visibility</p:attrName>
                                        </p:attrNameLst>
                                      </p:cBhvr>
                                      <p:to>
                                        <p:strVal val="visible"/>
                                      </p:to>
                                    </p:set>
                                    <p:animEffect transition="in" filter="wipe(left)">
                                      <p:cBhvr>
                                        <p:cTn id="15" dur="500"/>
                                        <p:tgtEl>
                                          <p:spTgt spid="26643"/>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6649"/>
                                        </p:tgtEl>
                                        <p:attrNameLst>
                                          <p:attrName>style.visibility</p:attrName>
                                        </p:attrNameLst>
                                      </p:cBhvr>
                                      <p:to>
                                        <p:strVal val="visible"/>
                                      </p:to>
                                    </p:set>
                                    <p:animEffect transition="in" filter="wipe(left)">
                                      <p:cBhvr>
                                        <p:cTn id="18" dur="500"/>
                                        <p:tgtEl>
                                          <p:spTgt spid="2664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left)">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ldLvl="0" animBg="1"/>
      <p:bldP spid="26643" grpId="0" bldLvl="0" animBg="1"/>
      <p:bldP spid="26649" grpId="0"/>
      <p:bldP spid="26654" grpId="0"/>
      <p:bldP spid="3" grpId="0" bldLvl="0" animBg="1"/>
      <p:bldP spid="4" grpId="0"/>
      <p:bldP spid="6" grpId="0" bldLvl="0" animBg="1"/>
      <p:bldP spid="7" grpId="0"/>
      <p:bldP spid="8" grpId="0" bldLvl="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3" name="Rounded Rectangle 2"/>
          <p:cNvSpPr/>
          <p:nvPr/>
        </p:nvSpPr>
        <p:spPr>
          <a:xfrm>
            <a:off x="1143000" y="313055"/>
            <a:ext cx="7790815"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4" name="Pentagon 3"/>
          <p:cNvSpPr/>
          <p:nvPr/>
        </p:nvSpPr>
        <p:spPr>
          <a:xfrm>
            <a:off x="227013" y="452438"/>
            <a:ext cx="1397000" cy="523875"/>
          </a:xfrm>
          <a:prstGeom prst="homePlate">
            <a:avLst>
              <a:gd name="adj" fmla="val 39950"/>
            </a:avLst>
          </a:prstGeom>
          <a:gradFill rotWithShape="1">
            <a:gsLst>
              <a:gs pos="0">
                <a:schemeClr val="accent2"/>
              </a:gs>
              <a:gs pos="100000">
                <a:schemeClr val="accent2">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p>
            <a:endParaRPr lang="en-US"/>
          </a:p>
        </p:txBody>
      </p:sp>
      <p:sp>
        <p:nvSpPr>
          <p:cNvPr id="6" name="Text Box 18"/>
          <p:cNvSpPr txBox="1"/>
          <p:nvPr/>
        </p:nvSpPr>
        <p:spPr>
          <a:xfrm>
            <a:off x="152400" y="546100"/>
            <a:ext cx="1447800" cy="783590"/>
          </a:xfrm>
          <a:prstGeom prst="rect">
            <a:avLst/>
          </a:prstGeom>
          <a:noFill/>
          <a:ln w="9525">
            <a:noFill/>
          </a:ln>
        </p:spPr>
        <p:txBody>
          <a:bodyPr>
            <a:spAutoFit/>
          </a:bodyPr>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latin typeface="SimSun" panose="02010600030101010101" pitchFamily="2" charset="-122"/>
              <a:ea typeface="SimSun" panose="02010600030101010101" pitchFamily="2" charset="-122"/>
            </a:endParaRPr>
          </a:p>
          <a:p>
            <a:pPr algn="ctr">
              <a:spcBef>
                <a:spcPct val="50000"/>
              </a:spcBef>
            </a:pPr>
            <a:endParaRPr lang="en-US" b="1">
              <a:solidFill>
                <a:srgbClr val="F8F8F8"/>
              </a:solidFill>
            </a:endParaRPr>
          </a:p>
        </p:txBody>
      </p:sp>
      <p:sp>
        <p:nvSpPr>
          <p:cNvPr id="7" name="Text Box 6"/>
          <p:cNvSpPr txBox="1"/>
          <p:nvPr/>
        </p:nvSpPr>
        <p:spPr>
          <a:xfrm>
            <a:off x="1616075" y="609600"/>
            <a:ext cx="7108825" cy="349250"/>
          </a:xfrm>
          <a:prstGeom prst="rect">
            <a:avLst/>
          </a:prstGeom>
          <a:noFill/>
          <a:ln w="9525">
            <a:noFill/>
          </a:ln>
        </p:spPr>
        <p:txBody>
          <a:bodyPr wrap="square">
            <a:spAutoFit/>
          </a:bodyPr>
          <a:p>
            <a:pPr>
              <a:lnSpc>
                <a:spcPct val="70000"/>
              </a:lnSpc>
              <a:spcBef>
                <a:spcPct val="50000"/>
              </a:spcBef>
            </a:pPr>
            <a:r>
              <a:rPr sz="2400" b="1"/>
              <a:t>Phương pháp làm lạnh (thu nhiệt):</a:t>
            </a:r>
            <a:endParaRPr sz="2400" b="1"/>
          </a:p>
        </p:txBody>
      </p:sp>
      <p:sp>
        <p:nvSpPr>
          <p:cNvPr id="8" name="Rounded Rectangle 7"/>
          <p:cNvSpPr/>
          <p:nvPr/>
        </p:nvSpPr>
        <p:spPr>
          <a:xfrm>
            <a:off x="1143000" y="1259205"/>
            <a:ext cx="7790815" cy="160083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9" name="Text Box 8"/>
          <p:cNvSpPr txBox="1"/>
          <p:nvPr/>
        </p:nvSpPr>
        <p:spPr>
          <a:xfrm>
            <a:off x="1143000" y="1435100"/>
            <a:ext cx="7780020" cy="1198880"/>
          </a:xfrm>
          <a:prstGeom prst="rect">
            <a:avLst/>
          </a:prstGeom>
          <a:noFill/>
          <a:ln w="9525">
            <a:noFill/>
          </a:ln>
        </p:spPr>
        <p:txBody>
          <a:bodyPr wrap="square">
            <a:spAutoFit/>
          </a:bodyPr>
          <a:p>
            <a:pPr marL="342900" indent="-342900">
              <a:lnSpc>
                <a:spcPct val="100000"/>
              </a:lnSpc>
              <a:spcBef>
                <a:spcPct val="50000"/>
              </a:spcBef>
              <a:buFont typeface="Wingdings" panose="05000000000000000000" charset="0"/>
              <a:buChar char="v"/>
            </a:pPr>
            <a:r>
              <a:rPr sz="2400"/>
              <a:t>Là dùng các chất chữ cháy có khả năng thu nhiệt làm giảm nhiệt độ của đám  cháy nhỏ hơn nhiệt độ bắt cháy của chất cháy đám cháy sẽ tắt.</a:t>
            </a:r>
            <a:endParaRPr sz="2400"/>
          </a:p>
        </p:txBody>
      </p:sp>
      <p:sp>
        <p:nvSpPr>
          <p:cNvPr id="10" name="Rounded Rectangle 9"/>
          <p:cNvSpPr/>
          <p:nvPr/>
        </p:nvSpPr>
        <p:spPr>
          <a:xfrm>
            <a:off x="1143000" y="2971800"/>
            <a:ext cx="7790815" cy="1574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11" name="Text Box 10"/>
          <p:cNvSpPr txBox="1"/>
          <p:nvPr/>
        </p:nvSpPr>
        <p:spPr>
          <a:xfrm>
            <a:off x="1143000" y="3387090"/>
            <a:ext cx="7757160" cy="829945"/>
          </a:xfrm>
          <a:prstGeom prst="rect">
            <a:avLst/>
          </a:prstGeom>
          <a:noFill/>
          <a:ln w="9525">
            <a:noFill/>
          </a:ln>
        </p:spPr>
        <p:txBody>
          <a:bodyPr wrap="square">
            <a:spAutoFit/>
          </a:bodyPr>
          <a:p>
            <a:pPr marL="342900" indent="-342900">
              <a:lnSpc>
                <a:spcPct val="100000"/>
              </a:lnSpc>
              <a:spcBef>
                <a:spcPct val="50000"/>
              </a:spcBef>
              <a:buFont typeface="Wingdings" panose="05000000000000000000" charset="0"/>
              <a:buChar char="v"/>
            </a:pPr>
            <a:r>
              <a:rPr sz="2400"/>
              <a:t>Sử dụng các chất chữa cháy như khí trơ lạnh CO2, N2 H2O. </a:t>
            </a:r>
            <a:endParaRPr sz="2400"/>
          </a:p>
        </p:txBody>
      </p:sp>
      <p:sp>
        <p:nvSpPr>
          <p:cNvPr id="12" name="Rounded Rectangle 11"/>
          <p:cNvSpPr/>
          <p:nvPr/>
        </p:nvSpPr>
        <p:spPr>
          <a:xfrm>
            <a:off x="1142365" y="4658360"/>
            <a:ext cx="7780655" cy="159639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13" name="Text Box 12"/>
          <p:cNvSpPr txBox="1"/>
          <p:nvPr/>
        </p:nvSpPr>
        <p:spPr>
          <a:xfrm>
            <a:off x="1174115" y="4658360"/>
            <a:ext cx="7770495" cy="1568450"/>
          </a:xfrm>
          <a:prstGeom prst="rect">
            <a:avLst/>
          </a:prstGeom>
          <a:noFill/>
          <a:ln w="9525">
            <a:noFill/>
          </a:ln>
        </p:spPr>
        <p:txBody>
          <a:bodyPr wrap="square">
            <a:spAutoFit/>
          </a:bodyPr>
          <a:p>
            <a:pPr marL="342900" indent="-342900">
              <a:lnSpc>
                <a:spcPct val="100000"/>
              </a:lnSpc>
              <a:spcBef>
                <a:spcPct val="50000"/>
              </a:spcBef>
              <a:buFont typeface="Wingdings" panose="05000000000000000000" charset="0"/>
              <a:buChar char="v"/>
            </a:pPr>
            <a:r>
              <a:rPr sz="2400"/>
              <a:t>Sử dụng nước chữa cháy cần chú ý không dùng nước chữa các đám cháy đang có điện, hóa chất kỵ nước như: xăng, dầu, gas và đám cháy có nhiệt độ cao trên 19000C mà nước quá ít.</a:t>
            </a:r>
            <a:endParaRPr sz="24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7" grpId="0"/>
      <p:bldP spid="8" grpId="0" bldLvl="0" animBg="1"/>
      <p:bldP spid="9" grpId="0"/>
      <p:bldP spid="10" grpId="0" bldLvl="0" animBg="1"/>
      <p:bldP spid="11" grpId="0"/>
      <p:bldP spid="12" grpId="0" bldLvl="0" animBg="1"/>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76835" y="109855"/>
            <a:ext cx="6965315" cy="583565"/>
          </a:xfrm>
          <a:prstGeom prst="rect">
            <a:avLst/>
          </a:prstGeom>
          <a:noFill/>
          <a:ln w="9525">
            <a:noFill/>
          </a:ln>
        </p:spPr>
        <p:txBody>
          <a:bodyPr wrap="square">
            <a:spAutoFit/>
          </a:bodyPr>
          <a:lstStyle/>
          <a:p>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2.6.Các phương tiện chữa cháy</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26627" name="Rounded Rectangle 26626"/>
          <p:cNvSpPr/>
          <p:nvPr/>
        </p:nvSpPr>
        <p:spPr>
          <a:xfrm>
            <a:off x="1143000" y="24784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28" name="Rounded Rectangle 26627"/>
          <p:cNvSpPr/>
          <p:nvPr/>
        </p:nvSpPr>
        <p:spPr>
          <a:xfrm>
            <a:off x="1143000" y="1600200"/>
            <a:ext cx="779018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38" name="Pentagon 26637"/>
          <p:cNvSpPr/>
          <p:nvPr/>
        </p:nvSpPr>
        <p:spPr>
          <a:xfrm>
            <a:off x="227013" y="1739900"/>
            <a:ext cx="1397000" cy="523875"/>
          </a:xfrm>
          <a:prstGeom prst="homePlate">
            <a:avLst>
              <a:gd name="adj" fmla="val 39950"/>
            </a:avLst>
          </a:prstGeom>
          <a:gradFill rotWithShape="1">
            <a:gsLst>
              <a:gs pos="0">
                <a:schemeClr val="folHlink"/>
              </a:gs>
              <a:gs pos="100000">
                <a:schemeClr val="fo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39" name="Text Box 18"/>
          <p:cNvSpPr txBox="1"/>
          <p:nvPr/>
        </p:nvSpPr>
        <p:spPr>
          <a:xfrm>
            <a:off x="152400" y="1833563"/>
            <a:ext cx="1447800" cy="337185"/>
          </a:xfrm>
          <a:prstGeom prst="rect">
            <a:avLst/>
          </a:prstGeom>
          <a:noFill/>
          <a:ln w="9525">
            <a:noFill/>
          </a:ln>
        </p:spPr>
        <p:txBody>
          <a:bodyPr>
            <a:spAutoFit/>
          </a:bodyPr>
          <a:lstStyle/>
          <a:p>
            <a:pPr algn="ctr">
              <a:spcBef>
                <a:spcPct val="50000"/>
              </a:spcBef>
            </a:pPr>
            <a:r>
              <a:rPr lang="en-US" sz="1600" b="1">
                <a:solidFill>
                  <a:srgbClr val="F8F8F8"/>
                </a:solidFill>
                <a:latin typeface="SimSun" panose="02010600030101010101" pitchFamily="2" charset="-122"/>
                <a:ea typeface="SimSun" panose="02010600030101010101" pitchFamily="2" charset="-122"/>
                <a:sym typeface="+mn-ea"/>
              </a:rPr>
              <a:t>☆</a:t>
            </a:r>
            <a:endParaRPr lang="en-US" sz="1600" b="1">
              <a:solidFill>
                <a:srgbClr val="F8F8F8"/>
              </a:solidFill>
              <a:latin typeface="SimSun" panose="02010600030101010101" pitchFamily="2" charset="-122"/>
              <a:ea typeface="SimSun" panose="02010600030101010101" pitchFamily="2" charset="-122"/>
            </a:endParaRPr>
          </a:p>
        </p:txBody>
      </p:sp>
      <p:sp>
        <p:nvSpPr>
          <p:cNvPr id="26640" name="Pentagon 26639"/>
          <p:cNvSpPr/>
          <p:nvPr/>
        </p:nvSpPr>
        <p:spPr>
          <a:xfrm>
            <a:off x="227013" y="2617788"/>
            <a:ext cx="1397000" cy="522287"/>
          </a:xfrm>
          <a:prstGeom prst="homePlate">
            <a:avLst>
              <a:gd name="adj" fmla="val 40072"/>
            </a:avLst>
          </a:prstGeom>
          <a:gradFill rotWithShape="1">
            <a:gsLst>
              <a:gs pos="0">
                <a:schemeClr val="accent1"/>
              </a:gs>
              <a:gs pos="100000">
                <a:schemeClr val="accent1">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1" name="Text Box 18"/>
          <p:cNvSpPr txBox="1"/>
          <p:nvPr/>
        </p:nvSpPr>
        <p:spPr>
          <a:xfrm>
            <a:off x="152400" y="2711450"/>
            <a:ext cx="1447800" cy="783590"/>
          </a:xfrm>
          <a:prstGeom prst="rect">
            <a:avLst/>
          </a:prstGeom>
          <a:noFill/>
          <a:ln w="9525">
            <a:noFill/>
          </a:ln>
        </p:spPr>
        <p:txBody>
          <a:bodyPr>
            <a:spAutoFit/>
          </a:bodyPr>
          <a:lstStyle/>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endParaRPr>
          </a:p>
          <a:p>
            <a:pPr algn="ctr">
              <a:spcBef>
                <a:spcPct val="50000"/>
              </a:spcBef>
            </a:pPr>
            <a:endParaRPr lang="en-US" b="1">
              <a:solidFill>
                <a:srgbClr val="F8F8F8"/>
              </a:solidFill>
            </a:endParaRPr>
          </a:p>
        </p:txBody>
      </p:sp>
      <p:sp>
        <p:nvSpPr>
          <p:cNvPr id="26643" name="Rounded Rectangle 26642"/>
          <p:cNvSpPr/>
          <p:nvPr/>
        </p:nvSpPr>
        <p:spPr>
          <a:xfrm>
            <a:off x="1143000" y="3361055"/>
            <a:ext cx="7790815"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44" name="Pentagon 26643"/>
          <p:cNvSpPr/>
          <p:nvPr/>
        </p:nvSpPr>
        <p:spPr>
          <a:xfrm>
            <a:off x="227013" y="3500438"/>
            <a:ext cx="1397000" cy="523875"/>
          </a:xfrm>
          <a:prstGeom prst="homePlate">
            <a:avLst>
              <a:gd name="adj" fmla="val 39950"/>
            </a:avLst>
          </a:prstGeom>
          <a:gradFill rotWithShape="1">
            <a:gsLst>
              <a:gs pos="0">
                <a:schemeClr val="accent2"/>
              </a:gs>
              <a:gs pos="100000">
                <a:schemeClr val="accent2">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5" name="Text Box 18"/>
          <p:cNvSpPr txBox="1"/>
          <p:nvPr/>
        </p:nvSpPr>
        <p:spPr>
          <a:xfrm>
            <a:off x="152400" y="3594100"/>
            <a:ext cx="1447800" cy="783590"/>
          </a:xfrm>
          <a:prstGeom prst="rect">
            <a:avLst/>
          </a:prstGeom>
          <a:noFill/>
          <a:ln w="9525">
            <a:noFill/>
          </a:ln>
        </p:spPr>
        <p:txBody>
          <a:bodyPr>
            <a:spAutoFit/>
          </a:bodyPr>
          <a:lstStyle/>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endParaRPr>
          </a:p>
          <a:p>
            <a:pPr algn="ctr">
              <a:spcBef>
                <a:spcPct val="50000"/>
              </a:spcBef>
            </a:pPr>
            <a:endParaRPr lang="en-US" b="1">
              <a:solidFill>
                <a:srgbClr val="F8F8F8"/>
              </a:solidFill>
            </a:endParaRPr>
          </a:p>
        </p:txBody>
      </p:sp>
      <p:sp>
        <p:nvSpPr>
          <p:cNvPr id="26648" name="Text Box 26647"/>
          <p:cNvSpPr txBox="1"/>
          <p:nvPr/>
        </p:nvSpPr>
        <p:spPr>
          <a:xfrm>
            <a:off x="1600200" y="1752600"/>
            <a:ext cx="7124700" cy="306705"/>
          </a:xfrm>
          <a:prstGeom prst="rect">
            <a:avLst/>
          </a:prstGeom>
          <a:noFill/>
          <a:ln w="9525">
            <a:noFill/>
          </a:ln>
        </p:spPr>
        <p:txBody>
          <a:bodyPr wrap="square">
            <a:spAutoFit/>
          </a:bodyPr>
          <a:lstStyle/>
          <a:p>
            <a:pPr>
              <a:lnSpc>
                <a:spcPct val="70000"/>
              </a:lnSpc>
              <a:spcBef>
                <a:spcPct val="50000"/>
              </a:spcBef>
            </a:pPr>
            <a:r>
              <a:rPr sz="2000"/>
              <a:t>Phương tiện chữa cháy cơ giới:</a:t>
            </a:r>
            <a:endParaRPr sz="2000"/>
          </a:p>
        </p:txBody>
      </p:sp>
      <p:sp>
        <p:nvSpPr>
          <p:cNvPr id="26649" name="Text Box 26648"/>
          <p:cNvSpPr txBox="1"/>
          <p:nvPr/>
        </p:nvSpPr>
        <p:spPr>
          <a:xfrm>
            <a:off x="1616075" y="3505200"/>
            <a:ext cx="7108825" cy="306705"/>
          </a:xfrm>
          <a:prstGeom prst="rect">
            <a:avLst/>
          </a:prstGeom>
          <a:noFill/>
          <a:ln w="9525">
            <a:noFill/>
          </a:ln>
        </p:spPr>
        <p:txBody>
          <a:bodyPr wrap="square">
            <a:spAutoFit/>
          </a:bodyPr>
          <a:lstStyle/>
          <a:p>
            <a:pPr>
              <a:lnSpc>
                <a:spcPct val="70000"/>
              </a:lnSpc>
              <a:spcBef>
                <a:spcPct val="50000"/>
              </a:spcBef>
            </a:pPr>
            <a:r>
              <a:rPr sz="2000"/>
              <a:t>Hệ thống thiết bị chữa cháy tự động, nữa tự động</a:t>
            </a:r>
            <a:endParaRPr sz="2000"/>
          </a:p>
        </p:txBody>
      </p:sp>
      <p:sp>
        <p:nvSpPr>
          <p:cNvPr id="26654" name="Text Box 26653"/>
          <p:cNvSpPr txBox="1"/>
          <p:nvPr/>
        </p:nvSpPr>
        <p:spPr>
          <a:xfrm>
            <a:off x="1600200" y="2667000"/>
            <a:ext cx="7124700" cy="306705"/>
          </a:xfrm>
          <a:prstGeom prst="rect">
            <a:avLst/>
          </a:prstGeom>
          <a:noFill/>
          <a:ln w="9525">
            <a:noFill/>
          </a:ln>
        </p:spPr>
        <p:txBody>
          <a:bodyPr wrap="square">
            <a:spAutoFit/>
          </a:bodyPr>
          <a:lstStyle/>
          <a:p>
            <a:pPr>
              <a:lnSpc>
                <a:spcPct val="70000"/>
              </a:lnSpc>
              <a:spcBef>
                <a:spcPct val="50000"/>
              </a:spcBef>
            </a:pPr>
            <a:r>
              <a:rPr sz="2000"/>
              <a:t>Bình chữa cháy cầm tay và bình lắp trên giá có bánh xe:</a:t>
            </a:r>
            <a:endParaRPr sz="2000"/>
          </a:p>
        </p:txBody>
      </p:sp>
      <p:sp>
        <p:nvSpPr>
          <p:cNvPr id="26642" name="Rounded Rectangle 26641"/>
          <p:cNvSpPr/>
          <p:nvPr/>
        </p:nvSpPr>
        <p:spPr>
          <a:xfrm>
            <a:off x="1143000" y="4243705"/>
            <a:ext cx="780923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26646" name="Pentagon 26645"/>
          <p:cNvSpPr/>
          <p:nvPr/>
        </p:nvSpPr>
        <p:spPr>
          <a:xfrm>
            <a:off x="227013" y="4383088"/>
            <a:ext cx="1397000" cy="522287"/>
          </a:xfrm>
          <a:prstGeom prst="homePlate">
            <a:avLst>
              <a:gd name="adj" fmla="val 40072"/>
            </a:avLst>
          </a:prstGeom>
          <a:gradFill rotWithShape="1">
            <a:gsLst>
              <a:gs pos="0">
                <a:schemeClr val="hlink"/>
              </a:gs>
              <a:gs pos="100000">
                <a:schemeClr va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p>
            <a:endParaRPr lang="en-US"/>
          </a:p>
        </p:txBody>
      </p:sp>
      <p:sp>
        <p:nvSpPr>
          <p:cNvPr id="26647" name="Text Box 18"/>
          <p:cNvSpPr txBox="1"/>
          <p:nvPr/>
        </p:nvSpPr>
        <p:spPr>
          <a:xfrm>
            <a:off x="152400" y="4476750"/>
            <a:ext cx="1447800" cy="368300"/>
          </a:xfrm>
          <a:prstGeom prst="rect">
            <a:avLst/>
          </a:prstGeom>
          <a:noFill/>
          <a:ln w="9525">
            <a:noFill/>
          </a:ln>
        </p:spPr>
        <p:txBody>
          <a:bodyPr>
            <a:spAutoFit/>
          </a:bodyPr>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endParaRPr>
          </a:p>
        </p:txBody>
      </p:sp>
      <p:sp>
        <p:nvSpPr>
          <p:cNvPr id="26655" name="Text Box 26654"/>
          <p:cNvSpPr txBox="1"/>
          <p:nvPr/>
        </p:nvSpPr>
        <p:spPr>
          <a:xfrm>
            <a:off x="1616075" y="4419600"/>
            <a:ext cx="7336790" cy="306705"/>
          </a:xfrm>
          <a:prstGeom prst="rect">
            <a:avLst/>
          </a:prstGeom>
          <a:noFill/>
          <a:ln w="9525">
            <a:noFill/>
          </a:ln>
        </p:spPr>
        <p:txBody>
          <a:bodyPr wrap="square">
            <a:spAutoFit/>
          </a:bodyPr>
          <a:p>
            <a:pPr>
              <a:lnSpc>
                <a:spcPct val="70000"/>
              </a:lnSpc>
              <a:spcBef>
                <a:spcPct val="50000"/>
              </a:spcBef>
            </a:pPr>
            <a:r>
              <a:rPr sz="2000"/>
              <a:t>Các phương tiện và thiết bị chữa cháy khác</a:t>
            </a:r>
            <a:endParaRPr sz="20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wipe(left)">
                                      <p:cBhvr>
                                        <p:cTn id="7" dur="500"/>
                                        <p:tgtEl>
                                          <p:spTgt spid="2662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6648"/>
                                        </p:tgtEl>
                                        <p:attrNameLst>
                                          <p:attrName>style.visibility</p:attrName>
                                        </p:attrNameLst>
                                      </p:cBhvr>
                                      <p:to>
                                        <p:strVal val="visible"/>
                                      </p:to>
                                    </p:set>
                                    <p:animEffect transition="in" filter="wipe(left)">
                                      <p:cBhvr>
                                        <p:cTn id="10" dur="500"/>
                                        <p:tgtEl>
                                          <p:spTgt spid="266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6627"/>
                                        </p:tgtEl>
                                        <p:attrNameLst>
                                          <p:attrName>style.visibility</p:attrName>
                                        </p:attrNameLst>
                                      </p:cBhvr>
                                      <p:to>
                                        <p:strVal val="visible"/>
                                      </p:to>
                                    </p:set>
                                    <p:animEffect transition="in" filter="wipe(left)">
                                      <p:cBhvr>
                                        <p:cTn id="15" dur="500"/>
                                        <p:tgtEl>
                                          <p:spTgt spid="2662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6654"/>
                                        </p:tgtEl>
                                        <p:attrNameLst>
                                          <p:attrName>style.visibility</p:attrName>
                                        </p:attrNameLst>
                                      </p:cBhvr>
                                      <p:to>
                                        <p:strVal val="visible"/>
                                      </p:to>
                                    </p:set>
                                    <p:animEffect transition="in" filter="wipe(left)">
                                      <p:cBhvr>
                                        <p:cTn id="18" dur="500"/>
                                        <p:tgtEl>
                                          <p:spTgt spid="2665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6643"/>
                                        </p:tgtEl>
                                        <p:attrNameLst>
                                          <p:attrName>style.visibility</p:attrName>
                                        </p:attrNameLst>
                                      </p:cBhvr>
                                      <p:to>
                                        <p:strVal val="visible"/>
                                      </p:to>
                                    </p:set>
                                    <p:animEffect transition="in" filter="wipe(left)">
                                      <p:cBhvr>
                                        <p:cTn id="23" dur="500"/>
                                        <p:tgtEl>
                                          <p:spTgt spid="2664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6649"/>
                                        </p:tgtEl>
                                        <p:attrNameLst>
                                          <p:attrName>style.visibility</p:attrName>
                                        </p:attrNameLst>
                                      </p:cBhvr>
                                      <p:to>
                                        <p:strVal val="visible"/>
                                      </p:to>
                                    </p:set>
                                    <p:animEffect transition="in" filter="wipe(left)">
                                      <p:cBhvr>
                                        <p:cTn id="26" dur="500"/>
                                        <p:tgtEl>
                                          <p:spTgt spid="26649"/>
                                        </p:tgtEl>
                                      </p:cBhvr>
                                    </p:animEffect>
                                  </p:childTnLst>
                                </p:cTn>
                              </p:par>
                            </p:childTnLst>
                          </p:cTn>
                        </p:par>
                        <p:par>
                          <p:cTn id="27" fill="hold">
                            <p:stCondLst>
                              <p:cond delay="500"/>
                            </p:stCondLst>
                            <p:childTnLst>
                              <p:par>
                                <p:cTn id="28" presetID="22" presetClass="entr" presetSubtype="1" fill="hold" grpId="0" nodeType="afterEffect">
                                  <p:stCondLst>
                                    <p:cond delay="0"/>
                                  </p:stCondLst>
                                  <p:childTnLst>
                                    <p:set>
                                      <p:cBhvr>
                                        <p:cTn id="29" dur="1" fill="hold">
                                          <p:stCondLst>
                                            <p:cond delay="0"/>
                                          </p:stCondLst>
                                        </p:cTn>
                                        <p:tgtEl>
                                          <p:spTgt spid="26642"/>
                                        </p:tgtEl>
                                        <p:attrNameLst>
                                          <p:attrName>style.visibility</p:attrName>
                                        </p:attrNameLst>
                                      </p:cBhvr>
                                      <p:to>
                                        <p:strVal val="visible"/>
                                      </p:to>
                                    </p:set>
                                    <p:animEffect transition="in" filter="wipe(up)">
                                      <p:cBhvr>
                                        <p:cTn id="30" dur="500"/>
                                        <p:tgtEl>
                                          <p:spTgt spid="26642"/>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26646"/>
                                        </p:tgtEl>
                                        <p:attrNameLst>
                                          <p:attrName>style.visibility</p:attrName>
                                        </p:attrNameLst>
                                      </p:cBhvr>
                                      <p:to>
                                        <p:strVal val="visible"/>
                                      </p:to>
                                    </p:set>
                                    <p:animEffect transition="in" filter="wipe(up)">
                                      <p:cBhvr>
                                        <p:cTn id="33" dur="500"/>
                                        <p:tgtEl>
                                          <p:spTgt spid="2664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26647"/>
                                        </p:tgtEl>
                                        <p:attrNameLst>
                                          <p:attrName>style.visibility</p:attrName>
                                        </p:attrNameLst>
                                      </p:cBhvr>
                                      <p:to>
                                        <p:strVal val="visible"/>
                                      </p:to>
                                    </p:set>
                                    <p:animEffect transition="in" filter="wipe(up)">
                                      <p:cBhvr>
                                        <p:cTn id="36" dur="500"/>
                                        <p:tgtEl>
                                          <p:spTgt spid="2664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6655"/>
                                        </p:tgtEl>
                                        <p:attrNameLst>
                                          <p:attrName>style.visibility</p:attrName>
                                        </p:attrNameLst>
                                      </p:cBhvr>
                                      <p:to>
                                        <p:strVal val="visible"/>
                                      </p:to>
                                    </p:set>
                                    <p:animEffect transition="in" filter="wipe(up)">
                                      <p:cBhvr>
                                        <p:cTn id="39" dur="500"/>
                                        <p:tgtEl>
                                          <p:spTgt spid="266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ldLvl="0" animBg="1"/>
      <p:bldP spid="26628" grpId="0" bldLvl="0" animBg="1"/>
      <p:bldP spid="26643" grpId="0" bldLvl="0" animBg="1"/>
      <p:bldP spid="26648" grpId="0"/>
      <p:bldP spid="26649" grpId="0"/>
      <p:bldP spid="26654" grpId="0"/>
      <p:bldP spid="26642" grpId="0" bldLvl="0" animBg="1"/>
      <p:bldP spid="26646" grpId="0" bldLvl="0" animBg="1"/>
      <p:bldP spid="26647" grpId="0"/>
      <p:bldP spid="2665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0961"/>
          <p:cNvSpPr>
            <a:spLocks noGrp="1"/>
          </p:cNvSpPr>
          <p:nvPr/>
        </p:nvSpPr>
        <p:spPr>
          <a:xfrm>
            <a:off x="7239000" y="6545580"/>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243" name="Freeform 10242"/>
          <p:cNvSpPr/>
          <p:nvPr/>
        </p:nvSpPr>
        <p:spPr>
          <a:xfrm flipV="1">
            <a:off x="1012825" y="2963863"/>
            <a:ext cx="6397625" cy="661987"/>
          </a:xfrm>
          <a:custGeom>
            <a:avLst/>
            <a:gdLst>
              <a:gd name="txL" fmla="*/ 3706 w 21600"/>
              <a:gd name="txT" fmla="*/ 3706 h 21600"/>
              <a:gd name="txR" fmla="*/ 17893 w 21600"/>
              <a:gd name="txB" fmla="*/ 17893 h 21600"/>
            </a:gdLst>
            <a:ahLst/>
            <a:cxnLst>
              <a:cxn ang="0">
                <a:pos x="19693" y="10800"/>
              </a:cxn>
              <a:cxn ang="90">
                <a:pos x="10800" y="21600"/>
              </a:cxn>
              <a:cxn ang="180">
                <a:pos x="1906" y="10800"/>
              </a:cxn>
              <a:cxn ang="270">
                <a:pos x="10800" y="0"/>
              </a:cxn>
            </a:cxnLst>
            <a:rect l="txL" t="txT" r="txR" b="txB"/>
            <a:pathLst>
              <a:path w="21600" h="21600">
                <a:moveTo>
                  <a:pt x="0" y="0"/>
                </a:moveTo>
                <a:lnTo>
                  <a:pt x="3813" y="21600"/>
                </a:lnTo>
                <a:lnTo>
                  <a:pt x="17787" y="21600"/>
                </a:lnTo>
                <a:lnTo>
                  <a:pt x="21600" y="0"/>
                </a:lnTo>
                <a:close/>
              </a:path>
            </a:pathLst>
          </a:custGeom>
          <a:gradFill rotWithShape="1">
            <a:gsLst>
              <a:gs pos="0">
                <a:schemeClr val="accent1">
                  <a:alpha val="39999"/>
                </a:schemeClr>
              </a:gs>
              <a:gs pos="100000">
                <a:schemeClr val="accent1">
                  <a:gamma/>
                  <a:tint val="0"/>
                  <a:invGamma/>
                  <a:alpha val="0"/>
                </a:schemeClr>
              </a:gs>
            </a:gsLst>
            <a:lin ang="5400000" scaled="1"/>
            <a:tileRect/>
          </a:gradFill>
          <a:ln w="9525">
            <a:noFill/>
          </a:ln>
        </p:spPr>
        <p:txBody>
          <a:bodyPr/>
          <a:lstStyle/>
          <a:p>
            <a:endParaRPr lang="en-US"/>
          </a:p>
        </p:txBody>
      </p:sp>
      <p:sp>
        <p:nvSpPr>
          <p:cNvPr id="10246" name="Rounded Rectangle 10245"/>
          <p:cNvSpPr/>
          <p:nvPr/>
        </p:nvSpPr>
        <p:spPr>
          <a:xfrm>
            <a:off x="838200" y="1586230"/>
            <a:ext cx="7458075" cy="1339850"/>
          </a:xfrm>
          <a:prstGeom prst="roundRect">
            <a:avLst>
              <a:gd name="adj" fmla="val 11921"/>
            </a:avLst>
          </a:prstGeom>
          <a:gradFill rotWithShape="1">
            <a:gsLst>
              <a:gs pos="0">
                <a:schemeClr val="hlink"/>
              </a:gs>
              <a:gs pos="100000">
                <a:schemeClr val="hlink">
                  <a:gamma/>
                  <a:shade val="69804"/>
                  <a:invGamma/>
                </a:schemeClr>
              </a:gs>
            </a:gsLst>
            <a:lin ang="5400000" scaled="1"/>
            <a:tileRect/>
          </a:gradFill>
          <a:ln w="25400" cap="flat" cmpd="sng">
            <a:solidFill>
              <a:srgbClr val="FEFFFF"/>
            </a:solidFill>
            <a:prstDash val="solid"/>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10247" name="Rounded Rectangle 10246"/>
          <p:cNvSpPr/>
          <p:nvPr/>
        </p:nvSpPr>
        <p:spPr>
          <a:xfrm>
            <a:off x="841375" y="3634105"/>
            <a:ext cx="7455535" cy="1325880"/>
          </a:xfrm>
          <a:prstGeom prst="roundRect">
            <a:avLst>
              <a:gd name="adj" fmla="val 11921"/>
            </a:avLst>
          </a:prstGeom>
          <a:gradFill rotWithShape="1">
            <a:gsLst>
              <a:gs pos="0">
                <a:schemeClr val="accent1"/>
              </a:gs>
              <a:gs pos="100000">
                <a:schemeClr val="accent1">
                  <a:gamma/>
                  <a:shade val="69804"/>
                  <a:invGamma/>
                </a:schemeClr>
              </a:gs>
            </a:gsLst>
            <a:lin ang="5400000" scaled="1"/>
            <a:tileRect/>
          </a:gradFill>
          <a:ln w="25400" cap="flat" cmpd="sng">
            <a:solidFill>
              <a:srgbClr val="FEFFFF"/>
            </a:solidFill>
            <a:prstDash val="solid"/>
            <a:headEnd type="none" w="med" len="med"/>
            <a:tailEnd type="none" w="med" len="med"/>
          </a:ln>
          <a:effectLst>
            <a:outerShdw dist="53882" dir="2699999" algn="ctr" rotWithShape="0">
              <a:srgbClr val="000000">
                <a:alpha val="50000"/>
              </a:srgbClr>
            </a:outerShdw>
          </a:effectLst>
        </p:spPr>
        <p:txBody>
          <a:bodyPr/>
          <a:lstStyle/>
          <a:p>
            <a:endParaRPr lang="en-US"/>
          </a:p>
        </p:txBody>
      </p:sp>
      <p:pic>
        <p:nvPicPr>
          <p:cNvPr id="10249" name="Picture 10248" descr="Picture4"/>
          <p:cNvPicPr>
            <a:picLocks noChangeAspect="1"/>
          </p:cNvPicPr>
          <p:nvPr/>
        </p:nvPicPr>
        <p:blipFill>
          <a:blip r:embed="rId1"/>
          <a:stretch>
            <a:fillRect/>
          </a:stretch>
        </p:blipFill>
        <p:spPr>
          <a:xfrm>
            <a:off x="895350" y="1628775"/>
            <a:ext cx="674688" cy="574675"/>
          </a:xfrm>
          <a:prstGeom prst="rect">
            <a:avLst/>
          </a:prstGeom>
          <a:noFill/>
          <a:ln w="9525">
            <a:noFill/>
          </a:ln>
        </p:spPr>
      </p:pic>
      <p:pic>
        <p:nvPicPr>
          <p:cNvPr id="10250" name="Picture 10249" descr="Picture4"/>
          <p:cNvPicPr>
            <a:picLocks noChangeAspect="1"/>
          </p:cNvPicPr>
          <p:nvPr/>
        </p:nvPicPr>
        <p:blipFill>
          <a:blip r:embed="rId1"/>
          <a:stretch>
            <a:fillRect/>
          </a:stretch>
        </p:blipFill>
        <p:spPr>
          <a:xfrm>
            <a:off x="892175" y="3679825"/>
            <a:ext cx="676275" cy="573088"/>
          </a:xfrm>
          <a:prstGeom prst="rect">
            <a:avLst/>
          </a:prstGeom>
          <a:noFill/>
          <a:ln w="9525">
            <a:noFill/>
          </a:ln>
        </p:spPr>
      </p:pic>
      <p:sp>
        <p:nvSpPr>
          <p:cNvPr id="10252" name="Rounded Rectangle 10251"/>
          <p:cNvSpPr/>
          <p:nvPr/>
        </p:nvSpPr>
        <p:spPr>
          <a:xfrm>
            <a:off x="1325880" y="1358900"/>
            <a:ext cx="6473190" cy="457200"/>
          </a:xfrm>
          <a:prstGeom prst="roundRect">
            <a:avLst>
              <a:gd name="adj" fmla="val 16667"/>
            </a:avLst>
          </a:prstGeom>
          <a:solidFill>
            <a:srgbClr val="FEFFFF"/>
          </a:solidFill>
          <a:ln w="28575" cap="flat" cmpd="sng">
            <a:solidFill>
              <a:schemeClr val="hlink"/>
            </a:solidFill>
            <a:prstDash val="solid"/>
            <a:headEnd type="none" w="med" len="med"/>
            <a:tailEnd type="none" w="med" len="med"/>
          </a:ln>
        </p:spPr>
        <p:txBody>
          <a:bodyPr/>
          <a:lstStyle/>
          <a:p>
            <a:endParaRPr lang="en-US"/>
          </a:p>
        </p:txBody>
      </p:sp>
      <p:sp>
        <p:nvSpPr>
          <p:cNvPr id="10253" name="Rounded Rectangle 10252"/>
          <p:cNvSpPr/>
          <p:nvPr/>
        </p:nvSpPr>
        <p:spPr>
          <a:xfrm>
            <a:off x="1325880" y="3425825"/>
            <a:ext cx="6473825" cy="457200"/>
          </a:xfrm>
          <a:prstGeom prst="roundRect">
            <a:avLst>
              <a:gd name="adj" fmla="val 16667"/>
            </a:avLst>
          </a:prstGeom>
          <a:solidFill>
            <a:srgbClr val="FEFFFF"/>
          </a:solidFill>
          <a:ln w="28575" cap="flat" cmpd="sng">
            <a:solidFill>
              <a:schemeClr val="accent1"/>
            </a:solidFill>
            <a:prstDash val="solid"/>
            <a:headEnd type="none" w="med" len="med"/>
            <a:tailEnd type="none" w="med" len="med"/>
          </a:ln>
        </p:spPr>
        <p:txBody>
          <a:bodyPr/>
          <a:lstStyle/>
          <a:p>
            <a:endParaRPr lang="en-US"/>
          </a:p>
        </p:txBody>
      </p:sp>
      <p:sp>
        <p:nvSpPr>
          <p:cNvPr id="10255" name="Text Box 10254"/>
          <p:cNvSpPr txBox="1"/>
          <p:nvPr/>
        </p:nvSpPr>
        <p:spPr>
          <a:xfrm>
            <a:off x="1249363" y="1905000"/>
            <a:ext cx="6019800" cy="922020"/>
          </a:xfrm>
          <a:prstGeom prst="rect">
            <a:avLst/>
          </a:prstGeom>
          <a:noFill/>
          <a:ln w="9525">
            <a:noFill/>
          </a:ln>
        </p:spPr>
        <p:txBody>
          <a:bodyPr>
            <a:spAutoFit/>
          </a:bodyPr>
          <a:lstStyle/>
          <a:p>
            <a:pPr marL="285750" indent="-285750" eaLnBrk="0" hangingPunct="0">
              <a:buFont typeface="Arial" panose="020B0604020202020204" pitchFamily="34" charset="0"/>
              <a:buChar char="•"/>
            </a:pPr>
            <a:r>
              <a:rPr sz="1800">
                <a:solidFill>
                  <a:srgbClr val="FEFFFF"/>
                </a:solidFill>
              </a:rPr>
              <a:t>Xe chữa cháy có té nước</a:t>
            </a:r>
            <a:endParaRPr sz="1800">
              <a:solidFill>
                <a:srgbClr val="FEFFFF"/>
              </a:solidFill>
            </a:endParaRPr>
          </a:p>
          <a:p>
            <a:pPr marL="285750" indent="-285750" eaLnBrk="0" hangingPunct="0">
              <a:buFont typeface="Arial" panose="020B0604020202020204" pitchFamily="34" charset="0"/>
              <a:buChar char="•"/>
            </a:pPr>
            <a:r>
              <a:rPr sz="1800">
                <a:solidFill>
                  <a:srgbClr val="FEFFFF"/>
                </a:solidFill>
              </a:rPr>
              <a:t>Xe chở vòi chữa cháy</a:t>
            </a:r>
            <a:endParaRPr sz="1800">
              <a:solidFill>
                <a:srgbClr val="FEFFFF"/>
              </a:solidFill>
            </a:endParaRPr>
          </a:p>
          <a:p>
            <a:pPr marL="285750" indent="-285750" eaLnBrk="0" hangingPunct="0">
              <a:buFont typeface="Arial" panose="020B0604020202020204" pitchFamily="34" charset="0"/>
              <a:buChar char="•"/>
            </a:pPr>
            <a:r>
              <a:rPr sz="1800">
                <a:solidFill>
                  <a:srgbClr val="FEFFFF"/>
                </a:solidFill>
              </a:rPr>
              <a:t>Xe thông tin ánh sáng</a:t>
            </a:r>
            <a:endParaRPr sz="1800">
              <a:solidFill>
                <a:srgbClr val="FEFFFF"/>
              </a:solidFill>
            </a:endParaRPr>
          </a:p>
        </p:txBody>
      </p:sp>
      <p:sp>
        <p:nvSpPr>
          <p:cNvPr id="10256" name="Text Box 10255"/>
          <p:cNvSpPr txBox="1"/>
          <p:nvPr/>
        </p:nvSpPr>
        <p:spPr>
          <a:xfrm>
            <a:off x="1249680" y="3946525"/>
            <a:ext cx="7003415" cy="368300"/>
          </a:xfrm>
          <a:prstGeom prst="rect">
            <a:avLst/>
          </a:prstGeom>
          <a:noFill/>
          <a:ln w="9525">
            <a:noFill/>
          </a:ln>
        </p:spPr>
        <p:txBody>
          <a:bodyPr wrap="square">
            <a:spAutoFit/>
          </a:bodyPr>
          <a:lstStyle/>
          <a:p>
            <a:pPr marL="285750" indent="-285750" eaLnBrk="0" hangingPunct="0">
              <a:buFont typeface="Arial" panose="020B0604020202020204" pitchFamily="34" charset="0"/>
              <a:buChar char="•"/>
            </a:pPr>
            <a:r>
              <a:rPr sz="1800">
                <a:solidFill>
                  <a:srgbClr val="FEFFFF"/>
                </a:solidFill>
              </a:rPr>
              <a:t>Máy bơm chữa cháy đặt trên rơmooc</a:t>
            </a:r>
            <a:endParaRPr sz="1800">
              <a:solidFill>
                <a:srgbClr val="FEFFFF"/>
              </a:solidFill>
            </a:endParaRPr>
          </a:p>
        </p:txBody>
      </p:sp>
      <p:sp>
        <p:nvSpPr>
          <p:cNvPr id="10258" name="Rectangles 10257"/>
          <p:cNvSpPr/>
          <p:nvPr/>
        </p:nvSpPr>
        <p:spPr>
          <a:xfrm>
            <a:off x="1706563" y="1358900"/>
            <a:ext cx="5029200" cy="423545"/>
          </a:xfrm>
          <a:prstGeom prst="rect">
            <a:avLst/>
          </a:prstGeom>
          <a:noFill/>
          <a:ln w="9525">
            <a:noFill/>
          </a:ln>
        </p:spPr>
        <p:txBody>
          <a:bodyPr>
            <a:spAutoFit/>
          </a:bodyPr>
          <a:lstStyle/>
          <a:p>
            <a:pPr algn="ctr">
              <a:lnSpc>
                <a:spcPct val="120000"/>
              </a:lnSpc>
            </a:pPr>
            <a:r>
              <a:rPr b="1">
                <a:solidFill>
                  <a:schemeClr val="hlink"/>
                </a:solidFill>
              </a:rPr>
              <a:t>Ô tô chữa cháy- xe chuyên dụng:</a:t>
            </a:r>
            <a:endParaRPr b="1">
              <a:solidFill>
                <a:schemeClr val="hlink"/>
              </a:solidFill>
            </a:endParaRPr>
          </a:p>
        </p:txBody>
      </p:sp>
      <p:sp>
        <p:nvSpPr>
          <p:cNvPr id="10259" name="Rectangles 10258"/>
          <p:cNvSpPr/>
          <p:nvPr/>
        </p:nvSpPr>
        <p:spPr>
          <a:xfrm>
            <a:off x="1332230" y="3420745"/>
            <a:ext cx="6466840" cy="423545"/>
          </a:xfrm>
          <a:prstGeom prst="rect">
            <a:avLst/>
          </a:prstGeom>
          <a:noFill/>
          <a:ln w="9525">
            <a:noFill/>
          </a:ln>
        </p:spPr>
        <p:txBody>
          <a:bodyPr wrap="square">
            <a:spAutoFit/>
          </a:bodyPr>
          <a:lstStyle/>
          <a:p>
            <a:pPr algn="ctr">
              <a:lnSpc>
                <a:spcPct val="120000"/>
              </a:lnSpc>
            </a:pPr>
            <a:r>
              <a:rPr b="1">
                <a:solidFill>
                  <a:schemeClr val="accent1"/>
                </a:solidFill>
              </a:rPr>
              <a:t>Máy bơm chữa cháy:</a:t>
            </a:r>
            <a:endParaRPr b="1">
              <a:solidFill>
                <a:schemeClr val="accent1"/>
              </a:solidFill>
            </a:endParaRPr>
          </a:p>
        </p:txBody>
      </p:sp>
      <p:sp>
        <p:nvSpPr>
          <p:cNvPr id="26628" name="Rounded Rectangle 26627"/>
          <p:cNvSpPr/>
          <p:nvPr/>
        </p:nvSpPr>
        <p:spPr>
          <a:xfrm>
            <a:off x="1143000" y="152400"/>
            <a:ext cx="779018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26638" name="Pentagon 26637"/>
          <p:cNvSpPr/>
          <p:nvPr/>
        </p:nvSpPr>
        <p:spPr>
          <a:xfrm>
            <a:off x="227013" y="292100"/>
            <a:ext cx="1397000" cy="523875"/>
          </a:xfrm>
          <a:prstGeom prst="homePlate">
            <a:avLst>
              <a:gd name="adj" fmla="val 39950"/>
            </a:avLst>
          </a:prstGeom>
          <a:gradFill rotWithShape="1">
            <a:gsLst>
              <a:gs pos="0">
                <a:schemeClr val="folHlink"/>
              </a:gs>
              <a:gs pos="100000">
                <a:schemeClr val="fo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p>
            <a:endParaRPr lang="en-US"/>
          </a:p>
        </p:txBody>
      </p:sp>
      <p:sp>
        <p:nvSpPr>
          <p:cNvPr id="26639" name="Text Box 18"/>
          <p:cNvSpPr txBox="1"/>
          <p:nvPr/>
        </p:nvSpPr>
        <p:spPr>
          <a:xfrm>
            <a:off x="152400" y="385763"/>
            <a:ext cx="1447800" cy="337185"/>
          </a:xfrm>
          <a:prstGeom prst="rect">
            <a:avLst/>
          </a:prstGeom>
          <a:noFill/>
          <a:ln w="9525">
            <a:noFill/>
          </a:ln>
        </p:spPr>
        <p:txBody>
          <a:bodyPr>
            <a:spAutoFit/>
          </a:bodyPr>
          <a:p>
            <a:pPr algn="ctr">
              <a:spcBef>
                <a:spcPct val="50000"/>
              </a:spcBef>
            </a:pPr>
            <a:r>
              <a:rPr lang="en-US" sz="1600" b="1">
                <a:solidFill>
                  <a:srgbClr val="F8F8F8"/>
                </a:solidFill>
                <a:latin typeface="SimSun" panose="02010600030101010101" pitchFamily="2" charset="-122"/>
                <a:ea typeface="SimSun" panose="02010600030101010101" pitchFamily="2" charset="-122"/>
                <a:sym typeface="+mn-ea"/>
              </a:rPr>
              <a:t>☆</a:t>
            </a:r>
            <a:endParaRPr lang="en-US" sz="1600" b="1">
              <a:solidFill>
                <a:srgbClr val="F8F8F8"/>
              </a:solidFill>
              <a:latin typeface="SimSun" panose="02010600030101010101" pitchFamily="2" charset="-122"/>
              <a:ea typeface="SimSun" panose="02010600030101010101" pitchFamily="2" charset="-122"/>
            </a:endParaRPr>
          </a:p>
        </p:txBody>
      </p:sp>
      <p:sp>
        <p:nvSpPr>
          <p:cNvPr id="26648" name="Text Box 26647"/>
          <p:cNvSpPr txBox="1"/>
          <p:nvPr/>
        </p:nvSpPr>
        <p:spPr>
          <a:xfrm>
            <a:off x="1600200" y="381000"/>
            <a:ext cx="7124700" cy="392430"/>
          </a:xfrm>
          <a:prstGeom prst="rect">
            <a:avLst/>
          </a:prstGeom>
          <a:noFill/>
          <a:ln w="9525">
            <a:noFill/>
          </a:ln>
        </p:spPr>
        <p:txBody>
          <a:bodyPr wrap="square">
            <a:spAutoFit/>
          </a:bodyPr>
          <a:p>
            <a:pPr algn="ctr">
              <a:lnSpc>
                <a:spcPct val="70000"/>
              </a:lnSpc>
              <a:spcBef>
                <a:spcPct val="50000"/>
              </a:spcBef>
            </a:pPr>
            <a:r>
              <a:rPr sz="2800"/>
              <a:t>Phương tiện chữa cháy cơ giới:</a:t>
            </a:r>
            <a:endParaRPr sz="28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wipe(up)">
                                      <p:cBhvr>
                                        <p:cTn id="7" dur="500"/>
                                        <p:tgtEl>
                                          <p:spTgt spid="10243"/>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0246"/>
                                        </p:tgtEl>
                                        <p:attrNameLst>
                                          <p:attrName>style.visibility</p:attrName>
                                        </p:attrNameLst>
                                      </p:cBhvr>
                                      <p:to>
                                        <p:strVal val="visible"/>
                                      </p:to>
                                    </p:set>
                                    <p:animEffect transition="in" filter="wipe(up)">
                                      <p:cBhvr>
                                        <p:cTn id="10" dur="500"/>
                                        <p:tgtEl>
                                          <p:spTgt spid="10246"/>
                                        </p:tgtEl>
                                      </p:cBhvr>
                                    </p:animEffect>
                                  </p:childTnLst>
                                </p:cTn>
                              </p:par>
                              <p:par>
                                <p:cTn id="11" presetID="22" presetClass="entr" presetSubtype="1" fill="hold" nodeType="withEffect">
                                  <p:stCondLst>
                                    <p:cond delay="0"/>
                                  </p:stCondLst>
                                  <p:childTnLst>
                                    <p:set>
                                      <p:cBhvr>
                                        <p:cTn id="12" dur="1" fill="hold">
                                          <p:stCondLst>
                                            <p:cond delay="0"/>
                                          </p:stCondLst>
                                        </p:cTn>
                                        <p:tgtEl>
                                          <p:spTgt spid="10249"/>
                                        </p:tgtEl>
                                        <p:attrNameLst>
                                          <p:attrName>style.visibility</p:attrName>
                                        </p:attrNameLst>
                                      </p:cBhvr>
                                      <p:to>
                                        <p:strVal val="visible"/>
                                      </p:to>
                                    </p:set>
                                    <p:animEffect transition="in" filter="wipe(up)">
                                      <p:cBhvr>
                                        <p:cTn id="13" dur="500"/>
                                        <p:tgtEl>
                                          <p:spTgt spid="10249"/>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0252"/>
                                        </p:tgtEl>
                                        <p:attrNameLst>
                                          <p:attrName>style.visibility</p:attrName>
                                        </p:attrNameLst>
                                      </p:cBhvr>
                                      <p:to>
                                        <p:strVal val="visible"/>
                                      </p:to>
                                    </p:set>
                                    <p:animEffect transition="in" filter="wipe(up)">
                                      <p:cBhvr>
                                        <p:cTn id="16" dur="500"/>
                                        <p:tgtEl>
                                          <p:spTgt spid="10252"/>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0255"/>
                                        </p:tgtEl>
                                        <p:attrNameLst>
                                          <p:attrName>style.visibility</p:attrName>
                                        </p:attrNameLst>
                                      </p:cBhvr>
                                      <p:to>
                                        <p:strVal val="visible"/>
                                      </p:to>
                                    </p:set>
                                    <p:animEffect transition="in" filter="wipe(up)">
                                      <p:cBhvr>
                                        <p:cTn id="19" dur="500"/>
                                        <p:tgtEl>
                                          <p:spTgt spid="10255"/>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10258"/>
                                        </p:tgtEl>
                                        <p:attrNameLst>
                                          <p:attrName>style.visibility</p:attrName>
                                        </p:attrNameLst>
                                      </p:cBhvr>
                                      <p:to>
                                        <p:strVal val="visible"/>
                                      </p:to>
                                    </p:set>
                                    <p:animEffect transition="in" filter="wipe(up)">
                                      <p:cBhvr>
                                        <p:cTn id="22" dur="500"/>
                                        <p:tgtEl>
                                          <p:spTgt spid="10258"/>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10247"/>
                                        </p:tgtEl>
                                        <p:attrNameLst>
                                          <p:attrName>style.visibility</p:attrName>
                                        </p:attrNameLst>
                                      </p:cBhvr>
                                      <p:to>
                                        <p:strVal val="visible"/>
                                      </p:to>
                                    </p:set>
                                    <p:animEffect transition="in" filter="wipe(up)">
                                      <p:cBhvr>
                                        <p:cTn id="25" dur="500"/>
                                        <p:tgtEl>
                                          <p:spTgt spid="10247"/>
                                        </p:tgtEl>
                                      </p:cBhvr>
                                    </p:animEffect>
                                  </p:childTnLst>
                                </p:cTn>
                              </p:par>
                              <p:par>
                                <p:cTn id="26" presetID="22" presetClass="entr" presetSubtype="1" fill="hold" nodeType="withEffect">
                                  <p:stCondLst>
                                    <p:cond delay="0"/>
                                  </p:stCondLst>
                                  <p:childTnLst>
                                    <p:set>
                                      <p:cBhvr>
                                        <p:cTn id="27" dur="1" fill="hold">
                                          <p:stCondLst>
                                            <p:cond delay="0"/>
                                          </p:stCondLst>
                                        </p:cTn>
                                        <p:tgtEl>
                                          <p:spTgt spid="10250"/>
                                        </p:tgtEl>
                                        <p:attrNameLst>
                                          <p:attrName>style.visibility</p:attrName>
                                        </p:attrNameLst>
                                      </p:cBhvr>
                                      <p:to>
                                        <p:strVal val="visible"/>
                                      </p:to>
                                    </p:set>
                                    <p:animEffect transition="in" filter="wipe(up)">
                                      <p:cBhvr>
                                        <p:cTn id="28" dur="500"/>
                                        <p:tgtEl>
                                          <p:spTgt spid="10250"/>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0253"/>
                                        </p:tgtEl>
                                        <p:attrNameLst>
                                          <p:attrName>style.visibility</p:attrName>
                                        </p:attrNameLst>
                                      </p:cBhvr>
                                      <p:to>
                                        <p:strVal val="visible"/>
                                      </p:to>
                                    </p:set>
                                    <p:animEffect transition="in" filter="wipe(up)">
                                      <p:cBhvr>
                                        <p:cTn id="31" dur="500"/>
                                        <p:tgtEl>
                                          <p:spTgt spid="10253"/>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10256"/>
                                        </p:tgtEl>
                                        <p:attrNameLst>
                                          <p:attrName>style.visibility</p:attrName>
                                        </p:attrNameLst>
                                      </p:cBhvr>
                                      <p:to>
                                        <p:strVal val="visible"/>
                                      </p:to>
                                    </p:set>
                                    <p:animEffect transition="in" filter="wipe(up)">
                                      <p:cBhvr>
                                        <p:cTn id="34" dur="500"/>
                                        <p:tgtEl>
                                          <p:spTgt spid="10256"/>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10259"/>
                                        </p:tgtEl>
                                        <p:attrNameLst>
                                          <p:attrName>style.visibility</p:attrName>
                                        </p:attrNameLst>
                                      </p:cBhvr>
                                      <p:to>
                                        <p:strVal val="visible"/>
                                      </p:to>
                                    </p:set>
                                    <p:animEffect transition="in" filter="wipe(up)">
                                      <p:cBhvr>
                                        <p:cTn id="37" dur="500"/>
                                        <p:tgtEl>
                                          <p:spTgt spid="1025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6628"/>
                                        </p:tgtEl>
                                        <p:attrNameLst>
                                          <p:attrName>style.visibility</p:attrName>
                                        </p:attrNameLst>
                                      </p:cBhvr>
                                      <p:to>
                                        <p:strVal val="visible"/>
                                      </p:to>
                                    </p:set>
                                    <p:animEffect transition="in" filter="wipe(left)">
                                      <p:cBhvr>
                                        <p:cTn id="42" dur="500"/>
                                        <p:tgtEl>
                                          <p:spTgt spid="26628"/>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6648"/>
                                        </p:tgtEl>
                                        <p:attrNameLst>
                                          <p:attrName>style.visibility</p:attrName>
                                        </p:attrNameLst>
                                      </p:cBhvr>
                                      <p:to>
                                        <p:strVal val="visible"/>
                                      </p:to>
                                    </p:set>
                                    <p:animEffect transition="in" filter="wipe(left)">
                                      <p:cBhvr>
                                        <p:cTn id="45" dur="500"/>
                                        <p:tgtEl>
                                          <p:spTgt spid="266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ldLvl="0" animBg="1"/>
      <p:bldP spid="10246" grpId="0" bldLvl="0" animBg="1"/>
      <p:bldP spid="10247" grpId="0" bldLvl="0" animBg="1"/>
      <p:bldP spid="10252" grpId="0" bldLvl="0" animBg="1"/>
      <p:bldP spid="10253" grpId="0" bldLvl="0" animBg="1"/>
      <p:bldP spid="10255" grpId="0"/>
      <p:bldP spid="10256" grpId="0"/>
      <p:bldP spid="10258" grpId="0"/>
      <p:bldP spid="10259" grpId="0"/>
      <p:bldP spid="26628" grpId="0" bldLvl="0" animBg="1"/>
      <p:bldP spid="2664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0961"/>
          <p:cNvSpPr>
            <a:spLocks noGrp="1"/>
          </p:cNvSpPr>
          <p:nvPr/>
        </p:nvSpPr>
        <p:spPr>
          <a:xfrm>
            <a:off x="7239000" y="6545580"/>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243" name="Freeform 10242"/>
          <p:cNvSpPr/>
          <p:nvPr/>
        </p:nvSpPr>
        <p:spPr>
          <a:xfrm flipV="1">
            <a:off x="1012825" y="2963863"/>
            <a:ext cx="6397625" cy="661987"/>
          </a:xfrm>
          <a:custGeom>
            <a:avLst/>
            <a:gdLst>
              <a:gd name="txL" fmla="*/ 3706 w 21600"/>
              <a:gd name="txT" fmla="*/ 3706 h 21600"/>
              <a:gd name="txR" fmla="*/ 17893 w 21600"/>
              <a:gd name="txB" fmla="*/ 17893 h 21600"/>
            </a:gdLst>
            <a:ahLst/>
            <a:cxnLst>
              <a:cxn ang="0">
                <a:pos x="19693" y="10800"/>
              </a:cxn>
              <a:cxn ang="90">
                <a:pos x="10800" y="21600"/>
              </a:cxn>
              <a:cxn ang="180">
                <a:pos x="1906" y="10800"/>
              </a:cxn>
              <a:cxn ang="270">
                <a:pos x="10800" y="0"/>
              </a:cxn>
            </a:cxnLst>
            <a:rect l="txL" t="txT" r="txR" b="txB"/>
            <a:pathLst>
              <a:path w="21600" h="21600">
                <a:moveTo>
                  <a:pt x="0" y="0"/>
                </a:moveTo>
                <a:lnTo>
                  <a:pt x="3813" y="21600"/>
                </a:lnTo>
                <a:lnTo>
                  <a:pt x="17787" y="21600"/>
                </a:lnTo>
                <a:lnTo>
                  <a:pt x="21600" y="0"/>
                </a:lnTo>
                <a:close/>
              </a:path>
            </a:pathLst>
          </a:custGeom>
          <a:gradFill rotWithShape="1">
            <a:gsLst>
              <a:gs pos="0">
                <a:schemeClr val="accent1">
                  <a:alpha val="39999"/>
                </a:schemeClr>
              </a:gs>
              <a:gs pos="100000">
                <a:schemeClr val="accent1">
                  <a:gamma/>
                  <a:tint val="0"/>
                  <a:invGamma/>
                  <a:alpha val="0"/>
                </a:schemeClr>
              </a:gs>
            </a:gsLst>
            <a:lin ang="5400000" scaled="1"/>
            <a:tileRect/>
          </a:gradFill>
          <a:ln w="9525">
            <a:noFill/>
          </a:ln>
        </p:spPr>
        <p:txBody>
          <a:bodyPr/>
          <a:lstStyle/>
          <a:p>
            <a:endParaRPr lang="en-US"/>
          </a:p>
        </p:txBody>
      </p:sp>
      <p:sp>
        <p:nvSpPr>
          <p:cNvPr id="10246" name="Rounded Rectangle 10245"/>
          <p:cNvSpPr/>
          <p:nvPr/>
        </p:nvSpPr>
        <p:spPr>
          <a:xfrm>
            <a:off x="838200" y="1586230"/>
            <a:ext cx="7458075" cy="1339850"/>
          </a:xfrm>
          <a:prstGeom prst="roundRect">
            <a:avLst>
              <a:gd name="adj" fmla="val 11921"/>
            </a:avLst>
          </a:prstGeom>
          <a:gradFill rotWithShape="1">
            <a:gsLst>
              <a:gs pos="0">
                <a:schemeClr val="hlink"/>
              </a:gs>
              <a:gs pos="100000">
                <a:schemeClr val="hlink">
                  <a:gamma/>
                  <a:shade val="69804"/>
                  <a:invGamma/>
                </a:schemeClr>
              </a:gs>
            </a:gsLst>
            <a:lin ang="5400000" scaled="1"/>
            <a:tileRect/>
          </a:gradFill>
          <a:ln w="25400" cap="flat" cmpd="sng">
            <a:solidFill>
              <a:srgbClr val="FEFFFF"/>
            </a:solidFill>
            <a:prstDash val="solid"/>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10247" name="Rounded Rectangle 10246"/>
          <p:cNvSpPr/>
          <p:nvPr/>
        </p:nvSpPr>
        <p:spPr>
          <a:xfrm>
            <a:off x="841375" y="3634105"/>
            <a:ext cx="7455535" cy="1325880"/>
          </a:xfrm>
          <a:prstGeom prst="roundRect">
            <a:avLst>
              <a:gd name="adj" fmla="val 11921"/>
            </a:avLst>
          </a:prstGeom>
          <a:gradFill rotWithShape="1">
            <a:gsLst>
              <a:gs pos="0">
                <a:schemeClr val="accent1"/>
              </a:gs>
              <a:gs pos="100000">
                <a:schemeClr val="accent1">
                  <a:gamma/>
                  <a:shade val="69804"/>
                  <a:invGamma/>
                </a:schemeClr>
              </a:gs>
            </a:gsLst>
            <a:lin ang="5400000" scaled="1"/>
            <a:tileRect/>
          </a:gradFill>
          <a:ln w="25400" cap="flat" cmpd="sng">
            <a:solidFill>
              <a:srgbClr val="FEFFFF"/>
            </a:solidFill>
            <a:prstDash val="solid"/>
            <a:headEnd type="none" w="med" len="med"/>
            <a:tailEnd type="none" w="med" len="med"/>
          </a:ln>
          <a:effectLst>
            <a:outerShdw dist="53882" dir="2699999" algn="ctr" rotWithShape="0">
              <a:srgbClr val="000000">
                <a:alpha val="50000"/>
              </a:srgbClr>
            </a:outerShdw>
          </a:effectLst>
        </p:spPr>
        <p:txBody>
          <a:bodyPr/>
          <a:lstStyle/>
          <a:p>
            <a:endParaRPr lang="en-US"/>
          </a:p>
        </p:txBody>
      </p:sp>
      <p:pic>
        <p:nvPicPr>
          <p:cNvPr id="10249" name="Picture 10248" descr="Picture4"/>
          <p:cNvPicPr>
            <a:picLocks noChangeAspect="1"/>
          </p:cNvPicPr>
          <p:nvPr/>
        </p:nvPicPr>
        <p:blipFill>
          <a:blip r:embed="rId1"/>
          <a:stretch>
            <a:fillRect/>
          </a:stretch>
        </p:blipFill>
        <p:spPr>
          <a:xfrm>
            <a:off x="895350" y="1628775"/>
            <a:ext cx="674688" cy="574675"/>
          </a:xfrm>
          <a:prstGeom prst="rect">
            <a:avLst/>
          </a:prstGeom>
          <a:noFill/>
          <a:ln w="9525">
            <a:noFill/>
          </a:ln>
        </p:spPr>
      </p:pic>
      <p:pic>
        <p:nvPicPr>
          <p:cNvPr id="10250" name="Picture 10249" descr="Picture4"/>
          <p:cNvPicPr>
            <a:picLocks noChangeAspect="1"/>
          </p:cNvPicPr>
          <p:nvPr/>
        </p:nvPicPr>
        <p:blipFill>
          <a:blip r:embed="rId1"/>
          <a:stretch>
            <a:fillRect/>
          </a:stretch>
        </p:blipFill>
        <p:spPr>
          <a:xfrm>
            <a:off x="892175" y="3679825"/>
            <a:ext cx="676275" cy="573088"/>
          </a:xfrm>
          <a:prstGeom prst="rect">
            <a:avLst/>
          </a:prstGeom>
          <a:noFill/>
          <a:ln w="9525">
            <a:noFill/>
          </a:ln>
        </p:spPr>
      </p:pic>
      <p:sp>
        <p:nvSpPr>
          <p:cNvPr id="10252" name="Rounded Rectangle 10251"/>
          <p:cNvSpPr/>
          <p:nvPr/>
        </p:nvSpPr>
        <p:spPr>
          <a:xfrm>
            <a:off x="1325880" y="1358900"/>
            <a:ext cx="6473190" cy="457200"/>
          </a:xfrm>
          <a:prstGeom prst="roundRect">
            <a:avLst>
              <a:gd name="adj" fmla="val 16667"/>
            </a:avLst>
          </a:prstGeom>
          <a:solidFill>
            <a:srgbClr val="FEFFFF"/>
          </a:solidFill>
          <a:ln w="28575" cap="flat" cmpd="sng">
            <a:solidFill>
              <a:schemeClr val="hlink"/>
            </a:solidFill>
            <a:prstDash val="solid"/>
            <a:headEnd type="none" w="med" len="med"/>
            <a:tailEnd type="none" w="med" len="med"/>
          </a:ln>
        </p:spPr>
        <p:txBody>
          <a:bodyPr/>
          <a:lstStyle/>
          <a:p>
            <a:endParaRPr lang="en-US"/>
          </a:p>
        </p:txBody>
      </p:sp>
      <p:sp>
        <p:nvSpPr>
          <p:cNvPr id="10253" name="Rounded Rectangle 10252"/>
          <p:cNvSpPr/>
          <p:nvPr/>
        </p:nvSpPr>
        <p:spPr>
          <a:xfrm>
            <a:off x="1325880" y="3425825"/>
            <a:ext cx="6473825" cy="457200"/>
          </a:xfrm>
          <a:prstGeom prst="roundRect">
            <a:avLst>
              <a:gd name="adj" fmla="val 16667"/>
            </a:avLst>
          </a:prstGeom>
          <a:solidFill>
            <a:srgbClr val="FEFFFF"/>
          </a:solidFill>
          <a:ln w="28575" cap="flat" cmpd="sng">
            <a:solidFill>
              <a:schemeClr val="accent1"/>
            </a:solidFill>
            <a:prstDash val="solid"/>
            <a:headEnd type="none" w="med" len="med"/>
            <a:tailEnd type="none" w="med" len="med"/>
          </a:ln>
        </p:spPr>
        <p:txBody>
          <a:bodyPr/>
          <a:lstStyle/>
          <a:p>
            <a:endParaRPr lang="en-US"/>
          </a:p>
        </p:txBody>
      </p:sp>
      <p:sp>
        <p:nvSpPr>
          <p:cNvPr id="10258" name="Rectangles 10257"/>
          <p:cNvSpPr/>
          <p:nvPr/>
        </p:nvSpPr>
        <p:spPr>
          <a:xfrm>
            <a:off x="1706563" y="1358900"/>
            <a:ext cx="5029200" cy="423545"/>
          </a:xfrm>
          <a:prstGeom prst="rect">
            <a:avLst/>
          </a:prstGeom>
          <a:noFill/>
          <a:ln w="9525">
            <a:noFill/>
          </a:ln>
        </p:spPr>
        <p:txBody>
          <a:bodyPr>
            <a:spAutoFit/>
          </a:bodyPr>
          <a:lstStyle/>
          <a:p>
            <a:pPr algn="ctr">
              <a:lnSpc>
                <a:spcPct val="120000"/>
              </a:lnSpc>
            </a:pPr>
            <a:r>
              <a:rPr b="1">
                <a:solidFill>
                  <a:schemeClr val="hlink"/>
                </a:solidFill>
              </a:rPr>
              <a:t>Bình chữa cháy bằng khí</a:t>
            </a:r>
            <a:endParaRPr b="1">
              <a:solidFill>
                <a:schemeClr val="hlink"/>
              </a:solidFill>
            </a:endParaRPr>
          </a:p>
        </p:txBody>
      </p:sp>
      <p:sp>
        <p:nvSpPr>
          <p:cNvPr id="10259" name="Rectangles 10258"/>
          <p:cNvSpPr/>
          <p:nvPr/>
        </p:nvSpPr>
        <p:spPr>
          <a:xfrm>
            <a:off x="1332230" y="3420745"/>
            <a:ext cx="6466840" cy="423545"/>
          </a:xfrm>
          <a:prstGeom prst="rect">
            <a:avLst/>
          </a:prstGeom>
          <a:noFill/>
          <a:ln w="9525">
            <a:noFill/>
          </a:ln>
        </p:spPr>
        <p:txBody>
          <a:bodyPr wrap="square">
            <a:spAutoFit/>
          </a:bodyPr>
          <a:lstStyle/>
          <a:p>
            <a:pPr algn="ctr">
              <a:lnSpc>
                <a:spcPct val="120000"/>
              </a:lnSpc>
            </a:pPr>
            <a:r>
              <a:rPr b="1">
                <a:solidFill>
                  <a:schemeClr val="accent1"/>
                </a:solidFill>
              </a:rPr>
              <a:t>Bình chữa cháy CO2</a:t>
            </a:r>
            <a:endParaRPr b="1">
              <a:solidFill>
                <a:schemeClr val="accent1"/>
              </a:solidFill>
            </a:endParaRPr>
          </a:p>
        </p:txBody>
      </p:sp>
      <p:sp>
        <p:nvSpPr>
          <p:cNvPr id="26627" name="Rounded Rectangle 26626"/>
          <p:cNvSpPr/>
          <p:nvPr/>
        </p:nvSpPr>
        <p:spPr>
          <a:xfrm>
            <a:off x="1143000" y="1162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26640" name="Pentagon 26639"/>
          <p:cNvSpPr/>
          <p:nvPr/>
        </p:nvSpPr>
        <p:spPr>
          <a:xfrm>
            <a:off x="227013" y="255588"/>
            <a:ext cx="1397000" cy="522287"/>
          </a:xfrm>
          <a:prstGeom prst="homePlate">
            <a:avLst>
              <a:gd name="adj" fmla="val 40072"/>
            </a:avLst>
          </a:prstGeom>
          <a:gradFill rotWithShape="1">
            <a:gsLst>
              <a:gs pos="0">
                <a:schemeClr val="accent1"/>
              </a:gs>
              <a:gs pos="100000">
                <a:schemeClr val="accent1">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p>
            <a:endParaRPr lang="en-US"/>
          </a:p>
        </p:txBody>
      </p:sp>
      <p:sp>
        <p:nvSpPr>
          <p:cNvPr id="26641" name="Text Box 18"/>
          <p:cNvSpPr txBox="1"/>
          <p:nvPr/>
        </p:nvSpPr>
        <p:spPr>
          <a:xfrm>
            <a:off x="152400" y="349250"/>
            <a:ext cx="1447800" cy="783590"/>
          </a:xfrm>
          <a:prstGeom prst="rect">
            <a:avLst/>
          </a:prstGeom>
          <a:noFill/>
          <a:ln w="9525">
            <a:noFill/>
          </a:ln>
        </p:spPr>
        <p:txBody>
          <a:bodyPr>
            <a:spAutoFit/>
          </a:bodyPr>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endParaRPr>
          </a:p>
          <a:p>
            <a:pPr algn="ctr">
              <a:spcBef>
                <a:spcPct val="50000"/>
              </a:spcBef>
            </a:pPr>
            <a:endParaRPr lang="en-US" b="1">
              <a:solidFill>
                <a:srgbClr val="F8F8F8"/>
              </a:solidFill>
            </a:endParaRPr>
          </a:p>
        </p:txBody>
      </p:sp>
      <p:sp>
        <p:nvSpPr>
          <p:cNvPr id="26654" name="Text Box 26653"/>
          <p:cNvSpPr txBox="1"/>
          <p:nvPr/>
        </p:nvSpPr>
        <p:spPr>
          <a:xfrm>
            <a:off x="1600200" y="228600"/>
            <a:ext cx="7124700" cy="694055"/>
          </a:xfrm>
          <a:prstGeom prst="rect">
            <a:avLst/>
          </a:prstGeom>
          <a:noFill/>
          <a:ln w="9525">
            <a:noFill/>
          </a:ln>
        </p:spPr>
        <p:txBody>
          <a:bodyPr wrap="square">
            <a:spAutoFit/>
          </a:bodyPr>
          <a:p>
            <a:pPr algn="ctr">
              <a:lnSpc>
                <a:spcPct val="70000"/>
              </a:lnSpc>
              <a:spcBef>
                <a:spcPct val="50000"/>
              </a:spcBef>
            </a:pPr>
            <a:r>
              <a:rPr sz="2800"/>
              <a:t>Bình chữa cháy cầm tay và bình lắp trên giá có bánh xe:</a:t>
            </a:r>
            <a:endParaRPr sz="28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wipe(up)">
                                      <p:cBhvr>
                                        <p:cTn id="7" dur="500"/>
                                        <p:tgtEl>
                                          <p:spTgt spid="10243"/>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0246"/>
                                        </p:tgtEl>
                                        <p:attrNameLst>
                                          <p:attrName>style.visibility</p:attrName>
                                        </p:attrNameLst>
                                      </p:cBhvr>
                                      <p:to>
                                        <p:strVal val="visible"/>
                                      </p:to>
                                    </p:set>
                                    <p:animEffect transition="in" filter="wipe(up)">
                                      <p:cBhvr>
                                        <p:cTn id="10" dur="500"/>
                                        <p:tgtEl>
                                          <p:spTgt spid="10246"/>
                                        </p:tgtEl>
                                      </p:cBhvr>
                                    </p:animEffect>
                                  </p:childTnLst>
                                </p:cTn>
                              </p:par>
                              <p:par>
                                <p:cTn id="11" presetID="22" presetClass="entr" presetSubtype="1" fill="hold" nodeType="withEffect">
                                  <p:stCondLst>
                                    <p:cond delay="0"/>
                                  </p:stCondLst>
                                  <p:childTnLst>
                                    <p:set>
                                      <p:cBhvr>
                                        <p:cTn id="12" dur="1" fill="hold">
                                          <p:stCondLst>
                                            <p:cond delay="0"/>
                                          </p:stCondLst>
                                        </p:cTn>
                                        <p:tgtEl>
                                          <p:spTgt spid="10249"/>
                                        </p:tgtEl>
                                        <p:attrNameLst>
                                          <p:attrName>style.visibility</p:attrName>
                                        </p:attrNameLst>
                                      </p:cBhvr>
                                      <p:to>
                                        <p:strVal val="visible"/>
                                      </p:to>
                                    </p:set>
                                    <p:animEffect transition="in" filter="wipe(up)">
                                      <p:cBhvr>
                                        <p:cTn id="13" dur="500"/>
                                        <p:tgtEl>
                                          <p:spTgt spid="10249"/>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0252"/>
                                        </p:tgtEl>
                                        <p:attrNameLst>
                                          <p:attrName>style.visibility</p:attrName>
                                        </p:attrNameLst>
                                      </p:cBhvr>
                                      <p:to>
                                        <p:strVal val="visible"/>
                                      </p:to>
                                    </p:set>
                                    <p:animEffect transition="in" filter="wipe(up)">
                                      <p:cBhvr>
                                        <p:cTn id="16" dur="500"/>
                                        <p:tgtEl>
                                          <p:spTgt spid="10252"/>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0258"/>
                                        </p:tgtEl>
                                        <p:attrNameLst>
                                          <p:attrName>style.visibility</p:attrName>
                                        </p:attrNameLst>
                                      </p:cBhvr>
                                      <p:to>
                                        <p:strVal val="visible"/>
                                      </p:to>
                                    </p:set>
                                    <p:animEffect transition="in" filter="wipe(up)">
                                      <p:cBhvr>
                                        <p:cTn id="19" dur="500"/>
                                        <p:tgtEl>
                                          <p:spTgt spid="10258"/>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10247"/>
                                        </p:tgtEl>
                                        <p:attrNameLst>
                                          <p:attrName>style.visibility</p:attrName>
                                        </p:attrNameLst>
                                      </p:cBhvr>
                                      <p:to>
                                        <p:strVal val="visible"/>
                                      </p:to>
                                    </p:set>
                                    <p:animEffect transition="in" filter="wipe(up)">
                                      <p:cBhvr>
                                        <p:cTn id="22" dur="500"/>
                                        <p:tgtEl>
                                          <p:spTgt spid="10247"/>
                                        </p:tgtEl>
                                      </p:cBhvr>
                                    </p:animEffect>
                                  </p:childTnLst>
                                </p:cTn>
                              </p:par>
                              <p:par>
                                <p:cTn id="23" presetID="22" presetClass="entr" presetSubtype="1" fill="hold" nodeType="withEffect">
                                  <p:stCondLst>
                                    <p:cond delay="0"/>
                                  </p:stCondLst>
                                  <p:childTnLst>
                                    <p:set>
                                      <p:cBhvr>
                                        <p:cTn id="24" dur="1" fill="hold">
                                          <p:stCondLst>
                                            <p:cond delay="0"/>
                                          </p:stCondLst>
                                        </p:cTn>
                                        <p:tgtEl>
                                          <p:spTgt spid="10250"/>
                                        </p:tgtEl>
                                        <p:attrNameLst>
                                          <p:attrName>style.visibility</p:attrName>
                                        </p:attrNameLst>
                                      </p:cBhvr>
                                      <p:to>
                                        <p:strVal val="visible"/>
                                      </p:to>
                                    </p:set>
                                    <p:animEffect transition="in" filter="wipe(up)">
                                      <p:cBhvr>
                                        <p:cTn id="25" dur="500"/>
                                        <p:tgtEl>
                                          <p:spTgt spid="10250"/>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10253"/>
                                        </p:tgtEl>
                                        <p:attrNameLst>
                                          <p:attrName>style.visibility</p:attrName>
                                        </p:attrNameLst>
                                      </p:cBhvr>
                                      <p:to>
                                        <p:strVal val="visible"/>
                                      </p:to>
                                    </p:set>
                                    <p:animEffect transition="in" filter="wipe(up)">
                                      <p:cBhvr>
                                        <p:cTn id="28" dur="500"/>
                                        <p:tgtEl>
                                          <p:spTgt spid="10253"/>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0259"/>
                                        </p:tgtEl>
                                        <p:attrNameLst>
                                          <p:attrName>style.visibility</p:attrName>
                                        </p:attrNameLst>
                                      </p:cBhvr>
                                      <p:to>
                                        <p:strVal val="visible"/>
                                      </p:to>
                                    </p:set>
                                    <p:animEffect transition="in" filter="wipe(up)">
                                      <p:cBhvr>
                                        <p:cTn id="31" dur="500"/>
                                        <p:tgtEl>
                                          <p:spTgt spid="1025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6627"/>
                                        </p:tgtEl>
                                        <p:attrNameLst>
                                          <p:attrName>style.visibility</p:attrName>
                                        </p:attrNameLst>
                                      </p:cBhvr>
                                      <p:to>
                                        <p:strVal val="visible"/>
                                      </p:to>
                                    </p:set>
                                    <p:animEffect transition="in" filter="wipe(left)">
                                      <p:cBhvr>
                                        <p:cTn id="36" dur="500"/>
                                        <p:tgtEl>
                                          <p:spTgt spid="26627"/>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26654"/>
                                        </p:tgtEl>
                                        <p:attrNameLst>
                                          <p:attrName>style.visibility</p:attrName>
                                        </p:attrNameLst>
                                      </p:cBhvr>
                                      <p:to>
                                        <p:strVal val="visible"/>
                                      </p:to>
                                    </p:set>
                                    <p:animEffect transition="in" filter="wipe(left)">
                                      <p:cBhvr>
                                        <p:cTn id="39" dur="500"/>
                                        <p:tgtEl>
                                          <p:spTgt spid="26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ldLvl="0" animBg="1"/>
      <p:bldP spid="10246" grpId="0" bldLvl="0" animBg="1"/>
      <p:bldP spid="10247" grpId="0" bldLvl="0" animBg="1"/>
      <p:bldP spid="10252" grpId="0" bldLvl="0" animBg="1"/>
      <p:bldP spid="10253" grpId="0" bldLvl="0" animBg="1"/>
      <p:bldP spid="10258" grpId="0"/>
      <p:bldP spid="10259" grpId="0"/>
      <p:bldP spid="26627" grpId="0" bldLvl="0" animBg="1"/>
      <p:bldP spid="2665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0961"/>
          <p:cNvSpPr>
            <a:spLocks noGrp="1"/>
          </p:cNvSpPr>
          <p:nvPr/>
        </p:nvSpPr>
        <p:spPr>
          <a:xfrm>
            <a:off x="7239000" y="6545580"/>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246" name="Rounded Rectangle 10245"/>
          <p:cNvSpPr/>
          <p:nvPr/>
        </p:nvSpPr>
        <p:spPr>
          <a:xfrm>
            <a:off x="838200" y="1586230"/>
            <a:ext cx="7458075" cy="1646555"/>
          </a:xfrm>
          <a:prstGeom prst="roundRect">
            <a:avLst>
              <a:gd name="adj" fmla="val 11921"/>
            </a:avLst>
          </a:prstGeom>
          <a:gradFill rotWithShape="1">
            <a:gsLst>
              <a:gs pos="0">
                <a:schemeClr val="hlink"/>
              </a:gs>
              <a:gs pos="100000">
                <a:schemeClr val="hlink">
                  <a:gamma/>
                  <a:shade val="69804"/>
                  <a:invGamma/>
                </a:schemeClr>
              </a:gs>
            </a:gsLst>
            <a:lin ang="5400000" scaled="1"/>
            <a:tileRect/>
          </a:gradFill>
          <a:ln w="25400" cap="flat" cmpd="sng">
            <a:solidFill>
              <a:srgbClr val="FEFFFF"/>
            </a:solidFill>
            <a:prstDash val="solid"/>
            <a:headEnd type="none" w="med" len="med"/>
            <a:tailEnd type="none" w="med" len="med"/>
          </a:ln>
          <a:effectLst>
            <a:outerShdw dist="53882" dir="2699999" algn="ctr" rotWithShape="0">
              <a:srgbClr val="000000">
                <a:alpha val="50000"/>
              </a:srgbClr>
            </a:outerShdw>
          </a:effectLst>
        </p:spPr>
        <p:txBody>
          <a:bodyPr/>
          <a:lstStyle/>
          <a:p>
            <a:endParaRPr lang="en-US"/>
          </a:p>
        </p:txBody>
      </p:sp>
      <p:pic>
        <p:nvPicPr>
          <p:cNvPr id="10249" name="Picture 10248" descr="Picture4"/>
          <p:cNvPicPr>
            <a:picLocks noChangeAspect="1"/>
          </p:cNvPicPr>
          <p:nvPr/>
        </p:nvPicPr>
        <p:blipFill>
          <a:blip r:embed="rId1"/>
          <a:stretch>
            <a:fillRect/>
          </a:stretch>
        </p:blipFill>
        <p:spPr>
          <a:xfrm>
            <a:off x="895350" y="1628775"/>
            <a:ext cx="674688" cy="574675"/>
          </a:xfrm>
          <a:prstGeom prst="rect">
            <a:avLst/>
          </a:prstGeom>
          <a:noFill/>
          <a:ln w="9525">
            <a:noFill/>
          </a:ln>
        </p:spPr>
      </p:pic>
      <p:pic>
        <p:nvPicPr>
          <p:cNvPr id="10250" name="Picture 10249" descr="Picture4"/>
          <p:cNvPicPr>
            <a:picLocks noChangeAspect="1"/>
          </p:cNvPicPr>
          <p:nvPr/>
        </p:nvPicPr>
        <p:blipFill>
          <a:blip r:embed="rId1"/>
          <a:stretch>
            <a:fillRect/>
          </a:stretch>
        </p:blipFill>
        <p:spPr>
          <a:xfrm>
            <a:off x="892175" y="3679825"/>
            <a:ext cx="676275" cy="573088"/>
          </a:xfrm>
          <a:prstGeom prst="rect">
            <a:avLst/>
          </a:prstGeom>
          <a:noFill/>
          <a:ln w="9525">
            <a:noFill/>
          </a:ln>
        </p:spPr>
      </p:pic>
      <p:sp>
        <p:nvSpPr>
          <p:cNvPr id="10252" name="Rounded Rectangle 10251"/>
          <p:cNvSpPr/>
          <p:nvPr/>
        </p:nvSpPr>
        <p:spPr>
          <a:xfrm>
            <a:off x="1325880" y="1358900"/>
            <a:ext cx="6473190" cy="457200"/>
          </a:xfrm>
          <a:prstGeom prst="roundRect">
            <a:avLst>
              <a:gd name="adj" fmla="val 16667"/>
            </a:avLst>
          </a:prstGeom>
          <a:solidFill>
            <a:srgbClr val="FEFFFF"/>
          </a:solidFill>
          <a:ln w="28575" cap="flat" cmpd="sng">
            <a:solidFill>
              <a:schemeClr val="hlink"/>
            </a:solidFill>
            <a:prstDash val="solid"/>
            <a:headEnd type="none" w="med" len="med"/>
            <a:tailEnd type="none" w="med" len="med"/>
          </a:ln>
        </p:spPr>
        <p:txBody>
          <a:bodyPr/>
          <a:lstStyle/>
          <a:p>
            <a:endParaRPr lang="en-US"/>
          </a:p>
        </p:txBody>
      </p:sp>
      <p:sp>
        <p:nvSpPr>
          <p:cNvPr id="26643" name="Rounded Rectangle 26642"/>
          <p:cNvSpPr/>
          <p:nvPr/>
        </p:nvSpPr>
        <p:spPr>
          <a:xfrm>
            <a:off x="1143000" y="160655"/>
            <a:ext cx="7790815"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26644" name="Pentagon 26643"/>
          <p:cNvSpPr/>
          <p:nvPr/>
        </p:nvSpPr>
        <p:spPr>
          <a:xfrm>
            <a:off x="227013" y="300038"/>
            <a:ext cx="1397000" cy="523875"/>
          </a:xfrm>
          <a:prstGeom prst="homePlate">
            <a:avLst>
              <a:gd name="adj" fmla="val 39950"/>
            </a:avLst>
          </a:prstGeom>
          <a:gradFill rotWithShape="1">
            <a:gsLst>
              <a:gs pos="0">
                <a:schemeClr val="accent2"/>
              </a:gs>
              <a:gs pos="100000">
                <a:schemeClr val="accent2">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p>
            <a:endParaRPr lang="en-US"/>
          </a:p>
        </p:txBody>
      </p:sp>
      <p:sp>
        <p:nvSpPr>
          <p:cNvPr id="26645" name="Text Box 18"/>
          <p:cNvSpPr txBox="1"/>
          <p:nvPr/>
        </p:nvSpPr>
        <p:spPr>
          <a:xfrm>
            <a:off x="152400" y="393700"/>
            <a:ext cx="1447800" cy="783590"/>
          </a:xfrm>
          <a:prstGeom prst="rect">
            <a:avLst/>
          </a:prstGeom>
          <a:noFill/>
          <a:ln w="9525">
            <a:noFill/>
          </a:ln>
        </p:spPr>
        <p:txBody>
          <a:bodyPr>
            <a:spAutoFit/>
          </a:bodyPr>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endParaRPr>
          </a:p>
          <a:p>
            <a:pPr algn="ctr">
              <a:spcBef>
                <a:spcPct val="50000"/>
              </a:spcBef>
            </a:pPr>
            <a:endParaRPr lang="en-US" b="1">
              <a:solidFill>
                <a:srgbClr val="F8F8F8"/>
              </a:solidFill>
            </a:endParaRPr>
          </a:p>
        </p:txBody>
      </p:sp>
      <p:sp>
        <p:nvSpPr>
          <p:cNvPr id="26649" name="Text Box 26648"/>
          <p:cNvSpPr txBox="1"/>
          <p:nvPr/>
        </p:nvSpPr>
        <p:spPr>
          <a:xfrm>
            <a:off x="1616075" y="228600"/>
            <a:ext cx="7108825" cy="694055"/>
          </a:xfrm>
          <a:prstGeom prst="rect">
            <a:avLst/>
          </a:prstGeom>
          <a:noFill/>
          <a:ln w="9525">
            <a:noFill/>
          </a:ln>
        </p:spPr>
        <p:txBody>
          <a:bodyPr wrap="square">
            <a:spAutoFit/>
          </a:bodyPr>
          <a:p>
            <a:pPr algn="ctr">
              <a:lnSpc>
                <a:spcPct val="70000"/>
              </a:lnSpc>
              <a:spcBef>
                <a:spcPct val="50000"/>
              </a:spcBef>
            </a:pPr>
            <a:r>
              <a:rPr sz="2800"/>
              <a:t>Hệ thống thiết bị chữa cháy tự động, nữa tự động</a:t>
            </a:r>
            <a:endParaRPr sz="2800"/>
          </a:p>
        </p:txBody>
      </p:sp>
      <p:sp>
        <p:nvSpPr>
          <p:cNvPr id="10255" name="Text Box 10254"/>
          <p:cNvSpPr txBox="1"/>
          <p:nvPr/>
        </p:nvSpPr>
        <p:spPr>
          <a:xfrm>
            <a:off x="1249363" y="1905000"/>
            <a:ext cx="6019800" cy="1198880"/>
          </a:xfrm>
          <a:prstGeom prst="rect">
            <a:avLst/>
          </a:prstGeom>
          <a:noFill/>
          <a:ln w="9525">
            <a:noFill/>
          </a:ln>
        </p:spPr>
        <p:txBody>
          <a:bodyPr>
            <a:spAutoFit/>
          </a:bodyPr>
          <a:p>
            <a:pPr marL="285750" indent="-285750" eaLnBrk="0" hangingPunct="0">
              <a:buFont typeface="Arial" panose="020B0604020202020204" pitchFamily="34" charset="0"/>
              <a:buChar char="•"/>
            </a:pPr>
            <a:r>
              <a:rPr sz="1800">
                <a:solidFill>
                  <a:srgbClr val="FEFFFF"/>
                </a:solidFill>
              </a:rPr>
              <a:t>Hệ thống chữa cháy tự động/ nữa tự động bằng nước</a:t>
            </a:r>
            <a:endParaRPr sz="1800">
              <a:solidFill>
                <a:srgbClr val="FEFFFF"/>
              </a:solidFill>
            </a:endParaRPr>
          </a:p>
          <a:p>
            <a:pPr marL="285750" indent="-285750" eaLnBrk="0" hangingPunct="0">
              <a:buFont typeface="Arial" panose="020B0604020202020204" pitchFamily="34" charset="0"/>
              <a:buChar char="•"/>
            </a:pPr>
            <a:r>
              <a:rPr sz="1800">
                <a:solidFill>
                  <a:srgbClr val="FEFFFF"/>
                </a:solidFill>
              </a:rPr>
              <a:t>Hệ thống chữa cháy bằng bọt</a:t>
            </a:r>
            <a:endParaRPr sz="1800">
              <a:solidFill>
                <a:srgbClr val="FEFFFF"/>
              </a:solidFill>
            </a:endParaRPr>
          </a:p>
          <a:p>
            <a:pPr marL="285750" indent="-285750" eaLnBrk="0" hangingPunct="0">
              <a:buFont typeface="Arial" panose="020B0604020202020204" pitchFamily="34" charset="0"/>
              <a:buChar char="•"/>
            </a:pPr>
            <a:r>
              <a:rPr sz="1800">
                <a:solidFill>
                  <a:srgbClr val="FEFFFF"/>
                </a:solidFill>
              </a:rPr>
              <a:t>Hệ thống chữa cháy bằng khí</a:t>
            </a:r>
            <a:endParaRPr sz="1800">
              <a:solidFill>
                <a:srgbClr val="FEFFFF"/>
              </a:solidFill>
            </a:endParaRPr>
          </a:p>
          <a:p>
            <a:pPr marL="285750" indent="-285750" eaLnBrk="0" hangingPunct="0">
              <a:buFont typeface="Arial" panose="020B0604020202020204" pitchFamily="34" charset="0"/>
              <a:buChar char="•"/>
            </a:pPr>
            <a:r>
              <a:rPr sz="1800">
                <a:solidFill>
                  <a:srgbClr val="FEFFFF"/>
                </a:solidFill>
              </a:rPr>
              <a:t>Hệ thống phát hiện lửa</a:t>
            </a:r>
            <a:endParaRPr sz="1800">
              <a:solidFill>
                <a:srgbClr val="FEFFFF"/>
              </a:solidFill>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wipe(up)">
                                      <p:cBhvr>
                                        <p:cTn id="7" dur="500"/>
                                        <p:tgtEl>
                                          <p:spTgt spid="10246"/>
                                        </p:tgtEl>
                                      </p:cBhvr>
                                    </p:animEffect>
                                  </p:childTnLst>
                                </p:cTn>
                              </p:par>
                              <p:par>
                                <p:cTn id="8" presetID="22" presetClass="entr" presetSubtype="1" fill="hold" nodeType="withEffect">
                                  <p:stCondLst>
                                    <p:cond delay="0"/>
                                  </p:stCondLst>
                                  <p:childTnLst>
                                    <p:set>
                                      <p:cBhvr>
                                        <p:cTn id="9" dur="1" fill="hold">
                                          <p:stCondLst>
                                            <p:cond delay="0"/>
                                          </p:stCondLst>
                                        </p:cTn>
                                        <p:tgtEl>
                                          <p:spTgt spid="10249"/>
                                        </p:tgtEl>
                                        <p:attrNameLst>
                                          <p:attrName>style.visibility</p:attrName>
                                        </p:attrNameLst>
                                      </p:cBhvr>
                                      <p:to>
                                        <p:strVal val="visible"/>
                                      </p:to>
                                    </p:set>
                                    <p:animEffect transition="in" filter="wipe(up)">
                                      <p:cBhvr>
                                        <p:cTn id="10" dur="500"/>
                                        <p:tgtEl>
                                          <p:spTgt spid="10249"/>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0252"/>
                                        </p:tgtEl>
                                        <p:attrNameLst>
                                          <p:attrName>style.visibility</p:attrName>
                                        </p:attrNameLst>
                                      </p:cBhvr>
                                      <p:to>
                                        <p:strVal val="visible"/>
                                      </p:to>
                                    </p:set>
                                    <p:animEffect transition="in" filter="wipe(up)">
                                      <p:cBhvr>
                                        <p:cTn id="13" dur="500"/>
                                        <p:tgtEl>
                                          <p:spTgt spid="10252"/>
                                        </p:tgtEl>
                                      </p:cBhvr>
                                    </p:animEffect>
                                  </p:childTnLst>
                                </p:cTn>
                              </p:par>
                              <p:par>
                                <p:cTn id="14" presetID="22" presetClass="entr" presetSubtype="1" fill="hold" nodeType="withEffect">
                                  <p:stCondLst>
                                    <p:cond delay="0"/>
                                  </p:stCondLst>
                                  <p:childTnLst>
                                    <p:set>
                                      <p:cBhvr>
                                        <p:cTn id="15" dur="1" fill="hold">
                                          <p:stCondLst>
                                            <p:cond delay="0"/>
                                          </p:stCondLst>
                                        </p:cTn>
                                        <p:tgtEl>
                                          <p:spTgt spid="10250"/>
                                        </p:tgtEl>
                                        <p:attrNameLst>
                                          <p:attrName>style.visibility</p:attrName>
                                        </p:attrNameLst>
                                      </p:cBhvr>
                                      <p:to>
                                        <p:strVal val="visible"/>
                                      </p:to>
                                    </p:set>
                                    <p:animEffect transition="in" filter="wipe(up)">
                                      <p:cBhvr>
                                        <p:cTn id="16" dur="500"/>
                                        <p:tgtEl>
                                          <p:spTgt spid="1025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6643"/>
                                        </p:tgtEl>
                                        <p:attrNameLst>
                                          <p:attrName>style.visibility</p:attrName>
                                        </p:attrNameLst>
                                      </p:cBhvr>
                                      <p:to>
                                        <p:strVal val="visible"/>
                                      </p:to>
                                    </p:set>
                                    <p:animEffect transition="in" filter="wipe(left)">
                                      <p:cBhvr>
                                        <p:cTn id="21" dur="500"/>
                                        <p:tgtEl>
                                          <p:spTgt spid="26643"/>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26649"/>
                                        </p:tgtEl>
                                        <p:attrNameLst>
                                          <p:attrName>style.visibility</p:attrName>
                                        </p:attrNameLst>
                                      </p:cBhvr>
                                      <p:to>
                                        <p:strVal val="visible"/>
                                      </p:to>
                                    </p:set>
                                    <p:animEffect transition="in" filter="wipe(left)">
                                      <p:cBhvr>
                                        <p:cTn id="24" dur="500"/>
                                        <p:tgtEl>
                                          <p:spTgt spid="26649"/>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10255"/>
                                        </p:tgtEl>
                                        <p:attrNameLst>
                                          <p:attrName>style.visibility</p:attrName>
                                        </p:attrNameLst>
                                      </p:cBhvr>
                                      <p:to>
                                        <p:strVal val="visible"/>
                                      </p:to>
                                    </p:set>
                                    <p:animEffect transition="in" filter="wipe(up)">
                                      <p:cBhvr>
                                        <p:cTn id="27" dur="500"/>
                                        <p:tgtEl>
                                          <p:spTgt spid="10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bldLvl="0" animBg="1"/>
      <p:bldP spid="10252" grpId="0" bldLvl="0" animBg="1"/>
      <p:bldP spid="26643" grpId="0" bldLvl="0" animBg="1"/>
      <p:bldP spid="26649" grpId="0"/>
      <p:bldP spid="1025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0961"/>
          <p:cNvSpPr>
            <a:spLocks noGrp="1"/>
          </p:cNvSpPr>
          <p:nvPr/>
        </p:nvSpPr>
        <p:spPr>
          <a:xfrm>
            <a:off x="7239000" y="6545580"/>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246" name="Rounded Rectangle 10245"/>
          <p:cNvSpPr/>
          <p:nvPr/>
        </p:nvSpPr>
        <p:spPr>
          <a:xfrm>
            <a:off x="838200" y="1586230"/>
            <a:ext cx="7458075" cy="1339850"/>
          </a:xfrm>
          <a:prstGeom prst="roundRect">
            <a:avLst>
              <a:gd name="adj" fmla="val 11921"/>
            </a:avLst>
          </a:prstGeom>
          <a:gradFill rotWithShape="1">
            <a:gsLst>
              <a:gs pos="0">
                <a:schemeClr val="hlink"/>
              </a:gs>
              <a:gs pos="100000">
                <a:schemeClr val="hlink">
                  <a:gamma/>
                  <a:shade val="69804"/>
                  <a:invGamma/>
                </a:schemeClr>
              </a:gs>
            </a:gsLst>
            <a:lin ang="5400000" scaled="1"/>
            <a:tileRect/>
          </a:gradFill>
          <a:ln w="25400" cap="flat" cmpd="sng">
            <a:solidFill>
              <a:srgbClr val="FEFFFF"/>
            </a:solidFill>
            <a:prstDash val="solid"/>
            <a:headEnd type="none" w="med" len="med"/>
            <a:tailEnd type="none" w="med" len="med"/>
          </a:ln>
          <a:effectLst>
            <a:outerShdw dist="53882" dir="2699999" algn="ctr" rotWithShape="0">
              <a:srgbClr val="000000">
                <a:alpha val="50000"/>
              </a:srgbClr>
            </a:outerShdw>
          </a:effectLst>
        </p:spPr>
        <p:txBody>
          <a:bodyPr/>
          <a:lstStyle/>
          <a:p>
            <a:endParaRPr lang="en-US"/>
          </a:p>
        </p:txBody>
      </p:sp>
      <p:pic>
        <p:nvPicPr>
          <p:cNvPr id="10249" name="Picture 10248" descr="Picture4"/>
          <p:cNvPicPr>
            <a:picLocks noChangeAspect="1"/>
          </p:cNvPicPr>
          <p:nvPr/>
        </p:nvPicPr>
        <p:blipFill>
          <a:blip r:embed="rId1"/>
          <a:stretch>
            <a:fillRect/>
          </a:stretch>
        </p:blipFill>
        <p:spPr>
          <a:xfrm>
            <a:off x="895350" y="1628775"/>
            <a:ext cx="674688" cy="574675"/>
          </a:xfrm>
          <a:prstGeom prst="rect">
            <a:avLst/>
          </a:prstGeom>
          <a:noFill/>
          <a:ln w="9525">
            <a:noFill/>
          </a:ln>
        </p:spPr>
      </p:pic>
      <p:sp>
        <p:nvSpPr>
          <p:cNvPr id="10252" name="Rounded Rectangle 10251"/>
          <p:cNvSpPr/>
          <p:nvPr/>
        </p:nvSpPr>
        <p:spPr>
          <a:xfrm>
            <a:off x="1325880" y="1358900"/>
            <a:ext cx="6473190" cy="457200"/>
          </a:xfrm>
          <a:prstGeom prst="roundRect">
            <a:avLst>
              <a:gd name="adj" fmla="val 16667"/>
            </a:avLst>
          </a:prstGeom>
          <a:solidFill>
            <a:srgbClr val="FEFFFF"/>
          </a:solidFill>
          <a:ln w="28575" cap="flat" cmpd="sng">
            <a:solidFill>
              <a:schemeClr val="hlink"/>
            </a:solidFill>
            <a:prstDash val="solid"/>
            <a:headEnd type="none" w="med" len="med"/>
            <a:tailEnd type="none" w="med" len="med"/>
          </a:ln>
        </p:spPr>
        <p:txBody>
          <a:bodyPr/>
          <a:lstStyle/>
          <a:p>
            <a:endParaRPr lang="en-US"/>
          </a:p>
        </p:txBody>
      </p:sp>
      <p:sp>
        <p:nvSpPr>
          <p:cNvPr id="10255" name="Text Box 10254"/>
          <p:cNvSpPr txBox="1"/>
          <p:nvPr/>
        </p:nvSpPr>
        <p:spPr>
          <a:xfrm>
            <a:off x="1249363" y="1905000"/>
            <a:ext cx="6019800" cy="922020"/>
          </a:xfrm>
          <a:prstGeom prst="rect">
            <a:avLst/>
          </a:prstGeom>
          <a:noFill/>
          <a:ln w="9525">
            <a:noFill/>
          </a:ln>
        </p:spPr>
        <p:txBody>
          <a:bodyPr>
            <a:spAutoFit/>
          </a:bodyPr>
          <a:lstStyle/>
          <a:p>
            <a:pPr marL="285750" indent="-285750" eaLnBrk="0" hangingPunct="0">
              <a:buFont typeface="Arial" panose="020B0604020202020204" pitchFamily="34" charset="0"/>
              <a:buChar char="•"/>
            </a:pPr>
            <a:r>
              <a:rPr sz="1800">
                <a:solidFill>
                  <a:srgbClr val="FEFFFF"/>
                </a:solidFill>
              </a:rPr>
              <a:t>Phương tiện chứa nước, đựng các chữa cháy</a:t>
            </a:r>
            <a:endParaRPr sz="1800">
              <a:solidFill>
                <a:srgbClr val="FEFFFF"/>
              </a:solidFill>
            </a:endParaRPr>
          </a:p>
          <a:p>
            <a:pPr marL="285750" indent="-285750" eaLnBrk="0" hangingPunct="0">
              <a:buFont typeface="Arial" panose="020B0604020202020204" pitchFamily="34" charset="0"/>
              <a:buChar char="•"/>
            </a:pPr>
            <a:r>
              <a:rPr sz="1800">
                <a:solidFill>
                  <a:srgbClr val="FEFFFF"/>
                </a:solidFill>
              </a:rPr>
              <a:t>Họng nước chữa cháy bên trong nhà</a:t>
            </a:r>
            <a:endParaRPr sz="1800">
              <a:solidFill>
                <a:srgbClr val="FEFFFF"/>
              </a:solidFill>
            </a:endParaRPr>
          </a:p>
          <a:p>
            <a:pPr marL="285750" indent="-285750" eaLnBrk="0" hangingPunct="0">
              <a:buFont typeface="Arial" panose="020B0604020202020204" pitchFamily="34" charset="0"/>
              <a:buChar char="•"/>
            </a:pPr>
            <a:r>
              <a:rPr sz="1800">
                <a:solidFill>
                  <a:srgbClr val="FEFFFF"/>
                </a:solidFill>
              </a:rPr>
              <a:t>Tủ đựng vòi, giá đỡ bình chữa cháy</a:t>
            </a:r>
            <a:endParaRPr sz="1800">
              <a:solidFill>
                <a:srgbClr val="FEFFFF"/>
              </a:solidFill>
            </a:endParaRPr>
          </a:p>
        </p:txBody>
      </p:sp>
      <p:sp>
        <p:nvSpPr>
          <p:cNvPr id="26642" name="Rounded Rectangle 26641"/>
          <p:cNvSpPr/>
          <p:nvPr/>
        </p:nvSpPr>
        <p:spPr>
          <a:xfrm>
            <a:off x="1143000" y="205105"/>
            <a:ext cx="780923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26646" name="Pentagon 26645"/>
          <p:cNvSpPr/>
          <p:nvPr/>
        </p:nvSpPr>
        <p:spPr>
          <a:xfrm>
            <a:off x="227013" y="344488"/>
            <a:ext cx="1397000" cy="522287"/>
          </a:xfrm>
          <a:prstGeom prst="homePlate">
            <a:avLst>
              <a:gd name="adj" fmla="val 40072"/>
            </a:avLst>
          </a:prstGeom>
          <a:gradFill rotWithShape="1">
            <a:gsLst>
              <a:gs pos="0">
                <a:schemeClr val="hlink"/>
              </a:gs>
              <a:gs pos="100000">
                <a:schemeClr va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p>
            <a:endParaRPr lang="en-US"/>
          </a:p>
        </p:txBody>
      </p:sp>
      <p:sp>
        <p:nvSpPr>
          <p:cNvPr id="26647" name="Text Box 18"/>
          <p:cNvSpPr txBox="1"/>
          <p:nvPr/>
        </p:nvSpPr>
        <p:spPr>
          <a:xfrm>
            <a:off x="152400" y="438150"/>
            <a:ext cx="1447800" cy="368300"/>
          </a:xfrm>
          <a:prstGeom prst="rect">
            <a:avLst/>
          </a:prstGeom>
          <a:noFill/>
          <a:ln w="9525">
            <a:noFill/>
          </a:ln>
        </p:spPr>
        <p:txBody>
          <a:bodyPr>
            <a:spAutoFit/>
          </a:bodyPr>
          <a:p>
            <a:pPr algn="ctr">
              <a:spcBef>
                <a:spcPct val="50000"/>
              </a:spcBef>
            </a:pPr>
            <a:r>
              <a:rPr lang="en-US" b="1">
                <a:solidFill>
                  <a:srgbClr val="F8F8F8"/>
                </a:solidFill>
                <a:latin typeface="SimSun" panose="02010600030101010101" pitchFamily="2" charset="-122"/>
                <a:ea typeface="SimSun" panose="02010600030101010101" pitchFamily="2" charset="-122"/>
                <a:sym typeface="+mn-ea"/>
              </a:rPr>
              <a:t>☆</a:t>
            </a:r>
            <a:endParaRPr lang="en-US" b="1">
              <a:solidFill>
                <a:srgbClr val="F8F8F8"/>
              </a:solidFill>
            </a:endParaRPr>
          </a:p>
        </p:txBody>
      </p:sp>
      <p:sp>
        <p:nvSpPr>
          <p:cNvPr id="26655" name="Text Box 26654"/>
          <p:cNvSpPr txBox="1"/>
          <p:nvPr/>
        </p:nvSpPr>
        <p:spPr>
          <a:xfrm>
            <a:off x="1624330" y="474345"/>
            <a:ext cx="7336790" cy="392430"/>
          </a:xfrm>
          <a:prstGeom prst="rect">
            <a:avLst/>
          </a:prstGeom>
          <a:noFill/>
          <a:ln w="9525">
            <a:noFill/>
          </a:ln>
        </p:spPr>
        <p:txBody>
          <a:bodyPr wrap="square">
            <a:spAutoFit/>
          </a:bodyPr>
          <a:p>
            <a:pPr>
              <a:lnSpc>
                <a:spcPct val="70000"/>
              </a:lnSpc>
              <a:spcBef>
                <a:spcPct val="50000"/>
              </a:spcBef>
            </a:pPr>
            <a:r>
              <a:rPr sz="2800"/>
              <a:t>Các phương tiện và thiết bị chữa cháy khác</a:t>
            </a:r>
            <a:endParaRPr sz="28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wipe(up)">
                                      <p:cBhvr>
                                        <p:cTn id="7" dur="500"/>
                                        <p:tgtEl>
                                          <p:spTgt spid="10246"/>
                                        </p:tgtEl>
                                      </p:cBhvr>
                                    </p:animEffect>
                                  </p:childTnLst>
                                </p:cTn>
                              </p:par>
                              <p:par>
                                <p:cTn id="8" presetID="22" presetClass="entr" presetSubtype="1" fill="hold" nodeType="withEffect">
                                  <p:stCondLst>
                                    <p:cond delay="0"/>
                                  </p:stCondLst>
                                  <p:childTnLst>
                                    <p:set>
                                      <p:cBhvr>
                                        <p:cTn id="9" dur="1" fill="hold">
                                          <p:stCondLst>
                                            <p:cond delay="0"/>
                                          </p:stCondLst>
                                        </p:cTn>
                                        <p:tgtEl>
                                          <p:spTgt spid="10249"/>
                                        </p:tgtEl>
                                        <p:attrNameLst>
                                          <p:attrName>style.visibility</p:attrName>
                                        </p:attrNameLst>
                                      </p:cBhvr>
                                      <p:to>
                                        <p:strVal val="visible"/>
                                      </p:to>
                                    </p:set>
                                    <p:animEffect transition="in" filter="wipe(up)">
                                      <p:cBhvr>
                                        <p:cTn id="10" dur="500"/>
                                        <p:tgtEl>
                                          <p:spTgt spid="10249"/>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0252"/>
                                        </p:tgtEl>
                                        <p:attrNameLst>
                                          <p:attrName>style.visibility</p:attrName>
                                        </p:attrNameLst>
                                      </p:cBhvr>
                                      <p:to>
                                        <p:strVal val="visible"/>
                                      </p:to>
                                    </p:set>
                                    <p:animEffect transition="in" filter="wipe(up)">
                                      <p:cBhvr>
                                        <p:cTn id="13" dur="500"/>
                                        <p:tgtEl>
                                          <p:spTgt spid="10252"/>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0255"/>
                                        </p:tgtEl>
                                        <p:attrNameLst>
                                          <p:attrName>style.visibility</p:attrName>
                                        </p:attrNameLst>
                                      </p:cBhvr>
                                      <p:to>
                                        <p:strVal val="visible"/>
                                      </p:to>
                                    </p:set>
                                    <p:animEffect transition="in" filter="wipe(up)">
                                      <p:cBhvr>
                                        <p:cTn id="16" dur="500"/>
                                        <p:tgtEl>
                                          <p:spTgt spid="10255"/>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26642"/>
                                        </p:tgtEl>
                                        <p:attrNameLst>
                                          <p:attrName>style.visibility</p:attrName>
                                        </p:attrNameLst>
                                      </p:cBhvr>
                                      <p:to>
                                        <p:strVal val="visible"/>
                                      </p:to>
                                    </p:set>
                                    <p:animEffect transition="in" filter="wipe(up)">
                                      <p:cBhvr>
                                        <p:cTn id="20" dur="500"/>
                                        <p:tgtEl>
                                          <p:spTgt spid="26642"/>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6646"/>
                                        </p:tgtEl>
                                        <p:attrNameLst>
                                          <p:attrName>style.visibility</p:attrName>
                                        </p:attrNameLst>
                                      </p:cBhvr>
                                      <p:to>
                                        <p:strVal val="visible"/>
                                      </p:to>
                                    </p:set>
                                    <p:animEffect transition="in" filter="wipe(up)">
                                      <p:cBhvr>
                                        <p:cTn id="23" dur="500"/>
                                        <p:tgtEl>
                                          <p:spTgt spid="26646"/>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26647"/>
                                        </p:tgtEl>
                                        <p:attrNameLst>
                                          <p:attrName>style.visibility</p:attrName>
                                        </p:attrNameLst>
                                      </p:cBhvr>
                                      <p:to>
                                        <p:strVal val="visible"/>
                                      </p:to>
                                    </p:set>
                                    <p:animEffect transition="in" filter="wipe(up)">
                                      <p:cBhvr>
                                        <p:cTn id="26" dur="500"/>
                                        <p:tgtEl>
                                          <p:spTgt spid="26647"/>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6655"/>
                                        </p:tgtEl>
                                        <p:attrNameLst>
                                          <p:attrName>style.visibility</p:attrName>
                                        </p:attrNameLst>
                                      </p:cBhvr>
                                      <p:to>
                                        <p:strVal val="visible"/>
                                      </p:to>
                                    </p:set>
                                    <p:animEffect transition="in" filter="wipe(up)">
                                      <p:cBhvr>
                                        <p:cTn id="29" dur="500"/>
                                        <p:tgtEl>
                                          <p:spTgt spid="266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bldLvl="0" animBg="1"/>
      <p:bldP spid="10252" grpId="0" bldLvl="0" animBg="1"/>
      <p:bldP spid="10255" grpId="0"/>
      <p:bldP spid="26642" grpId="0" bldLvl="0" animBg="1"/>
      <p:bldP spid="26646" grpId="0" bldLvl="0" animBg="1"/>
      <p:bldP spid="26647" grpId="0"/>
      <p:bldP spid="2665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001000" y="33655"/>
            <a:ext cx="1026794" cy="1026794"/>
          </a:xfrm>
          <a:prstGeom prst="ellipse">
            <a:avLst/>
          </a:prstGeom>
          <a:noFill/>
          <a:ln w="9525">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0961"/>
          <p:cNvSpPr>
            <a:spLocks noGrp="1"/>
          </p:cNvSpPr>
          <p:nvPr/>
        </p:nvSpPr>
        <p:spPr>
          <a:xfrm>
            <a:off x="7185660" y="6560185"/>
            <a:ext cx="2021205" cy="297815"/>
          </a:xfrm>
          <a:prstGeom prst="rect">
            <a:avLst/>
          </a:prstGeom>
          <a:noFill/>
          <a:ln w="9525">
            <a:noFill/>
          </a:ln>
        </p:spPr>
        <p:txBody>
          <a:bodyPr anchor="ctr" anchorCtr="0"/>
          <a:lstStyle>
            <a:lvl1pPr algn="l" rtl="0" fontAlgn="base">
              <a:spcBef>
                <a:spcPct val="0"/>
              </a:spcBef>
              <a:spcAft>
                <a:spcPct val="0"/>
              </a:spcAft>
              <a:defRPr sz="2000" b="1">
                <a:solidFill>
                  <a:schemeClr val="tx2"/>
                </a:solidFill>
                <a:latin typeface="+mj-lt"/>
                <a:ea typeface="+mj-ea"/>
                <a:cs typeface="+mj-cs"/>
              </a:defRPr>
            </a:lvl1pPr>
            <a:lvl2pPr algn="l" rtl="0" fontAlgn="base">
              <a:spcBef>
                <a:spcPct val="0"/>
              </a:spcBef>
              <a:spcAft>
                <a:spcPct val="0"/>
              </a:spcAft>
              <a:defRPr sz="3800" b="1">
                <a:solidFill>
                  <a:schemeClr val="tx2"/>
                </a:solidFill>
                <a:latin typeface="Times New Roman" panose="02020603050405020304" pitchFamily="18" charset="0"/>
              </a:defRPr>
            </a:lvl2pPr>
            <a:lvl3pPr algn="l" rtl="0" fontAlgn="base">
              <a:spcBef>
                <a:spcPct val="0"/>
              </a:spcBef>
              <a:spcAft>
                <a:spcPct val="0"/>
              </a:spcAft>
              <a:defRPr sz="3800" b="1">
                <a:solidFill>
                  <a:schemeClr val="tx2"/>
                </a:solidFill>
                <a:latin typeface="Times New Roman" panose="02020603050405020304" pitchFamily="18" charset="0"/>
              </a:defRPr>
            </a:lvl3pPr>
            <a:lvl4pPr algn="l" rtl="0" fontAlgn="base">
              <a:spcBef>
                <a:spcPct val="0"/>
              </a:spcBef>
              <a:spcAft>
                <a:spcPct val="0"/>
              </a:spcAft>
              <a:defRPr sz="3800" b="1">
                <a:solidFill>
                  <a:schemeClr val="tx2"/>
                </a:solidFill>
                <a:latin typeface="Times New Roman" panose="02020603050405020304" pitchFamily="18" charset="0"/>
              </a:defRPr>
            </a:lvl4pPr>
            <a:lvl5pPr algn="l" rtl="0" fontAlgn="base">
              <a:spcBef>
                <a:spcPct val="0"/>
              </a:spcBef>
              <a:spcAft>
                <a:spcPct val="0"/>
              </a:spcAft>
              <a:defRPr sz="3800" b="1">
                <a:solidFill>
                  <a:schemeClr val="tx2"/>
                </a:solidFill>
                <a:latin typeface="Times New Roman" panose="02020603050405020304" pitchFamily="18" charset="0"/>
              </a:defRPr>
            </a:lvl5pPr>
            <a:lvl6pPr marL="457200" algn="l" rtl="0" fontAlgn="base">
              <a:spcBef>
                <a:spcPct val="0"/>
              </a:spcBef>
              <a:spcAft>
                <a:spcPct val="0"/>
              </a:spcAft>
              <a:defRPr sz="3800" b="1">
                <a:solidFill>
                  <a:schemeClr val="tx2"/>
                </a:solidFill>
                <a:latin typeface="Times New Roman" panose="02020603050405020304" pitchFamily="18" charset="0"/>
              </a:defRPr>
            </a:lvl6pPr>
            <a:lvl7pPr marL="914400" algn="l" rtl="0" fontAlgn="base">
              <a:spcBef>
                <a:spcPct val="0"/>
              </a:spcBef>
              <a:spcAft>
                <a:spcPct val="0"/>
              </a:spcAft>
              <a:defRPr sz="3800" b="1">
                <a:solidFill>
                  <a:schemeClr val="tx2"/>
                </a:solidFill>
                <a:latin typeface="Times New Roman" panose="02020603050405020304" pitchFamily="18" charset="0"/>
              </a:defRPr>
            </a:lvl7pPr>
            <a:lvl8pPr marL="1371600" algn="l" rtl="0" fontAlgn="base">
              <a:spcBef>
                <a:spcPct val="0"/>
              </a:spcBef>
              <a:spcAft>
                <a:spcPct val="0"/>
              </a:spcAft>
              <a:defRPr sz="3800" b="1">
                <a:solidFill>
                  <a:schemeClr val="tx2"/>
                </a:solidFill>
                <a:latin typeface="Times New Roman" panose="02020603050405020304" pitchFamily="18" charset="0"/>
              </a:defRPr>
            </a:lvl8pPr>
            <a:lvl9pPr marL="1828800" algn="l" rtl="0" fontAlgn="base">
              <a:spcBef>
                <a:spcPct val="0"/>
              </a:spcBef>
              <a:spcAft>
                <a:spcPct val="0"/>
              </a:spcAft>
              <a:defRPr sz="3800" b="1">
                <a:solidFill>
                  <a:schemeClr val="tx2"/>
                </a:solidFill>
                <a:latin typeface="Times New Roman" panose="02020603050405020304" pitchFamily="18" charset="0"/>
              </a:defRPr>
            </a:lvl9pPr>
          </a:lstStyle>
          <a:p>
            <a:r>
              <a:rPr lang="en-US" sz="1400"/>
              <a:t>Môn: An toàn lao động</a:t>
            </a:r>
            <a:endParaRPr lang="en-US" sz="1400"/>
          </a:p>
        </p:txBody>
      </p:sp>
      <p:sp>
        <p:nvSpPr>
          <p:cNvPr id="100" name="Text Box 99"/>
          <p:cNvSpPr txBox="1"/>
          <p:nvPr/>
        </p:nvSpPr>
        <p:spPr>
          <a:xfrm>
            <a:off x="76835" y="109855"/>
            <a:ext cx="7924165" cy="1076325"/>
          </a:xfrm>
          <a:prstGeom prst="rect">
            <a:avLst/>
          </a:prstGeom>
          <a:noFill/>
          <a:ln w="9525">
            <a:noFill/>
          </a:ln>
        </p:spPr>
        <p:txBody>
          <a:bodyPr wrap="square">
            <a:spAutoFit/>
          </a:bodyPr>
          <a:lstStyle/>
          <a:p>
            <a:pPr algn="ctr"/>
            <a:r>
              <a:rPr lang="en-US" sz="3200" b="1">
                <a:solidFill>
                  <a:schemeClr val="tx2"/>
                </a:solidFill>
                <a:effectLst>
                  <a:outerShdw blurRad="38100" dist="25400" dir="5400000" algn="ctr" rotWithShape="0">
                    <a:srgbClr val="6E747A">
                      <a:alpha val="43000"/>
                    </a:srgbClr>
                  </a:outerShdw>
                </a:effectLst>
                <a:cs typeface="Arial" panose="020B0604020202020204" pitchFamily="34" charset="0"/>
              </a:rPr>
              <a:t>2.7.Phòng và chống cháy đối với nhà máy dệt may.</a:t>
            </a:r>
            <a:endParaRPr lang="en-US" sz="3200" b="1">
              <a:solidFill>
                <a:schemeClr val="tx2"/>
              </a:solidFill>
              <a:effectLst>
                <a:outerShdw blurRad="38100" dist="25400" dir="5400000" algn="ctr" rotWithShape="0">
                  <a:srgbClr val="6E747A">
                    <a:alpha val="43000"/>
                  </a:srgbClr>
                </a:outerShdw>
              </a:effectLst>
              <a:cs typeface="Arial" panose="020B0604020202020204" pitchFamily="34" charset="0"/>
            </a:endParaRPr>
          </a:p>
        </p:txBody>
      </p:sp>
      <p:sp>
        <p:nvSpPr>
          <p:cNvPr id="26627" name="Rounded Rectangle 26626"/>
          <p:cNvSpPr/>
          <p:nvPr/>
        </p:nvSpPr>
        <p:spPr>
          <a:xfrm>
            <a:off x="1143000" y="2097405"/>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28" name="Rounded Rectangle 26627"/>
          <p:cNvSpPr/>
          <p:nvPr/>
        </p:nvSpPr>
        <p:spPr>
          <a:xfrm>
            <a:off x="1143000" y="1219200"/>
            <a:ext cx="779018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38" name="Pentagon 26637"/>
          <p:cNvSpPr/>
          <p:nvPr/>
        </p:nvSpPr>
        <p:spPr>
          <a:xfrm>
            <a:off x="227013" y="1358900"/>
            <a:ext cx="1397000" cy="523875"/>
          </a:xfrm>
          <a:prstGeom prst="homePlate">
            <a:avLst>
              <a:gd name="adj" fmla="val 39950"/>
            </a:avLst>
          </a:prstGeom>
          <a:gradFill rotWithShape="1">
            <a:gsLst>
              <a:gs pos="0">
                <a:schemeClr val="folHlink"/>
              </a:gs>
              <a:gs pos="100000">
                <a:schemeClr val="fo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39" name="Text Box 18"/>
          <p:cNvSpPr txBox="1"/>
          <p:nvPr/>
        </p:nvSpPr>
        <p:spPr>
          <a:xfrm>
            <a:off x="152400" y="1452563"/>
            <a:ext cx="1447800" cy="368300"/>
          </a:xfrm>
          <a:prstGeom prst="rect">
            <a:avLst/>
          </a:prstGeom>
          <a:noFill/>
          <a:ln w="9525">
            <a:noFill/>
          </a:ln>
        </p:spPr>
        <p:txBody>
          <a:bodyPr>
            <a:spAutoFit/>
          </a:bodyPr>
          <a:lstStyle/>
          <a:p>
            <a:pPr algn="ctr">
              <a:spcBef>
                <a:spcPct val="50000"/>
              </a:spcBef>
            </a:pPr>
            <a:r>
              <a:rPr lang="en-US" sz="1800" b="1">
                <a:solidFill>
                  <a:srgbClr val="F8F8F8"/>
                </a:solidFill>
                <a:ea typeface="SimSun" panose="02010600030101010101" pitchFamily="2" charset="-122"/>
                <a:cs typeface="Arial" panose="020B0604020202020204" pitchFamily="34" charset="0"/>
                <a:sym typeface="+mn-ea"/>
              </a:rPr>
              <a:t>Một là</a:t>
            </a:r>
            <a:endParaRPr lang="en-US" sz="1800" b="1">
              <a:solidFill>
                <a:srgbClr val="F8F8F8"/>
              </a:solidFill>
              <a:ea typeface="SimSun" panose="02010600030101010101" pitchFamily="2" charset="-122"/>
              <a:cs typeface="Arial" panose="020B0604020202020204" pitchFamily="34" charset="0"/>
              <a:sym typeface="+mn-ea"/>
            </a:endParaRPr>
          </a:p>
        </p:txBody>
      </p:sp>
      <p:sp>
        <p:nvSpPr>
          <p:cNvPr id="26640" name="Pentagon 26639"/>
          <p:cNvSpPr/>
          <p:nvPr/>
        </p:nvSpPr>
        <p:spPr>
          <a:xfrm>
            <a:off x="227013" y="2236788"/>
            <a:ext cx="1397000" cy="522287"/>
          </a:xfrm>
          <a:prstGeom prst="homePlate">
            <a:avLst>
              <a:gd name="adj" fmla="val 40072"/>
            </a:avLst>
          </a:prstGeom>
          <a:gradFill rotWithShape="1">
            <a:gsLst>
              <a:gs pos="0">
                <a:schemeClr val="accent1"/>
              </a:gs>
              <a:gs pos="100000">
                <a:schemeClr val="accent1">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1" name="Text Box 18"/>
          <p:cNvSpPr txBox="1"/>
          <p:nvPr/>
        </p:nvSpPr>
        <p:spPr>
          <a:xfrm>
            <a:off x="152400" y="2330450"/>
            <a:ext cx="1447800" cy="368300"/>
          </a:xfrm>
          <a:prstGeom prst="rect">
            <a:avLst/>
          </a:prstGeom>
          <a:noFill/>
          <a:ln w="9525">
            <a:noFill/>
          </a:ln>
        </p:spPr>
        <p:txBody>
          <a:bodyPr>
            <a:spAutoFit/>
          </a:bodyPr>
          <a:lstStyle/>
          <a:p>
            <a:pPr algn="ctr">
              <a:spcBef>
                <a:spcPct val="50000"/>
              </a:spcBef>
            </a:pPr>
            <a:r>
              <a:rPr lang="en-US" b="1">
                <a:solidFill>
                  <a:srgbClr val="F8F8F8"/>
                </a:solidFill>
                <a:ea typeface="SimSun" panose="02010600030101010101" pitchFamily="2" charset="-122"/>
                <a:cs typeface="Arial" panose="020B0604020202020204" pitchFamily="34" charset="0"/>
                <a:sym typeface="+mn-ea"/>
              </a:rPr>
              <a:t>Hai là</a:t>
            </a:r>
            <a:endParaRPr lang="en-US" b="1">
              <a:solidFill>
                <a:srgbClr val="F8F8F8"/>
              </a:solidFill>
              <a:cs typeface="Arial" panose="020B0604020202020204" pitchFamily="34" charset="0"/>
            </a:endParaRPr>
          </a:p>
        </p:txBody>
      </p:sp>
      <p:sp>
        <p:nvSpPr>
          <p:cNvPr id="26643" name="Rounded Rectangle 26642"/>
          <p:cNvSpPr/>
          <p:nvPr/>
        </p:nvSpPr>
        <p:spPr>
          <a:xfrm>
            <a:off x="1143000" y="2980055"/>
            <a:ext cx="7790815"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lstStyle/>
          <a:p>
            <a:endParaRPr lang="en-US"/>
          </a:p>
        </p:txBody>
      </p:sp>
      <p:sp>
        <p:nvSpPr>
          <p:cNvPr id="26644" name="Pentagon 26643"/>
          <p:cNvSpPr/>
          <p:nvPr/>
        </p:nvSpPr>
        <p:spPr>
          <a:xfrm>
            <a:off x="227013" y="3119438"/>
            <a:ext cx="1397000" cy="523875"/>
          </a:xfrm>
          <a:prstGeom prst="homePlate">
            <a:avLst>
              <a:gd name="adj" fmla="val 39950"/>
            </a:avLst>
          </a:prstGeom>
          <a:gradFill rotWithShape="1">
            <a:gsLst>
              <a:gs pos="0">
                <a:schemeClr val="accent2"/>
              </a:gs>
              <a:gs pos="100000">
                <a:schemeClr val="accent2">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lstStyle/>
          <a:p>
            <a:endParaRPr lang="en-US"/>
          </a:p>
        </p:txBody>
      </p:sp>
      <p:sp>
        <p:nvSpPr>
          <p:cNvPr id="26645" name="Text Box 18"/>
          <p:cNvSpPr txBox="1"/>
          <p:nvPr/>
        </p:nvSpPr>
        <p:spPr>
          <a:xfrm>
            <a:off x="152400" y="3213100"/>
            <a:ext cx="1447800" cy="368300"/>
          </a:xfrm>
          <a:prstGeom prst="rect">
            <a:avLst/>
          </a:prstGeom>
          <a:noFill/>
          <a:ln w="9525">
            <a:noFill/>
          </a:ln>
        </p:spPr>
        <p:txBody>
          <a:bodyPr>
            <a:spAutoFit/>
          </a:bodyPr>
          <a:lstStyle/>
          <a:p>
            <a:pPr algn="ctr">
              <a:spcBef>
                <a:spcPct val="50000"/>
              </a:spcBef>
            </a:pPr>
            <a:r>
              <a:rPr lang="en-US" b="1">
                <a:solidFill>
                  <a:srgbClr val="F8F8F8"/>
                </a:solidFill>
                <a:ea typeface="SimSun" panose="02010600030101010101" pitchFamily="2" charset="-122"/>
                <a:sym typeface="+mn-ea"/>
              </a:rPr>
              <a:t>Ba là</a:t>
            </a:r>
            <a:endParaRPr lang="en-US" b="1">
              <a:solidFill>
                <a:srgbClr val="F8F8F8"/>
              </a:solidFill>
            </a:endParaRPr>
          </a:p>
        </p:txBody>
      </p:sp>
      <p:sp>
        <p:nvSpPr>
          <p:cNvPr id="26648" name="Text Box 26647"/>
          <p:cNvSpPr txBox="1"/>
          <p:nvPr/>
        </p:nvSpPr>
        <p:spPr>
          <a:xfrm>
            <a:off x="1600200" y="1371600"/>
            <a:ext cx="7124700" cy="478155"/>
          </a:xfrm>
          <a:prstGeom prst="rect">
            <a:avLst/>
          </a:prstGeom>
          <a:noFill/>
          <a:ln w="9525">
            <a:noFill/>
          </a:ln>
        </p:spPr>
        <p:txBody>
          <a:bodyPr wrap="square">
            <a:spAutoFit/>
          </a:bodyPr>
          <a:lstStyle/>
          <a:p>
            <a:pPr>
              <a:lnSpc>
                <a:spcPct val="70000"/>
              </a:lnSpc>
              <a:spcBef>
                <a:spcPct val="50000"/>
              </a:spcBef>
            </a:pPr>
            <a:r>
              <a:rPr sz="1800"/>
              <a:t>niêm yết nội quy PCCC, biển cấm lửa, cấm hút thuốc, tiêu lệnh chữa cháy ở những nơi có nguy hiểm về cháy, nổ.</a:t>
            </a:r>
            <a:r>
              <a:rPr lang="en-US" sz="1800"/>
              <a:t>...</a:t>
            </a:r>
            <a:endParaRPr lang="en-US" sz="1800"/>
          </a:p>
        </p:txBody>
      </p:sp>
      <p:sp>
        <p:nvSpPr>
          <p:cNvPr id="26649" name="Text Box 26648"/>
          <p:cNvSpPr txBox="1"/>
          <p:nvPr/>
        </p:nvSpPr>
        <p:spPr>
          <a:xfrm>
            <a:off x="1616075" y="3124200"/>
            <a:ext cx="7108825" cy="478155"/>
          </a:xfrm>
          <a:prstGeom prst="rect">
            <a:avLst/>
          </a:prstGeom>
          <a:noFill/>
          <a:ln w="9525">
            <a:noFill/>
          </a:ln>
        </p:spPr>
        <p:txBody>
          <a:bodyPr wrap="square">
            <a:spAutoFit/>
          </a:bodyPr>
          <a:lstStyle/>
          <a:p>
            <a:pPr>
              <a:lnSpc>
                <a:spcPct val="70000"/>
              </a:lnSpc>
              <a:spcBef>
                <a:spcPct val="50000"/>
              </a:spcBef>
            </a:pPr>
            <a:r>
              <a:rPr sz="1800"/>
              <a:t>thường xuyên tổ chức kiểm tra, phân công người theo dõi quy trình quản lý nguồn lửa, nguồn nhiệt; những nơi dễ  phát sinh cháy</a:t>
            </a:r>
            <a:endParaRPr sz="1800"/>
          </a:p>
        </p:txBody>
      </p:sp>
      <p:sp>
        <p:nvSpPr>
          <p:cNvPr id="26654" name="Text Box 26653"/>
          <p:cNvSpPr txBox="1"/>
          <p:nvPr/>
        </p:nvSpPr>
        <p:spPr>
          <a:xfrm>
            <a:off x="1600200" y="2286000"/>
            <a:ext cx="7352665" cy="478155"/>
          </a:xfrm>
          <a:prstGeom prst="rect">
            <a:avLst/>
          </a:prstGeom>
          <a:noFill/>
          <a:ln w="9525">
            <a:noFill/>
          </a:ln>
        </p:spPr>
        <p:txBody>
          <a:bodyPr wrap="square">
            <a:spAutoFit/>
          </a:bodyPr>
          <a:lstStyle/>
          <a:p>
            <a:pPr>
              <a:lnSpc>
                <a:spcPct val="70000"/>
              </a:lnSpc>
              <a:spcBef>
                <a:spcPct val="50000"/>
              </a:spcBef>
            </a:pPr>
            <a:r>
              <a:rPr sz="1800"/>
              <a:t>đẩy mạnh công tác tuyên truyền phổ biến kiến thức pháp luật, kỹ năng PCCC cho tất cả công nhân viên làm việc tại các công ty may mặc</a:t>
            </a:r>
            <a:endParaRPr sz="1800"/>
          </a:p>
        </p:txBody>
      </p:sp>
      <p:sp>
        <p:nvSpPr>
          <p:cNvPr id="26642" name="Rounded Rectangle 26641"/>
          <p:cNvSpPr/>
          <p:nvPr/>
        </p:nvSpPr>
        <p:spPr>
          <a:xfrm>
            <a:off x="1143000" y="3862705"/>
            <a:ext cx="780923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26646" name="Pentagon 26645"/>
          <p:cNvSpPr/>
          <p:nvPr/>
        </p:nvSpPr>
        <p:spPr>
          <a:xfrm>
            <a:off x="227013" y="4002088"/>
            <a:ext cx="1397000" cy="522287"/>
          </a:xfrm>
          <a:prstGeom prst="homePlate">
            <a:avLst>
              <a:gd name="adj" fmla="val 40072"/>
            </a:avLst>
          </a:prstGeom>
          <a:gradFill rotWithShape="1">
            <a:gsLst>
              <a:gs pos="0">
                <a:schemeClr val="hlink"/>
              </a:gs>
              <a:gs pos="100000">
                <a:schemeClr va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p>
            <a:endParaRPr lang="en-US"/>
          </a:p>
        </p:txBody>
      </p:sp>
      <p:sp>
        <p:nvSpPr>
          <p:cNvPr id="26647" name="Text Box 18"/>
          <p:cNvSpPr txBox="1"/>
          <p:nvPr/>
        </p:nvSpPr>
        <p:spPr>
          <a:xfrm>
            <a:off x="152400" y="4095750"/>
            <a:ext cx="1447800" cy="368300"/>
          </a:xfrm>
          <a:prstGeom prst="rect">
            <a:avLst/>
          </a:prstGeom>
          <a:noFill/>
          <a:ln w="9525">
            <a:noFill/>
          </a:ln>
        </p:spPr>
        <p:txBody>
          <a:bodyPr>
            <a:spAutoFit/>
          </a:bodyPr>
          <a:p>
            <a:pPr algn="ctr">
              <a:spcBef>
                <a:spcPct val="50000"/>
              </a:spcBef>
            </a:pPr>
            <a:r>
              <a:rPr lang="en-US" b="1">
                <a:solidFill>
                  <a:srgbClr val="F8F8F8"/>
                </a:solidFill>
              </a:rPr>
              <a:t>Bốn là</a:t>
            </a:r>
            <a:endParaRPr lang="en-US" b="1">
              <a:solidFill>
                <a:srgbClr val="F8F8F8"/>
              </a:solidFill>
            </a:endParaRPr>
          </a:p>
        </p:txBody>
      </p:sp>
      <p:sp>
        <p:nvSpPr>
          <p:cNvPr id="26655" name="Text Box 26654"/>
          <p:cNvSpPr txBox="1"/>
          <p:nvPr/>
        </p:nvSpPr>
        <p:spPr>
          <a:xfrm>
            <a:off x="1616075" y="4038600"/>
            <a:ext cx="7336790" cy="671830"/>
          </a:xfrm>
          <a:prstGeom prst="rect">
            <a:avLst/>
          </a:prstGeom>
          <a:noFill/>
          <a:ln w="9525">
            <a:noFill/>
          </a:ln>
        </p:spPr>
        <p:txBody>
          <a:bodyPr wrap="square">
            <a:spAutoFit/>
          </a:bodyPr>
          <a:p>
            <a:pPr>
              <a:lnSpc>
                <a:spcPct val="70000"/>
              </a:lnSpc>
              <a:spcBef>
                <a:spcPct val="50000"/>
              </a:spcBef>
            </a:pPr>
            <a:r>
              <a:rPr sz="1800"/>
              <a:t>lắp đặt thiết bị bảo vệ (aptômat) cho hệ thống điện toàn cơ sở, từng khu vực, phân xưởng và các thiết bị điện có công suất lớn, tách riêng biệt các nguồn điện</a:t>
            </a:r>
            <a:endParaRPr sz="1800"/>
          </a:p>
        </p:txBody>
      </p:sp>
      <p:sp>
        <p:nvSpPr>
          <p:cNvPr id="3" name="Rounded Rectangle 2"/>
          <p:cNvSpPr/>
          <p:nvPr/>
        </p:nvSpPr>
        <p:spPr>
          <a:xfrm>
            <a:off x="1143000" y="5615940"/>
            <a:ext cx="7790815" cy="810895"/>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4" name="Rounded Rectangle 3"/>
          <p:cNvSpPr/>
          <p:nvPr/>
        </p:nvSpPr>
        <p:spPr>
          <a:xfrm>
            <a:off x="1143000" y="4737735"/>
            <a:ext cx="7790180" cy="812800"/>
          </a:xfrm>
          <a:prstGeom prst="roundRect">
            <a:avLst>
              <a:gd name="adj" fmla="val 16667"/>
            </a:avLst>
          </a:prstGeom>
          <a:gradFill rotWithShape="1">
            <a:gsLst>
              <a:gs pos="0">
                <a:schemeClr val="bg1"/>
              </a:gs>
              <a:gs pos="50000">
                <a:srgbClr val="EAEAEA"/>
              </a:gs>
              <a:gs pos="100000">
                <a:schemeClr val="bg1"/>
              </a:gs>
            </a:gsLst>
            <a:lin ang="2700000" scaled="1"/>
            <a:tileRect/>
          </a:gradFill>
          <a:ln w="15875" cap="flat" cmpd="sng">
            <a:solidFill>
              <a:srgbClr val="B2B2B2"/>
            </a:solidFill>
            <a:prstDash val="solid"/>
            <a:headEnd type="none" w="med" len="med"/>
            <a:tailEnd type="none" w="med" len="med"/>
          </a:ln>
        </p:spPr>
        <p:txBody>
          <a:bodyPr/>
          <a:p>
            <a:endParaRPr lang="en-US"/>
          </a:p>
        </p:txBody>
      </p:sp>
      <p:sp>
        <p:nvSpPr>
          <p:cNvPr id="6" name="Pentagon 5"/>
          <p:cNvSpPr/>
          <p:nvPr/>
        </p:nvSpPr>
        <p:spPr>
          <a:xfrm>
            <a:off x="227013" y="4877435"/>
            <a:ext cx="1397000" cy="523875"/>
          </a:xfrm>
          <a:prstGeom prst="homePlate">
            <a:avLst>
              <a:gd name="adj" fmla="val 39950"/>
            </a:avLst>
          </a:prstGeom>
          <a:gradFill rotWithShape="1">
            <a:gsLst>
              <a:gs pos="0">
                <a:schemeClr val="folHlink"/>
              </a:gs>
              <a:gs pos="100000">
                <a:schemeClr val="folHlink">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p>
            <a:endParaRPr lang="en-US"/>
          </a:p>
        </p:txBody>
      </p:sp>
      <p:sp>
        <p:nvSpPr>
          <p:cNvPr id="7" name="Text Box 18"/>
          <p:cNvSpPr txBox="1"/>
          <p:nvPr/>
        </p:nvSpPr>
        <p:spPr>
          <a:xfrm>
            <a:off x="152400" y="4971098"/>
            <a:ext cx="1447800" cy="368300"/>
          </a:xfrm>
          <a:prstGeom prst="rect">
            <a:avLst/>
          </a:prstGeom>
          <a:noFill/>
          <a:ln w="9525">
            <a:noFill/>
          </a:ln>
        </p:spPr>
        <p:txBody>
          <a:bodyPr>
            <a:spAutoFit/>
          </a:bodyPr>
          <a:p>
            <a:pPr algn="ctr">
              <a:spcBef>
                <a:spcPct val="50000"/>
              </a:spcBef>
            </a:pPr>
            <a:r>
              <a:rPr lang="en-US" sz="1800" b="1">
                <a:solidFill>
                  <a:srgbClr val="F8F8F8"/>
                </a:solidFill>
                <a:ea typeface="SimSun" panose="02010600030101010101" pitchFamily="2" charset="-122"/>
                <a:sym typeface="+mn-ea"/>
              </a:rPr>
              <a:t>Năm là</a:t>
            </a:r>
            <a:endParaRPr lang="en-US" sz="1800" b="1">
              <a:solidFill>
                <a:srgbClr val="F8F8F8"/>
              </a:solidFill>
              <a:ea typeface="SimSun" panose="02010600030101010101" pitchFamily="2" charset="-122"/>
              <a:sym typeface="+mn-ea"/>
            </a:endParaRPr>
          </a:p>
        </p:txBody>
      </p:sp>
      <p:sp>
        <p:nvSpPr>
          <p:cNvPr id="8" name="Pentagon 7"/>
          <p:cNvSpPr/>
          <p:nvPr/>
        </p:nvSpPr>
        <p:spPr>
          <a:xfrm>
            <a:off x="227013" y="5755323"/>
            <a:ext cx="1397000" cy="522287"/>
          </a:xfrm>
          <a:prstGeom prst="homePlate">
            <a:avLst>
              <a:gd name="adj" fmla="val 40072"/>
            </a:avLst>
          </a:prstGeom>
          <a:gradFill rotWithShape="1">
            <a:gsLst>
              <a:gs pos="0">
                <a:schemeClr val="accent1"/>
              </a:gs>
              <a:gs pos="100000">
                <a:schemeClr val="accent1">
                  <a:gamma/>
                  <a:shade val="62745"/>
                  <a:invGamma/>
                </a:schemeClr>
              </a:gs>
            </a:gsLst>
            <a:lin ang="5400000" scaled="1"/>
            <a:tileRect/>
          </a:gradFill>
          <a:ln w="19050" cap="flat" cmpd="sng">
            <a:solidFill>
              <a:srgbClr val="FEFFFF"/>
            </a:solidFill>
            <a:prstDash val="solid"/>
            <a:miter/>
            <a:headEnd type="none" w="med" len="med"/>
            <a:tailEnd type="none" w="med" len="med"/>
          </a:ln>
          <a:effectLst>
            <a:outerShdw dist="53882" dir="2699999" algn="ctr" rotWithShape="0">
              <a:srgbClr val="000000">
                <a:alpha val="50000"/>
              </a:srgbClr>
            </a:outerShdw>
          </a:effectLst>
        </p:spPr>
        <p:txBody>
          <a:bodyPr/>
          <a:p>
            <a:endParaRPr lang="en-US"/>
          </a:p>
        </p:txBody>
      </p:sp>
      <p:sp>
        <p:nvSpPr>
          <p:cNvPr id="9" name="Text Box 18"/>
          <p:cNvSpPr txBox="1"/>
          <p:nvPr/>
        </p:nvSpPr>
        <p:spPr>
          <a:xfrm>
            <a:off x="228600" y="5848985"/>
            <a:ext cx="1243330" cy="368300"/>
          </a:xfrm>
          <a:prstGeom prst="rect">
            <a:avLst/>
          </a:prstGeom>
          <a:noFill/>
          <a:ln w="9525">
            <a:noFill/>
          </a:ln>
        </p:spPr>
        <p:txBody>
          <a:bodyPr wrap="square">
            <a:spAutoFit/>
          </a:bodyPr>
          <a:p>
            <a:pPr algn="ctr">
              <a:spcBef>
                <a:spcPct val="50000"/>
              </a:spcBef>
            </a:pPr>
            <a:r>
              <a:rPr lang="en-US" b="1">
                <a:solidFill>
                  <a:srgbClr val="F8F8F8"/>
                </a:solidFill>
                <a:ea typeface="SimSun" panose="02010600030101010101" pitchFamily="2" charset="-122"/>
                <a:sym typeface="+mn-ea"/>
              </a:rPr>
              <a:t>Sáu là</a:t>
            </a:r>
            <a:endParaRPr lang="en-US" b="1">
              <a:solidFill>
                <a:srgbClr val="F8F8F8"/>
              </a:solidFill>
            </a:endParaRPr>
          </a:p>
        </p:txBody>
      </p:sp>
      <p:sp>
        <p:nvSpPr>
          <p:cNvPr id="10" name="Text Box 9"/>
          <p:cNvSpPr txBox="1"/>
          <p:nvPr/>
        </p:nvSpPr>
        <p:spPr>
          <a:xfrm>
            <a:off x="1600200" y="4890135"/>
            <a:ext cx="7124700" cy="671830"/>
          </a:xfrm>
          <a:prstGeom prst="rect">
            <a:avLst/>
          </a:prstGeom>
          <a:noFill/>
          <a:ln w="9525">
            <a:noFill/>
          </a:ln>
        </p:spPr>
        <p:txBody>
          <a:bodyPr wrap="square">
            <a:spAutoFit/>
          </a:bodyPr>
          <a:p>
            <a:pPr>
              <a:lnSpc>
                <a:spcPct val="70000"/>
              </a:lnSpc>
              <a:spcBef>
                <a:spcPct val="50000"/>
              </a:spcBef>
            </a:pPr>
            <a:r>
              <a:rPr sz="1800"/>
              <a:t>đảm bảo vệ sinh công nghiệp, dọn vệ sinh chung sau mỗi ca làm việc, lau chùi vệ sinh máy móc, thiết bị sử dụng điện, dây dẫn điện loại trừ chất cháy thoát ra trong quá trình sản xuất</a:t>
            </a:r>
            <a:endParaRPr sz="1800"/>
          </a:p>
        </p:txBody>
      </p:sp>
      <p:sp>
        <p:nvSpPr>
          <p:cNvPr id="11" name="Text Box 10"/>
          <p:cNvSpPr txBox="1"/>
          <p:nvPr/>
        </p:nvSpPr>
        <p:spPr>
          <a:xfrm>
            <a:off x="1600200" y="5804535"/>
            <a:ext cx="7124700" cy="478155"/>
          </a:xfrm>
          <a:prstGeom prst="rect">
            <a:avLst/>
          </a:prstGeom>
          <a:noFill/>
          <a:ln w="9525">
            <a:noFill/>
          </a:ln>
        </p:spPr>
        <p:txBody>
          <a:bodyPr wrap="square">
            <a:spAutoFit/>
          </a:bodyPr>
          <a:p>
            <a:pPr>
              <a:lnSpc>
                <a:spcPct val="70000"/>
              </a:lnSpc>
              <a:spcBef>
                <a:spcPct val="50000"/>
              </a:spcBef>
            </a:pPr>
            <a:r>
              <a:rPr sz="1800"/>
              <a:t>phát huy vai trò người đứng đầu cơ sở, phụ trách quản lý cơ sở công tác tuyên truyền, tự kiểm tra an toàn PCCC</a:t>
            </a:r>
            <a:endParaRPr sz="180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wipe(left)">
                                      <p:cBhvr>
                                        <p:cTn id="7" dur="500"/>
                                        <p:tgtEl>
                                          <p:spTgt spid="2662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6648"/>
                                        </p:tgtEl>
                                        <p:attrNameLst>
                                          <p:attrName>style.visibility</p:attrName>
                                        </p:attrNameLst>
                                      </p:cBhvr>
                                      <p:to>
                                        <p:strVal val="visible"/>
                                      </p:to>
                                    </p:set>
                                    <p:animEffect transition="in" filter="wipe(left)">
                                      <p:cBhvr>
                                        <p:cTn id="10" dur="500"/>
                                        <p:tgtEl>
                                          <p:spTgt spid="266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6627"/>
                                        </p:tgtEl>
                                        <p:attrNameLst>
                                          <p:attrName>style.visibility</p:attrName>
                                        </p:attrNameLst>
                                      </p:cBhvr>
                                      <p:to>
                                        <p:strVal val="visible"/>
                                      </p:to>
                                    </p:set>
                                    <p:animEffect transition="in" filter="wipe(left)">
                                      <p:cBhvr>
                                        <p:cTn id="15" dur="500"/>
                                        <p:tgtEl>
                                          <p:spTgt spid="2662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6654"/>
                                        </p:tgtEl>
                                        <p:attrNameLst>
                                          <p:attrName>style.visibility</p:attrName>
                                        </p:attrNameLst>
                                      </p:cBhvr>
                                      <p:to>
                                        <p:strVal val="visible"/>
                                      </p:to>
                                    </p:set>
                                    <p:animEffect transition="in" filter="wipe(left)">
                                      <p:cBhvr>
                                        <p:cTn id="18" dur="500"/>
                                        <p:tgtEl>
                                          <p:spTgt spid="2665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6643"/>
                                        </p:tgtEl>
                                        <p:attrNameLst>
                                          <p:attrName>style.visibility</p:attrName>
                                        </p:attrNameLst>
                                      </p:cBhvr>
                                      <p:to>
                                        <p:strVal val="visible"/>
                                      </p:to>
                                    </p:set>
                                    <p:animEffect transition="in" filter="wipe(left)">
                                      <p:cBhvr>
                                        <p:cTn id="23" dur="500"/>
                                        <p:tgtEl>
                                          <p:spTgt spid="2664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6649"/>
                                        </p:tgtEl>
                                        <p:attrNameLst>
                                          <p:attrName>style.visibility</p:attrName>
                                        </p:attrNameLst>
                                      </p:cBhvr>
                                      <p:to>
                                        <p:strVal val="visible"/>
                                      </p:to>
                                    </p:set>
                                    <p:animEffect transition="in" filter="wipe(left)">
                                      <p:cBhvr>
                                        <p:cTn id="26" dur="500"/>
                                        <p:tgtEl>
                                          <p:spTgt spid="26649"/>
                                        </p:tgtEl>
                                      </p:cBhvr>
                                    </p:animEffect>
                                  </p:childTnLst>
                                </p:cTn>
                              </p:par>
                            </p:childTnLst>
                          </p:cTn>
                        </p:par>
                        <p:par>
                          <p:cTn id="27" fill="hold">
                            <p:stCondLst>
                              <p:cond delay="500"/>
                            </p:stCondLst>
                            <p:childTnLst>
                              <p:par>
                                <p:cTn id="28" presetID="22" presetClass="entr" presetSubtype="1" fill="hold" grpId="0" nodeType="afterEffect">
                                  <p:stCondLst>
                                    <p:cond delay="0"/>
                                  </p:stCondLst>
                                  <p:childTnLst>
                                    <p:set>
                                      <p:cBhvr>
                                        <p:cTn id="29" dur="1" fill="hold">
                                          <p:stCondLst>
                                            <p:cond delay="0"/>
                                          </p:stCondLst>
                                        </p:cTn>
                                        <p:tgtEl>
                                          <p:spTgt spid="26642"/>
                                        </p:tgtEl>
                                        <p:attrNameLst>
                                          <p:attrName>style.visibility</p:attrName>
                                        </p:attrNameLst>
                                      </p:cBhvr>
                                      <p:to>
                                        <p:strVal val="visible"/>
                                      </p:to>
                                    </p:set>
                                    <p:animEffect transition="in" filter="wipe(up)">
                                      <p:cBhvr>
                                        <p:cTn id="30" dur="500"/>
                                        <p:tgtEl>
                                          <p:spTgt spid="26642"/>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26646"/>
                                        </p:tgtEl>
                                        <p:attrNameLst>
                                          <p:attrName>style.visibility</p:attrName>
                                        </p:attrNameLst>
                                      </p:cBhvr>
                                      <p:to>
                                        <p:strVal val="visible"/>
                                      </p:to>
                                    </p:set>
                                    <p:animEffect transition="in" filter="wipe(up)">
                                      <p:cBhvr>
                                        <p:cTn id="33" dur="500"/>
                                        <p:tgtEl>
                                          <p:spTgt spid="2664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26647"/>
                                        </p:tgtEl>
                                        <p:attrNameLst>
                                          <p:attrName>style.visibility</p:attrName>
                                        </p:attrNameLst>
                                      </p:cBhvr>
                                      <p:to>
                                        <p:strVal val="visible"/>
                                      </p:to>
                                    </p:set>
                                    <p:animEffect transition="in" filter="wipe(up)">
                                      <p:cBhvr>
                                        <p:cTn id="36" dur="500"/>
                                        <p:tgtEl>
                                          <p:spTgt spid="2664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6655"/>
                                        </p:tgtEl>
                                        <p:attrNameLst>
                                          <p:attrName>style.visibility</p:attrName>
                                        </p:attrNameLst>
                                      </p:cBhvr>
                                      <p:to>
                                        <p:strVal val="visible"/>
                                      </p:to>
                                    </p:set>
                                    <p:animEffect transition="in" filter="wipe(up)">
                                      <p:cBhvr>
                                        <p:cTn id="39" dur="500"/>
                                        <p:tgtEl>
                                          <p:spTgt spid="2665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left)">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wipe(left)">
                                      <p:cBhvr>
                                        <p:cTn id="52" dur="500"/>
                                        <p:tgtEl>
                                          <p:spTgt spid="3"/>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ldLvl="0" animBg="1"/>
      <p:bldP spid="26628" grpId="0" bldLvl="0" animBg="1"/>
      <p:bldP spid="26643" grpId="0" bldLvl="0" animBg="1"/>
      <p:bldP spid="26648" grpId="0"/>
      <p:bldP spid="26649" grpId="0"/>
      <p:bldP spid="26654" grpId="0"/>
      <p:bldP spid="26642" grpId="0" bldLvl="0" animBg="1"/>
      <p:bldP spid="26646" grpId="0" bldLvl="0" animBg="1"/>
      <p:bldP spid="26647" grpId="0"/>
      <p:bldP spid="26655" grpId="0"/>
      <p:bldP spid="3" grpId="0" bldLvl="0" animBg="1"/>
      <p:bldP spid="4" grpId="0" bldLvl="0" animBg="1"/>
      <p:bldP spid="10"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58369"/>
          <p:cNvSpPr>
            <a:spLocks noGrp="1"/>
          </p:cNvSpPr>
          <p:nvPr>
            <p:ph type="ctrTitle"/>
          </p:nvPr>
        </p:nvSpPr>
        <p:spPr>
          <a:xfrm>
            <a:off x="533400" y="1041400"/>
            <a:ext cx="6400800" cy="1266825"/>
          </a:xfrm>
        </p:spPr>
        <p:txBody>
          <a:bodyPr anchor="ctr" anchorCtr="0"/>
          <a:lstStyle/>
          <a:p>
            <a:pPr>
              <a:buSzTx/>
              <a:buFontTx/>
            </a:pPr>
            <a:r>
              <a:rPr sz="6700">
                <a:latin typeface="+mj-lt"/>
                <a:ea typeface="+mj-ea"/>
                <a:cs typeface="+mj-cs"/>
              </a:rPr>
              <a:t>Thank You!</a:t>
            </a:r>
            <a:endParaRPr sz="6700">
              <a:latin typeface="+mj-lt"/>
              <a:ea typeface="+mj-ea"/>
              <a:cs typeface="+mj-cs"/>
            </a:endParaRPr>
          </a:p>
        </p:txBody>
      </p:sp>
      <p:pic>
        <p:nvPicPr>
          <p:cNvPr id="27" name="Picture 2"/>
          <p:cNvPicPr>
            <a:picLocks noGrp="1" noChangeAspect="1" noChangeArrowheads="1"/>
          </p:cNvPicPr>
          <p:nvPr>
            <p:ph sz="half" idx="4294967295"/>
          </p:nvPr>
        </p:nvPicPr>
        <p:blipFill>
          <a:blip r:embed="rId1">
            <a:extLst>
              <a:ext uri="{28A0092B-C50C-407E-A947-70E740481C1C}">
                <a14:useLocalDpi xmlns:a14="http://schemas.microsoft.com/office/drawing/2010/main" val="0"/>
              </a:ext>
            </a:extLst>
          </a:blip>
          <a:srcRect/>
          <a:stretch>
            <a:fillRect/>
          </a:stretch>
        </p:blipFill>
        <p:spPr>
          <a:xfrm>
            <a:off x="8001000" y="109855"/>
            <a:ext cx="1026794" cy="1026794"/>
          </a:xfrm>
          <a:prstGeom prst="ellipse">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Table Placeholder 100"/>
          <p:cNvPicPr>
            <a:picLocks noChangeAspect="1"/>
          </p:cNvPicPr>
          <p:nvPr/>
        </p:nvPicPr>
        <p:blipFill>
          <a:blip r:embed="rId2"/>
          <a:srcRect l="19685" r="21516"/>
          <a:stretch>
            <a:fillRect/>
          </a:stretch>
        </p:blipFill>
        <p:spPr>
          <a:xfrm>
            <a:off x="7626350" y="4876800"/>
            <a:ext cx="1517650" cy="1902460"/>
          </a:xfrm>
          <a:prstGeom prst="rect">
            <a:avLst/>
          </a:prstGeom>
          <a:noFill/>
          <a:ln w="76200" cmpd="tri">
            <a:solidFill>
              <a:schemeClr val="accent1"/>
            </a:solid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Office Theme">
  <a:themeElements>
    <a:clrScheme name="Custom 215">
      <a:dk1>
        <a:srgbClr val="000000"/>
      </a:dk1>
      <a:lt1>
        <a:srgbClr val="FFFFFF"/>
      </a:lt1>
      <a:dk2>
        <a:srgbClr val="35748B"/>
      </a:dk2>
      <a:lt2>
        <a:srgbClr val="C0C0C0"/>
      </a:lt2>
      <a:accent1>
        <a:srgbClr val="5BB0C1"/>
      </a:accent1>
      <a:accent2>
        <a:srgbClr val="8989DB"/>
      </a:accent2>
      <a:accent3>
        <a:srgbClr val="EFB135"/>
      </a:accent3>
      <a:accent4>
        <a:srgbClr val="BB9469"/>
      </a:accent4>
      <a:accent5>
        <a:srgbClr val="53B59E"/>
      </a:accent5>
      <a:accent6>
        <a:srgbClr val="E29292"/>
      </a:accent6>
      <a:hlink>
        <a:srgbClr val="8BB553"/>
      </a:hlink>
      <a:folHlink>
        <a:srgbClr val="B787AA"/>
      </a:folHlink>
    </a:clrScheme>
    <a:fontScheme name="Office Theme">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Theme 1">
        <a:dk1>
          <a:srgbClr val="000000"/>
        </a:dk1>
        <a:lt1>
          <a:srgbClr val="FFFFFF"/>
        </a:lt1>
        <a:dk2>
          <a:srgbClr val="35748B"/>
        </a:dk2>
        <a:lt2>
          <a:srgbClr val="C0C0C0"/>
        </a:lt2>
        <a:accent1>
          <a:srgbClr val="5BB0C1"/>
        </a:accent1>
        <a:accent2>
          <a:srgbClr val="8989DB"/>
        </a:accent2>
        <a:accent3>
          <a:srgbClr val="FFFFFF"/>
        </a:accent3>
        <a:accent4>
          <a:srgbClr val="000000"/>
        </a:accent4>
        <a:accent5>
          <a:srgbClr val="B5D4DD"/>
        </a:accent5>
        <a:accent6>
          <a:srgbClr val="7C7CC6"/>
        </a:accent6>
        <a:hlink>
          <a:srgbClr val="8BB553"/>
        </a:hlink>
        <a:folHlink>
          <a:srgbClr val="B787AA"/>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58633B"/>
        </a:dk2>
        <a:lt2>
          <a:srgbClr val="C0C0C0"/>
        </a:lt2>
        <a:accent1>
          <a:srgbClr val="899452"/>
        </a:accent1>
        <a:accent2>
          <a:srgbClr val="AB8569"/>
        </a:accent2>
        <a:accent3>
          <a:srgbClr val="FFFFFF"/>
        </a:accent3>
        <a:accent4>
          <a:srgbClr val="000000"/>
        </a:accent4>
        <a:accent5>
          <a:srgbClr val="C4C8B3"/>
        </a:accent5>
        <a:accent6>
          <a:srgbClr val="9B785E"/>
        </a:accent6>
        <a:hlink>
          <a:srgbClr val="7DA79F"/>
        </a:hlink>
        <a:folHlink>
          <a:srgbClr val="BC8AB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485770"/>
        </a:dk2>
        <a:lt2>
          <a:srgbClr val="C0C0C0"/>
        </a:lt2>
        <a:accent1>
          <a:srgbClr val="6795B5"/>
        </a:accent1>
        <a:accent2>
          <a:srgbClr val="9681C1"/>
        </a:accent2>
        <a:accent3>
          <a:srgbClr val="FFFFFF"/>
        </a:accent3>
        <a:accent4>
          <a:srgbClr val="000000"/>
        </a:accent4>
        <a:accent5>
          <a:srgbClr val="B8C8D7"/>
        </a:accent5>
        <a:accent6>
          <a:srgbClr val="8774AF"/>
        </a:accent6>
        <a:hlink>
          <a:srgbClr val="63B17B"/>
        </a:hlink>
        <a:folHlink>
          <a:srgbClr val="A6BA4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215">
      <a:dk1>
        <a:srgbClr val="000000"/>
      </a:dk1>
      <a:lt1>
        <a:srgbClr val="FFFFFF"/>
      </a:lt1>
      <a:dk2>
        <a:srgbClr val="35748B"/>
      </a:dk2>
      <a:lt2>
        <a:srgbClr val="C0C0C0"/>
      </a:lt2>
      <a:accent1>
        <a:srgbClr val="5BB0C1"/>
      </a:accent1>
      <a:accent2>
        <a:srgbClr val="8989DB"/>
      </a:accent2>
      <a:accent3>
        <a:srgbClr val="EFB135"/>
      </a:accent3>
      <a:accent4>
        <a:srgbClr val="BB9469"/>
      </a:accent4>
      <a:accent5>
        <a:srgbClr val="53B59E"/>
      </a:accent5>
      <a:accent6>
        <a:srgbClr val="E29292"/>
      </a:accent6>
      <a:hlink>
        <a:srgbClr val="8BB553"/>
      </a:hlink>
      <a:folHlink>
        <a:srgbClr val="B787AA"/>
      </a:folHlink>
    </a:clrScheme>
    <a:fontScheme name="Office Theme">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Theme 1">
        <a:dk1>
          <a:srgbClr val="000000"/>
        </a:dk1>
        <a:lt1>
          <a:srgbClr val="FFFFFF"/>
        </a:lt1>
        <a:dk2>
          <a:srgbClr val="35748B"/>
        </a:dk2>
        <a:lt2>
          <a:srgbClr val="C0C0C0"/>
        </a:lt2>
        <a:accent1>
          <a:srgbClr val="5BB0C1"/>
        </a:accent1>
        <a:accent2>
          <a:srgbClr val="8989DB"/>
        </a:accent2>
        <a:accent3>
          <a:srgbClr val="FFFFFF"/>
        </a:accent3>
        <a:accent4>
          <a:srgbClr val="000000"/>
        </a:accent4>
        <a:accent5>
          <a:srgbClr val="B5D4DD"/>
        </a:accent5>
        <a:accent6>
          <a:srgbClr val="7C7CC6"/>
        </a:accent6>
        <a:hlink>
          <a:srgbClr val="8BB553"/>
        </a:hlink>
        <a:folHlink>
          <a:srgbClr val="B787AA"/>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58633B"/>
        </a:dk2>
        <a:lt2>
          <a:srgbClr val="C0C0C0"/>
        </a:lt2>
        <a:accent1>
          <a:srgbClr val="899452"/>
        </a:accent1>
        <a:accent2>
          <a:srgbClr val="AB8569"/>
        </a:accent2>
        <a:accent3>
          <a:srgbClr val="FFFFFF"/>
        </a:accent3>
        <a:accent4>
          <a:srgbClr val="000000"/>
        </a:accent4>
        <a:accent5>
          <a:srgbClr val="C4C8B3"/>
        </a:accent5>
        <a:accent6>
          <a:srgbClr val="9B785E"/>
        </a:accent6>
        <a:hlink>
          <a:srgbClr val="7DA79F"/>
        </a:hlink>
        <a:folHlink>
          <a:srgbClr val="BC8AB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485770"/>
        </a:dk2>
        <a:lt2>
          <a:srgbClr val="C0C0C0"/>
        </a:lt2>
        <a:accent1>
          <a:srgbClr val="6795B5"/>
        </a:accent1>
        <a:accent2>
          <a:srgbClr val="9681C1"/>
        </a:accent2>
        <a:accent3>
          <a:srgbClr val="FFFFFF"/>
        </a:accent3>
        <a:accent4>
          <a:srgbClr val="000000"/>
        </a:accent4>
        <a:accent5>
          <a:srgbClr val="B8C8D7"/>
        </a:accent5>
        <a:accent6>
          <a:srgbClr val="8774AF"/>
        </a:accent6>
        <a:hlink>
          <a:srgbClr val="63B17B"/>
        </a:hlink>
        <a:folHlink>
          <a:srgbClr val="A6BA4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7637</Words>
  <Application>WPS Presentation</Application>
  <PresentationFormat>On-screen Show (4:3)</PresentationFormat>
  <Paragraphs>397</Paragraphs>
  <Slides>30</Slides>
  <Notes>0</Notes>
  <HiddenSlides>0</HiddenSlides>
  <MMClips>3</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30</vt:i4>
      </vt:variant>
    </vt:vector>
  </HeadingPairs>
  <TitlesOfParts>
    <vt:vector size="44" baseType="lpstr">
      <vt:lpstr>Arial</vt:lpstr>
      <vt:lpstr>SimSun</vt:lpstr>
      <vt:lpstr>Wingdings</vt:lpstr>
      <vt:lpstr>Times New Roman</vt:lpstr>
      <vt:lpstr>Arial Black</vt:lpstr>
      <vt:lpstr>Comic Sans MS</vt:lpstr>
      <vt:lpstr>Microsoft YaHei</vt:lpstr>
      <vt:lpstr>Arial Unicode MS</vt:lpstr>
      <vt:lpstr>Calibri</vt:lpstr>
      <vt:lpstr>Wingdings</vt:lpstr>
      <vt:lpstr>Verdana</vt:lpstr>
      <vt:lpstr>Symbol</vt:lpstr>
      <vt:lpstr>Office Theme</vt:lpstr>
      <vt:lpstr>1_Office Theme</vt:lpstr>
      <vt:lpstr> AN TOÀN LAO ĐỘNG</vt:lpstr>
      <vt:lpstr>Chương 4:</vt:lpstr>
      <vt:lpstr>Kỹ thuật an toàn điện</vt:lpstr>
      <vt:lpstr>PowerPoint 演示文稿</vt:lpstr>
      <vt:lpstr>2.1. Các yếu tố nguy hiểm gây chấn thương</vt:lpstr>
      <vt:lpstr>※ Định nghĩa về cháy </vt:lpstr>
      <vt:lpstr>※ Định nghĩa về cháy </vt:lpstr>
      <vt:lpstr>※ Định nghĩa về cháy </vt:lpstr>
      <vt:lpstr>2.2 Điều kiện cần thiết cho quá trình cháy </vt:lpstr>
      <vt:lpstr>2.2.Những tình huống dẫn đến điện giật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2.2 Điều kiện cần thiết cho quá trình cháy </vt:lpstr>
      <vt:lpstr>PowerPoint 演示文稿</vt:lpstr>
      <vt:lpstr>PowerPoint 演示文稿</vt:lpstr>
      <vt:lpstr>PowerPoint 演示文稿</vt:lpstr>
      <vt:lpstr>PowerPoint 演示文稿</vt:lpstr>
      <vt:lpstr>Thank You!</vt:lpstr>
    </vt:vector>
  </TitlesOfParts>
  <Company>Guild Design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www.themegallery.com</dc:creator>
  <cp:lastModifiedBy>thao</cp:lastModifiedBy>
  <cp:revision>186</cp:revision>
  <dcterms:created xsi:type="dcterms:W3CDTF">2009-08-14T08:09:00Z</dcterms:created>
  <dcterms:modified xsi:type="dcterms:W3CDTF">2022-01-03T06:18:26Z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03F0B994D98D4B3485428829840F8AE6</vt:lpwstr>
  </property>
  <property fmtid="{D5CDD505-2E9C-101B-9397-08002B2CF9AE}" pid="3" name="KSOProductBuildVer">
    <vt:lpwstr>1033-11.2.0.10426</vt:lpwstr>
  </property>
</Properties>
</file>