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924" r:id="rId2"/>
    <p:sldMasterId id="2147484938" r:id="rId3"/>
  </p:sldMasterIdLst>
  <p:notesMasterIdLst>
    <p:notesMasterId r:id="rId68"/>
  </p:notesMasterIdLst>
  <p:sldIdLst>
    <p:sldId id="400" r:id="rId4"/>
    <p:sldId id="404" r:id="rId5"/>
    <p:sldId id="405" r:id="rId6"/>
    <p:sldId id="407" r:id="rId7"/>
    <p:sldId id="467" r:id="rId8"/>
    <p:sldId id="468" r:id="rId9"/>
    <p:sldId id="469" r:id="rId10"/>
    <p:sldId id="470" r:id="rId11"/>
    <p:sldId id="471" r:id="rId12"/>
    <p:sldId id="472" r:id="rId13"/>
    <p:sldId id="473" r:id="rId14"/>
    <p:sldId id="482" r:id="rId15"/>
    <p:sldId id="481" r:id="rId16"/>
    <p:sldId id="483" r:id="rId17"/>
    <p:sldId id="484" r:id="rId18"/>
    <p:sldId id="485" r:id="rId19"/>
    <p:sldId id="486" r:id="rId20"/>
    <p:sldId id="487" r:id="rId21"/>
    <p:sldId id="424" r:id="rId22"/>
    <p:sldId id="416" r:id="rId23"/>
    <p:sldId id="417" r:id="rId24"/>
    <p:sldId id="418" r:id="rId25"/>
    <p:sldId id="419" r:id="rId26"/>
    <p:sldId id="426" r:id="rId27"/>
    <p:sldId id="420" r:id="rId28"/>
    <p:sldId id="428" r:id="rId29"/>
    <p:sldId id="427" r:id="rId30"/>
    <p:sldId id="490" r:id="rId31"/>
    <p:sldId id="429" r:id="rId32"/>
    <p:sldId id="491" r:id="rId33"/>
    <p:sldId id="409" r:id="rId34"/>
    <p:sldId id="442" r:id="rId35"/>
    <p:sldId id="444" r:id="rId36"/>
    <p:sldId id="443" r:id="rId37"/>
    <p:sldId id="513" r:id="rId38"/>
    <p:sldId id="515" r:id="rId39"/>
    <p:sldId id="516" r:id="rId40"/>
    <p:sldId id="524" r:id="rId41"/>
    <p:sldId id="525" r:id="rId42"/>
    <p:sldId id="518" r:id="rId43"/>
    <p:sldId id="519" r:id="rId44"/>
    <p:sldId id="520" r:id="rId45"/>
    <p:sldId id="526" r:id="rId46"/>
    <p:sldId id="527" r:id="rId47"/>
    <p:sldId id="528" r:id="rId48"/>
    <p:sldId id="532" r:id="rId49"/>
    <p:sldId id="529" r:id="rId50"/>
    <p:sldId id="533" r:id="rId51"/>
    <p:sldId id="530" r:id="rId52"/>
    <p:sldId id="531" r:id="rId53"/>
    <p:sldId id="523" r:id="rId54"/>
    <p:sldId id="493" r:id="rId55"/>
    <p:sldId id="494" r:id="rId56"/>
    <p:sldId id="495" r:id="rId57"/>
    <p:sldId id="496" r:id="rId58"/>
    <p:sldId id="497" r:id="rId59"/>
    <p:sldId id="498" r:id="rId60"/>
    <p:sldId id="506" r:id="rId61"/>
    <p:sldId id="507" r:id="rId62"/>
    <p:sldId id="508" r:id="rId63"/>
    <p:sldId id="509" r:id="rId64"/>
    <p:sldId id="510" r:id="rId65"/>
    <p:sldId id="511" r:id="rId66"/>
    <p:sldId id="512"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6600CC"/>
    <a:srgbClr val="FF3399"/>
    <a:srgbClr val="990000"/>
    <a:srgbClr val="CC0066"/>
    <a:srgbClr val="663300"/>
    <a:srgbClr val="996633"/>
    <a:srgbClr val="660066"/>
    <a:srgbClr val="006600"/>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18" autoAdjust="0"/>
    <p:restoredTop sz="94660"/>
  </p:normalViewPr>
  <p:slideViewPr>
    <p:cSldViewPr>
      <p:cViewPr varScale="1">
        <p:scale>
          <a:sx n="72" d="100"/>
          <a:sy n="72" d="100"/>
        </p:scale>
        <p:origin x="696" y="54"/>
      </p:cViewPr>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t>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B21BCBE-5765-46D3-BA4F-E21B47D4CF2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21BCBE-5765-46D3-BA4F-E21B47D4CF2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21BCBE-5765-46D3-BA4F-E21B47D4CF2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B21BCBE-5765-46D3-BA4F-E21B47D4CF2C}"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21BCBE-5765-46D3-BA4F-E21B47D4CF2C}"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21BCBE-5765-46D3-BA4F-E21B47D4CF2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21BCBE-5765-46D3-BA4F-E21B47D4CF2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tl val="0"/>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7" y="2053567"/>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3" name="Shape 163"/>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4" name="Shape 164"/>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65" name="Shape 165"/>
          <p:cNvGrpSpPr/>
          <p:nvPr/>
        </p:nvGrpSpPr>
        <p:grpSpPr>
          <a:xfrm>
            <a:off x="-12700" y="5949967"/>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0"/>
            <a:ext cx="12306099"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95" name="Shape 195"/>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6" name="Shape 196"/>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7" name="Shape 197"/>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8" name="Shape 198"/>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58690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0283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638802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8380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329210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404669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3695124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6" name="Rectangle 5"/>
          <p:cNvSpPr/>
          <p:nvPr userDrawn="1"/>
        </p:nvSpPr>
        <p:spPr>
          <a:xfrm>
            <a:off x="-3472" y="0"/>
            <a:ext cx="211223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3074" name="Picture 2" descr="E:\002-KIMS BUSINESS\007-02-Fullslidesppt-Contents\20161228\02-edu\bulb-item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2645" y="1250975"/>
            <a:ext cx="2112235" cy="4687944"/>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E:\002-KIMS BUSINESS\007-02-Fullslidesppt-Contents\20161228\02-edu\bulb-item.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50000"/>
          <a:stretch/>
        </p:blipFill>
        <p:spPr bwMode="auto">
          <a:xfrm>
            <a:off x="1052646" y="1250975"/>
            <a:ext cx="1056117" cy="4687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150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nchor="ctr"/>
          <a:lstStyle>
            <a:lvl1pPr algn="ctr">
              <a:defRPr>
                <a:solidFill>
                  <a:schemeClr val="tx1">
                    <a:lumMod val="75000"/>
                    <a:lumOff val="25000"/>
                  </a:schemeClr>
                </a:solidFill>
                <a:latin typeface="+mj-lt"/>
                <a:cs typeface="Arial" pitchFamily="34" charset="0"/>
              </a:defRPr>
            </a:lvl1pPr>
          </a:lstStyle>
          <a:p>
            <a:r>
              <a:rPr lang="en-US" altLang="ko-KR"/>
              <a:t>Click to edit Master title style</a:t>
            </a:r>
            <a:endParaRPr lang="ko-KR" altLang="en-US" dirty="0"/>
          </a:p>
        </p:txBody>
      </p:sp>
    </p:spTree>
    <p:extLst>
      <p:ext uri="{BB962C8B-B14F-4D97-AF65-F5344CB8AC3E}">
        <p14:creationId xmlns:p14="http://schemas.microsoft.com/office/powerpoint/2010/main" val="4050911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3" Type="http://schemas.openxmlformats.org/officeDocument/2006/relationships/slideLayout" Target="../slideLayouts/slideLayout30.xml"/><Relationship Id="rId21" Type="http://schemas.openxmlformats.org/officeDocument/2006/relationships/theme" Target="../theme/theme3.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slideLayout" Target="../slideLayouts/slideLayout47.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slideLayout" Target="../slideLayouts/slideLayout46.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t>12/2/2021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t>‹#›</a:t>
            </a:fld>
            <a:endParaRPr lang="en-US"/>
          </a:p>
        </p:txBody>
      </p:sp>
    </p:spTree>
    <p:extLst>
      <p:ext uri="{BB962C8B-B14F-4D97-AF65-F5344CB8AC3E}">
        <p14:creationId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 id="2147484961" r:id="rId15"/>
    <p:sldLayoutId id="2147484962"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3" r:id="rId4"/>
    <p:sldLayoutId id="2147484944" r:id="rId5"/>
    <p:sldLayoutId id="2147484945" r:id="rId6"/>
    <p:sldLayoutId id="2147484946" r:id="rId7"/>
    <p:sldLayoutId id="2147484947" r:id="rId8"/>
    <p:sldLayoutId id="2147484948" r:id="rId9"/>
    <p:sldLayoutId id="2147484949" r:id="rId10"/>
    <p:sldLayoutId id="2147484950" r:id="rId11"/>
    <p:sldLayoutId id="2147484951" r:id="rId12"/>
    <p:sldLayoutId id="2147484952" r:id="rId13"/>
    <p:sldLayoutId id="2147484953" r:id="rId14"/>
    <p:sldLayoutId id="2147484954" r:id="rId15"/>
    <p:sldLayoutId id="2147484955" r:id="rId16"/>
    <p:sldLayoutId id="2147484956" r:id="rId17"/>
    <p:sldLayoutId id="2147484957" r:id="rId18"/>
    <p:sldLayoutId id="2147484958" r:id="rId19"/>
    <p:sldLayoutId id="2147484959"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wmf"/><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12.wmf"/><Relationship Id="rId5" Type="http://schemas.openxmlformats.org/officeDocument/2006/relationships/image" Target="../media/image11.wmf"/><Relationship Id="rId4" Type="http://schemas.openxmlformats.org/officeDocument/2006/relationships/image" Target="../media/image10.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3.xml"/><Relationship Id="rId5" Type="http://schemas.openxmlformats.org/officeDocument/2006/relationships/image" Target="../media/image29.jpe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0.jpeg"/><Relationship Id="rId1" Type="http://schemas.openxmlformats.org/officeDocument/2006/relationships/slideLayout" Target="../slideLayouts/slideLayout2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3.xml"/><Relationship Id="rId5" Type="http://schemas.openxmlformats.org/officeDocument/2006/relationships/image" Target="../media/image33.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3.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0.jpeg"/><Relationship Id="rId1" Type="http://schemas.openxmlformats.org/officeDocument/2006/relationships/slideLayout" Target="../slideLayouts/slideLayout2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23.xml"/><Relationship Id="rId6" Type="http://schemas.openxmlformats.org/officeDocument/2006/relationships/image" Target="../media/image26.jpeg"/><Relationship Id="rId5" Type="http://schemas.openxmlformats.org/officeDocument/2006/relationships/image" Target="../media/image40.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3.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0.xml"/><Relationship Id="rId5" Type="http://schemas.openxmlformats.org/officeDocument/2006/relationships/image" Target="../media/image74.jpeg"/><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72.jpeg"/><Relationship Id="rId2" Type="http://schemas.openxmlformats.org/officeDocument/2006/relationships/image" Target="../media/image75.jpeg"/><Relationship Id="rId1" Type="http://schemas.openxmlformats.org/officeDocument/2006/relationships/slideLayout" Target="../slideLayouts/slideLayout20.xml"/><Relationship Id="rId6" Type="http://schemas.openxmlformats.org/officeDocument/2006/relationships/image" Target="../media/image71.jpeg"/><Relationship Id="rId5" Type="http://schemas.openxmlformats.org/officeDocument/2006/relationships/image" Target="../media/image78.jpeg"/><Relationship Id="rId4" Type="http://schemas.openxmlformats.org/officeDocument/2006/relationships/image" Target="../media/image77.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3" Type="http://schemas.openxmlformats.org/officeDocument/2006/relationships/image" Target="../media/image83.gif"/><Relationship Id="rId7" Type="http://schemas.openxmlformats.org/officeDocument/2006/relationships/image" Target="../media/image87.jpeg"/><Relationship Id="rId2" Type="http://schemas.openxmlformats.org/officeDocument/2006/relationships/image" Target="../media/image82.gif"/><Relationship Id="rId1" Type="http://schemas.openxmlformats.org/officeDocument/2006/relationships/slideLayout" Target="../slideLayouts/slideLayout20.xml"/><Relationship Id="rId6" Type="http://schemas.openxmlformats.org/officeDocument/2006/relationships/image" Target="../media/image86.gif"/><Relationship Id="rId5" Type="http://schemas.openxmlformats.org/officeDocument/2006/relationships/image" Target="../media/image85.jpeg"/><Relationship Id="rId4" Type="http://schemas.openxmlformats.org/officeDocument/2006/relationships/image" Target="../media/image84.jpeg"/></Relationships>
</file>

<file path=ppt/slides/_rels/slide6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0.xml"/><Relationship Id="rId4" Type="http://schemas.openxmlformats.org/officeDocument/2006/relationships/image" Target="../media/image9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a:solidFill>
                  <a:srgbClr val="008000"/>
                </a:solidFill>
                <a:latin typeface="Arial" panose="020B0604020202020204" pitchFamily="34" charset="0"/>
                <a:cs typeface="Arial" panose="020B0604020202020204" pitchFamily="34" charset="0"/>
              </a:rPr>
              <a:t>GIÁO DỤC CHÍNH 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00FF00"/>
                </a:solidFill>
                <a:latin typeface="Arial Đen"/>
              </a:rPr>
              <a:t>Giảng viên</a:t>
            </a:r>
          </a:p>
          <a:p>
            <a:pPr algn="ctr"/>
            <a:r>
              <a:rPr lang="vi-VN" sz="3600" kern="10">
                <a:ln w="9525">
                  <a:solidFill>
                    <a:srgbClr val="000000"/>
                  </a:solidFill>
                  <a:round/>
                  <a:headEnd/>
                  <a:tailEnd/>
                </a:ln>
                <a:solidFill>
                  <a:srgbClr val="00FF00"/>
                </a:solidFill>
                <a:latin typeface="Arial Đen"/>
              </a:rPr>
              <a:t> HOÀNG THỊ TRANG</a:t>
            </a:r>
            <a:endParaRPr lang="en-US" sz="3600" kern="1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324"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vi-VN" sz="2800" b="1" dirty="0">
                    <a:solidFill>
                      <a:srgbClr val="FFFFFF"/>
                    </a:solidFill>
                  </a:rPr>
                  <a:t>I</a:t>
                </a:r>
                <a:endParaRPr lang="en-US" sz="2800" b="1" dirty="0">
                  <a:solidFill>
                    <a:srgbClr val="FFFFFF"/>
                  </a:solidFill>
                </a:endParaRP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vi-VN" sz="2800" b="1" dirty="0">
                    <a:solidFill>
                      <a:srgbClr val="FFFFFF"/>
                    </a:solidFill>
                  </a:rPr>
                  <a:t>II</a:t>
                </a:r>
                <a:endParaRPr lang="en-US" sz="2800" b="1" dirty="0">
                  <a:solidFill>
                    <a:srgbClr val="FFFFFF"/>
                  </a:solidFill>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algn="ctr">
              <a:spcBef>
                <a:spcPct val="0"/>
              </a:spcBef>
            </a:pPr>
            <a:r>
              <a:rPr lang="vi-VN" sz="3200" b="1" dirty="0">
                <a:solidFill>
                  <a:srgbClr val="3333CC"/>
                </a:solidFill>
              </a:rPr>
              <a:t>I. </a:t>
            </a:r>
            <a:r>
              <a:rPr lang="nl-NL" sz="3200" b="1" dirty="0">
                <a:solidFill>
                  <a:srgbClr val="3333CC"/>
                </a:solidFill>
              </a:rPr>
              <a:t>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2400" b="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1       </a:t>
            </a:r>
            <a:r>
              <a:rPr lang="nl-NL" sz="2400" b="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dirty="0">
                <a:solidFill>
                  <a:srgbClr val="660066"/>
                </a:solidFill>
                <a:latin typeface="Times New Roman" panose="02020603050405020304" pitchFamily="18" charset="0"/>
                <a:ea typeface="Times New Roman" panose="02020603050405020304" pitchFamily="18" charset="0"/>
              </a:rPr>
              <a:t>2. </a:t>
            </a:r>
            <a:endParaRPr lang="en-US" sz="2800" dirty="0">
              <a:solidFill>
                <a:srgbClr val="660066"/>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dirty="0">
                <a:solidFill>
                  <a:srgbClr val="008000"/>
                </a:solidFill>
                <a:latin typeface="Times New Roman" panose="02020603050405020304" pitchFamily="18" charset="0"/>
                <a:ea typeface="Times New Roman" panose="02020603050405020304" pitchFamily="18" charset="0"/>
              </a:rPr>
              <a:t>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0" y="990600"/>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329010"/>
            <a:ext cx="11887200" cy="523220"/>
          </a:xfrm>
          <a:prstGeom prst="rect">
            <a:avLst/>
          </a:prstGeom>
        </p:spPr>
        <p:txBody>
          <a:bodyPr wrap="square">
            <a:spAutoFit/>
          </a:bodyPr>
          <a:lstStyle/>
          <a:p>
            <a:pPr indent="457200">
              <a:spcBef>
                <a:spcPts val="600"/>
              </a:spcBef>
              <a:spcAft>
                <a:spcPts val="600"/>
              </a:spcAft>
            </a:pPr>
            <a:r>
              <a:rPr lang="pl-PL" sz="2800" b="1" dirty="0">
                <a:latin typeface="+mj-lt"/>
                <a:ea typeface="Times New Roman" panose="02020603050405020304" pitchFamily="18" charset="0"/>
              </a:rPr>
              <a:t>1. Bản chất của Nhà nước pháp quyền xã hội chủ nghĩa Việt Nam</a:t>
            </a:r>
            <a:endParaRPr lang="en-US" sz="2800" b="1" dirty="0">
              <a:effectLst/>
              <a:latin typeface="+mj-lt"/>
              <a:ea typeface="Times New Roman" panose="02020603050405020304" pitchFamily="18" charset="0"/>
            </a:endParaRPr>
          </a:p>
        </p:txBody>
      </p:sp>
      <p:sp>
        <p:nvSpPr>
          <p:cNvPr id="6" name="Rectangle 5"/>
          <p:cNvSpPr/>
          <p:nvPr/>
        </p:nvSpPr>
        <p:spPr>
          <a:xfrm>
            <a:off x="914400" y="1371600"/>
            <a:ext cx="9753600" cy="461665"/>
          </a:xfrm>
          <a:prstGeom prst="rect">
            <a:avLst/>
          </a:prstGeom>
        </p:spPr>
        <p:txBody>
          <a:bodyPr wrap="square">
            <a:spAutoFit/>
          </a:bodyPr>
          <a:lstStyle/>
          <a:p>
            <a:pPr indent="457200" algn="just">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a) Khái niệm và bản chất nhà nước pháp quyền xã hội chủ</a:t>
            </a:r>
            <a:r>
              <a:rPr lang="vi-VN" sz="2400" b="1" i="1" dirty="0">
                <a:solidFill>
                  <a:srgbClr val="006600"/>
                </a:solidFill>
                <a:latin typeface="Times New Roman" panose="02020603050405020304" pitchFamily="18" charset="0"/>
                <a:ea typeface="Times New Roman" panose="02020603050405020304" pitchFamily="18" charset="0"/>
              </a:rPr>
              <a:t> nghĩa</a:t>
            </a:r>
            <a:endParaRPr lang="en-US" sz="2400" dirty="0">
              <a:solidFill>
                <a:srgbClr val="006600"/>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1447800" y="2691707"/>
            <a:ext cx="8430513" cy="461665"/>
          </a:xfrm>
          <a:prstGeom prst="rect">
            <a:avLst/>
          </a:prstGeom>
          <a:ln>
            <a:solidFill>
              <a:srgbClr val="006600"/>
            </a:solidFill>
          </a:ln>
        </p:spPr>
        <p:txBody>
          <a:bodyPr wrap="none">
            <a:spAutoFit/>
          </a:bodyPr>
          <a:lstStyle/>
          <a:p>
            <a:r>
              <a:rPr lang="nl-NL" sz="2400" dirty="0">
                <a:solidFill>
                  <a:srgbClr val="3333CC"/>
                </a:solidFill>
                <a:latin typeface="+mj-lt"/>
                <a:ea typeface="Times New Roman" panose="02020603050405020304" pitchFamily="18" charset="0"/>
              </a:rPr>
              <a:t>Tư tưởng về Nhà nước pháp quyền</a:t>
            </a:r>
            <a:r>
              <a:rPr lang="vi-VN" sz="2400" dirty="0">
                <a:solidFill>
                  <a:srgbClr val="3333CC"/>
                </a:solidFill>
                <a:latin typeface="+mj-lt"/>
                <a:ea typeface="Times New Roman" panose="02020603050405020304" pitchFamily="18" charset="0"/>
              </a:rPr>
              <a:t> </a:t>
            </a:r>
            <a:r>
              <a:rPr lang="nl-NL" sz="2400" dirty="0">
                <a:solidFill>
                  <a:srgbClr val="3333CC"/>
                </a:solidFill>
                <a:latin typeface="+mj-lt"/>
              </a:rPr>
              <a:t>có từ rất sớm </a:t>
            </a:r>
            <a:r>
              <a:rPr lang="nl-NL" sz="2400" b="1" u="sng" dirty="0">
                <a:solidFill>
                  <a:srgbClr val="990000"/>
                </a:solidFill>
                <a:latin typeface="+mj-lt"/>
              </a:rPr>
              <a:t>ở Hy Lạp</a:t>
            </a:r>
            <a:r>
              <a:rPr lang="nl-NL" sz="2400" b="1" u="sng" dirty="0">
                <a:solidFill>
                  <a:srgbClr val="990000"/>
                </a:solidFill>
                <a:latin typeface="+mj-lt"/>
                <a:ea typeface="Times New Roman" panose="02020603050405020304" pitchFamily="18" charset="0"/>
              </a:rPr>
              <a:t> </a:t>
            </a:r>
            <a:endParaRPr lang="en-US" sz="2400" b="1" u="sng" dirty="0">
              <a:solidFill>
                <a:srgbClr val="990000"/>
              </a:solidFill>
              <a:latin typeface="+mj-lt"/>
            </a:endParaRPr>
          </a:p>
        </p:txBody>
      </p:sp>
      <p:sp>
        <p:nvSpPr>
          <p:cNvPr id="8" name="Down Arrow 7"/>
          <p:cNvSpPr/>
          <p:nvPr/>
        </p:nvSpPr>
        <p:spPr>
          <a:xfrm>
            <a:off x="4820026" y="3500736"/>
            <a:ext cx="685800" cy="609600"/>
          </a:xfrm>
          <a:prstGeom prst="downArrow">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447800" y="4343400"/>
            <a:ext cx="8433733" cy="830997"/>
          </a:xfrm>
          <a:prstGeom prst="rect">
            <a:avLst/>
          </a:prstGeom>
          <a:ln>
            <a:solidFill>
              <a:srgbClr val="006600"/>
            </a:solidFill>
          </a:ln>
        </p:spPr>
        <p:txBody>
          <a:bodyPr wrap="square">
            <a:spAutoFit/>
          </a:bodyPr>
          <a:lstStyle/>
          <a:p>
            <a:pPr algn="just"/>
            <a:r>
              <a:rPr lang="vi-VN" sz="2400" b="1" u="sng" dirty="0">
                <a:solidFill>
                  <a:srgbClr val="990000"/>
                </a:solidFill>
                <a:latin typeface="+mj-lt"/>
                <a:ea typeface="Times New Roman" panose="02020603050405020304" pitchFamily="18" charset="0"/>
              </a:rPr>
              <a:t>T</a:t>
            </a:r>
            <a:r>
              <a:rPr lang="nl-NL" sz="2400" b="1" u="sng" dirty="0">
                <a:solidFill>
                  <a:srgbClr val="990000"/>
                </a:solidFill>
                <a:latin typeface="+mj-lt"/>
                <a:ea typeface="Times New Roman" panose="02020603050405020304" pitchFamily="18" charset="0"/>
              </a:rPr>
              <a:t>hế kỷ XVIII</a:t>
            </a:r>
            <a:r>
              <a:rPr lang="nl-NL" sz="2400" dirty="0">
                <a:solidFill>
                  <a:srgbClr val="3333CC"/>
                </a:solidFill>
                <a:latin typeface="+mj-lt"/>
                <a:ea typeface="Times New Roman" panose="02020603050405020304" pitchFamily="18" charset="0"/>
              </a:rPr>
              <a:t>, các nhà dân chủ tư sản tiếp tục hoàn thiện, nâng lên thành một học thuyết về Nhà nước pháp quyền. </a:t>
            </a:r>
            <a:endParaRPr lang="en-US" sz="2400" dirty="0">
              <a:solidFill>
                <a:srgbClr val="3333CC"/>
              </a:solidFill>
              <a:latin typeface="+mj-lt"/>
            </a:endParaRPr>
          </a:p>
        </p:txBody>
      </p:sp>
      <p:sp>
        <p:nvSpPr>
          <p:cNvPr id="10" name="Rectangle 9"/>
          <p:cNvSpPr/>
          <p:nvPr/>
        </p:nvSpPr>
        <p:spPr>
          <a:xfrm>
            <a:off x="381000" y="1978777"/>
            <a:ext cx="2519279" cy="461665"/>
          </a:xfrm>
          <a:prstGeom prst="rect">
            <a:avLst/>
          </a:prstGeom>
        </p:spPr>
        <p:txBody>
          <a:bodyPr wrap="none">
            <a:spAutoFit/>
          </a:bodyPr>
          <a:lstStyle/>
          <a:p>
            <a:pPr marL="285750" indent="-285750">
              <a:buFont typeface="Wingdings" panose="05000000000000000000" pitchFamily="2" charset="2"/>
              <a:buChar char="q"/>
            </a:pPr>
            <a:r>
              <a:rPr lang="vi-VN" sz="2400" b="1" dirty="0">
                <a:solidFill>
                  <a:srgbClr val="CC0066"/>
                </a:solidFill>
                <a:ea typeface="Times New Roman" panose="02020603050405020304" pitchFamily="18" charset="0"/>
              </a:rPr>
              <a:t> Trên thế giới:</a:t>
            </a:r>
            <a:endParaRPr lang="en-US" sz="2400" b="1" dirty="0">
              <a:solidFill>
                <a:srgbClr val="CC0066"/>
              </a:solidFill>
            </a:endParaRPr>
          </a:p>
        </p:txBody>
      </p:sp>
    </p:spTree>
    <p:extLst>
      <p:ext uri="{BB962C8B-B14F-4D97-AF65-F5344CB8AC3E}">
        <p14:creationId xmlns:p14="http://schemas.microsoft.com/office/powerpoint/2010/main" val="1260375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42698"/>
            <a:ext cx="10363200" cy="523220"/>
          </a:xfrm>
          <a:prstGeom prst="rect">
            <a:avLst/>
          </a:prstGeom>
        </p:spPr>
        <p:txBody>
          <a:bodyPr wrap="square">
            <a:spAutoFit/>
          </a:bodyPr>
          <a:lstStyle/>
          <a:p>
            <a:pPr indent="457200" algn="just">
              <a:spcBef>
                <a:spcPts val="600"/>
              </a:spcBef>
              <a:spcAft>
                <a:spcPts val="600"/>
              </a:spcAft>
            </a:pPr>
            <a:r>
              <a:rPr lang="nl-NL" sz="2800" b="1" i="1" dirty="0">
                <a:solidFill>
                  <a:srgbClr val="006600"/>
                </a:solidFill>
                <a:latin typeface="Times New Roman" panose="02020603050405020304" pitchFamily="18" charset="0"/>
                <a:ea typeface="Times New Roman" panose="02020603050405020304" pitchFamily="18" charset="0"/>
              </a:rPr>
              <a:t>a</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Khái niệm nhà nước pháp quyền xã hội chủ</a:t>
            </a:r>
            <a:r>
              <a:rPr lang="vi-VN"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nghĩa</a:t>
            </a:r>
            <a:endParaRPr lang="en-US" sz="2800" dirty="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26" name="Picture 2" descr="Tư tưởng Hồ Chí Minh về nhà nước pháp quyền - Ban Nội Chính Trung 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725542"/>
            <a:ext cx="3581400" cy="3962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41168" y="2603781"/>
            <a:ext cx="7976864" cy="461665"/>
          </a:xfrm>
          <a:prstGeom prst="rect">
            <a:avLst/>
          </a:prstGeom>
        </p:spPr>
        <p:txBody>
          <a:bodyPr wrap="none">
            <a:spAutoFit/>
          </a:bodyPr>
          <a:lstStyle/>
          <a:p>
            <a:r>
              <a:rPr lang="nl-NL" sz="2400" b="1" dirty="0">
                <a:solidFill>
                  <a:srgbClr val="990000"/>
                </a:solidFill>
                <a:latin typeface="+mj-lt"/>
                <a:ea typeface="Times New Roman" panose="02020603050405020304" pitchFamily="18" charset="0"/>
              </a:rPr>
              <a:t>“Thay thế chế độ ra các sắc lệnh bằng các đạo luật”. </a:t>
            </a:r>
            <a:endParaRPr lang="en-US" sz="2400" b="1" dirty="0">
              <a:solidFill>
                <a:srgbClr val="990000"/>
              </a:solidFill>
              <a:latin typeface="+mj-lt"/>
            </a:endParaRPr>
          </a:p>
        </p:txBody>
      </p:sp>
      <p:sp>
        <p:nvSpPr>
          <p:cNvPr id="4" name="Rectangle 3"/>
          <p:cNvSpPr/>
          <p:nvPr/>
        </p:nvSpPr>
        <p:spPr>
          <a:xfrm>
            <a:off x="4572000" y="1371600"/>
            <a:ext cx="7315200" cy="1015663"/>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Năm 1919, trong bản </a:t>
            </a:r>
            <a:r>
              <a:rPr lang="nl-NL" sz="2000" b="1" dirty="0">
                <a:solidFill>
                  <a:srgbClr val="FF0000"/>
                </a:solidFill>
                <a:latin typeface="+mj-lt"/>
                <a:ea typeface="Times New Roman" panose="02020603050405020304" pitchFamily="18" charset="0"/>
              </a:rPr>
              <a:t>Yêu sách của nhân dân An Nam </a:t>
            </a:r>
            <a:r>
              <a:rPr lang="nl-NL" sz="2000" dirty="0">
                <a:latin typeface="+mj-lt"/>
                <a:ea typeface="Times New Roman" panose="02020603050405020304" pitchFamily="18" charset="0"/>
              </a:rPr>
              <a:t>do Người ký tên là Nguyễn Ái Quốc, gửi đến Hội nghị Vécxây (Pháp) đã nêu yêu cầu cải cách nền pháp lý ở Đông Dương</a:t>
            </a:r>
            <a:r>
              <a:rPr lang="vi-VN" sz="2000" dirty="0">
                <a:latin typeface="+mj-lt"/>
                <a:ea typeface="Times New Roman" panose="02020603050405020304" pitchFamily="18" charset="0"/>
              </a:rPr>
              <a:t>:</a:t>
            </a:r>
            <a:endParaRPr lang="en-US" sz="2000" dirty="0">
              <a:latin typeface="+mj-lt"/>
            </a:endParaRPr>
          </a:p>
        </p:txBody>
      </p:sp>
      <p:sp>
        <p:nvSpPr>
          <p:cNvPr id="5" name="Rectangle 4"/>
          <p:cNvSpPr/>
          <p:nvPr/>
        </p:nvSpPr>
        <p:spPr>
          <a:xfrm>
            <a:off x="4572000" y="3352799"/>
            <a:ext cx="701040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Năm 1941, trong </a:t>
            </a:r>
            <a:r>
              <a:rPr lang="nl-NL" sz="2000" b="1" dirty="0">
                <a:solidFill>
                  <a:srgbClr val="FF0000"/>
                </a:solidFill>
                <a:latin typeface="+mj-lt"/>
                <a:ea typeface="Times New Roman" panose="02020603050405020304" pitchFamily="18" charset="0"/>
              </a:rPr>
              <a:t>“</a:t>
            </a:r>
            <a:r>
              <a:rPr lang="nl-NL" sz="2000" b="1" i="1" dirty="0">
                <a:solidFill>
                  <a:srgbClr val="FF0000"/>
                </a:solidFill>
                <a:latin typeface="+mj-lt"/>
                <a:ea typeface="Times New Roman" panose="02020603050405020304" pitchFamily="18" charset="0"/>
              </a:rPr>
              <a:t>Việt Nam yêu cầu ca”</a:t>
            </a:r>
            <a:r>
              <a:rPr lang="nl-NL" sz="2000" b="1" dirty="0">
                <a:solidFill>
                  <a:srgbClr val="FF0000"/>
                </a:solidFill>
                <a:latin typeface="+mj-lt"/>
                <a:ea typeface="Times New Roman" panose="02020603050405020304" pitchFamily="18" charset="0"/>
              </a:rPr>
              <a:t>, </a:t>
            </a:r>
            <a:r>
              <a:rPr lang="nl-NL" sz="2000" dirty="0">
                <a:latin typeface="+mj-lt"/>
                <a:ea typeface="Times New Roman" panose="02020603050405020304" pitchFamily="18" charset="0"/>
              </a:rPr>
              <a:t>Người viết thành thơ 8 yêu cầu chính, trong đó</a:t>
            </a:r>
            <a:r>
              <a:rPr lang="vi-VN" sz="2000" dirty="0">
                <a:latin typeface="+mj-lt"/>
                <a:ea typeface="Times New Roman" panose="02020603050405020304" pitchFamily="18" charset="0"/>
              </a:rPr>
              <a:t>:</a:t>
            </a:r>
            <a:endParaRPr lang="en-US" sz="2000" dirty="0">
              <a:latin typeface="+mj-lt"/>
            </a:endParaRPr>
          </a:p>
        </p:txBody>
      </p:sp>
      <p:sp>
        <p:nvSpPr>
          <p:cNvPr id="6" name="Rectangle 5"/>
          <p:cNvSpPr/>
          <p:nvPr/>
        </p:nvSpPr>
        <p:spPr>
          <a:xfrm>
            <a:off x="4724400" y="4429935"/>
            <a:ext cx="6096000" cy="830997"/>
          </a:xfrm>
          <a:prstGeom prst="rect">
            <a:avLst/>
          </a:prstGeom>
        </p:spPr>
        <p:txBody>
          <a:bodyPr>
            <a:spAutoFit/>
          </a:bodyPr>
          <a:lstStyle/>
          <a:p>
            <a:pPr algn="ctr"/>
            <a:r>
              <a:rPr lang="nl-NL" sz="2400" b="1" dirty="0">
                <a:solidFill>
                  <a:srgbClr val="990000"/>
                </a:solidFill>
                <a:latin typeface="Times New Roman" panose="02020603050405020304" pitchFamily="18" charset="0"/>
                <a:ea typeface="Times New Roman" panose="02020603050405020304" pitchFamily="18" charset="0"/>
              </a:rPr>
              <a:t>“</a:t>
            </a:r>
            <a:r>
              <a:rPr lang="nl-NL" sz="2400" b="1" dirty="0">
                <a:solidFill>
                  <a:srgbClr val="990000"/>
                </a:solidFill>
                <a:latin typeface="+mj-lt"/>
                <a:ea typeface="Times New Roman" panose="02020603050405020304" pitchFamily="18" charset="0"/>
              </a:rPr>
              <a:t>Bảy xin hiến pháp ban hành. </a:t>
            </a:r>
            <a:endParaRPr lang="vi-VN" sz="2400" b="1" dirty="0">
              <a:solidFill>
                <a:srgbClr val="990000"/>
              </a:solidFill>
              <a:latin typeface="+mj-lt"/>
              <a:ea typeface="Times New Roman" panose="02020603050405020304" pitchFamily="18" charset="0"/>
            </a:endParaRPr>
          </a:p>
          <a:p>
            <a:pPr algn="ctr"/>
            <a:r>
              <a:rPr lang="nl-NL" sz="2400" b="1" dirty="0">
                <a:solidFill>
                  <a:srgbClr val="990000"/>
                </a:solidFill>
                <a:latin typeface="+mj-lt"/>
                <a:ea typeface="Times New Roman" panose="02020603050405020304" pitchFamily="18" charset="0"/>
              </a:rPr>
              <a:t>Trăm đều phải có thần linh pháp quyền</a:t>
            </a:r>
            <a:r>
              <a:rPr lang="nl-NL" sz="2400" dirty="0">
                <a:solidFill>
                  <a:srgbClr val="990000"/>
                </a:solidFill>
                <a:latin typeface="+mj-lt"/>
                <a:ea typeface="Times New Roman" panose="02020603050405020304" pitchFamily="18" charset="0"/>
              </a:rPr>
              <a:t>”. </a:t>
            </a:r>
            <a:endParaRPr lang="en-US" sz="2400" dirty="0">
              <a:solidFill>
                <a:srgbClr val="990000"/>
              </a:solidFill>
              <a:latin typeface="+mj-lt"/>
            </a:endParaRPr>
          </a:p>
        </p:txBody>
      </p:sp>
      <p:sp>
        <p:nvSpPr>
          <p:cNvPr id="8" name="Rectangle 7"/>
          <p:cNvSpPr/>
          <p:nvPr/>
        </p:nvSpPr>
        <p:spPr>
          <a:xfrm>
            <a:off x="381000" y="1053271"/>
            <a:ext cx="2320700" cy="461665"/>
          </a:xfrm>
          <a:prstGeom prst="rect">
            <a:avLst/>
          </a:prstGeom>
        </p:spPr>
        <p:txBody>
          <a:bodyPr wrap="none">
            <a:spAutoFit/>
          </a:bodyPr>
          <a:lstStyle/>
          <a:p>
            <a:pPr marL="285750" indent="-285750">
              <a:buFont typeface="Wingdings" panose="05000000000000000000" pitchFamily="2" charset="2"/>
              <a:buChar char="q"/>
            </a:pPr>
            <a:r>
              <a:rPr lang="vi-VN" sz="2400" b="1" dirty="0">
                <a:solidFill>
                  <a:srgbClr val="CC0066"/>
                </a:solidFill>
                <a:ea typeface="Times New Roman" panose="02020603050405020304" pitchFamily="18" charset="0"/>
              </a:rPr>
              <a:t> Ở Việt Nam:</a:t>
            </a:r>
            <a:endParaRPr lang="en-US" sz="2400" b="1" dirty="0">
              <a:solidFill>
                <a:srgbClr val="CC0066"/>
              </a:solidFill>
            </a:endParaRPr>
          </a:p>
        </p:txBody>
      </p:sp>
    </p:spTree>
    <p:extLst>
      <p:ext uri="{BB962C8B-B14F-4D97-AF65-F5344CB8AC3E}">
        <p14:creationId xmlns:p14="http://schemas.microsoft.com/office/powerpoint/2010/main" val="1733082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0793" y="113660"/>
            <a:ext cx="4433265" cy="461665"/>
          </a:xfrm>
          <a:prstGeom prst="rect">
            <a:avLst/>
          </a:prstGeom>
        </p:spPr>
        <p:txBody>
          <a:bodyPr wrap="none">
            <a:spAutoFit/>
          </a:bodyPr>
          <a:lstStyle/>
          <a:p>
            <a:pPr marL="457200" indent="-457200">
              <a:buFont typeface="Wingdings" panose="05000000000000000000" pitchFamily="2" charset="2"/>
              <a:buChar char="Ø"/>
            </a:pPr>
            <a:r>
              <a:rPr lang="nl-NL" sz="2400" b="1" dirty="0">
                <a:solidFill>
                  <a:srgbClr val="CC0066"/>
                </a:solidFill>
                <a:latin typeface="+mj-lt"/>
                <a:ea typeface="Times New Roman" panose="02020603050405020304" pitchFamily="18" charset="0"/>
              </a:rPr>
              <a:t>Trong công cuộc đổi mới:</a:t>
            </a:r>
            <a:endParaRPr lang="en-US" sz="2400" b="1" dirty="0">
              <a:solidFill>
                <a:srgbClr val="CC0066"/>
              </a:solidFill>
              <a:latin typeface="+mj-lt"/>
            </a:endParaRPr>
          </a:p>
        </p:txBody>
      </p:sp>
      <p:sp>
        <p:nvSpPr>
          <p:cNvPr id="3" name="Rectangle 2"/>
          <p:cNvSpPr/>
          <p:nvPr/>
        </p:nvSpPr>
        <p:spPr>
          <a:xfrm>
            <a:off x="533401" y="1052036"/>
            <a:ext cx="3962400" cy="1631216"/>
          </a:xfrm>
          <a:prstGeom prst="rect">
            <a:avLst/>
          </a:prstGeom>
        </p:spPr>
        <p:txBody>
          <a:bodyPr wrap="square">
            <a:spAutoFit/>
          </a:bodyPr>
          <a:lstStyle/>
          <a:p>
            <a:pPr marL="285750" indent="-285750" algn="just">
              <a:buFont typeface="Wingdings" panose="05000000000000000000" pitchFamily="2" charset="2"/>
              <a:buChar char="ü"/>
            </a:pPr>
            <a:r>
              <a:rPr lang="nl-NL" sz="2000" dirty="0">
                <a:solidFill>
                  <a:srgbClr val="6600CC"/>
                </a:solidFill>
                <a:latin typeface="Times New Roman" panose="02020603050405020304" pitchFamily="18" charset="0"/>
                <a:ea typeface="Times New Roman" panose="02020603050405020304" pitchFamily="18" charset="0"/>
              </a:rPr>
              <a:t> </a:t>
            </a:r>
            <a:r>
              <a:rPr lang="nl-NL" sz="2000" b="1" dirty="0">
                <a:solidFill>
                  <a:srgbClr val="FF0000"/>
                </a:solidFill>
                <a:latin typeface="+mj-lt"/>
                <a:ea typeface="Times New Roman" panose="02020603050405020304" pitchFamily="18" charset="0"/>
              </a:rPr>
              <a:t>Lần đầu tiên </a:t>
            </a:r>
            <a:r>
              <a:rPr lang="nl-NL" sz="2000" dirty="0">
                <a:solidFill>
                  <a:srgbClr val="6600CC"/>
                </a:solidFill>
                <a:latin typeface="+mj-lt"/>
                <a:ea typeface="Times New Roman" panose="02020603050405020304" pitchFamily="18" charset="0"/>
              </a:rPr>
              <a:t>thuật ngữ xây dựng nhà nước pháp quyền được đề cập tại </a:t>
            </a:r>
            <a:r>
              <a:rPr lang="nl-NL" sz="2000" b="1" dirty="0">
                <a:solidFill>
                  <a:srgbClr val="00B0F0"/>
                </a:solidFill>
                <a:latin typeface="+mj-lt"/>
                <a:ea typeface="Times New Roman" panose="02020603050405020304" pitchFamily="18" charset="0"/>
              </a:rPr>
              <a:t>Hội nghị Trung ương 2 khóa VII (năm 1991)</a:t>
            </a:r>
            <a:endParaRPr lang="en-US" sz="2000" b="1" dirty="0">
              <a:solidFill>
                <a:srgbClr val="00B0F0"/>
              </a:solidFill>
              <a:latin typeface="+mj-lt"/>
            </a:endParaRPr>
          </a:p>
        </p:txBody>
      </p:sp>
      <p:sp>
        <p:nvSpPr>
          <p:cNvPr id="4" name="Rectangle 3"/>
          <p:cNvSpPr/>
          <p:nvPr/>
        </p:nvSpPr>
        <p:spPr>
          <a:xfrm>
            <a:off x="533402" y="3200400"/>
            <a:ext cx="3962398" cy="1631216"/>
          </a:xfrm>
          <a:prstGeom prst="rect">
            <a:avLst/>
          </a:prstGeom>
        </p:spPr>
        <p:txBody>
          <a:bodyPr wrap="square">
            <a:spAutoFit/>
          </a:bodyPr>
          <a:lstStyle/>
          <a:p>
            <a:pPr marL="285750" indent="-285750" algn="just">
              <a:buFont typeface="Wingdings" panose="05000000000000000000" pitchFamily="2" charset="2"/>
              <a:buChar char="ü"/>
            </a:pPr>
            <a:r>
              <a:rPr lang="nl-NL" sz="2000" b="1" dirty="0">
                <a:solidFill>
                  <a:srgbClr val="00B0F0"/>
                </a:solidFill>
                <a:latin typeface="+mj-lt"/>
                <a:ea typeface="Times New Roman" panose="02020603050405020304" pitchFamily="18" charset="0"/>
              </a:rPr>
              <a:t>Hội nghị đại biểu toàn quốc giữa nhiệm kỳ khóa VII (01-1994)</a:t>
            </a:r>
            <a:r>
              <a:rPr lang="nl-NL" sz="2000" dirty="0">
                <a:solidFill>
                  <a:srgbClr val="6600CC"/>
                </a:solidFill>
                <a:latin typeface="+mj-lt"/>
                <a:ea typeface="Times New Roman" panose="02020603050405020304" pitchFamily="18" charset="0"/>
              </a:rPr>
              <a:t>, Đảng ta đã dùng khái niệm nhà nước pháp quyền xã hội chủ nghĩa. </a:t>
            </a:r>
            <a:endParaRPr lang="en-US" sz="2000" dirty="0">
              <a:solidFill>
                <a:srgbClr val="6600CC"/>
              </a:solidFill>
              <a:effectLst/>
              <a:latin typeface="+mj-lt"/>
              <a:ea typeface="Times New Roman" panose="02020603050405020304" pitchFamily="18" charset="0"/>
            </a:endParaRPr>
          </a:p>
        </p:txBody>
      </p:sp>
      <p:pic>
        <p:nvPicPr>
          <p:cNvPr id="1026" name="Picture 2" descr="Đại hội lần thứ VII của Đảng: Đổi mới toàn diện, đồng bộ, đưa đất nước tiến  lên theo con đường xã hội chủ nghĩa - Chi tiết Tiềm năng thế mạn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784710"/>
            <a:ext cx="6648450" cy="4473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398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575" y="1114355"/>
            <a:ext cx="5638800" cy="2699666"/>
          </a:xfrm>
        </p:spPr>
        <p:txBody>
          <a:bodyPr/>
          <a:lstStyle/>
          <a:p>
            <a:pPr marL="342900" indent="-342900" algn="just">
              <a:buFont typeface="Wingdings" panose="05000000000000000000" pitchFamily="2" charset="2"/>
              <a:buChar char="v"/>
              <a:defRPr/>
            </a:pPr>
            <a:r>
              <a:rPr lang="en-US" sz="2400" b="1" i="1" dirty="0">
                <a:latin typeface="+mj-lt"/>
                <a:cs typeface="Times New Roman" pitchFamily="18" charset="0"/>
              </a:rPr>
              <a:t> </a:t>
            </a:r>
            <a:r>
              <a:rPr lang="en-US" sz="2400" b="1" dirty="0">
                <a:solidFill>
                  <a:srgbClr val="FF0000"/>
                </a:solidFill>
                <a:latin typeface="+mn-lt"/>
                <a:cs typeface="Times New Roman" pitchFamily="18" charset="0"/>
              </a:rPr>
              <a:t>NNPQ: </a:t>
            </a:r>
            <a:r>
              <a:rPr lang="vi-VN" sz="2400" dirty="0">
                <a:solidFill>
                  <a:srgbClr val="002060"/>
                </a:solidFill>
                <a:latin typeface="+mn-lt"/>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mj-lt"/>
              <a:cs typeface="Times New Roman" pitchFamily="18" charset="0"/>
            </a:endParaRPr>
          </a:p>
          <a:p>
            <a:pPr>
              <a:buNone/>
              <a:defRPr/>
            </a:pPr>
            <a:r>
              <a:rPr lang="en-US" dirty="0">
                <a:latin typeface="+mj-lt"/>
              </a:rPr>
              <a:t> </a:t>
            </a:r>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27139"/>
            <a:ext cx="5105399" cy="540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a:xfrm>
            <a:off x="152400" y="242698"/>
            <a:ext cx="10363200" cy="523220"/>
          </a:xfrm>
          <a:prstGeom prst="rect">
            <a:avLst/>
          </a:prstGeom>
        </p:spPr>
        <p:txBody>
          <a:bodyPr wrap="square">
            <a:spAutoFit/>
          </a:bodyPr>
          <a:lstStyle/>
          <a:p>
            <a:pPr indent="457200" algn="just">
              <a:spcBef>
                <a:spcPts val="600"/>
              </a:spcBef>
              <a:spcAft>
                <a:spcPts val="600"/>
              </a:spcAft>
            </a:pPr>
            <a:r>
              <a:rPr lang="nl-NL" sz="2800" b="1" i="1" dirty="0">
                <a:solidFill>
                  <a:srgbClr val="006600"/>
                </a:solidFill>
                <a:latin typeface="Times New Roman" panose="02020603050405020304" pitchFamily="18" charset="0"/>
                <a:ea typeface="Times New Roman" panose="02020603050405020304" pitchFamily="18" charset="0"/>
              </a:rPr>
              <a:t>a</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Khái niệm nhà nước pháp quyền xã hội chủ</a:t>
            </a:r>
            <a:r>
              <a:rPr lang="vi-VN"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nghĩa</a:t>
            </a:r>
            <a:endParaRPr lang="en-US" sz="2800" dirty="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460375" y="4114800"/>
            <a:ext cx="5715000" cy="1938992"/>
          </a:xfrm>
          <a:prstGeom prst="rect">
            <a:avLst/>
          </a:prstGeom>
        </p:spPr>
        <p:txBody>
          <a:bodyPr wrap="square">
            <a:spAutoFit/>
          </a:bodyPr>
          <a:lstStyle/>
          <a:p>
            <a:pPr marL="285750" indent="-285750" algn="just">
              <a:buFont typeface="Wingdings" panose="05000000000000000000" pitchFamily="2" charset="2"/>
              <a:buChar char="v"/>
              <a:defRPr/>
            </a:pPr>
            <a:r>
              <a:rPr lang="en-US" sz="2400" b="1" dirty="0">
                <a:solidFill>
                  <a:srgbClr val="FF0000"/>
                </a:solidFill>
                <a:cs typeface="Times New Roman" pitchFamily="18" charset="0"/>
              </a:rPr>
              <a:t> NNPQXHCNVN</a:t>
            </a:r>
            <a:r>
              <a:rPr lang="en-US" sz="2400" b="1" i="1" dirty="0">
                <a:cs typeface="Times New Roman" pitchFamily="18" charset="0"/>
              </a:rPr>
              <a:t>:</a:t>
            </a:r>
            <a:r>
              <a:rPr lang="en-US" sz="2400" dirty="0">
                <a:cs typeface="Times New Roman" pitchFamily="18" charset="0"/>
              </a:rPr>
              <a:t> </a:t>
            </a:r>
            <a:r>
              <a:rPr lang="en-US" sz="2400" dirty="0" err="1">
                <a:solidFill>
                  <a:srgbClr val="002060"/>
                </a:solidFill>
                <a:cs typeface="Times New Roman" pitchFamily="18" charset="0"/>
              </a:rPr>
              <a:t>Là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nhà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nước</a:t>
            </a:r>
            <a:r>
              <a:rPr lang="en-US" sz="2400" dirty="0">
                <a:solidFill>
                  <a:srgbClr val="002060"/>
                </a:solidFill>
                <a:cs typeface="Times New Roman" pitchFamily="18" charset="0"/>
              </a:rPr>
              <a:t> </a:t>
            </a:r>
            <a:r>
              <a:rPr lang="en-US" sz="2400" dirty="0" err="1">
                <a:solidFill>
                  <a:srgbClr val="002060"/>
                </a:solidFill>
                <a:cs typeface="Times New Roman" pitchFamily="18" charset="0"/>
              </a:rPr>
              <a:t>của</a:t>
            </a:r>
            <a:r>
              <a:rPr lang="en-US" sz="2400" dirty="0">
                <a:solidFill>
                  <a:srgbClr val="002060"/>
                </a:solidFill>
                <a:cs typeface="Times New Roman" pitchFamily="18" charset="0"/>
              </a:rPr>
              <a:t>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do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a:t>
            </a:r>
            <a:r>
              <a:rPr lang="en-US" sz="2400" dirty="0" err="1">
                <a:solidFill>
                  <a:srgbClr val="002060"/>
                </a:solidFill>
                <a:cs typeface="Times New Roman" pitchFamily="18" charset="0"/>
              </a:rPr>
              <a:t>và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vì</a:t>
            </a:r>
            <a:r>
              <a:rPr lang="en-US" sz="2400" dirty="0">
                <a:solidFill>
                  <a:srgbClr val="002060"/>
                </a:solidFill>
                <a:cs typeface="Times New Roman" pitchFamily="18" charset="0"/>
              </a:rPr>
              <a:t>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a:t>
            </a:r>
            <a:r>
              <a:rPr lang="en-US" sz="2400" dirty="0" err="1">
                <a:solidFill>
                  <a:srgbClr val="002060"/>
                </a:solidFill>
                <a:cs typeface="Times New Roman" pitchFamily="18" charset="0"/>
              </a:rPr>
              <a:t>quản</a:t>
            </a:r>
            <a:r>
              <a:rPr lang="en-US" sz="2400" dirty="0">
                <a:solidFill>
                  <a:srgbClr val="002060"/>
                </a:solidFill>
                <a:cs typeface="Times New Roman" pitchFamily="18" charset="0"/>
              </a:rPr>
              <a:t> </a:t>
            </a:r>
            <a:r>
              <a:rPr lang="en-US" sz="2400" dirty="0" err="1">
                <a:solidFill>
                  <a:srgbClr val="002060"/>
                </a:solidFill>
                <a:cs typeface="Times New Roman" pitchFamily="18" charset="0"/>
              </a:rPr>
              <a:t>lý</a:t>
            </a:r>
            <a:r>
              <a:rPr lang="en-US" sz="2400" dirty="0">
                <a:solidFill>
                  <a:srgbClr val="002060"/>
                </a:solidFill>
                <a:cs typeface="Times New Roman" pitchFamily="18" charset="0"/>
              </a:rPr>
              <a:t> </a:t>
            </a:r>
            <a:r>
              <a:rPr lang="en-US" sz="2400" dirty="0" err="1">
                <a:solidFill>
                  <a:srgbClr val="002060"/>
                </a:solidFill>
                <a:cs typeface="Times New Roman" pitchFamily="18" charset="0"/>
              </a:rPr>
              <a:t>mọi</a:t>
            </a:r>
            <a:r>
              <a:rPr lang="en-US" sz="2400" dirty="0">
                <a:solidFill>
                  <a:srgbClr val="002060"/>
                </a:solidFill>
                <a:cs typeface="Times New Roman" pitchFamily="18" charset="0"/>
              </a:rPr>
              <a:t> </a:t>
            </a:r>
            <a:r>
              <a:rPr lang="en-US" sz="2400" dirty="0" err="1">
                <a:solidFill>
                  <a:srgbClr val="002060"/>
                </a:solidFill>
                <a:cs typeface="Times New Roman" pitchFamily="18" charset="0"/>
              </a:rPr>
              <a:t>mặt</a:t>
            </a:r>
            <a:r>
              <a:rPr lang="en-US" sz="2400" dirty="0">
                <a:solidFill>
                  <a:srgbClr val="002060"/>
                </a:solidFill>
                <a:cs typeface="Times New Roman" pitchFamily="18" charset="0"/>
              </a:rPr>
              <a:t> </a:t>
            </a:r>
            <a:r>
              <a:rPr lang="en-US" sz="2400" dirty="0" err="1">
                <a:solidFill>
                  <a:srgbClr val="002060"/>
                </a:solidFill>
                <a:cs typeface="Times New Roman" pitchFamily="18" charset="0"/>
              </a:rPr>
              <a:t>của</a:t>
            </a:r>
            <a:r>
              <a:rPr lang="en-US" sz="2400" dirty="0">
                <a:solidFill>
                  <a:srgbClr val="002060"/>
                </a:solidFill>
                <a:cs typeface="Times New Roman" pitchFamily="18" charset="0"/>
              </a:rPr>
              <a:t> </a:t>
            </a:r>
            <a:r>
              <a:rPr lang="en-US" sz="2400" dirty="0" err="1">
                <a:solidFill>
                  <a:srgbClr val="002060"/>
                </a:solidFill>
                <a:cs typeface="Times New Roman" pitchFamily="18" charset="0"/>
              </a:rPr>
              <a:t>đời</a:t>
            </a:r>
            <a:r>
              <a:rPr lang="en-US" sz="2400" dirty="0">
                <a:solidFill>
                  <a:srgbClr val="002060"/>
                </a:solidFill>
                <a:cs typeface="Times New Roman" pitchFamily="18" charset="0"/>
              </a:rPr>
              <a:t> </a:t>
            </a:r>
            <a:r>
              <a:rPr lang="en-US" sz="2400" dirty="0" err="1">
                <a:solidFill>
                  <a:srgbClr val="002060"/>
                </a:solidFill>
                <a:cs typeface="Times New Roman" pitchFamily="18" charset="0"/>
              </a:rPr>
              <a:t>sống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xã</a:t>
            </a:r>
            <a:r>
              <a:rPr lang="en-US" sz="2400" dirty="0">
                <a:solidFill>
                  <a:srgbClr val="002060"/>
                </a:solidFill>
                <a:cs typeface="Times New Roman" pitchFamily="18" charset="0"/>
              </a:rPr>
              <a:t> </a:t>
            </a:r>
            <a:r>
              <a:rPr lang="en-US" sz="2400" dirty="0" err="1">
                <a:solidFill>
                  <a:srgbClr val="002060"/>
                </a:solidFill>
                <a:cs typeface="Times New Roman" pitchFamily="18" charset="0"/>
              </a:rPr>
              <a:t>hội</a:t>
            </a:r>
            <a:r>
              <a:rPr lang="en-US" sz="2400" dirty="0">
                <a:solidFill>
                  <a:srgbClr val="002060"/>
                </a:solidFill>
                <a:cs typeface="Times New Roman" pitchFamily="18" charset="0"/>
              </a:rPr>
              <a:t> </a:t>
            </a:r>
            <a:r>
              <a:rPr lang="en-US" sz="2400" dirty="0" err="1">
                <a:solidFill>
                  <a:srgbClr val="002060"/>
                </a:solidFill>
                <a:cs typeface="Times New Roman" pitchFamily="18" charset="0"/>
              </a:rPr>
              <a:t>bằng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pháp</a:t>
            </a:r>
            <a:r>
              <a:rPr lang="en-US" sz="2400" dirty="0">
                <a:solidFill>
                  <a:srgbClr val="002060"/>
                </a:solidFill>
                <a:cs typeface="Times New Roman" pitchFamily="18" charset="0"/>
              </a:rPr>
              <a:t> </a:t>
            </a:r>
            <a:r>
              <a:rPr lang="en-US" sz="2400" dirty="0" err="1">
                <a:solidFill>
                  <a:srgbClr val="002060"/>
                </a:solidFill>
                <a:cs typeface="Times New Roman" pitchFamily="18" charset="0"/>
              </a:rPr>
              <a:t>luật</a:t>
            </a:r>
            <a:r>
              <a:rPr lang="en-US" sz="2400" dirty="0">
                <a:solidFill>
                  <a:srgbClr val="002060"/>
                </a:solidFill>
                <a:cs typeface="Times New Roman" pitchFamily="18" charset="0"/>
              </a:rPr>
              <a:t> do </a:t>
            </a:r>
            <a:r>
              <a:rPr lang="en-US" sz="2400" dirty="0" err="1">
                <a:solidFill>
                  <a:srgbClr val="002060"/>
                </a:solidFill>
                <a:cs typeface="Times New Roman" pitchFamily="18" charset="0"/>
              </a:rPr>
              <a:t>Đảng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Cộng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sản</a:t>
            </a:r>
            <a:r>
              <a:rPr lang="en-US" sz="2400" dirty="0">
                <a:solidFill>
                  <a:srgbClr val="002060"/>
                </a:solidFill>
                <a:cs typeface="Times New Roman" pitchFamily="18" charset="0"/>
              </a:rPr>
              <a:t> </a:t>
            </a:r>
            <a:r>
              <a:rPr lang="en-US" sz="2400" dirty="0" err="1">
                <a:solidFill>
                  <a:srgbClr val="002060"/>
                </a:solidFill>
                <a:cs typeface="Times New Roman" pitchFamily="18" charset="0"/>
              </a:rPr>
              <a:t>Việt</a:t>
            </a:r>
            <a:r>
              <a:rPr lang="en-US" sz="2400" dirty="0">
                <a:solidFill>
                  <a:srgbClr val="002060"/>
                </a:solidFill>
                <a:cs typeface="Times New Roman" pitchFamily="18" charset="0"/>
              </a:rPr>
              <a:t> Nam </a:t>
            </a:r>
            <a:r>
              <a:rPr lang="en-US" sz="2400" dirty="0" err="1">
                <a:solidFill>
                  <a:srgbClr val="002060"/>
                </a:solidFill>
                <a:cs typeface="Times New Roman" pitchFamily="18" charset="0"/>
              </a:rPr>
              <a:t>lãnh</a:t>
            </a:r>
            <a:r>
              <a:rPr lang="en-US" sz="2400" dirty="0">
                <a:solidFill>
                  <a:srgbClr val="002060"/>
                </a:solidFill>
                <a:cs typeface="Times New Roman" pitchFamily="18" charset="0"/>
              </a:rPr>
              <a:t> </a:t>
            </a:r>
            <a:r>
              <a:rPr lang="en-US" sz="2400" dirty="0" err="1">
                <a:solidFill>
                  <a:srgbClr val="002060"/>
                </a:solidFill>
                <a:cs typeface="Times New Roman" pitchFamily="18" charset="0"/>
              </a:rPr>
              <a:t>đạo</a:t>
            </a:r>
            <a:r>
              <a:rPr lang="en-US" sz="2400" dirty="0">
                <a:solidFill>
                  <a:srgbClr val="002060"/>
                </a:solidFill>
                <a:cs typeface="Times New Roman" pitchFamily="18" charset="0"/>
              </a:rPr>
              <a:t>.</a:t>
            </a:r>
          </a:p>
        </p:txBody>
      </p:sp>
    </p:spTree>
    <p:extLst>
      <p:ext uri="{BB962C8B-B14F-4D97-AF65-F5344CB8AC3E}">
        <p14:creationId xmlns:p14="http://schemas.microsoft.com/office/powerpoint/2010/main" val="1912030576"/>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762000" y="1600200"/>
            <a:ext cx="10591800" cy="3356626"/>
          </a:xfrm>
        </p:spPr>
        <p:txBody>
          <a:bodyPr/>
          <a:lstStyle/>
          <a:p>
            <a:pPr algn="just">
              <a:buNone/>
            </a:pPr>
            <a:r>
              <a:rPr lang="en-US" sz="2400" dirty="0"/>
              <a:t>	</a:t>
            </a:r>
            <a:r>
              <a:rPr lang="en-US" sz="2800" b="1" i="1" dirty="0" err="1">
                <a:solidFill>
                  <a:srgbClr val="006600"/>
                </a:solidFill>
                <a:latin typeface="+mj-lt"/>
              </a:rPr>
              <a:t>Cương</a:t>
            </a:r>
            <a:r>
              <a:rPr lang="en-US" sz="2800" b="1" i="1" dirty="0">
                <a:solidFill>
                  <a:srgbClr val="006600"/>
                </a:solidFill>
                <a:latin typeface="+mj-lt"/>
              </a:rPr>
              <a:t> </a:t>
            </a:r>
            <a:r>
              <a:rPr lang="en-US" sz="2800" b="1" i="1" dirty="0" err="1">
                <a:solidFill>
                  <a:srgbClr val="006600"/>
                </a:solidFill>
                <a:latin typeface="+mj-lt"/>
              </a:rPr>
              <a:t>lĩnh</a:t>
            </a:r>
            <a:r>
              <a:rPr lang="en-US" sz="2800" b="1" i="1" dirty="0">
                <a:solidFill>
                  <a:srgbClr val="006600"/>
                </a:solidFill>
                <a:latin typeface="+mj-lt"/>
              </a:rPr>
              <a:t> </a:t>
            </a:r>
            <a:r>
              <a:rPr lang="en-US" sz="2800" b="1" i="1" dirty="0" err="1">
                <a:solidFill>
                  <a:srgbClr val="006600"/>
                </a:solidFill>
                <a:latin typeface="+mj-lt"/>
              </a:rPr>
              <a:t>xây</a:t>
            </a:r>
            <a:r>
              <a:rPr lang="en-US" sz="2800" b="1" i="1" dirty="0">
                <a:solidFill>
                  <a:srgbClr val="006600"/>
                </a:solidFill>
                <a:latin typeface="+mj-lt"/>
              </a:rPr>
              <a:t> </a:t>
            </a:r>
            <a:r>
              <a:rPr lang="en-US" sz="2800" b="1" i="1" dirty="0" err="1">
                <a:solidFill>
                  <a:srgbClr val="006600"/>
                </a:solidFill>
                <a:latin typeface="+mj-lt"/>
              </a:rPr>
              <a:t>dựng</a:t>
            </a:r>
            <a:r>
              <a:rPr lang="en-US" sz="2800" b="1" i="1" dirty="0">
                <a:solidFill>
                  <a:srgbClr val="006600"/>
                </a:solidFill>
                <a:latin typeface="+mj-lt"/>
              </a:rPr>
              <a:t> </a:t>
            </a:r>
            <a:r>
              <a:rPr lang="en-US" sz="2800" b="1" i="1" dirty="0" err="1">
                <a:solidFill>
                  <a:srgbClr val="006600"/>
                </a:solidFill>
                <a:latin typeface="+mj-lt"/>
              </a:rPr>
              <a:t>đất</a:t>
            </a:r>
            <a:r>
              <a:rPr lang="en-US" sz="2800" b="1" i="1" dirty="0">
                <a:solidFill>
                  <a:srgbClr val="006600"/>
                </a:solidFill>
                <a:latin typeface="+mj-lt"/>
              </a:rPr>
              <a:t> </a:t>
            </a:r>
            <a:r>
              <a:rPr lang="en-US" sz="2800" b="1" i="1" dirty="0" err="1">
                <a:solidFill>
                  <a:srgbClr val="006600"/>
                </a:solidFill>
                <a:latin typeface="+mj-lt"/>
              </a:rPr>
              <a:t>nước</a:t>
            </a:r>
            <a:r>
              <a:rPr lang="en-US" sz="2800" b="1" i="1" dirty="0">
                <a:solidFill>
                  <a:srgbClr val="006600"/>
                </a:solidFill>
                <a:latin typeface="+mj-lt"/>
              </a:rPr>
              <a:t> </a:t>
            </a:r>
            <a:r>
              <a:rPr lang="en-US" sz="2800" b="1" i="1" dirty="0" err="1">
                <a:solidFill>
                  <a:srgbClr val="006600"/>
                </a:solidFill>
                <a:latin typeface="+mj-lt"/>
              </a:rPr>
              <a:t>trong</a:t>
            </a:r>
            <a:r>
              <a:rPr lang="en-US" sz="2800" b="1" i="1" dirty="0">
                <a:solidFill>
                  <a:srgbClr val="006600"/>
                </a:solidFill>
                <a:latin typeface="+mj-lt"/>
              </a:rPr>
              <a:t> </a:t>
            </a:r>
            <a:r>
              <a:rPr lang="en-US" sz="2800" b="1" i="1" dirty="0" err="1">
                <a:solidFill>
                  <a:srgbClr val="006600"/>
                </a:solidFill>
                <a:latin typeface="+mj-lt"/>
              </a:rPr>
              <a:t>thời</a:t>
            </a:r>
            <a:r>
              <a:rPr lang="en-US" sz="2800" b="1" i="1" dirty="0">
                <a:solidFill>
                  <a:srgbClr val="006600"/>
                </a:solidFill>
                <a:latin typeface="+mj-lt"/>
              </a:rPr>
              <a:t> </a:t>
            </a:r>
            <a:r>
              <a:rPr lang="en-US" sz="2800" b="1" i="1" dirty="0" err="1">
                <a:solidFill>
                  <a:srgbClr val="006600"/>
                </a:solidFill>
                <a:latin typeface="+mj-lt"/>
              </a:rPr>
              <a:t>kỳ</a:t>
            </a:r>
            <a:r>
              <a:rPr lang="en-US" sz="2800" b="1" i="1" dirty="0">
                <a:solidFill>
                  <a:srgbClr val="006600"/>
                </a:solidFill>
                <a:latin typeface="+mj-lt"/>
              </a:rPr>
              <a:t> </a:t>
            </a:r>
            <a:r>
              <a:rPr lang="en-US" sz="2800" b="1" i="1" dirty="0" err="1">
                <a:solidFill>
                  <a:srgbClr val="006600"/>
                </a:solidFill>
                <a:latin typeface="+mj-lt"/>
              </a:rPr>
              <a:t>quá</a:t>
            </a:r>
            <a:r>
              <a:rPr lang="en-US" sz="2800" b="1" i="1" dirty="0">
                <a:solidFill>
                  <a:srgbClr val="006600"/>
                </a:solidFill>
                <a:latin typeface="+mj-lt"/>
              </a:rPr>
              <a:t> </a:t>
            </a:r>
            <a:r>
              <a:rPr lang="en-US" sz="2800" b="1" i="1" dirty="0" err="1">
                <a:solidFill>
                  <a:srgbClr val="006600"/>
                </a:solidFill>
                <a:latin typeface="+mj-lt"/>
              </a:rPr>
              <a:t>độ</a:t>
            </a:r>
            <a:r>
              <a:rPr lang="en-US" sz="2800" b="1" i="1" dirty="0">
                <a:solidFill>
                  <a:srgbClr val="006600"/>
                </a:solidFill>
                <a:latin typeface="+mj-lt"/>
              </a:rPr>
              <a:t> </a:t>
            </a:r>
            <a:r>
              <a:rPr lang="en-US" sz="2800" b="1" i="1" dirty="0" err="1">
                <a:solidFill>
                  <a:srgbClr val="006600"/>
                </a:solidFill>
                <a:latin typeface="+mj-lt"/>
              </a:rPr>
              <a:t>lên</a:t>
            </a:r>
            <a:r>
              <a:rPr lang="en-US" sz="2800" b="1" i="1" dirty="0">
                <a:solidFill>
                  <a:srgbClr val="006600"/>
                </a:solidFill>
                <a:latin typeface="+mj-lt"/>
              </a:rPr>
              <a:t> CNXH (</a:t>
            </a:r>
            <a:r>
              <a:rPr lang="en-US" sz="2800" b="1" i="1" dirty="0" err="1">
                <a:solidFill>
                  <a:srgbClr val="006600"/>
                </a:solidFill>
                <a:latin typeface="+mj-lt"/>
              </a:rPr>
              <a:t>bổ</a:t>
            </a:r>
            <a:r>
              <a:rPr lang="en-US" sz="2800" b="1" i="1" dirty="0">
                <a:solidFill>
                  <a:srgbClr val="006600"/>
                </a:solidFill>
                <a:latin typeface="+mj-lt"/>
              </a:rPr>
              <a:t> sung </a:t>
            </a:r>
            <a:r>
              <a:rPr lang="en-US" sz="2800" b="1" i="1" dirty="0" err="1">
                <a:solidFill>
                  <a:srgbClr val="006600"/>
                </a:solidFill>
                <a:latin typeface="+mj-lt"/>
              </a:rPr>
              <a:t>phát</a:t>
            </a:r>
            <a:r>
              <a:rPr lang="en-US" sz="2800" b="1" i="1" dirty="0">
                <a:solidFill>
                  <a:srgbClr val="006600"/>
                </a:solidFill>
                <a:latin typeface="+mj-lt"/>
              </a:rPr>
              <a:t> </a:t>
            </a:r>
            <a:r>
              <a:rPr lang="en-US" sz="2800" b="1" i="1" dirty="0" err="1">
                <a:solidFill>
                  <a:srgbClr val="006600"/>
                </a:solidFill>
                <a:latin typeface="+mj-lt"/>
              </a:rPr>
              <a:t>triển</a:t>
            </a:r>
            <a:r>
              <a:rPr lang="en-US" sz="2800" b="1" i="1" dirty="0">
                <a:solidFill>
                  <a:srgbClr val="006600"/>
                </a:solidFill>
                <a:latin typeface="+mj-lt"/>
              </a:rPr>
              <a:t> </a:t>
            </a:r>
            <a:r>
              <a:rPr lang="en-US" sz="2800" b="1" i="1" dirty="0" err="1">
                <a:solidFill>
                  <a:srgbClr val="006600"/>
                </a:solidFill>
                <a:latin typeface="+mj-lt"/>
              </a:rPr>
              <a:t>năm</a:t>
            </a:r>
            <a:r>
              <a:rPr lang="en-US" sz="2800" b="1" i="1" dirty="0">
                <a:solidFill>
                  <a:srgbClr val="006600"/>
                </a:solidFill>
                <a:latin typeface="+mj-lt"/>
              </a:rPr>
              <a:t> 2011) </a:t>
            </a:r>
            <a:r>
              <a:rPr lang="en-US" sz="2800" b="1" i="1" dirty="0" err="1">
                <a:solidFill>
                  <a:srgbClr val="006600"/>
                </a:solidFill>
                <a:latin typeface="+mj-lt"/>
              </a:rPr>
              <a:t>chỉ</a:t>
            </a:r>
            <a:r>
              <a:rPr lang="en-US" sz="2800" b="1" i="1" dirty="0">
                <a:solidFill>
                  <a:srgbClr val="006600"/>
                </a:solidFill>
                <a:latin typeface="+mj-lt"/>
              </a:rPr>
              <a:t> </a:t>
            </a:r>
            <a:r>
              <a:rPr lang="en-US" sz="2800" b="1" i="1" dirty="0" err="1">
                <a:solidFill>
                  <a:srgbClr val="006600"/>
                </a:solidFill>
                <a:latin typeface="+mj-lt"/>
              </a:rPr>
              <a:t>rõ</a:t>
            </a:r>
            <a:r>
              <a:rPr lang="en-US" sz="2800" b="1" i="1" dirty="0">
                <a:solidFill>
                  <a:srgbClr val="006600"/>
                </a:solidFill>
                <a:latin typeface="+mj-lt"/>
              </a:rPr>
              <a:t>: </a:t>
            </a:r>
          </a:p>
          <a:p>
            <a:pPr algn="just">
              <a:buNone/>
            </a:pPr>
            <a:r>
              <a:rPr lang="en-US" sz="2800" dirty="0" err="1">
                <a:latin typeface="+mj-lt"/>
              </a:rPr>
              <a:t>Nhà</a:t>
            </a:r>
            <a:r>
              <a:rPr lang="en-US" sz="2800" dirty="0">
                <a:latin typeface="+mj-lt"/>
              </a:rPr>
              <a:t> </a:t>
            </a:r>
            <a:r>
              <a:rPr lang="en-US" sz="2800" dirty="0" err="1">
                <a:latin typeface="+mj-lt"/>
              </a:rPr>
              <a:t>nước</a:t>
            </a:r>
            <a:r>
              <a:rPr lang="en-US" sz="2800" dirty="0">
                <a:latin typeface="+mj-lt"/>
              </a:rPr>
              <a:t> ta </a:t>
            </a:r>
            <a:r>
              <a:rPr lang="en-US" sz="2800" dirty="0" err="1">
                <a:latin typeface="+mj-lt"/>
              </a:rPr>
              <a:t>là</a:t>
            </a:r>
            <a:r>
              <a:rPr lang="en-US" sz="2800" dirty="0">
                <a:latin typeface="+mj-lt"/>
              </a:rPr>
              <a:t> </a:t>
            </a:r>
            <a:r>
              <a:rPr lang="en-US" sz="2800" dirty="0" err="1">
                <a:latin typeface="+mj-lt"/>
              </a:rPr>
              <a:t>Nhà</a:t>
            </a:r>
            <a:r>
              <a:rPr lang="en-US" sz="2800" dirty="0">
                <a:latin typeface="+mj-lt"/>
              </a:rPr>
              <a:t> </a:t>
            </a:r>
            <a:r>
              <a:rPr lang="en-US" sz="2800" dirty="0" err="1">
                <a:latin typeface="+mj-lt"/>
              </a:rPr>
              <a:t>nước</a:t>
            </a:r>
            <a:r>
              <a:rPr lang="en-US" sz="2800" dirty="0">
                <a:latin typeface="+mj-lt"/>
              </a:rPr>
              <a:t> </a:t>
            </a:r>
            <a:r>
              <a:rPr lang="en-US" sz="2800" dirty="0" err="1">
                <a:latin typeface="+mj-lt"/>
              </a:rPr>
              <a:t>pháp</a:t>
            </a:r>
            <a:r>
              <a:rPr lang="en-US" sz="2800" dirty="0">
                <a:latin typeface="+mj-lt"/>
              </a:rPr>
              <a:t> </a:t>
            </a:r>
            <a:r>
              <a:rPr lang="en-US" sz="2800" dirty="0" err="1">
                <a:latin typeface="+mj-lt"/>
              </a:rPr>
              <a:t>quyền</a:t>
            </a:r>
            <a:r>
              <a:rPr lang="en-US" sz="2800" dirty="0">
                <a:latin typeface="+mj-lt"/>
              </a:rPr>
              <a:t> XHCN </a:t>
            </a:r>
            <a:r>
              <a:rPr lang="en-US" sz="2800" dirty="0" err="1">
                <a:latin typeface="+mj-lt"/>
              </a:rPr>
              <a:t>của</a:t>
            </a:r>
            <a:r>
              <a:rPr lang="en-US" sz="2800" dirty="0">
                <a:latin typeface="+mj-lt"/>
              </a:rPr>
              <a:t> </a:t>
            </a:r>
            <a:r>
              <a:rPr lang="en-US" sz="2800" dirty="0" err="1">
                <a:latin typeface="+mj-lt"/>
              </a:rPr>
              <a:t>nhân</a:t>
            </a:r>
            <a:r>
              <a:rPr lang="en-US" sz="2800" dirty="0">
                <a:latin typeface="+mj-lt"/>
              </a:rPr>
              <a:t> </a:t>
            </a:r>
            <a:r>
              <a:rPr lang="en-US" sz="2800" dirty="0" err="1">
                <a:latin typeface="+mj-lt"/>
              </a:rPr>
              <a:t>dân</a:t>
            </a:r>
            <a:r>
              <a:rPr lang="en-US" sz="2800" dirty="0">
                <a:latin typeface="+mj-lt"/>
              </a:rPr>
              <a:t>, do </a:t>
            </a:r>
            <a:r>
              <a:rPr lang="en-US" sz="2800" dirty="0" err="1">
                <a:latin typeface="+mj-lt"/>
              </a:rPr>
              <a:t>nhân</a:t>
            </a:r>
            <a:r>
              <a:rPr lang="en-US" sz="2800" dirty="0">
                <a:latin typeface="+mj-lt"/>
              </a:rPr>
              <a:t> </a:t>
            </a:r>
            <a:r>
              <a:rPr lang="en-US" sz="2800" dirty="0" err="1">
                <a:latin typeface="+mj-lt"/>
              </a:rPr>
              <a:t>dân</a:t>
            </a:r>
            <a:r>
              <a:rPr lang="en-US" sz="2800" dirty="0">
                <a:latin typeface="+mj-lt"/>
              </a:rPr>
              <a:t> </a:t>
            </a:r>
            <a:r>
              <a:rPr lang="en-US" sz="2800" dirty="0" err="1">
                <a:latin typeface="+mj-lt"/>
              </a:rPr>
              <a:t>và</a:t>
            </a:r>
            <a:r>
              <a:rPr lang="en-US" sz="2800" dirty="0">
                <a:latin typeface="+mj-lt"/>
              </a:rPr>
              <a:t> </a:t>
            </a:r>
            <a:r>
              <a:rPr lang="en-US" sz="2800" dirty="0" err="1">
                <a:latin typeface="+mj-lt"/>
              </a:rPr>
              <a:t>vì</a:t>
            </a:r>
            <a:r>
              <a:rPr lang="en-US" sz="2800" dirty="0">
                <a:latin typeface="+mj-lt"/>
              </a:rPr>
              <a:t> </a:t>
            </a:r>
            <a:r>
              <a:rPr lang="en-US" sz="2800" dirty="0" err="1">
                <a:latin typeface="+mj-lt"/>
              </a:rPr>
              <a:t>nhân</a:t>
            </a:r>
            <a:r>
              <a:rPr lang="en-US" sz="2800" dirty="0">
                <a:latin typeface="+mj-lt"/>
              </a:rPr>
              <a:t> </a:t>
            </a:r>
            <a:r>
              <a:rPr lang="en-US" sz="2800" dirty="0" err="1">
                <a:latin typeface="+mj-lt"/>
              </a:rPr>
              <a:t>dân</a:t>
            </a:r>
            <a:r>
              <a:rPr lang="en-US" sz="2800" dirty="0">
                <a:latin typeface="+mj-lt"/>
              </a:rPr>
              <a:t>. </a:t>
            </a:r>
            <a:r>
              <a:rPr lang="en-US" sz="2800" dirty="0" err="1">
                <a:latin typeface="+mj-lt"/>
              </a:rPr>
              <a:t>Tất</a:t>
            </a:r>
            <a:r>
              <a:rPr lang="en-US" sz="2800" dirty="0">
                <a:latin typeface="+mj-lt"/>
              </a:rPr>
              <a:t> </a:t>
            </a:r>
            <a:r>
              <a:rPr lang="en-US" sz="2800" dirty="0" err="1">
                <a:latin typeface="+mj-lt"/>
              </a:rPr>
              <a:t>cả</a:t>
            </a:r>
            <a:r>
              <a:rPr lang="en-US" sz="2800" dirty="0">
                <a:latin typeface="+mj-lt"/>
              </a:rPr>
              <a:t> </a:t>
            </a:r>
            <a:r>
              <a:rPr lang="en-US" sz="2800" dirty="0" err="1">
                <a:latin typeface="+mj-lt"/>
              </a:rPr>
              <a:t>quyền</a:t>
            </a:r>
            <a:r>
              <a:rPr lang="en-US" sz="2800" dirty="0">
                <a:latin typeface="+mj-lt"/>
              </a:rPr>
              <a:t> </a:t>
            </a:r>
            <a:r>
              <a:rPr lang="en-US" sz="2800" dirty="0" err="1">
                <a:latin typeface="+mj-lt"/>
              </a:rPr>
              <a:t>lực</a:t>
            </a:r>
            <a:r>
              <a:rPr lang="en-US" sz="2800" dirty="0">
                <a:latin typeface="+mj-lt"/>
              </a:rPr>
              <a:t> </a:t>
            </a:r>
            <a:r>
              <a:rPr lang="en-US" sz="2800" dirty="0" err="1">
                <a:latin typeface="+mj-lt"/>
              </a:rPr>
              <a:t>thuộc</a:t>
            </a:r>
            <a:r>
              <a:rPr lang="en-US" sz="2800" dirty="0">
                <a:latin typeface="+mj-lt"/>
              </a:rPr>
              <a:t> </a:t>
            </a:r>
            <a:r>
              <a:rPr lang="en-US" sz="2800" dirty="0" err="1">
                <a:latin typeface="+mj-lt"/>
              </a:rPr>
              <a:t>về</a:t>
            </a:r>
            <a:r>
              <a:rPr lang="en-US" sz="2800" dirty="0">
                <a:latin typeface="+mj-lt"/>
              </a:rPr>
              <a:t> </a:t>
            </a:r>
            <a:r>
              <a:rPr lang="en-US" sz="2800" dirty="0" err="1">
                <a:latin typeface="+mj-lt"/>
              </a:rPr>
              <a:t>nhân</a:t>
            </a:r>
            <a:r>
              <a:rPr lang="en-US" sz="2800" dirty="0">
                <a:latin typeface="+mj-lt"/>
              </a:rPr>
              <a:t> </a:t>
            </a:r>
            <a:r>
              <a:rPr lang="en-US" sz="2800" dirty="0" err="1">
                <a:latin typeface="+mj-lt"/>
              </a:rPr>
              <a:t>dân</a:t>
            </a:r>
            <a:r>
              <a:rPr lang="en-US" sz="2800" dirty="0">
                <a:latin typeface="+mj-lt"/>
              </a:rPr>
              <a:t> </a:t>
            </a:r>
            <a:r>
              <a:rPr lang="en-US" sz="2800" dirty="0" err="1">
                <a:latin typeface="+mj-lt"/>
              </a:rPr>
              <a:t>mà</a:t>
            </a:r>
            <a:r>
              <a:rPr lang="en-US" sz="2800" dirty="0">
                <a:latin typeface="+mj-lt"/>
              </a:rPr>
              <a:t> </a:t>
            </a:r>
            <a:r>
              <a:rPr lang="en-US" sz="2800" dirty="0" err="1">
                <a:latin typeface="+mj-lt"/>
              </a:rPr>
              <a:t>nền</a:t>
            </a:r>
            <a:r>
              <a:rPr lang="en-US" sz="2800" dirty="0">
                <a:latin typeface="+mj-lt"/>
              </a:rPr>
              <a:t> </a:t>
            </a:r>
            <a:r>
              <a:rPr lang="en-US" sz="2800" dirty="0" err="1">
                <a:latin typeface="+mj-lt"/>
              </a:rPr>
              <a:t>tảng</a:t>
            </a:r>
            <a:r>
              <a:rPr lang="en-US" sz="2800" dirty="0">
                <a:latin typeface="+mj-lt"/>
              </a:rPr>
              <a:t> </a:t>
            </a:r>
            <a:r>
              <a:rPr lang="en-US" sz="2800" dirty="0" err="1">
                <a:latin typeface="+mj-lt"/>
              </a:rPr>
              <a:t>là</a:t>
            </a:r>
            <a:r>
              <a:rPr lang="en-US" sz="2800" dirty="0">
                <a:latin typeface="+mj-lt"/>
              </a:rPr>
              <a:t> </a:t>
            </a:r>
            <a:r>
              <a:rPr lang="en-US" sz="2800" dirty="0" err="1">
                <a:latin typeface="+mj-lt"/>
              </a:rPr>
              <a:t>liên</a:t>
            </a:r>
            <a:r>
              <a:rPr lang="en-US" sz="2800" dirty="0">
                <a:latin typeface="+mj-lt"/>
              </a:rPr>
              <a:t> minh </a:t>
            </a:r>
            <a:r>
              <a:rPr lang="en-US" sz="2800" dirty="0" err="1">
                <a:latin typeface="+mj-lt"/>
              </a:rPr>
              <a:t>giữa</a:t>
            </a:r>
            <a:r>
              <a:rPr lang="en-US" sz="2800" dirty="0">
                <a:latin typeface="+mj-lt"/>
              </a:rPr>
              <a:t> </a:t>
            </a:r>
            <a:r>
              <a:rPr lang="en-US" sz="2800" dirty="0" err="1">
                <a:latin typeface="+mj-lt"/>
              </a:rPr>
              <a:t>giai</a:t>
            </a:r>
            <a:r>
              <a:rPr lang="en-US" sz="2800" dirty="0">
                <a:latin typeface="+mj-lt"/>
              </a:rPr>
              <a:t> </a:t>
            </a:r>
            <a:r>
              <a:rPr lang="en-US" sz="2800" dirty="0" err="1">
                <a:latin typeface="+mj-lt"/>
              </a:rPr>
              <a:t>cấp</a:t>
            </a:r>
            <a:r>
              <a:rPr lang="en-US" sz="2800" dirty="0">
                <a:latin typeface="+mj-lt"/>
              </a:rPr>
              <a:t> </a:t>
            </a:r>
            <a:r>
              <a:rPr lang="en-US" sz="2800" dirty="0" err="1">
                <a:latin typeface="+mj-lt"/>
              </a:rPr>
              <a:t>công</a:t>
            </a:r>
            <a:r>
              <a:rPr lang="en-US" sz="2800" dirty="0">
                <a:latin typeface="+mj-lt"/>
              </a:rPr>
              <a:t> </a:t>
            </a:r>
            <a:r>
              <a:rPr lang="en-US" sz="2800" dirty="0" err="1">
                <a:latin typeface="+mj-lt"/>
              </a:rPr>
              <a:t>nhân</a:t>
            </a:r>
            <a:r>
              <a:rPr lang="en-US" sz="2800" dirty="0">
                <a:latin typeface="+mj-lt"/>
              </a:rPr>
              <a:t> </a:t>
            </a:r>
            <a:r>
              <a:rPr lang="en-US" sz="2800" dirty="0" err="1">
                <a:latin typeface="+mj-lt"/>
              </a:rPr>
              <a:t>với</a:t>
            </a:r>
            <a:r>
              <a:rPr lang="en-US" sz="2800" dirty="0">
                <a:latin typeface="+mj-lt"/>
              </a:rPr>
              <a:t> </a:t>
            </a:r>
            <a:r>
              <a:rPr lang="en-US" sz="2800" dirty="0" err="1">
                <a:latin typeface="+mj-lt"/>
              </a:rPr>
              <a:t>giai</a:t>
            </a:r>
            <a:r>
              <a:rPr lang="en-US" sz="2800" dirty="0">
                <a:latin typeface="+mj-lt"/>
              </a:rPr>
              <a:t> </a:t>
            </a:r>
            <a:r>
              <a:rPr lang="en-US" sz="2800" dirty="0" err="1">
                <a:latin typeface="+mj-lt"/>
              </a:rPr>
              <a:t>cấp</a:t>
            </a:r>
            <a:r>
              <a:rPr lang="en-US" sz="2800" dirty="0">
                <a:latin typeface="+mj-lt"/>
              </a:rPr>
              <a:t> </a:t>
            </a:r>
            <a:r>
              <a:rPr lang="en-US" sz="2800" dirty="0" err="1">
                <a:latin typeface="+mj-lt"/>
              </a:rPr>
              <a:t>nông</a:t>
            </a:r>
            <a:r>
              <a:rPr lang="en-US" sz="2800" dirty="0">
                <a:latin typeface="+mj-lt"/>
              </a:rPr>
              <a:t> </a:t>
            </a:r>
            <a:r>
              <a:rPr lang="en-US" sz="2800" dirty="0" err="1">
                <a:latin typeface="+mj-lt"/>
              </a:rPr>
              <a:t>dân</a:t>
            </a:r>
            <a:r>
              <a:rPr lang="en-US" sz="2800" dirty="0">
                <a:latin typeface="+mj-lt"/>
              </a:rPr>
              <a:t> </a:t>
            </a:r>
            <a:r>
              <a:rPr lang="en-US" sz="2800" dirty="0" err="1">
                <a:latin typeface="+mj-lt"/>
              </a:rPr>
              <a:t>và</a:t>
            </a:r>
            <a:r>
              <a:rPr lang="en-US" sz="2800" dirty="0">
                <a:latin typeface="+mj-lt"/>
              </a:rPr>
              <a:t> </a:t>
            </a:r>
            <a:r>
              <a:rPr lang="en-US" sz="2800" dirty="0" err="1">
                <a:latin typeface="+mj-lt"/>
              </a:rPr>
              <a:t>đội</a:t>
            </a:r>
            <a:r>
              <a:rPr lang="en-US" sz="2800" dirty="0">
                <a:latin typeface="+mj-lt"/>
              </a:rPr>
              <a:t> </a:t>
            </a:r>
            <a:r>
              <a:rPr lang="en-US" sz="2800" dirty="0" err="1">
                <a:latin typeface="+mj-lt"/>
              </a:rPr>
              <a:t>ngũ</a:t>
            </a:r>
            <a:r>
              <a:rPr lang="en-US" sz="2800" dirty="0">
                <a:latin typeface="+mj-lt"/>
              </a:rPr>
              <a:t> </a:t>
            </a:r>
            <a:r>
              <a:rPr lang="en-US" sz="2800" dirty="0" err="1">
                <a:latin typeface="+mj-lt"/>
              </a:rPr>
              <a:t>trí</a:t>
            </a:r>
            <a:r>
              <a:rPr lang="en-US" sz="2800" dirty="0">
                <a:latin typeface="+mj-lt"/>
              </a:rPr>
              <a:t> </a:t>
            </a:r>
            <a:r>
              <a:rPr lang="en-US" sz="2800" dirty="0" err="1">
                <a:latin typeface="+mj-lt"/>
              </a:rPr>
              <a:t>thức</a:t>
            </a:r>
            <a:r>
              <a:rPr lang="en-US" sz="2800" dirty="0">
                <a:latin typeface="+mj-lt"/>
              </a:rPr>
              <a:t> do ĐCS VN </a:t>
            </a:r>
            <a:r>
              <a:rPr lang="en-US" sz="2800" dirty="0" err="1">
                <a:latin typeface="+mj-lt"/>
              </a:rPr>
              <a:t>lãnh</a:t>
            </a:r>
            <a:r>
              <a:rPr lang="en-US" sz="2800" dirty="0">
                <a:latin typeface="+mj-lt"/>
              </a:rPr>
              <a:t> </a:t>
            </a:r>
            <a:r>
              <a:rPr lang="en-US" sz="2800" dirty="0" err="1">
                <a:latin typeface="+mj-lt"/>
              </a:rPr>
              <a:t>đạo</a:t>
            </a:r>
            <a:r>
              <a:rPr lang="en-US" sz="2800" dirty="0">
                <a:latin typeface="+mj-lt"/>
              </a:rPr>
              <a:t>”</a:t>
            </a:r>
          </a:p>
        </p:txBody>
      </p:sp>
    </p:spTree>
    <p:extLst>
      <p:ext uri="{BB962C8B-B14F-4D97-AF65-F5344CB8AC3E}">
        <p14:creationId xmlns:p14="http://schemas.microsoft.com/office/powerpoint/2010/main" val="688953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1219200" y="1193587"/>
            <a:ext cx="10210802" cy="523220"/>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800" i="1" dirty="0">
                <a:latin typeface="Times New Roman" panose="02020603050405020304" pitchFamily="18" charset="0"/>
                <a:ea typeface="Times New Roman" panose="02020603050405020304" pitchFamily="18" charset="0"/>
              </a:rPr>
              <a:t> </a:t>
            </a:r>
            <a:r>
              <a:rPr lang="nl-NL" sz="2800" b="1" i="1" dirty="0">
                <a:solidFill>
                  <a:srgbClr val="FF0000"/>
                </a:solidFill>
                <a:latin typeface="Times New Roman" panose="02020603050405020304" pitchFamily="18" charset="0"/>
                <a:ea typeface="Times New Roman" panose="02020603050405020304" pitchFamily="18" charset="0"/>
              </a:rPr>
              <a:t>Một là</a:t>
            </a:r>
            <a:r>
              <a:rPr lang="nl-NL" sz="2800" i="1" dirty="0">
                <a:solidFill>
                  <a:srgbClr val="3333CC"/>
                </a:solidFill>
                <a:latin typeface="Times New Roman" panose="02020603050405020304" pitchFamily="18" charset="0"/>
                <a:ea typeface="Times New Roman" panose="02020603050405020304" pitchFamily="18" charset="0"/>
              </a:rPr>
              <a:t>, 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608696" y="3021694"/>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59173" y="302169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8396" y="3021694"/>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223406" y="325371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204985" y="3245248"/>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3059173" y="1716807"/>
            <a:ext cx="3265428" cy="12882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24601" y="1716807"/>
            <a:ext cx="2985553" cy="13048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a:off x="6324601" y="1716807"/>
            <a:ext cx="0" cy="13048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025015" y="4663396"/>
            <a:ext cx="10099577" cy="1200329"/>
          </a:xfrm>
          <a:prstGeom prst="rect">
            <a:avLst/>
          </a:prstGeom>
        </p:spPr>
        <p:txBody>
          <a:bodyPr wrap="square">
            <a:spAutoFit/>
          </a:bodyPr>
          <a:lstStyle/>
          <a:p>
            <a:pPr marL="457200" indent="457200" algn="ctr">
              <a:spcAft>
                <a:spcPts val="0"/>
              </a:spcAft>
            </a:pPr>
            <a:r>
              <a:rPr lang="nl-NL" sz="2400" dirty="0">
                <a:solidFill>
                  <a:srgbClr val="008000"/>
                </a:solidFill>
                <a:latin typeface="+mj-lt"/>
                <a:ea typeface="Times New Roman" panose="02020603050405020304" pitchFamily="18" charset="0"/>
                <a:cs typeface="Times New Roman" panose="02020603050405020304" pitchFamily="18" charset="0"/>
              </a:rPr>
              <a:t>Bản chất giai cấp công nhân, tính dân tộc và tính nhân dân của Nhà nước ta được </a:t>
            </a:r>
            <a:r>
              <a:rPr lang="nl-NL" sz="2400" b="1" u="sng" dirty="0">
                <a:solidFill>
                  <a:srgbClr val="CC0066"/>
                </a:solidFill>
                <a:latin typeface="+mj-lt"/>
                <a:ea typeface="Times New Roman" panose="02020603050405020304" pitchFamily="18" charset="0"/>
                <a:cs typeface="Times New Roman" panose="02020603050405020304" pitchFamily="18" charset="0"/>
              </a:rPr>
              <a:t>quán triệt, cụ thể hóa, thể chế hóa </a:t>
            </a:r>
            <a:r>
              <a:rPr lang="nl-NL" sz="2400" dirty="0">
                <a:solidFill>
                  <a:srgbClr val="008000"/>
                </a:solidFill>
                <a:latin typeface="+mj-lt"/>
                <a:ea typeface="Times New Roman" panose="02020603050405020304" pitchFamily="18" charset="0"/>
                <a:cs typeface="Times New Roman" panose="02020603050405020304" pitchFamily="18" charset="0"/>
              </a:rPr>
              <a:t>và </a:t>
            </a:r>
            <a:r>
              <a:rPr lang="nl-NL" sz="2400" b="1" u="sng" dirty="0">
                <a:solidFill>
                  <a:srgbClr val="CC0066"/>
                </a:solidFill>
                <a:latin typeface="+mj-lt"/>
                <a:ea typeface="Times New Roman" panose="02020603050405020304" pitchFamily="18" charset="0"/>
                <a:cs typeface="Times New Roman" panose="02020603050405020304" pitchFamily="18" charset="0"/>
              </a:rPr>
              <a:t>thực hiện trên mọi lĩnh vực, mọi tổ chức, hoạt động</a:t>
            </a:r>
            <a:r>
              <a:rPr lang="nl-NL" sz="2400" dirty="0">
                <a:solidFill>
                  <a:srgbClr val="008000"/>
                </a:solidFill>
                <a:latin typeface="+mj-lt"/>
                <a:ea typeface="Times New Roman" panose="02020603050405020304" pitchFamily="18" charset="0"/>
                <a:cs typeface="Times New Roman" panose="02020603050405020304" pitchFamily="18" charset="0"/>
              </a:rPr>
              <a:t> của Nhà nước.</a:t>
            </a:r>
            <a:endParaRPr lang="en-US" sz="2400" dirty="0">
              <a:solidFill>
                <a:srgbClr val="00800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46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530396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175787" y="1700808"/>
            <a:ext cx="7008779" cy="960000"/>
            <a:chOff x="3131840" y="1491630"/>
            <a:chExt cx="5256584" cy="576064"/>
          </a:xfrm>
        </p:grpSpPr>
        <p:sp>
          <p:nvSpPr>
            <p:cNvPr id="2" name="Rectangle 1"/>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ight Triangle 4"/>
            <p:cNvSpPr/>
            <p:nvPr/>
          </p:nvSpPr>
          <p:spPr>
            <a:xfrm rot="5400000">
              <a:off x="3203840" y="1419630"/>
              <a:ext cx="576000" cy="720000"/>
            </a:xfrm>
            <a:prstGeom prst="rtTriangl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dirty="0"/>
            </a:p>
          </p:txBody>
        </p:sp>
      </p:grpSp>
      <p:grpSp>
        <p:nvGrpSpPr>
          <p:cNvPr id="17" name="Group 16"/>
          <p:cNvGrpSpPr/>
          <p:nvPr/>
        </p:nvGrpSpPr>
        <p:grpSpPr>
          <a:xfrm>
            <a:off x="4168113" y="2884940"/>
            <a:ext cx="7008779" cy="960000"/>
            <a:chOff x="3131840" y="1491630"/>
            <a:chExt cx="5256584" cy="576064"/>
          </a:xfrm>
        </p:grpSpPr>
        <p:sp>
          <p:nvSpPr>
            <p:cNvPr id="18" name="Rectangle 17"/>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9" name="Right Triangle 18"/>
            <p:cNvSpPr/>
            <p:nvPr/>
          </p:nvSpPr>
          <p:spPr>
            <a:xfrm rot="5400000">
              <a:off x="3203840" y="1419630"/>
              <a:ext cx="576000" cy="720000"/>
            </a:xfrm>
            <a:prstGeom prst="rtTriangl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20" name="Group 19"/>
          <p:cNvGrpSpPr/>
          <p:nvPr/>
        </p:nvGrpSpPr>
        <p:grpSpPr>
          <a:xfrm>
            <a:off x="4160440" y="4069072"/>
            <a:ext cx="7008779" cy="960000"/>
            <a:chOff x="3131840" y="1491630"/>
            <a:chExt cx="5256584" cy="576064"/>
          </a:xfrm>
        </p:grpSpPr>
        <p:sp>
          <p:nvSpPr>
            <p:cNvPr id="21" name="Rectangle 20"/>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2" name="Right Triangle 21"/>
            <p:cNvSpPr/>
            <p:nvPr/>
          </p:nvSpPr>
          <p:spPr>
            <a:xfrm rot="5400000">
              <a:off x="3203840" y="1419630"/>
              <a:ext cx="576000" cy="720000"/>
            </a:xfrm>
            <a:prstGeom prst="rtTriangl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23" name="Group 22"/>
          <p:cNvGrpSpPr/>
          <p:nvPr/>
        </p:nvGrpSpPr>
        <p:grpSpPr>
          <a:xfrm>
            <a:off x="4152767" y="5253203"/>
            <a:ext cx="7008779" cy="960000"/>
            <a:chOff x="3131840" y="1491630"/>
            <a:chExt cx="5256584" cy="576064"/>
          </a:xfrm>
        </p:grpSpPr>
        <p:sp>
          <p:nvSpPr>
            <p:cNvPr id="24" name="Rectangle 2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5" name="Right Triangle 24"/>
            <p:cNvSpPr/>
            <p:nvPr/>
          </p:nvSpPr>
          <p:spPr>
            <a:xfrm rot="5400000">
              <a:off x="3203840" y="1419630"/>
              <a:ext cx="576000" cy="720000"/>
            </a:xfrm>
            <a:prstGeom prst="rtTriangl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sp>
        <p:nvSpPr>
          <p:cNvPr id="26" name="TextBox 25"/>
          <p:cNvSpPr txBox="1"/>
          <p:nvPr/>
        </p:nvSpPr>
        <p:spPr>
          <a:xfrm>
            <a:off x="4175787" y="1700809"/>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01</a:t>
            </a:r>
            <a:endParaRPr lang="ko-KR" altLang="en-US" sz="2667" b="1" dirty="0">
              <a:solidFill>
                <a:schemeClr val="bg1"/>
              </a:solidFill>
              <a:cs typeface="Arial" pitchFamily="34" charset="0"/>
            </a:endParaRPr>
          </a:p>
        </p:txBody>
      </p:sp>
      <p:sp>
        <p:nvSpPr>
          <p:cNvPr id="27" name="TextBox 26"/>
          <p:cNvSpPr txBox="1"/>
          <p:nvPr/>
        </p:nvSpPr>
        <p:spPr>
          <a:xfrm>
            <a:off x="4160440" y="2884941"/>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02</a:t>
            </a:r>
            <a:endParaRPr lang="ko-KR" altLang="en-US" sz="2667" b="1" dirty="0">
              <a:solidFill>
                <a:schemeClr val="bg1"/>
              </a:solidFill>
              <a:cs typeface="Arial" pitchFamily="34" charset="0"/>
            </a:endParaRPr>
          </a:p>
        </p:txBody>
      </p:sp>
      <p:sp>
        <p:nvSpPr>
          <p:cNvPr id="28" name="TextBox 27"/>
          <p:cNvSpPr txBox="1"/>
          <p:nvPr/>
        </p:nvSpPr>
        <p:spPr>
          <a:xfrm>
            <a:off x="4145094" y="4069073"/>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03</a:t>
            </a:r>
            <a:endParaRPr lang="ko-KR" altLang="en-US" sz="2667" b="1" dirty="0">
              <a:solidFill>
                <a:schemeClr val="bg1"/>
              </a:solidFill>
              <a:cs typeface="Arial" pitchFamily="34" charset="0"/>
            </a:endParaRPr>
          </a:p>
        </p:txBody>
      </p:sp>
      <p:sp>
        <p:nvSpPr>
          <p:cNvPr id="29" name="TextBox 28"/>
          <p:cNvSpPr txBox="1"/>
          <p:nvPr/>
        </p:nvSpPr>
        <p:spPr>
          <a:xfrm>
            <a:off x="4129747" y="5253205"/>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04</a:t>
            </a:r>
            <a:endParaRPr lang="ko-KR" altLang="en-US" sz="2667" b="1" dirty="0">
              <a:solidFill>
                <a:schemeClr val="bg1"/>
              </a:solidFill>
              <a:cs typeface="Arial" pitchFamily="34" charset="0"/>
            </a:endParaRPr>
          </a:p>
        </p:txBody>
      </p:sp>
      <p:sp>
        <p:nvSpPr>
          <p:cNvPr id="32" name="Rectangle 31"/>
          <p:cNvSpPr/>
          <p:nvPr/>
        </p:nvSpPr>
        <p:spPr>
          <a:xfrm>
            <a:off x="3514214" y="381000"/>
            <a:ext cx="7606570" cy="523220"/>
          </a:xfrm>
          <a:prstGeom prst="rect">
            <a:avLst/>
          </a:prstGeom>
        </p:spPr>
        <p:txBody>
          <a:bodyPr wrap="none">
            <a:spAutoFit/>
          </a:bodyPr>
          <a:lstStyle/>
          <a:p>
            <a:r>
              <a:rPr lang="nl-NL" sz="2800" dirty="0">
                <a:solidFill>
                  <a:srgbClr val="CC0066"/>
                </a:solidFill>
                <a:latin typeface="+mj-lt"/>
                <a:ea typeface="Times New Roman" panose="02020603050405020304" pitchFamily="18" charset="0"/>
              </a:rPr>
              <a:t>Bản chất nhân dân của Nhà nước ta thể hiện: </a:t>
            </a:r>
            <a:endParaRPr lang="en-US" sz="2800" dirty="0">
              <a:solidFill>
                <a:srgbClr val="CC0066"/>
              </a:solidFill>
              <a:latin typeface="+mj-lt"/>
            </a:endParaRPr>
          </a:p>
        </p:txBody>
      </p:sp>
      <p:sp>
        <p:nvSpPr>
          <p:cNvPr id="4" name="Rectangle 3"/>
          <p:cNvSpPr/>
          <p:nvPr/>
        </p:nvSpPr>
        <p:spPr>
          <a:xfrm>
            <a:off x="5049369" y="1788076"/>
            <a:ext cx="5468422" cy="830997"/>
          </a:xfrm>
          <a:prstGeom prst="rect">
            <a:avLst/>
          </a:prstGeom>
        </p:spPr>
        <p:txBody>
          <a:bodyPr wrap="square">
            <a:spAutoFit/>
          </a:bodyPr>
          <a:lstStyle/>
          <a:p>
            <a:pPr algn="just"/>
            <a:r>
              <a:rPr lang="nl-NL" sz="2400" dirty="0">
                <a:solidFill>
                  <a:srgbClr val="0070C0"/>
                </a:solidFill>
                <a:latin typeface="+mj-lt"/>
                <a:ea typeface="Times New Roman" panose="02020603050405020304" pitchFamily="18" charset="0"/>
              </a:rPr>
              <a:t>T</a:t>
            </a:r>
            <a:r>
              <a:rPr lang="pl-PL" sz="2400" dirty="0">
                <a:solidFill>
                  <a:srgbClr val="0070C0"/>
                </a:solidFill>
                <a:latin typeface="+mj-lt"/>
                <a:ea typeface="Times New Roman" panose="02020603050405020304" pitchFamily="18" charset="0"/>
              </a:rPr>
              <a:t>ất cả quyền lực nhà nước thuộc về nhân dân </a:t>
            </a:r>
            <a:endParaRPr lang="en-US" sz="2400" dirty="0">
              <a:solidFill>
                <a:srgbClr val="0070C0"/>
              </a:solidFill>
              <a:latin typeface="+mj-lt"/>
            </a:endParaRPr>
          </a:p>
        </p:txBody>
      </p:sp>
      <p:sp>
        <p:nvSpPr>
          <p:cNvPr id="33" name="Rectangle 32"/>
          <p:cNvSpPr/>
          <p:nvPr/>
        </p:nvSpPr>
        <p:spPr>
          <a:xfrm>
            <a:off x="5081940" y="3244334"/>
            <a:ext cx="3020379" cy="461665"/>
          </a:xfrm>
          <a:prstGeom prst="rect">
            <a:avLst/>
          </a:prstGeom>
        </p:spPr>
        <p:txBody>
          <a:bodyPr wrap="none">
            <a:spAutoFit/>
          </a:bodyPr>
          <a:lstStyle/>
          <a:p>
            <a:r>
              <a:rPr lang="nl-NL" sz="2400" dirty="0">
                <a:solidFill>
                  <a:srgbClr val="660066"/>
                </a:solidFill>
                <a:latin typeface="+mj-lt"/>
                <a:ea typeface="Times New Roman" panose="02020603050405020304" pitchFamily="18" charset="0"/>
              </a:rPr>
              <a:t>Quyền lực ở nơi dân</a:t>
            </a:r>
            <a:endParaRPr lang="en-US" sz="2400" dirty="0">
              <a:solidFill>
                <a:srgbClr val="660066"/>
              </a:solidFill>
              <a:latin typeface="+mj-lt"/>
            </a:endParaRPr>
          </a:p>
        </p:txBody>
      </p:sp>
      <p:sp>
        <p:nvSpPr>
          <p:cNvPr id="34" name="Rectangle 33"/>
          <p:cNvSpPr/>
          <p:nvPr/>
        </p:nvSpPr>
        <p:spPr>
          <a:xfrm>
            <a:off x="5049369" y="4133520"/>
            <a:ext cx="6006773" cy="830997"/>
          </a:xfrm>
          <a:prstGeom prst="rect">
            <a:avLst/>
          </a:prstGeom>
        </p:spPr>
        <p:txBody>
          <a:bodyPr wrap="none">
            <a:spAutoFit/>
          </a:bodyPr>
          <a:lstStyle/>
          <a:p>
            <a:pPr algn="just"/>
            <a:r>
              <a:rPr lang="nl-NL" sz="2400" dirty="0">
                <a:solidFill>
                  <a:srgbClr val="006600"/>
                </a:solidFill>
                <a:latin typeface="+mj-lt"/>
                <a:ea typeface="Times New Roman" panose="02020603050405020304" pitchFamily="18" charset="0"/>
              </a:rPr>
              <a:t>Chính quyền do nhân dân lập nên và tham</a:t>
            </a:r>
          </a:p>
          <a:p>
            <a:pPr algn="just"/>
            <a:r>
              <a:rPr lang="nl-NL" sz="2400" dirty="0">
                <a:solidFill>
                  <a:srgbClr val="006600"/>
                </a:solidFill>
                <a:latin typeface="+mj-lt"/>
                <a:ea typeface="Times New Roman" panose="02020603050405020304" pitchFamily="18" charset="0"/>
              </a:rPr>
              <a:t> gia quản lý. </a:t>
            </a:r>
            <a:endParaRPr lang="en-US" sz="2400" dirty="0">
              <a:solidFill>
                <a:srgbClr val="006600"/>
              </a:solidFill>
              <a:latin typeface="+mj-lt"/>
            </a:endParaRPr>
          </a:p>
        </p:txBody>
      </p:sp>
      <p:sp>
        <p:nvSpPr>
          <p:cNvPr id="35" name="Rectangle 34"/>
          <p:cNvSpPr/>
          <p:nvPr/>
        </p:nvSpPr>
        <p:spPr>
          <a:xfrm>
            <a:off x="4485188" y="5294831"/>
            <a:ext cx="6570953" cy="830997"/>
          </a:xfrm>
          <a:prstGeom prst="rect">
            <a:avLst/>
          </a:prstGeom>
        </p:spPr>
        <p:txBody>
          <a:bodyPr wrap="square">
            <a:spAutoFit/>
          </a:bodyPr>
          <a:lstStyle/>
          <a:p>
            <a:pPr marL="457200" indent="457200" algn="just">
              <a:spcBef>
                <a:spcPts val="600"/>
              </a:spcBef>
              <a:spcAft>
                <a:spcPts val="600"/>
              </a:spcAft>
            </a:pPr>
            <a:r>
              <a:rPr lang="nl-NL" sz="2400" dirty="0">
                <a:solidFill>
                  <a:srgbClr val="C00000"/>
                </a:solidFill>
                <a:latin typeface="+mj-lt"/>
                <a:ea typeface="Calibri" panose="020F0502020204030204" pitchFamily="34" charset="0"/>
              </a:rPr>
              <a:t>Nhà nước thể hiện ý chí, lợi ích và nguyện vọng của nhân dân. </a:t>
            </a:r>
            <a:endParaRPr lang="en-US" sz="2400" dirty="0">
              <a:solidFill>
                <a:srgbClr val="C00000"/>
              </a:solidFill>
              <a:effectLst/>
              <a:latin typeface="+mj-lt"/>
              <a:ea typeface="Calibri" panose="020F0502020204030204" pitchFamily="34" charset="0"/>
            </a:endParaRPr>
          </a:p>
        </p:txBody>
      </p:sp>
    </p:spTree>
    <p:extLst>
      <p:ext uri="{BB962C8B-B14F-4D97-AF65-F5344CB8AC3E}">
        <p14:creationId xmlns:p14="http://schemas.microsoft.com/office/powerpoint/2010/main" val="2300613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1285874"/>
          </a:xfrm>
          <a:prstGeom prst="rect">
            <a:avLst/>
          </a:prstGeom>
          <a:ln w="28575">
            <a:solidFill>
              <a:srgbClr val="FF0000"/>
            </a:solidFill>
          </a:ln>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nl-NL" sz="2400" kern="0" dirty="0">
                <a:latin typeface="Times New Roman" panose="02020603050405020304" pitchFamily="18" charset="0"/>
                <a:cs typeface="Times New Roman" panose="02020603050405020304" pitchFamily="18" charset="0"/>
              </a:rPr>
              <a:t>	</a:t>
            </a:r>
            <a:r>
              <a:rPr lang="nl-NL" sz="2800" b="1" i="1" kern="0" dirty="0">
                <a:solidFill>
                  <a:srgbClr val="FF0000"/>
                </a:solidFill>
                <a:latin typeface="Times New Roman" panose="02020603050405020304" pitchFamily="18" charset="0"/>
                <a:cs typeface="Times New Roman" panose="02020603050405020304" pitchFamily="18" charset="0"/>
              </a:rPr>
              <a:t>Hai là</a:t>
            </a:r>
            <a:r>
              <a:rPr lang="nl-NL" sz="2800" i="1" kern="0" dirty="0">
                <a:solidFill>
                  <a:srgbClr val="3333CC"/>
                </a:solidFill>
                <a:latin typeface="Times New Roman" panose="02020603050405020304" pitchFamily="18" charset="0"/>
                <a:cs typeface="Times New Roman" panose="02020603050405020304" pitchFamily="18" charset="0"/>
              </a:rPr>
              <a:t>, Nhà nước Cộng hoà xã hội chủ nghĩa Việt Nam là Nhà nước của tất cả các dân tộc trên lãnh thổ Việt Nam, là biểu hiện tập trung của khối đại đoàn kết toàn dân tộc</a:t>
            </a:r>
            <a:endParaRPr lang="en-US" sz="2800" i="1" kern="0" dirty="0">
              <a:solidFill>
                <a:srgbClr val="3333CC"/>
              </a:solidFill>
              <a:latin typeface="Times New Roman" panose="02020603050405020304" pitchFamily="18" charset="0"/>
              <a:cs typeface="Times New Roman" panose="02020603050405020304" pitchFamily="18" charset="0"/>
            </a:endParaRPr>
          </a:p>
        </p:txBody>
      </p:sp>
      <p:pic>
        <p:nvPicPr>
          <p:cNvPr id="3"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89916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534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rot="19917947">
            <a:off x="1155279" y="1097092"/>
            <a:ext cx="1665869" cy="3558872"/>
            <a:chOff x="1359132" y="345882"/>
            <a:chExt cx="1966239" cy="4200564"/>
          </a:xfrm>
        </p:grpSpPr>
        <p:grpSp>
          <p:nvGrpSpPr>
            <p:cNvPr id="3" name="Group 2"/>
            <p:cNvGrpSpPr/>
            <p:nvPr/>
          </p:nvGrpSpPr>
          <p:grpSpPr>
            <a:xfrm>
              <a:off x="2073901" y="2186669"/>
              <a:ext cx="501313" cy="2359777"/>
              <a:chOff x="2810055" y="1677194"/>
              <a:chExt cx="535258" cy="2519562"/>
            </a:xfrm>
          </p:grpSpPr>
          <p:sp>
            <p:nvSpPr>
              <p:cNvPr id="16" name="Rectangle 8"/>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Rectangle 8"/>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Rectangle 8"/>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Rectangle 2"/>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Rectangle 2"/>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Rectangle 2"/>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2" name="Isosceles Triangle 21"/>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grpSp>
          <p:nvGrpSpPr>
            <p:cNvPr id="4" name="Group 3"/>
            <p:cNvGrpSpPr/>
            <p:nvPr/>
          </p:nvGrpSpPr>
          <p:grpSpPr>
            <a:xfrm>
              <a:off x="1359132" y="345882"/>
              <a:ext cx="1966239" cy="1811155"/>
              <a:chOff x="1888981" y="1110787"/>
              <a:chExt cx="2254374" cy="2076562"/>
            </a:xfrm>
          </p:grpSpPr>
          <p:sp>
            <p:nvSpPr>
              <p:cNvPr id="5" name="Teardrop 30"/>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Trapezoid 5"/>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7" name="Rounded Rectangle 6"/>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 name="Rounded Rectangle 7"/>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9" name="Rounded Rectangle 8"/>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0" name="Rounded Rectangle 9"/>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1" name="Rounded Rectangle 10"/>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2" name="Rounded Rectangle 11"/>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3" name="Rounded Rectangle 12"/>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4" name="Rounded Rectangle 13"/>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5" name="Rounded Rectangle 14"/>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grpSp>
      <p:sp>
        <p:nvSpPr>
          <p:cNvPr id="23" name="Freeform 22"/>
          <p:cNvSpPr/>
          <p:nvPr/>
        </p:nvSpPr>
        <p:spPr>
          <a:xfrm>
            <a:off x="-15861" y="2530131"/>
            <a:ext cx="2834602"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24" name="Rectangle 23"/>
          <p:cNvSpPr/>
          <p:nvPr/>
        </p:nvSpPr>
        <p:spPr>
          <a:xfrm>
            <a:off x="2175737" y="304800"/>
            <a:ext cx="6643165" cy="461665"/>
          </a:xfrm>
          <a:prstGeom prst="rect">
            <a:avLst/>
          </a:prstGeom>
        </p:spPr>
        <p:txBody>
          <a:bodyPr wrap="none">
            <a:spAutoFit/>
          </a:bodyPr>
          <a:lstStyle/>
          <a:p>
            <a:pPr marL="457200" indent="457200" algn="just">
              <a:spcBef>
                <a:spcPts val="600"/>
              </a:spcBef>
              <a:spcAft>
                <a:spcPts val="600"/>
              </a:spcAft>
            </a:pPr>
            <a:r>
              <a:rPr lang="nl-NL" sz="2400" b="1" dirty="0">
                <a:solidFill>
                  <a:srgbClr val="CC0066"/>
                </a:solidFill>
                <a:latin typeface="+mj-lt"/>
                <a:ea typeface="Calibri" panose="020F0502020204030204" pitchFamily="34" charset="0"/>
              </a:rPr>
              <a:t>Điều 5 Hiến pháp năm 2013 quy định: </a:t>
            </a:r>
            <a:endParaRPr lang="en-US" sz="2400" b="1" dirty="0">
              <a:solidFill>
                <a:srgbClr val="CC0066"/>
              </a:solidFill>
              <a:effectLst/>
              <a:latin typeface="+mj-lt"/>
              <a:ea typeface="Calibri" panose="020F0502020204030204" pitchFamily="34" charset="0"/>
            </a:endParaRPr>
          </a:p>
        </p:txBody>
      </p:sp>
      <p:sp>
        <p:nvSpPr>
          <p:cNvPr id="25" name="Oval 24"/>
          <p:cNvSpPr/>
          <p:nvPr/>
        </p:nvSpPr>
        <p:spPr>
          <a:xfrm>
            <a:off x="2946122" y="1157079"/>
            <a:ext cx="576064" cy="57606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26" name="TextBox 25"/>
          <p:cNvSpPr txBox="1"/>
          <p:nvPr/>
        </p:nvSpPr>
        <p:spPr>
          <a:xfrm>
            <a:off x="2946122" y="1227657"/>
            <a:ext cx="642872" cy="461665"/>
          </a:xfrm>
          <a:prstGeom prst="rect">
            <a:avLst/>
          </a:prstGeom>
          <a:noFill/>
        </p:spPr>
        <p:txBody>
          <a:bodyPr wrap="square" rtlCol="0">
            <a:spAutoFit/>
          </a:bodyPr>
          <a:lstStyle/>
          <a:p>
            <a:pPr algn="ctr"/>
            <a:r>
              <a:rPr lang="en-US" altLang="ko-KR" sz="2400" b="1" dirty="0">
                <a:solidFill>
                  <a:schemeClr val="bg1"/>
                </a:solidFill>
                <a:cs typeface="Arial" pitchFamily="34" charset="0"/>
              </a:rPr>
              <a:t>01</a:t>
            </a:r>
            <a:endParaRPr lang="ko-KR" altLang="en-US" sz="2400" b="1" dirty="0">
              <a:solidFill>
                <a:schemeClr val="bg1"/>
              </a:solidFill>
              <a:cs typeface="Arial" pitchFamily="34" charset="0"/>
            </a:endParaRPr>
          </a:p>
        </p:txBody>
      </p:sp>
      <p:sp>
        <p:nvSpPr>
          <p:cNvPr id="27" name="Rectangle 26"/>
          <p:cNvSpPr/>
          <p:nvPr/>
        </p:nvSpPr>
        <p:spPr>
          <a:xfrm>
            <a:off x="3820552" y="1175172"/>
            <a:ext cx="8156514" cy="707886"/>
          </a:xfrm>
          <a:prstGeom prst="rect">
            <a:avLst/>
          </a:prstGeom>
        </p:spPr>
        <p:txBody>
          <a:bodyPr wrap="square">
            <a:spAutoFit/>
          </a:bodyPr>
          <a:lstStyle/>
          <a:p>
            <a:pPr algn="ctr"/>
            <a:r>
              <a:rPr lang="nl-NL" sz="2000" dirty="0">
                <a:solidFill>
                  <a:srgbClr val="00B0F0"/>
                </a:solidFill>
                <a:latin typeface="+mj-lt"/>
                <a:ea typeface="Times New Roman" panose="02020603050405020304" pitchFamily="18" charset="0"/>
              </a:rPr>
              <a:t>Nước Cộng hòa xã hội chủ nghĩa Việt Nam là quốc gia thống nhất của các dân tộc cùng sinh sống trên đất nước Việt Nam</a:t>
            </a:r>
            <a:endParaRPr lang="en-US" sz="2000" dirty="0">
              <a:solidFill>
                <a:srgbClr val="00B0F0"/>
              </a:solidFill>
              <a:latin typeface="+mj-lt"/>
            </a:endParaRPr>
          </a:p>
        </p:txBody>
      </p:sp>
      <p:sp>
        <p:nvSpPr>
          <p:cNvPr id="28" name="Oval 27"/>
          <p:cNvSpPr/>
          <p:nvPr/>
        </p:nvSpPr>
        <p:spPr>
          <a:xfrm>
            <a:off x="2968149" y="2146504"/>
            <a:ext cx="599958" cy="57606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29" name="Oval 28"/>
          <p:cNvSpPr/>
          <p:nvPr/>
        </p:nvSpPr>
        <p:spPr>
          <a:xfrm>
            <a:off x="2992043" y="3220015"/>
            <a:ext cx="576064" cy="576064"/>
          </a:xfrm>
          <a:prstGeom prst="ellipse">
            <a:avLst/>
          </a:prstGeom>
          <a:solidFill>
            <a:srgbClr val="6600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30" name="Oval 29"/>
          <p:cNvSpPr/>
          <p:nvPr/>
        </p:nvSpPr>
        <p:spPr>
          <a:xfrm>
            <a:off x="3010425" y="4295308"/>
            <a:ext cx="576064" cy="576064"/>
          </a:xfrm>
          <a:prstGeom prst="ellipse">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31" name="Rectangle 30"/>
          <p:cNvSpPr/>
          <p:nvPr/>
        </p:nvSpPr>
        <p:spPr>
          <a:xfrm>
            <a:off x="2946122" y="2260923"/>
            <a:ext cx="8544649" cy="707886"/>
          </a:xfrm>
          <a:prstGeom prst="rect">
            <a:avLst/>
          </a:prstGeom>
        </p:spPr>
        <p:txBody>
          <a:bodyPr wrap="square">
            <a:spAutoFit/>
          </a:bodyPr>
          <a:lstStyle/>
          <a:p>
            <a:pPr marL="457200" indent="457200">
              <a:spcBef>
                <a:spcPts val="600"/>
              </a:spcBef>
              <a:spcAft>
                <a:spcPts val="600"/>
              </a:spcAft>
            </a:pPr>
            <a:r>
              <a:rPr lang="nl-NL" sz="2000" dirty="0">
                <a:solidFill>
                  <a:srgbClr val="C00000"/>
                </a:solidFill>
                <a:latin typeface="+mj-lt"/>
                <a:ea typeface="Calibri" panose="020F0502020204030204" pitchFamily="34" charset="0"/>
              </a:rPr>
              <a:t>Các dân tộc bình đẳng, đoàn kết, tôn trọng và giúp nhau cùng phát triển; nghiêm cấm mọi hành vi kỳ thị, chia rẽ dân tộc. </a:t>
            </a:r>
            <a:endParaRPr lang="en-US" sz="2000" dirty="0">
              <a:solidFill>
                <a:srgbClr val="C00000"/>
              </a:solidFill>
              <a:effectLst/>
              <a:latin typeface="+mj-lt"/>
              <a:ea typeface="Calibri" panose="020F0502020204030204" pitchFamily="34" charset="0"/>
            </a:endParaRPr>
          </a:p>
        </p:txBody>
      </p:sp>
      <p:sp>
        <p:nvSpPr>
          <p:cNvPr id="32" name="Rectangle 31"/>
          <p:cNvSpPr/>
          <p:nvPr/>
        </p:nvSpPr>
        <p:spPr>
          <a:xfrm>
            <a:off x="3061666" y="3171589"/>
            <a:ext cx="8915400" cy="1015663"/>
          </a:xfrm>
          <a:prstGeom prst="rect">
            <a:avLst/>
          </a:prstGeom>
        </p:spPr>
        <p:txBody>
          <a:bodyPr wrap="square">
            <a:spAutoFit/>
          </a:bodyPr>
          <a:lstStyle/>
          <a:p>
            <a:pPr marL="457200" indent="457200" algn="just">
              <a:spcBef>
                <a:spcPts val="600"/>
              </a:spcBef>
              <a:spcAft>
                <a:spcPts val="600"/>
              </a:spcAft>
            </a:pPr>
            <a:r>
              <a:rPr lang="nl-NL" sz="2000" dirty="0">
                <a:solidFill>
                  <a:srgbClr val="660066"/>
                </a:solidFill>
                <a:latin typeface="+mj-lt"/>
                <a:ea typeface="Calibri" panose="020F0502020204030204" pitchFamily="34" charset="0"/>
              </a:rPr>
              <a:t>Ngôn ngữ quốc gia là tiếng Việt. Các dân tộc có quyền dùng tiếng  nói, chữ viết, giữ gìn bản sắc dân tộc, phát huy phong tục, tập quán, truyền thống và văn hóa tốt đẹp của mình. </a:t>
            </a:r>
            <a:endParaRPr lang="en-US" sz="2000" dirty="0">
              <a:solidFill>
                <a:srgbClr val="660066"/>
              </a:solidFill>
              <a:effectLst/>
              <a:latin typeface="+mj-lt"/>
              <a:ea typeface="Calibri" panose="020F0502020204030204" pitchFamily="34" charset="0"/>
            </a:endParaRPr>
          </a:p>
        </p:txBody>
      </p:sp>
      <p:sp>
        <p:nvSpPr>
          <p:cNvPr id="33" name="Rectangle 32"/>
          <p:cNvSpPr/>
          <p:nvPr/>
        </p:nvSpPr>
        <p:spPr>
          <a:xfrm>
            <a:off x="3045842" y="4269386"/>
            <a:ext cx="8655838" cy="1015663"/>
          </a:xfrm>
          <a:prstGeom prst="rect">
            <a:avLst/>
          </a:prstGeom>
        </p:spPr>
        <p:txBody>
          <a:bodyPr wrap="square">
            <a:spAutoFit/>
          </a:bodyPr>
          <a:lstStyle/>
          <a:p>
            <a:pPr marL="457200" indent="457200" algn="just">
              <a:spcBef>
                <a:spcPts val="600"/>
              </a:spcBef>
              <a:spcAft>
                <a:spcPts val="600"/>
              </a:spcAft>
            </a:pPr>
            <a:r>
              <a:rPr lang="nl-NL" sz="2000" dirty="0">
                <a:solidFill>
                  <a:srgbClr val="996633"/>
                </a:solidFill>
                <a:latin typeface="+mj-lt"/>
                <a:ea typeface="Calibri" panose="020F0502020204030204" pitchFamily="34" charset="0"/>
              </a:rPr>
              <a:t>Nhà nước thực hiện chính sách phát triển toàn diện và tạo điều kiện để các dân tộc thiểu số phát huy nội lực, cùng phát triển với đất nước. </a:t>
            </a:r>
            <a:endParaRPr lang="en-US" sz="2000" dirty="0">
              <a:solidFill>
                <a:srgbClr val="996633"/>
              </a:solidFill>
              <a:effectLst/>
              <a:latin typeface="+mj-lt"/>
              <a:ea typeface="Calibri" panose="020F0502020204030204" pitchFamily="34" charset="0"/>
            </a:endParaRPr>
          </a:p>
        </p:txBody>
      </p:sp>
      <p:sp>
        <p:nvSpPr>
          <p:cNvPr id="35" name="TextBox 34"/>
          <p:cNvSpPr txBox="1"/>
          <p:nvPr/>
        </p:nvSpPr>
        <p:spPr>
          <a:xfrm>
            <a:off x="2938885" y="3298632"/>
            <a:ext cx="642872" cy="461665"/>
          </a:xfrm>
          <a:prstGeom prst="rect">
            <a:avLst/>
          </a:prstGeom>
          <a:noFill/>
        </p:spPr>
        <p:txBody>
          <a:bodyPr wrap="square" rtlCol="0">
            <a:spAutoFit/>
          </a:bodyPr>
          <a:lstStyle/>
          <a:p>
            <a:pPr algn="ctr"/>
            <a:r>
              <a:rPr lang="en-US" altLang="ko-KR" sz="2400" b="1" dirty="0">
                <a:solidFill>
                  <a:schemeClr val="bg1"/>
                </a:solidFill>
                <a:cs typeface="Arial" pitchFamily="34" charset="0"/>
              </a:rPr>
              <a:t>03</a:t>
            </a:r>
            <a:endParaRPr lang="ko-KR" altLang="en-US" sz="2400" b="1" dirty="0">
              <a:solidFill>
                <a:schemeClr val="bg1"/>
              </a:solidFill>
              <a:cs typeface="Arial" pitchFamily="34" charset="0"/>
            </a:endParaRPr>
          </a:p>
        </p:txBody>
      </p:sp>
      <p:sp>
        <p:nvSpPr>
          <p:cNvPr id="36" name="TextBox 35"/>
          <p:cNvSpPr txBox="1"/>
          <p:nvPr/>
        </p:nvSpPr>
        <p:spPr>
          <a:xfrm>
            <a:off x="3023722" y="4327381"/>
            <a:ext cx="642872" cy="461665"/>
          </a:xfrm>
          <a:prstGeom prst="rect">
            <a:avLst/>
          </a:prstGeom>
          <a:noFill/>
        </p:spPr>
        <p:txBody>
          <a:bodyPr wrap="square" rtlCol="0">
            <a:spAutoFit/>
          </a:bodyPr>
          <a:lstStyle/>
          <a:p>
            <a:pPr algn="ctr"/>
            <a:r>
              <a:rPr lang="en-US" altLang="ko-KR" sz="2400" b="1" dirty="0">
                <a:solidFill>
                  <a:schemeClr val="bg1"/>
                </a:solidFill>
                <a:cs typeface="Arial" pitchFamily="34" charset="0"/>
              </a:rPr>
              <a:t>04</a:t>
            </a:r>
            <a:endParaRPr lang="ko-KR" altLang="en-US" sz="2400" b="1" dirty="0">
              <a:solidFill>
                <a:schemeClr val="bg1"/>
              </a:solidFill>
              <a:cs typeface="Arial" pitchFamily="34" charset="0"/>
            </a:endParaRPr>
          </a:p>
        </p:txBody>
      </p:sp>
      <p:sp>
        <p:nvSpPr>
          <p:cNvPr id="37" name="TextBox 36"/>
          <p:cNvSpPr txBox="1"/>
          <p:nvPr/>
        </p:nvSpPr>
        <p:spPr>
          <a:xfrm>
            <a:off x="2904305" y="2217102"/>
            <a:ext cx="642872" cy="461665"/>
          </a:xfrm>
          <a:prstGeom prst="rect">
            <a:avLst/>
          </a:prstGeom>
          <a:noFill/>
        </p:spPr>
        <p:txBody>
          <a:bodyPr wrap="square" rtlCol="0">
            <a:spAutoFit/>
          </a:bodyPr>
          <a:lstStyle/>
          <a:p>
            <a:pPr algn="ctr"/>
            <a:r>
              <a:rPr lang="en-US" altLang="ko-KR" sz="2400" b="1" dirty="0">
                <a:solidFill>
                  <a:schemeClr val="bg1"/>
                </a:solidFill>
                <a:cs typeface="Arial" pitchFamily="34" charset="0"/>
              </a:rPr>
              <a:t>02</a:t>
            </a:r>
            <a:endParaRPr lang="ko-KR" altLang="en-US" sz="2400" b="1" dirty="0">
              <a:solidFill>
                <a:schemeClr val="bg1"/>
              </a:solidFill>
              <a:cs typeface="Arial" pitchFamily="34" charset="0"/>
            </a:endParaRPr>
          </a:p>
        </p:txBody>
      </p:sp>
      <p:sp>
        <p:nvSpPr>
          <p:cNvPr id="38" name="Right Arrow 37"/>
          <p:cNvSpPr/>
          <p:nvPr/>
        </p:nvSpPr>
        <p:spPr>
          <a:xfrm>
            <a:off x="3225741" y="5410200"/>
            <a:ext cx="594811" cy="533400"/>
          </a:xfrm>
          <a:prstGeom prst="rightArrow">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3962400" y="5215235"/>
            <a:ext cx="8014666" cy="1015663"/>
          </a:xfrm>
          <a:prstGeom prst="rect">
            <a:avLst/>
          </a:prstGeom>
        </p:spPr>
        <p:txBody>
          <a:bodyPr wrap="square">
            <a:spAutoFit/>
          </a:bodyPr>
          <a:lstStyle/>
          <a:p>
            <a:r>
              <a:rPr lang="nl-NL" sz="2000" i="1" dirty="0">
                <a:solidFill>
                  <a:srgbClr val="006600"/>
                </a:solidFill>
                <a:latin typeface="Times New Roman" panose="02020603050405020304" pitchFamily="18" charset="0"/>
                <a:ea typeface="Times New Roman" panose="02020603050405020304" pitchFamily="18" charset="0"/>
              </a:rPr>
              <a:t>Cơ sở pháp lý vững chắc để đường lối, chủ trương của Đảng, chính sách và pháp luật của Nhà nước về vấn đề dân tộc và công tác dân tộc được khẳng định trong thực tiễn</a:t>
            </a:r>
            <a:endParaRPr lang="en-US" sz="2000" i="1" dirty="0">
              <a:solidFill>
                <a:srgbClr val="006600"/>
              </a:solidFill>
            </a:endParaRPr>
          </a:p>
        </p:txBody>
      </p:sp>
    </p:spTree>
    <p:extLst>
      <p:ext uri="{BB962C8B-B14F-4D97-AF65-F5344CB8AC3E}">
        <p14:creationId xmlns:p14="http://schemas.microsoft.com/office/powerpoint/2010/main" val="3697097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vron 1"/>
          <p:cNvSpPr/>
          <p:nvPr/>
        </p:nvSpPr>
        <p:spPr>
          <a:xfrm rot="16200000">
            <a:off x="318634" y="1010547"/>
            <a:ext cx="907397" cy="792088"/>
          </a:xfrm>
          <a:prstGeom prst="chevron">
            <a:avLst>
              <a:gd name="adj" fmla="val 33915"/>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3" name="Chevron 2"/>
          <p:cNvSpPr/>
          <p:nvPr/>
        </p:nvSpPr>
        <p:spPr>
          <a:xfrm rot="16200000">
            <a:off x="313880" y="2072091"/>
            <a:ext cx="880817" cy="764618"/>
          </a:xfrm>
          <a:prstGeom prst="chevron">
            <a:avLst>
              <a:gd name="adj" fmla="val 33915"/>
            </a:avLst>
          </a:prstGeom>
          <a:solidFill>
            <a:srgbClr val="66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4" name="Chevron 3"/>
          <p:cNvSpPr/>
          <p:nvPr/>
        </p:nvSpPr>
        <p:spPr>
          <a:xfrm rot="16200000">
            <a:off x="364863" y="3090199"/>
            <a:ext cx="838984" cy="792088"/>
          </a:xfrm>
          <a:prstGeom prst="chevron">
            <a:avLst>
              <a:gd name="adj" fmla="val 33915"/>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5" name="Chevron 4"/>
          <p:cNvSpPr/>
          <p:nvPr/>
        </p:nvSpPr>
        <p:spPr>
          <a:xfrm rot="16200000">
            <a:off x="334796" y="4101126"/>
            <a:ext cx="838984" cy="792088"/>
          </a:xfrm>
          <a:prstGeom prst="chevron">
            <a:avLst>
              <a:gd name="adj" fmla="val 3391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6" name="Chevron 5"/>
          <p:cNvSpPr/>
          <p:nvPr/>
        </p:nvSpPr>
        <p:spPr>
          <a:xfrm rot="16200000">
            <a:off x="327300" y="5070620"/>
            <a:ext cx="838984" cy="792088"/>
          </a:xfrm>
          <a:prstGeom prst="chevron">
            <a:avLst>
              <a:gd name="adj" fmla="val 33915"/>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7" name="Rectangle 6"/>
          <p:cNvSpPr/>
          <p:nvPr/>
        </p:nvSpPr>
        <p:spPr>
          <a:xfrm>
            <a:off x="1905000" y="302567"/>
            <a:ext cx="9693679" cy="461665"/>
          </a:xfrm>
          <a:prstGeom prst="rect">
            <a:avLst/>
          </a:prstGeom>
        </p:spPr>
        <p:txBody>
          <a:bodyPr wrap="none">
            <a:spAutoFit/>
          </a:bodyPr>
          <a:lstStyle/>
          <a:p>
            <a:r>
              <a:rPr lang="nl-NL" sz="2400" b="1" dirty="0">
                <a:solidFill>
                  <a:srgbClr val="CC0066"/>
                </a:solidFill>
                <a:latin typeface="+mj-lt"/>
                <a:ea typeface="Times New Roman" panose="02020603050405020304" pitchFamily="18" charset="0"/>
              </a:rPr>
              <a:t>Tính dân tộc trong tổ chức và hoạt động của Nhà nước thể hiện</a:t>
            </a:r>
            <a:r>
              <a:rPr lang="nl-NL" sz="2400" dirty="0">
                <a:latin typeface="+mj-lt"/>
                <a:ea typeface="Times New Roman" panose="02020603050405020304" pitchFamily="18" charset="0"/>
              </a:rPr>
              <a:t>: </a:t>
            </a:r>
            <a:endParaRPr lang="en-US" sz="2400" dirty="0">
              <a:latin typeface="+mj-lt"/>
            </a:endParaRPr>
          </a:p>
        </p:txBody>
      </p:sp>
      <p:sp>
        <p:nvSpPr>
          <p:cNvPr id="8" name="Rectangle 7"/>
          <p:cNvSpPr/>
          <p:nvPr/>
        </p:nvSpPr>
        <p:spPr>
          <a:xfrm>
            <a:off x="1447800" y="952892"/>
            <a:ext cx="10439400" cy="830997"/>
          </a:xfrm>
          <a:prstGeom prst="rect">
            <a:avLst/>
          </a:prstGeom>
        </p:spPr>
        <p:txBody>
          <a:bodyPr wrap="square">
            <a:spAutoFit/>
          </a:bodyPr>
          <a:lstStyle/>
          <a:p>
            <a:pPr algn="just"/>
            <a:r>
              <a:rPr lang="nl-NL" sz="2400" dirty="0">
                <a:solidFill>
                  <a:srgbClr val="0000CC"/>
                </a:solidFill>
                <a:latin typeface="+mj-lt"/>
                <a:ea typeface="Times New Roman" panose="02020603050405020304" pitchFamily="18" charset="0"/>
              </a:rPr>
              <a:t>Sự kế thừa và phát huy những truyền thống, bản sắc tốt đẹp của dân tộc và con người Việt Nam</a:t>
            </a:r>
            <a:endParaRPr lang="en-US" sz="2400" dirty="0">
              <a:solidFill>
                <a:srgbClr val="0000CC"/>
              </a:solidFill>
              <a:latin typeface="+mj-lt"/>
            </a:endParaRPr>
          </a:p>
        </p:txBody>
      </p:sp>
      <p:sp>
        <p:nvSpPr>
          <p:cNvPr id="9" name="Rectangle 8"/>
          <p:cNvSpPr/>
          <p:nvPr/>
        </p:nvSpPr>
        <p:spPr>
          <a:xfrm>
            <a:off x="1447800" y="2079066"/>
            <a:ext cx="10439400" cy="830997"/>
          </a:xfrm>
          <a:prstGeom prst="rect">
            <a:avLst/>
          </a:prstGeom>
        </p:spPr>
        <p:txBody>
          <a:bodyPr wrap="square">
            <a:spAutoFit/>
          </a:bodyPr>
          <a:lstStyle/>
          <a:p>
            <a:r>
              <a:rPr lang="nl-NL" sz="2400" dirty="0">
                <a:solidFill>
                  <a:srgbClr val="7030A0"/>
                </a:solidFill>
                <a:latin typeface="+mj-lt"/>
                <a:ea typeface="Times New Roman" panose="02020603050405020304" pitchFamily="18" charset="0"/>
              </a:rPr>
              <a:t>Có chính sách dân tộc đúng đắn, chăm lo lợi ích mọi mặt cho các dân tộc trong cộng đồng Việt Nam. </a:t>
            </a:r>
            <a:endParaRPr lang="en-US" sz="2400" dirty="0">
              <a:solidFill>
                <a:srgbClr val="7030A0"/>
              </a:solidFill>
              <a:latin typeface="+mj-lt"/>
            </a:endParaRPr>
          </a:p>
        </p:txBody>
      </p:sp>
      <p:sp>
        <p:nvSpPr>
          <p:cNvPr id="10" name="Rectangle 9"/>
          <p:cNvSpPr/>
          <p:nvPr/>
        </p:nvSpPr>
        <p:spPr>
          <a:xfrm>
            <a:off x="1422132" y="3192987"/>
            <a:ext cx="10449059" cy="830997"/>
          </a:xfrm>
          <a:prstGeom prst="rect">
            <a:avLst/>
          </a:prstGeom>
        </p:spPr>
        <p:txBody>
          <a:bodyPr wrap="square">
            <a:spAutoFit/>
          </a:bodyPr>
          <a:lstStyle/>
          <a:p>
            <a:r>
              <a:rPr lang="nl-NL" sz="2400" dirty="0">
                <a:solidFill>
                  <a:srgbClr val="006600"/>
                </a:solidFill>
                <a:latin typeface="+mj-lt"/>
                <a:ea typeface="Times New Roman" panose="02020603050405020304" pitchFamily="18" charset="0"/>
              </a:rPr>
              <a:t>Coi đoàn kết dân tộc, đoàn kết toàn dân là đường lối chiến lược và động lực to lớn để xây dựng và bảo vệ Tổ quốc</a:t>
            </a:r>
            <a:endParaRPr lang="en-US" sz="2400" dirty="0">
              <a:solidFill>
                <a:srgbClr val="006600"/>
              </a:solidFill>
              <a:latin typeface="+mj-lt"/>
            </a:endParaRPr>
          </a:p>
        </p:txBody>
      </p:sp>
      <p:sp>
        <p:nvSpPr>
          <p:cNvPr id="11" name="Rectangle 10"/>
          <p:cNvSpPr/>
          <p:nvPr/>
        </p:nvSpPr>
        <p:spPr>
          <a:xfrm>
            <a:off x="1422132" y="4191325"/>
            <a:ext cx="7720383" cy="461665"/>
          </a:xfrm>
          <a:prstGeom prst="rect">
            <a:avLst/>
          </a:prstGeom>
        </p:spPr>
        <p:txBody>
          <a:bodyPr wrap="none">
            <a:spAutoFit/>
          </a:bodyPr>
          <a:lstStyle/>
          <a:p>
            <a:r>
              <a:rPr lang="nl-NL" sz="2400" dirty="0">
                <a:solidFill>
                  <a:srgbClr val="FF0000"/>
                </a:solidFill>
                <a:latin typeface="+mj-lt"/>
                <a:ea typeface="Times New Roman" panose="02020603050405020304" pitchFamily="18" charset="0"/>
              </a:rPr>
              <a:t>Giữ vững độc lập, tự chủ trong trong quan hệ đối ngoại</a:t>
            </a:r>
            <a:endParaRPr lang="en-US" sz="2400" dirty="0">
              <a:solidFill>
                <a:srgbClr val="FF0000"/>
              </a:solidFill>
              <a:latin typeface="+mj-lt"/>
            </a:endParaRPr>
          </a:p>
        </p:txBody>
      </p:sp>
      <p:sp>
        <p:nvSpPr>
          <p:cNvPr id="12" name="Rectangle 11"/>
          <p:cNvSpPr/>
          <p:nvPr/>
        </p:nvSpPr>
        <p:spPr>
          <a:xfrm>
            <a:off x="1320355" y="5112721"/>
            <a:ext cx="10312668" cy="830997"/>
          </a:xfrm>
          <a:prstGeom prst="rect">
            <a:avLst/>
          </a:prstGeom>
        </p:spPr>
        <p:txBody>
          <a:bodyPr wrap="square">
            <a:spAutoFit/>
          </a:bodyPr>
          <a:lstStyle/>
          <a:p>
            <a:r>
              <a:rPr lang="nl-NL" sz="2400" dirty="0">
                <a:solidFill>
                  <a:srgbClr val="663300"/>
                </a:solidFill>
                <a:latin typeface="+mj-lt"/>
                <a:ea typeface="Times New Roman" panose="02020603050405020304" pitchFamily="18" charset="0"/>
              </a:rPr>
              <a:t>Kết hợp đúng đắn chủ nghĩa yêu nước chân chính với chủ nghĩa quốc tế trong sáng của giai cấp công nhân</a:t>
            </a:r>
            <a:endParaRPr lang="en-US" sz="2400" dirty="0">
              <a:solidFill>
                <a:srgbClr val="663300"/>
              </a:solidFill>
              <a:latin typeface="+mj-lt"/>
            </a:endParaRPr>
          </a:p>
        </p:txBody>
      </p:sp>
    </p:spTree>
    <p:extLst>
      <p:ext uri="{BB962C8B-B14F-4D97-AF65-F5344CB8AC3E}">
        <p14:creationId xmlns:p14="http://schemas.microsoft.com/office/powerpoint/2010/main" val="25484883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1285874"/>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i="1" kern="0">
                <a:solidFill>
                  <a:srgbClr val="3333CC"/>
                </a:solidFill>
                <a:latin typeface="Times New Roman" panose="02020603050405020304" pitchFamily="18" charset="0"/>
                <a:cs typeface="Times New Roman" panose="02020603050405020304" pitchFamily="18" charset="0"/>
              </a:rPr>
              <a:t>	Ba là, Nhà nước Cộng hoà xã hội chủ nghĩa Việt Nam tôn trọng và bảo vệ quyền con người, các quyền của công dân, giữ vững mối liên hệ giữa Nhà nước và công dân, giữa Nhà nước và xã hội</a:t>
            </a:r>
            <a:endParaRPr lang="en-US" sz="2400" i="1" kern="0" dirty="0">
              <a:solidFill>
                <a:srgbClr val="3333CC"/>
              </a:solidFill>
              <a:latin typeface="Times New Roman" panose="02020603050405020304" pitchFamily="18" charset="0"/>
              <a:cs typeface="Times New Roman" panose="02020603050405020304" pitchFamily="18" charset="0"/>
            </a:endParaRPr>
          </a:p>
        </p:txBody>
      </p:sp>
      <p:pic>
        <p:nvPicPr>
          <p:cNvPr id="3"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676400"/>
            <a:ext cx="5791200" cy="4343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40176" y="1676400"/>
            <a:ext cx="5447325" cy="461665"/>
          </a:xfrm>
          <a:prstGeom prst="rect">
            <a:avLst/>
          </a:prstGeom>
        </p:spPr>
        <p:txBody>
          <a:bodyPr wrap="none">
            <a:spAutoFit/>
          </a:bodyPr>
          <a:lstStyle/>
          <a:p>
            <a:r>
              <a:rPr lang="nl-NL" sz="2400" b="1" dirty="0">
                <a:solidFill>
                  <a:srgbClr val="0000CC"/>
                </a:solidFill>
                <a:latin typeface="+mj-lt"/>
                <a:ea typeface="Times New Roman" panose="02020603050405020304" pitchFamily="18" charset="0"/>
              </a:rPr>
              <a:t>Điều 14 Hiến pháp 2013 khẳng định:</a:t>
            </a:r>
            <a:endParaRPr lang="en-US" sz="2400" b="1" dirty="0">
              <a:solidFill>
                <a:srgbClr val="0000CC"/>
              </a:solidFill>
              <a:latin typeface="+mj-lt"/>
            </a:endParaRPr>
          </a:p>
        </p:txBody>
      </p:sp>
      <p:sp>
        <p:nvSpPr>
          <p:cNvPr id="5" name="Rectangle 4"/>
          <p:cNvSpPr/>
          <p:nvPr/>
        </p:nvSpPr>
        <p:spPr>
          <a:xfrm>
            <a:off x="326571" y="2878603"/>
            <a:ext cx="5860930" cy="1938992"/>
          </a:xfrm>
          <a:prstGeom prst="rect">
            <a:avLst/>
          </a:prstGeom>
        </p:spPr>
        <p:txBody>
          <a:bodyPr wrap="square">
            <a:spAutoFit/>
          </a:bodyPr>
          <a:lstStyle/>
          <a:p>
            <a:pPr algn="just">
              <a:spcAft>
                <a:spcPts val="0"/>
              </a:spcAft>
            </a:pPr>
            <a:r>
              <a:rPr lang="nl-NL" sz="2400" dirty="0">
                <a:solidFill>
                  <a:srgbClr val="663300"/>
                </a:solidFill>
                <a:latin typeface="+mj-lt"/>
                <a:ea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endParaRPr lang="en-US" sz="2400" dirty="0">
              <a:solidFill>
                <a:srgbClr val="6633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3654887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6465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i="1" kern="0">
                <a:solidFill>
                  <a:srgbClr val="3333CC"/>
                </a:solidFill>
                <a:latin typeface="Times New Roman" panose="02020603050405020304" pitchFamily="18" charset="0"/>
                <a:cs typeface="Times New Roman" panose="02020603050405020304" pitchFamily="18" charset="0"/>
              </a:rPr>
              <a:t>Bốn là, Nhà nước Cộng hoà xã hội chủ nghĩa Việt Nam mang bản chất dân chủ rộng rãi </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
        <p:nvSpPr>
          <p:cNvPr id="3" name="Rectangle 2"/>
          <p:cNvSpPr/>
          <p:nvPr/>
        </p:nvSpPr>
        <p:spPr>
          <a:xfrm>
            <a:off x="838200" y="1676400"/>
            <a:ext cx="3940629" cy="3046988"/>
          </a:xfrm>
          <a:prstGeom prst="rect">
            <a:avLst/>
          </a:prstGeom>
        </p:spPr>
        <p:txBody>
          <a:bodyPr wrap="square">
            <a:spAutoFit/>
          </a:bodyPr>
          <a:lstStyle/>
          <a:p>
            <a:pPr algn="just"/>
            <a:r>
              <a:rPr lang="nl-NL" sz="2400" dirty="0">
                <a:solidFill>
                  <a:srgbClr val="002060"/>
                </a:solidFill>
                <a:latin typeface="+mj-lt"/>
                <a:cs typeface="Times New Roman" panose="02020603050405020304" pitchFamily="18" charset="0"/>
              </a:rPr>
              <a:t>Thực chất của dân chủ xã hội chủ nghĩa là thu hút những người lao động tham gia một cách bình đẳng và ngày càng rộng rãi vào quản lý công việc của Nhà nước và của xã hội</a:t>
            </a:r>
            <a:br>
              <a:rPr lang="nl-NL" sz="2400" i="1" dirty="0">
                <a:solidFill>
                  <a:srgbClr val="002060"/>
                </a:solidFill>
                <a:latin typeface="+mj-lt"/>
                <a:cs typeface="Times New Roman" panose="02020603050405020304" pitchFamily="18" charset="0"/>
              </a:rPr>
            </a:br>
            <a:endParaRPr lang="en-US" sz="2400" dirty="0">
              <a:solidFill>
                <a:srgbClr val="002060"/>
              </a:solidFill>
              <a:latin typeface="+mj-lt"/>
            </a:endParaRPr>
          </a:p>
        </p:txBody>
      </p:sp>
      <p:pic>
        <p:nvPicPr>
          <p:cNvPr id="4"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043840"/>
            <a:ext cx="6019800" cy="451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921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0798629"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nl-NL" sz="2400" i="1" kern="0">
                <a:solidFill>
                  <a:srgbClr val="3333CC"/>
                </a:solidFill>
                <a:latin typeface="Times New Roman" panose="02020603050405020304" pitchFamily="18" charset="0"/>
                <a:cs typeface="Times New Roman" panose="02020603050405020304" pitchFamily="18" charset="0"/>
              </a:rPr>
              <a:t>Năm là,</a:t>
            </a:r>
            <a:r>
              <a:rPr lang="vi-VN" sz="2400" i="1" kern="0">
                <a:solidFill>
                  <a:srgbClr val="3333CC"/>
                </a:solidFill>
                <a:latin typeface="Times New Roman" panose="02020603050405020304" pitchFamily="18" charset="0"/>
                <a:cs typeface="Times New Roman" panose="02020603050405020304" pitchFamily="18" charset="0"/>
              </a:rPr>
              <a:t>  </a:t>
            </a:r>
            <a:r>
              <a:rPr lang="nl-NL" sz="2400" i="1" kern="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
        <p:nvSpPr>
          <p:cNvPr id="3" name="Rectangle 2"/>
          <p:cNvSpPr/>
          <p:nvPr/>
        </p:nvSpPr>
        <p:spPr>
          <a:xfrm>
            <a:off x="457200" y="990600"/>
            <a:ext cx="11201400" cy="1938992"/>
          </a:xfrm>
          <a:prstGeom prst="rect">
            <a:avLst/>
          </a:prstGeom>
        </p:spPr>
        <p:txBody>
          <a:bodyPr wrap="square">
            <a:spAutoFit/>
          </a:bodyPr>
          <a:lstStyle/>
          <a:p>
            <a:pPr algn="ctr"/>
            <a:r>
              <a:rPr lang="vi-VN" sz="2000" dirty="0">
                <a:solidFill>
                  <a:srgbClr val="002060"/>
                </a:solidFill>
                <a:cs typeface="Times New Roman" panose="02020603050405020304" pitchFamily="18" charset="0"/>
              </a:rPr>
              <a:t>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br>
              <a:rPr lang="en-US" sz="2000" dirty="0">
                <a:solidFill>
                  <a:srgbClr val="002060"/>
                </a:solidFill>
                <a:cs typeface="Times New Roman" panose="02020603050405020304" pitchFamily="18" charset="0"/>
              </a:rPr>
            </a:b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Điều</a:t>
            </a:r>
            <a:r>
              <a:rPr lang="en-US" sz="2000" dirty="0">
                <a:solidFill>
                  <a:srgbClr val="002060"/>
                </a:solidFill>
                <a:cs typeface="Times New Roman" panose="02020603050405020304" pitchFamily="18" charset="0"/>
              </a:rPr>
              <a:t> 4 </a:t>
            </a:r>
            <a:r>
              <a:rPr lang="en-US" sz="2000" dirty="0" err="1">
                <a:solidFill>
                  <a:srgbClr val="002060"/>
                </a:solidFill>
                <a:cs typeface="Times New Roman" panose="02020603050405020304" pitchFamily="18" charset="0"/>
              </a:rPr>
              <a:t>hiến</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pháp</a:t>
            </a:r>
            <a:r>
              <a:rPr lang="en-US" sz="2000" dirty="0">
                <a:solidFill>
                  <a:srgbClr val="002060"/>
                </a:solidFill>
                <a:cs typeface="Times New Roman" panose="02020603050405020304" pitchFamily="18" charset="0"/>
              </a:rPr>
              <a:t> 2013)</a:t>
            </a:r>
            <a:br>
              <a:rPr lang="vi-VN" sz="2000" dirty="0">
                <a:solidFill>
                  <a:srgbClr val="002060"/>
                </a:solidFill>
                <a:cs typeface="Times New Roman" panose="02020603050405020304" pitchFamily="18" charset="0"/>
              </a:rPr>
            </a:br>
            <a:endParaRPr lang="en-US" sz="2000" dirty="0">
              <a:solidFill>
                <a:srgbClr val="002060"/>
              </a:solidFill>
            </a:endParaRPr>
          </a:p>
        </p:txBody>
      </p:sp>
      <p:pic>
        <p:nvPicPr>
          <p:cNvPr id="4" name="Picture 2" descr="Kết quả hình ảnh cho ĐANG CONG SAN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744926"/>
            <a:ext cx="5115212" cy="32004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Kết quả hình ảnh cho đảng lãnh đạo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812" y="2744926"/>
            <a:ext cx="5781388"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190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860004"/>
            <a:ext cx="5791200" cy="1498600"/>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118712" y="2713435"/>
            <a:ext cx="5753044" cy="1498600"/>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Group 17"/>
          <p:cNvGrpSpPr>
            <a:grpSpLocks/>
          </p:cNvGrpSpPr>
          <p:nvPr/>
        </p:nvGrpSpPr>
        <p:grpSpPr bwMode="auto">
          <a:xfrm>
            <a:off x="6096000" y="4461802"/>
            <a:ext cx="5791198" cy="1498600"/>
            <a:chOff x="4862513" y="4923972"/>
            <a:chExt cx="2833687" cy="1498600"/>
          </a:xfrm>
        </p:grpSpPr>
        <p:sp>
          <p:nvSpPr>
            <p:cNvPr id="24" name="Rectangle 23"/>
            <p:cNvSpPr/>
            <p:nvPr/>
          </p:nvSpPr>
          <p:spPr>
            <a:xfrm>
              <a:off x="4873626" y="4923972"/>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Rectangle 24"/>
            <p:cNvSpPr/>
            <p:nvPr/>
          </p:nvSpPr>
          <p:spPr>
            <a:xfrm>
              <a:off x="4873626" y="4923972"/>
              <a:ext cx="2822574" cy="381000"/>
            </a:xfrm>
            <a:prstGeom prst="rect">
              <a:avLst/>
            </a:pr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6" name="Straight Connector 25"/>
            <p:cNvCxnSpPr/>
            <p:nvPr/>
          </p:nvCxnSpPr>
          <p:spPr>
            <a:xfrm>
              <a:off x="4862513" y="5384347"/>
              <a:ext cx="2822574" cy="0"/>
            </a:xfrm>
            <a:prstGeom prst="line">
              <a:avLst/>
            </a:prstGeom>
            <a:ln w="1270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630942"/>
          </a:xfrm>
          <a:prstGeom prst="rect">
            <a:avLst/>
          </a:prstGeom>
        </p:spPr>
        <p:txBody>
          <a:bodyPr wrap="square">
            <a:spAutoFit/>
          </a:bodyPr>
          <a:lstStyle/>
          <a:p>
            <a:pPr indent="457200" algn="ctr">
              <a:lnSpc>
                <a:spcPts val="2100"/>
              </a:lnSpc>
              <a:spcAft>
                <a:spcPts val="0"/>
              </a:spcAft>
            </a:pPr>
            <a:r>
              <a:rPr lang="en-US" dirty="0" err="1">
                <a:solidFill>
                  <a:srgbClr val="00B0F0"/>
                </a:solidFill>
                <a:latin typeface="+mj-lt"/>
                <a:ea typeface="Times New Roman" panose="02020603050405020304" pitchFamily="18" charset="0"/>
                <a:cs typeface="Times New Roman" panose="02020603050405020304" pitchFamily="18" charset="0"/>
              </a:rPr>
              <a:t>Nhà</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nước</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do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vì</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thể</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hiện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quyền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làm</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chủ</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endParaRPr lang="en-US" sz="1400" dirty="0">
              <a:solidFill>
                <a:srgbClr val="00B0F0"/>
              </a:solidFill>
              <a:effectLst/>
              <a:latin typeface="+mj-lt"/>
              <a:ea typeface="Times New Roman" panose="02020603050405020304" pitchFamily="18" charset="0"/>
              <a:cs typeface="Times New Roman" panose="02020603050405020304"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630942"/>
          </a:xfrm>
          <a:prstGeom prst="rect">
            <a:avLst/>
          </a:prstGeom>
        </p:spPr>
        <p:txBody>
          <a:bodyPr wrap="square">
            <a:spAutoFit/>
          </a:bodyPr>
          <a:lstStyle/>
          <a:p>
            <a:pPr indent="457200" algn="just">
              <a:lnSpc>
                <a:spcPts val="2100"/>
              </a:lnSpc>
              <a:spcAft>
                <a:spcPts val="0"/>
              </a:spcAft>
            </a:pPr>
            <a:r>
              <a:rPr lang="en-US" sz="2000" dirty="0" err="1">
                <a:solidFill>
                  <a:srgbClr val="7030A0"/>
                </a:solidFill>
                <a:latin typeface="+mj-lt"/>
                <a:ea typeface="Times New Roman" panose="02020603050405020304" pitchFamily="18" charset="0"/>
                <a:cs typeface="Times New Roman" panose="02020603050405020304" pitchFamily="18" charset="0"/>
              </a:rPr>
              <a:t>Tổ</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chức</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hoạt</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động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trên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cơ</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sở</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tôn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trọng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bảo</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vệ</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630942"/>
          </a:xfrm>
          <a:prstGeom prst="rect">
            <a:avLst/>
          </a:prstGeom>
        </p:spPr>
        <p:txBody>
          <a:bodyPr wrap="square">
            <a:spAutoFit/>
          </a:bodyPr>
          <a:lstStyle/>
          <a:p>
            <a:pPr indent="457200" algn="ctr">
              <a:lnSpc>
                <a:spcPts val="2100"/>
              </a:lnSpc>
              <a:spcAft>
                <a:spcPts val="0"/>
              </a:spcAft>
            </a:pPr>
            <a:r>
              <a:rPr lang="en-US" dirty="0" err="1">
                <a:solidFill>
                  <a:srgbClr val="FF3399"/>
                </a:solidFill>
                <a:latin typeface="+mj-lt"/>
                <a:ea typeface="Times New Roman" panose="02020603050405020304" pitchFamily="18" charset="0"/>
                <a:cs typeface="Times New Roman" panose="02020603050405020304" pitchFamily="18" charset="0"/>
              </a:rPr>
              <a:t>Quản</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lý</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bằng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bảo</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đảm</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vị</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trí</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tối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thượng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của</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trong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đời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sống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endParaRPr lang="en-US" sz="14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795659"/>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118712" y="1390023"/>
            <a:ext cx="5730482" cy="900246"/>
          </a:xfrm>
          <a:prstGeom prst="rect">
            <a:avLst/>
          </a:prstGeom>
        </p:spPr>
        <p:txBody>
          <a:bodyPr wrap="square">
            <a:spAutoFit/>
          </a:bodyPr>
          <a:lstStyle/>
          <a:p>
            <a:pPr indent="457200" algn="ctr">
              <a:lnSpc>
                <a:spcPts val="2100"/>
              </a:lnSpc>
              <a:spcAft>
                <a:spcPts val="0"/>
              </a:spcAft>
            </a:pPr>
            <a:r>
              <a:rPr lang="en-US" dirty="0" err="1">
                <a:solidFill>
                  <a:srgbClr val="3333CC"/>
                </a:solidFill>
                <a:latin typeface="+mj-lt"/>
                <a:ea typeface="Times New Roman" panose="02020603050405020304" pitchFamily="18" charset="0"/>
                <a:cs typeface="Times New Roman" panose="02020603050405020304" pitchFamily="18" charset="0"/>
              </a:rPr>
              <a:t>Tôn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trọng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bảo</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con </a:t>
            </a:r>
            <a:r>
              <a:rPr lang="en-US" dirty="0" err="1">
                <a:solidFill>
                  <a:srgbClr val="3333CC"/>
                </a:solidFill>
                <a:latin typeface="+mj-lt"/>
                <a:ea typeface="Times New Roman" panose="02020603050405020304" pitchFamily="18" charset="0"/>
                <a:cs typeface="Times New Roman" panose="02020603050405020304" pitchFamily="18" charset="0"/>
              </a:rPr>
              <a:t>người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các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tự</a:t>
            </a:r>
            <a:r>
              <a:rPr lang="en-US" dirty="0">
                <a:solidFill>
                  <a:srgbClr val="3333CC"/>
                </a:solidFill>
                <a:latin typeface="+mj-lt"/>
                <a:ea typeface="Times New Roman" panose="02020603050405020304" pitchFamily="18" charset="0"/>
                <a:cs typeface="Times New Roman" panose="02020603050405020304" pitchFamily="18" charset="0"/>
              </a:rPr>
              <a:t> do </a:t>
            </a:r>
            <a:r>
              <a:rPr lang="en-US" dirty="0" err="1">
                <a:solidFill>
                  <a:srgbClr val="3333CC"/>
                </a:solidFill>
                <a:latin typeface="+mj-lt"/>
                <a:ea typeface="Times New Roman" panose="02020603050405020304" pitchFamily="18" charset="0"/>
                <a:cs typeface="Times New Roman" panose="02020603050405020304" pitchFamily="18" charset="0"/>
              </a:rPr>
              <a:t>của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vững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mối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liên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xã</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hội</a:t>
            </a:r>
            <a:endParaRPr lang="en-US" sz="14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371742" y="2664520"/>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6174413" y="3173052"/>
            <a:ext cx="5674781" cy="892552"/>
          </a:xfrm>
          <a:prstGeom prst="rect">
            <a:avLst/>
          </a:prstGeom>
        </p:spPr>
        <p:txBody>
          <a:bodyPr wrap="square">
            <a:spAutoFit/>
          </a:bodyPr>
          <a:lstStyle/>
          <a:p>
            <a:pPr algn="ctr"/>
            <a:r>
              <a:rPr lang="en-US" i="1" dirty="0">
                <a:latin typeface="Times New Roman" panose="02020603050405020304" pitchFamily="18" charset="0"/>
                <a:ea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Quyền</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lực</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nhà</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nước</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là</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thống</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nhất</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có</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sự</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phân</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công</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và</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phối</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hợp</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kiểm</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soát</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giữa</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các</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cơ</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quan</a:t>
            </a:r>
            <a:r>
              <a:rPr lang="en-US" dirty="0">
                <a:solidFill>
                  <a:srgbClr val="CC6600"/>
                </a:solidFill>
                <a:latin typeface="+mj-lt"/>
                <a:ea typeface="Times New Roman" panose="02020603050405020304" pitchFamily="18" charset="0"/>
                <a:cs typeface="Times New Roman" panose="02020603050405020304" pitchFamily="18" charset="0"/>
              </a:rPr>
              <a:t> </a:t>
            </a:r>
            <a:r>
              <a:rPr lang="en-US" dirty="0" err="1">
                <a:solidFill>
                  <a:srgbClr val="CC6600"/>
                </a:solidFill>
                <a:latin typeface="+mj-lt"/>
                <a:ea typeface="Times New Roman" panose="02020603050405020304" pitchFamily="18" charset="0"/>
                <a:cs typeface="Times New Roman" panose="02020603050405020304" pitchFamily="18" charset="0"/>
              </a:rPr>
              <a:t>trong</a:t>
            </a:r>
            <a:r>
              <a:rPr lang="en-US"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việc</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thực</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hiện</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các</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quyền</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lập</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pháp</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hành</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pháp</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và</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tư</a:t>
            </a:r>
            <a:r>
              <a:rPr lang="en-US" sz="1600" dirty="0">
                <a:solidFill>
                  <a:srgbClr val="CC6600"/>
                </a:solidFill>
                <a:latin typeface="+mj-lt"/>
                <a:ea typeface="Times New Roman" panose="02020603050405020304" pitchFamily="18" charset="0"/>
                <a:cs typeface="Times New Roman" panose="02020603050405020304" pitchFamily="18" charset="0"/>
              </a:rPr>
              <a:t> </a:t>
            </a:r>
            <a:r>
              <a:rPr lang="en-US" sz="1600" dirty="0" err="1">
                <a:solidFill>
                  <a:srgbClr val="CC6600"/>
                </a:solidFill>
                <a:latin typeface="+mj-lt"/>
                <a:ea typeface="Times New Roman" panose="02020603050405020304" pitchFamily="18" charset="0"/>
                <a:cs typeface="Times New Roman" panose="02020603050405020304" pitchFamily="18" charset="0"/>
              </a:rPr>
              <a:t>pháp</a:t>
            </a:r>
            <a:endParaRPr lang="en-US" sz="1600" dirty="0">
              <a:solidFill>
                <a:srgbClr val="CC6600"/>
              </a:solidFill>
              <a:latin typeface="+mj-lt"/>
              <a:cs typeface="Times New Roman" panose="02020603050405020304" pitchFamily="18" charset="0"/>
            </a:endParaRPr>
          </a:p>
        </p:txBody>
      </p:sp>
      <p:sp>
        <p:nvSpPr>
          <p:cNvPr id="37" name="Rectangle 36"/>
          <p:cNvSpPr/>
          <p:nvPr/>
        </p:nvSpPr>
        <p:spPr>
          <a:xfrm>
            <a:off x="8507998" y="4413331"/>
            <a:ext cx="1268296"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sáu</a:t>
            </a:r>
            <a:endParaRPr lang="en-US" sz="2400" b="1" dirty="0">
              <a:solidFill>
                <a:schemeClr val="bg1"/>
              </a:solidFill>
            </a:endParaRPr>
          </a:p>
        </p:txBody>
      </p:sp>
      <p:sp>
        <p:nvSpPr>
          <p:cNvPr id="38" name="Rectangle 37"/>
          <p:cNvSpPr/>
          <p:nvPr/>
        </p:nvSpPr>
        <p:spPr>
          <a:xfrm>
            <a:off x="6539751" y="5053974"/>
            <a:ext cx="5074902" cy="630942"/>
          </a:xfrm>
          <a:prstGeom prst="rect">
            <a:avLst/>
          </a:prstGeom>
        </p:spPr>
        <p:txBody>
          <a:bodyPr wrap="square">
            <a:spAutoFit/>
          </a:bodyPr>
          <a:lstStyle/>
          <a:p>
            <a:pPr indent="457200" algn="just">
              <a:lnSpc>
                <a:spcPts val="2100"/>
              </a:lnSpc>
              <a:spcAft>
                <a:spcPts val="0"/>
              </a:spcAft>
            </a:pPr>
            <a:r>
              <a:rPr lang="en-US" sz="2000" dirty="0" err="1">
                <a:solidFill>
                  <a:srgbClr val="00B050"/>
                </a:solidFill>
                <a:latin typeface="+mj-lt"/>
                <a:ea typeface="Times New Roman" panose="02020603050405020304" pitchFamily="18" charset="0"/>
                <a:cs typeface="Times New Roman" panose="02020603050405020304" pitchFamily="18" charset="0"/>
              </a:rPr>
              <a:t>Nhà</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nước</a:t>
            </a:r>
            <a:r>
              <a:rPr lang="en-US" sz="2000" dirty="0">
                <a:solidFill>
                  <a:srgbClr val="00B050"/>
                </a:solidFill>
                <a:latin typeface="+mj-lt"/>
                <a:ea typeface="Times New Roman" panose="02020603050405020304" pitchFamily="18" charset="0"/>
                <a:cs typeface="Times New Roman" panose="02020603050405020304" pitchFamily="18" charset="0"/>
              </a:rPr>
              <a:t> do </a:t>
            </a:r>
            <a:r>
              <a:rPr lang="en-US" sz="2000" dirty="0" err="1">
                <a:solidFill>
                  <a:srgbClr val="00B050"/>
                </a:solidFill>
                <a:latin typeface="+mj-lt"/>
                <a:ea typeface="Times New Roman" panose="02020603050405020304" pitchFamily="18" charset="0"/>
                <a:cs typeface="Times New Roman" panose="02020603050405020304" pitchFamily="18" charset="0"/>
              </a:rPr>
              <a:t>Đảng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Cộng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sản</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Việt</a:t>
            </a:r>
            <a:r>
              <a:rPr lang="en-US" sz="2000" dirty="0">
                <a:solidFill>
                  <a:srgbClr val="00B050"/>
                </a:solidFill>
                <a:latin typeface="+mj-lt"/>
                <a:ea typeface="Times New Roman" panose="02020603050405020304" pitchFamily="18" charset="0"/>
                <a:cs typeface="Times New Roman" panose="02020603050405020304" pitchFamily="18" charset="0"/>
              </a:rPr>
              <a:t> Nam </a:t>
            </a:r>
            <a:r>
              <a:rPr lang="en-US" sz="2000" dirty="0" err="1">
                <a:solidFill>
                  <a:srgbClr val="00B050"/>
                </a:solidFill>
                <a:latin typeface="+mj-lt"/>
                <a:ea typeface="Times New Roman" panose="02020603050405020304" pitchFamily="18" charset="0"/>
                <a:cs typeface="Times New Roman" panose="02020603050405020304" pitchFamily="18" charset="0"/>
              </a:rPr>
              <a:t>lãnh</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đạo</a:t>
            </a:r>
            <a:endParaRPr lang="en-US" sz="2000" dirty="0">
              <a:solidFill>
                <a:srgbClr val="00B050"/>
              </a:solidFill>
              <a:effectLst/>
              <a:latin typeface="+mj-lt"/>
              <a:ea typeface="Times New Roman" panose="02020603050405020304" pitchFamily="18" charset="0"/>
              <a:cs typeface="Times New Roman" panose="02020603050405020304" pitchFamily="18" charset="0"/>
            </a:endParaRPr>
          </a:p>
        </p:txBody>
      </p:sp>
      <p:sp>
        <p:nvSpPr>
          <p:cNvPr id="39" name="Freeform 38"/>
          <p:cNvSpPr/>
          <p:nvPr/>
        </p:nvSpPr>
        <p:spPr>
          <a:xfrm>
            <a:off x="355523" y="1343597"/>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311653" y="318385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936464"/>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27437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6174413" y="3105431"/>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Freeform 43"/>
          <p:cNvSpPr/>
          <p:nvPr/>
        </p:nvSpPr>
        <p:spPr>
          <a:xfrm>
            <a:off x="6174413" y="4990512"/>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113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830997"/>
          </a:xfrm>
          <a:prstGeom prst="rect">
            <a:avLst/>
          </a:prstGeom>
        </p:spPr>
        <p:txBody>
          <a:bodyPr wrap="square">
            <a:spAutoFit/>
          </a:bodyPr>
          <a:lstStyle/>
          <a:p>
            <a:pPr indent="457200" algn="just">
              <a:spcAft>
                <a:spcPts val="0"/>
              </a:spcAft>
            </a:pP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381000"/>
            <a:ext cx="111252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600200"/>
            <a:ext cx="5562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600200"/>
            <a:ext cx="5181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90600" y="148544"/>
            <a:ext cx="102108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1000" fill="hold"/>
                                        <p:tgtEl>
                                          <p:spTgt spid="54275"/>
                                        </p:tgtEl>
                                        <p:attrNameLst>
                                          <p:attrName>ppt_x</p:attrName>
                                        </p:attrNameLst>
                                      </p:cBhvr>
                                      <p:tavLst>
                                        <p:tav tm="0">
                                          <p:val>
                                            <p:strVal val="#ppt_x-.2"/>
                                          </p:val>
                                        </p:tav>
                                        <p:tav tm="100000">
                                          <p:val>
                                            <p:strVal val="#ppt_x"/>
                                          </p:val>
                                        </p:tav>
                                      </p:tavLst>
                                    </p:anim>
                                    <p:anim calcmode="lin" valueType="num">
                                      <p:cBhvr>
                                        <p:cTn id="8" dur="1000" fill="hold"/>
                                        <p:tgtEl>
                                          <p:spTgt spid="5427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62805"/>
            <a:ext cx="110490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con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mối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230438"/>
            <a:ext cx="2227263"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697" y="2209800"/>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165318"/>
            <a:ext cx="112014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XHCN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soát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giám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chặt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2286001" y="5486400"/>
            <a:ext cx="7921625" cy="68580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Sự phản biện xã hội của Mặt trận Tổ quốc Việt Nam </a:t>
            </a:r>
          </a:p>
          <a:p>
            <a:pPr algn="ctr"/>
            <a:r>
              <a:rPr lang="en-US" sz="3600" kern="10">
                <a:ln w="9525">
                  <a:solidFill>
                    <a:srgbClr val="660033"/>
                  </a:solidFill>
                  <a:round/>
                  <a:headEnd/>
                  <a:tailEnd/>
                </a:ln>
                <a:solidFill>
                  <a:srgbClr val="660033"/>
                </a:solidFill>
                <a:latin typeface="Arial Đen"/>
              </a:rPr>
              <a:t>và các tổ chức thành viên của mặt trận</a:t>
            </a:r>
          </a:p>
        </p:txBody>
      </p:sp>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3352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2438400"/>
            <a:ext cx="29718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0" y="1905001"/>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33400" y="446771"/>
            <a:ext cx="102870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ppt_x</p:attrName>
                                        </p:attrNameLst>
                                      </p:cBhvr>
                                      <p:tavLst>
                                        <p:tav tm="0">
                                          <p:val>
                                            <p:strVal val="#ppt_x-.2"/>
                                          </p:val>
                                        </p:tav>
                                        <p:tav tm="100000">
                                          <p:val>
                                            <p:strVal val="#ppt_x"/>
                                          </p:val>
                                        </p:tav>
                                      </p:tavLst>
                                    </p:anim>
                                    <p:anim calcmode="lin" valueType="num">
                                      <p:cBhvr>
                                        <p:cTn id="8" dur="1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a:solidFill>
                  <a:srgbClr val="3333CC"/>
                </a:solidFill>
              </a:rPr>
              <a:t>II.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dirty="0">
                <a:solidFill>
                  <a:srgbClr val="C44423"/>
                </a:solidFill>
              </a:rPr>
              <a:t>Phương hướng xây dựng và hoàn thiện Nhà nước </a:t>
            </a:r>
          </a:p>
          <a:p>
            <a:pPr algn="ctr">
              <a:buNone/>
            </a:pPr>
            <a:r>
              <a:rPr lang="nl-NL" sz="2400" b="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dirty="0">
                <a:solidFill>
                  <a:srgbClr val="008000"/>
                </a:solidFill>
              </a:rPr>
              <a:t>Nhiệm vụ và giải pháp xây dựng và hoàn thiện Nhà nước </a:t>
            </a:r>
          </a:p>
          <a:p>
            <a:pPr algn="ctr">
              <a:buNone/>
            </a:pPr>
            <a:r>
              <a:rPr lang="nl-NL" sz="2400" b="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315379" y="4469207"/>
            <a:ext cx="543739" cy="523220"/>
          </a:xfrm>
          <a:prstGeom prst="rect">
            <a:avLst/>
          </a:prstGeom>
        </p:spPr>
        <p:txBody>
          <a:bodyPr wrap="none">
            <a:spAutoFit/>
          </a:bodyPr>
          <a:lstStyle/>
          <a:p>
            <a:pPr algn="ctr"/>
            <a:r>
              <a:rPr lang="nl-NL" sz="2800" b="1" dirty="0">
                <a:solidFill>
                  <a:srgbClr val="008000"/>
                </a:solidFill>
                <a:latin typeface="Times New Roman" panose="02020603050405020304" pitchFamily="18" charset="0"/>
                <a:ea typeface="Times New Roman" panose="02020603050405020304" pitchFamily="18" charset="0"/>
              </a:rPr>
              <a:t>2. </a:t>
            </a:r>
            <a:endParaRPr lang="en-US" sz="2800" dirty="0">
              <a:solidFill>
                <a:srgbClr val="008000"/>
              </a:solidFill>
            </a:endParaRPr>
          </a:p>
        </p:txBody>
      </p:sp>
      <p:sp>
        <p:nvSpPr>
          <p:cNvPr id="13" name="Rectangle 12"/>
          <p:cNvSpPr/>
          <p:nvPr/>
        </p:nvSpPr>
        <p:spPr>
          <a:xfrm>
            <a:off x="1315379" y="2478449"/>
            <a:ext cx="543739" cy="523220"/>
          </a:xfrm>
          <a:prstGeom prst="rect">
            <a:avLst/>
          </a:prstGeom>
        </p:spPr>
        <p:txBody>
          <a:bodyPr wrap="none">
            <a:spAutoFit/>
          </a:bodyPr>
          <a:lstStyle/>
          <a:p>
            <a:pPr algn="ctr"/>
            <a:r>
              <a:rPr lang="nl-NL" sz="2800" b="1" dirty="0">
                <a:solidFill>
                  <a:srgbClr val="C44423"/>
                </a:solidFill>
                <a:latin typeface="Times New Roman" panose="02020603050405020304" pitchFamily="18" charset="0"/>
                <a:ea typeface="Times New Roman" panose="02020603050405020304" pitchFamily="18" charset="0"/>
              </a:rPr>
              <a:t>1.</a:t>
            </a:r>
            <a:r>
              <a:rPr lang="nl-NL" sz="2800" b="1" i="1" dirty="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2896667"/>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216319"/>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3010315" y="2816662"/>
            <a:ext cx="2129632"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093859" y="4161368"/>
            <a:ext cx="2097238" cy="1314734"/>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8765785" y="3225371"/>
            <a:ext cx="699244"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sp>
        <p:nvSpPr>
          <p:cNvPr id="94" name="Freeform 27"/>
          <p:cNvSpPr>
            <a:spLocks/>
          </p:cNvSpPr>
          <p:nvPr/>
        </p:nvSpPr>
        <p:spPr bwMode="auto">
          <a:xfrm>
            <a:off x="8935837" y="5079846"/>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868557" y="5520738"/>
            <a:ext cx="715356"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480936" y="2774740"/>
            <a:ext cx="52402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2" y="2743393"/>
              <a:ext cx="1378760" cy="519186"/>
              <a:chOff x="569312" y="4908542"/>
              <a:chExt cx="721583" cy="271718"/>
            </a:xfrm>
          </p:grpSpPr>
          <p:sp>
            <p:nvSpPr>
              <p:cNvPr id="120" name="Rectangle 28"/>
              <p:cNvSpPr>
                <a:spLocks noChangeArrowheads="1"/>
              </p:cNvSpPr>
              <p:nvPr/>
            </p:nvSpPr>
            <p:spPr bwMode="auto">
              <a:xfrm>
                <a:off x="848562" y="4921133"/>
                <a:ext cx="442333" cy="257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1" y="53923"/>
            <a:ext cx="10690327" cy="830997"/>
          </a:xfrm>
          <a:prstGeom prst="rect">
            <a:avLst/>
          </a:prstGeom>
        </p:spPr>
        <p:txBody>
          <a:bodyPr wrap="square">
            <a:spAutoFit/>
          </a:bodyPr>
          <a:lstStyle/>
          <a:p>
            <a:pPr algn="ctr">
              <a:buNone/>
            </a:pPr>
            <a:r>
              <a:rPr lang="nl-NL" sz="2400" b="1" dirty="0">
                <a:solidFill>
                  <a:srgbClr val="C44423"/>
                </a:solidFill>
              </a:rPr>
              <a:t>1.  Phương hướng xây dựng và hoàn thiện Nhà nước pháp quyền xã hội chủ nghĩa Việt Nam</a:t>
            </a:r>
            <a:endParaRPr lang="en-US" sz="2400" dirty="0">
              <a:solidFill>
                <a:srgbClr val="C44423"/>
              </a:solidFill>
            </a:endParaRPr>
          </a:p>
        </p:txBody>
      </p:sp>
      <p:grpSp>
        <p:nvGrpSpPr>
          <p:cNvPr id="56" name="Group 21"/>
          <p:cNvGrpSpPr>
            <a:grpSpLocks/>
          </p:cNvGrpSpPr>
          <p:nvPr/>
        </p:nvGrpSpPr>
        <p:grpSpPr bwMode="auto">
          <a:xfrm>
            <a:off x="48106" y="847917"/>
            <a:ext cx="11734800" cy="50821"/>
            <a:chOff x="240" y="528"/>
            <a:chExt cx="5298" cy="14"/>
          </a:xfrm>
        </p:grpSpPr>
        <p:sp>
          <p:nvSpPr>
            <p:cNvPr id="57"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444401" y="1000623"/>
            <a:ext cx="11084127" cy="830997"/>
          </a:xfrm>
          <a:prstGeom prst="rect">
            <a:avLst/>
          </a:prstGeom>
        </p:spPr>
        <p:txBody>
          <a:bodyPr wrap="square">
            <a:spAutoFit/>
          </a:bodyPr>
          <a:lstStyle/>
          <a:p>
            <a:pPr indent="457200" algn="ctr">
              <a:spcBef>
                <a:spcPts val="600"/>
              </a:spcBef>
              <a:spcAft>
                <a:spcPts val="600"/>
              </a:spcAft>
            </a:pPr>
            <a:r>
              <a:rPr lang="nl-NL" sz="2400" b="1" i="1" dirty="0">
                <a:solidFill>
                  <a:srgbClr val="0000CC"/>
                </a:solidFill>
                <a:latin typeface="Times New Roman" panose="02020603050405020304" pitchFamily="18" charset="0"/>
                <a:ea typeface="Times New Roman" panose="02020603050405020304" pitchFamily="18" charset="0"/>
              </a:rPr>
              <a:t>a) Những định hướng lớn xây dựng và hoàn thiện Nhà nước pháp quyền xã hội chủ nghĩa Việt Nam</a:t>
            </a:r>
            <a:endParaRPr lang="en-US" sz="2400" b="1" dirty="0">
              <a:solidFill>
                <a:srgbClr val="0000CC"/>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2868557" y="1930196"/>
            <a:ext cx="6552781" cy="707886"/>
          </a:xfrm>
          <a:prstGeom prst="rect">
            <a:avLst/>
          </a:prstGeom>
          <a:ln>
            <a:solidFill>
              <a:schemeClr val="accent1"/>
            </a:solidFill>
          </a:ln>
        </p:spPr>
        <p:txBody>
          <a:bodyPr wrap="square">
            <a:spAutoFit/>
          </a:bodyPr>
          <a:lstStyle/>
          <a:p>
            <a:pPr indent="457200" algn="ctr" fontAlgn="base">
              <a:spcBef>
                <a:spcPts val="600"/>
              </a:spcBef>
              <a:spcAft>
                <a:spcPts val="600"/>
              </a:spcAft>
            </a:pPr>
            <a:r>
              <a:rPr lang="nl-NL" sz="2000" i="1" dirty="0">
                <a:latin typeface="Times New Roman" panose="02020603050405020304" pitchFamily="18" charset="0"/>
                <a:ea typeface="Times New Roman" panose="02020603050405020304" pitchFamily="18" charset="0"/>
              </a:rPr>
              <a:t>- Cương lĩnh </a:t>
            </a:r>
            <a:r>
              <a:rPr lang="pl-PL" sz="2000" i="1" dirty="0">
                <a:latin typeface="Times New Roman" panose="02020603050405020304" pitchFamily="18" charset="0"/>
                <a:ea typeface="Times New Roman" panose="02020603050405020304" pitchFamily="18" charset="0"/>
              </a:rPr>
              <a:t>xây dựng đất nước </a:t>
            </a:r>
            <a:r>
              <a:rPr lang="vi-VN" sz="2000" i="1" dirty="0">
                <a:latin typeface="Times New Roman" panose="02020603050405020304" pitchFamily="18" charset="0"/>
                <a:ea typeface="Times New Roman" panose="02020603050405020304" pitchFamily="18" charset="0"/>
              </a:rPr>
              <a:t>trong thời kỳ quá độ lên chủ nghĩa xã hội </a:t>
            </a:r>
            <a:r>
              <a:rPr lang="nl-NL" sz="2000" i="1" dirty="0">
                <a:latin typeface="Times New Roman" panose="02020603050405020304" pitchFamily="18" charset="0"/>
                <a:ea typeface="Times New Roman" panose="02020603050405020304" pitchFamily="18" charset="0"/>
              </a:rPr>
              <a:t>(bổ sung, phát triển 2011) đã xác định:</a:t>
            </a:r>
            <a:endParaRPr lang="en-US" sz="2000" dirty="0">
              <a:effectLst/>
              <a:latin typeface="Times New Roman" panose="02020603050405020304" pitchFamily="18" charset="0"/>
              <a:ea typeface="Times New Roman" panose="02020603050405020304" pitchFamily="18" charset="0"/>
            </a:endParaRPr>
          </a:p>
        </p:txBody>
      </p:sp>
      <p:sp>
        <p:nvSpPr>
          <p:cNvPr id="24" name="Rectangle 23"/>
          <p:cNvSpPr/>
          <p:nvPr/>
        </p:nvSpPr>
        <p:spPr>
          <a:xfrm>
            <a:off x="152400" y="2085118"/>
            <a:ext cx="2239283" cy="1754326"/>
          </a:xfrm>
          <a:prstGeom prst="rect">
            <a:avLst/>
          </a:prstGeom>
          <a:ln>
            <a:solidFill>
              <a:schemeClr val="accent1"/>
            </a:solidFill>
          </a:ln>
        </p:spPr>
        <p:txBody>
          <a:bodyPr wrap="square">
            <a:spAutoFit/>
          </a:bodyPr>
          <a:lstStyle/>
          <a:p>
            <a:pPr algn="ctr"/>
            <a:r>
              <a:rPr lang="nl-NL" dirty="0">
                <a:solidFill>
                  <a:srgbClr val="006600"/>
                </a:solidFill>
                <a:latin typeface="+mj-lt"/>
                <a:ea typeface="Times New Roman" panose="02020603050405020304" pitchFamily="18" charset="0"/>
              </a:rPr>
              <a:t>Nhà nước ta là Nhà nước pháp quyền xã hội chủ nghĩa của nhân dân, do nhân dân, vì nhân dân</a:t>
            </a:r>
            <a:endParaRPr lang="en-US" dirty="0">
              <a:solidFill>
                <a:srgbClr val="006600"/>
              </a:solidFill>
              <a:latin typeface="+mj-lt"/>
            </a:endParaRPr>
          </a:p>
        </p:txBody>
      </p:sp>
      <p:sp>
        <p:nvSpPr>
          <p:cNvPr id="28" name="Rectangle 27"/>
          <p:cNvSpPr/>
          <p:nvPr/>
        </p:nvSpPr>
        <p:spPr>
          <a:xfrm>
            <a:off x="9794072" y="2119819"/>
            <a:ext cx="2198971" cy="1754326"/>
          </a:xfrm>
          <a:prstGeom prst="rect">
            <a:avLst/>
          </a:prstGeom>
          <a:ln>
            <a:solidFill>
              <a:schemeClr val="accent1"/>
            </a:solidFill>
          </a:ln>
        </p:spPr>
        <p:txBody>
          <a:bodyPr wrap="square">
            <a:spAutoFit/>
          </a:bodyPr>
          <a:lstStyle/>
          <a:p>
            <a:pPr algn="ctr"/>
            <a:r>
              <a:rPr lang="nl-NL" dirty="0">
                <a:solidFill>
                  <a:srgbClr val="6600CC"/>
                </a:solidFill>
                <a:latin typeface="+mj-lt"/>
                <a:ea typeface="Times New Roman" panose="02020603050405020304" pitchFamily="18" charset="0"/>
              </a:rPr>
              <a:t>Quyền lực Nhà nước là thống nhất; có sự phân công, phối hợp và kiểm soát giữa các cơ quan.</a:t>
            </a:r>
            <a:endParaRPr lang="en-US" dirty="0">
              <a:solidFill>
                <a:srgbClr val="6600CC"/>
              </a:solidFill>
              <a:latin typeface="+mj-lt"/>
            </a:endParaRPr>
          </a:p>
        </p:txBody>
      </p:sp>
      <p:sp>
        <p:nvSpPr>
          <p:cNvPr id="32" name="Rectangle 31"/>
          <p:cNvSpPr/>
          <p:nvPr/>
        </p:nvSpPr>
        <p:spPr>
          <a:xfrm>
            <a:off x="9739946" y="4628971"/>
            <a:ext cx="2253096" cy="1200329"/>
          </a:xfrm>
          <a:prstGeom prst="rect">
            <a:avLst/>
          </a:prstGeom>
          <a:ln>
            <a:solidFill>
              <a:schemeClr val="accent1"/>
            </a:solidFill>
          </a:ln>
        </p:spPr>
        <p:txBody>
          <a:bodyPr wrap="square">
            <a:spAutoFit/>
          </a:bodyPr>
          <a:lstStyle/>
          <a:p>
            <a:pPr algn="ctr"/>
            <a:r>
              <a:rPr lang="nl-NL" dirty="0">
                <a:solidFill>
                  <a:srgbClr val="0000CC"/>
                </a:solidFill>
                <a:latin typeface="+mj-lt"/>
                <a:ea typeface="Times New Roman" panose="02020603050405020304" pitchFamily="18" charset="0"/>
              </a:rPr>
              <a:t>Nhà nước phục vụ nhân dân, gắn bó mật thiết với nhân dân</a:t>
            </a:r>
            <a:endParaRPr lang="en-US" dirty="0">
              <a:solidFill>
                <a:srgbClr val="0000CC"/>
              </a:solidFill>
              <a:latin typeface="+mj-lt"/>
            </a:endParaRPr>
          </a:p>
        </p:txBody>
      </p:sp>
      <p:sp>
        <p:nvSpPr>
          <p:cNvPr id="33" name="Rectangle 32"/>
          <p:cNvSpPr/>
          <p:nvPr/>
        </p:nvSpPr>
        <p:spPr>
          <a:xfrm>
            <a:off x="174615" y="4202683"/>
            <a:ext cx="2161718" cy="1477328"/>
          </a:xfrm>
          <a:prstGeom prst="rect">
            <a:avLst/>
          </a:prstGeom>
          <a:ln>
            <a:solidFill>
              <a:schemeClr val="accent1"/>
            </a:solidFill>
          </a:ln>
        </p:spPr>
        <p:txBody>
          <a:bodyPr wrap="square">
            <a:spAutoFit/>
          </a:bodyPr>
          <a:lstStyle/>
          <a:p>
            <a:pPr algn="ctr"/>
            <a:r>
              <a:rPr lang="nl-NL" dirty="0">
                <a:solidFill>
                  <a:srgbClr val="C00000"/>
                </a:solidFill>
                <a:latin typeface="+mj-lt"/>
                <a:ea typeface="Times New Roman" panose="02020603050405020304" pitchFamily="18" charset="0"/>
              </a:rPr>
              <a:t>Tổ chức và hoạt động của bộ máy nhà nước theo nguyên tắc tập trung dân chủ</a:t>
            </a:r>
            <a:endParaRPr lang="en-US" dirty="0">
              <a:solidFill>
                <a:srgbClr val="C00000"/>
              </a:solidFill>
              <a:latin typeface="+mj-lt"/>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ame 2"/>
          <p:cNvSpPr/>
          <p:nvPr/>
        </p:nvSpPr>
        <p:spPr>
          <a:xfrm rot="18900000">
            <a:off x="5057775" y="2520950"/>
            <a:ext cx="2076450" cy="2076450"/>
          </a:xfrm>
          <a:prstGeom prst="frame">
            <a:avLst>
              <a:gd name="adj1" fmla="val 55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black"/>
              </a:solidFill>
            </a:endParaRPr>
          </a:p>
        </p:txBody>
      </p:sp>
      <p:sp>
        <p:nvSpPr>
          <p:cNvPr id="10" name="Block Arc 14"/>
          <p:cNvSpPr/>
          <p:nvPr/>
        </p:nvSpPr>
        <p:spPr>
          <a:xfrm rot="16200000">
            <a:off x="5820568" y="3284537"/>
            <a:ext cx="550863" cy="549275"/>
          </a:xfrm>
          <a:custGeom>
            <a:avLst/>
            <a:gdLst/>
            <a:ahLst/>
            <a:cxnLst/>
            <a:rect l="l" t="t" r="r" b="b"/>
            <a:pathLst>
              <a:path w="3185463" h="3187558">
                <a:moveTo>
                  <a:pt x="764000" y="2343999"/>
                </a:moveTo>
                <a:cubicBezTo>
                  <a:pt x="566798" y="2256389"/>
                  <a:pt x="385374" y="2134753"/>
                  <a:pt x="230072" y="1981662"/>
                </a:cubicBezTo>
                <a:cubicBezTo>
                  <a:pt x="297001" y="2223876"/>
                  <a:pt x="428049" y="2439341"/>
                  <a:pt x="603989" y="2608945"/>
                </a:cubicBezTo>
                <a:cubicBezTo>
                  <a:pt x="667739" y="2525681"/>
                  <a:pt x="720588" y="2436567"/>
                  <a:pt x="764000" y="2343999"/>
                </a:cubicBezTo>
                <a:close/>
                <a:moveTo>
                  <a:pt x="783530" y="862903"/>
                </a:moveTo>
                <a:cubicBezTo>
                  <a:pt x="737619" y="760936"/>
                  <a:pt x="681240" y="662513"/>
                  <a:pt x="611676" y="571152"/>
                </a:cubicBezTo>
                <a:cubicBezTo>
                  <a:pt x="419218" y="754019"/>
                  <a:pt x="279227" y="991173"/>
                  <a:pt x="215545" y="1258034"/>
                </a:cubicBezTo>
                <a:cubicBezTo>
                  <a:pt x="378729" y="1090139"/>
                  <a:pt x="571934" y="956907"/>
                  <a:pt x="783530" y="862903"/>
                </a:cubicBezTo>
                <a:close/>
                <a:moveTo>
                  <a:pt x="935657" y="1673146"/>
                </a:moveTo>
                <a:lnTo>
                  <a:pt x="227023" y="1673146"/>
                </a:lnTo>
                <a:cubicBezTo>
                  <a:pt x="393068" y="1882941"/>
                  <a:pt x="605618" y="2045968"/>
                  <a:pt x="844267" y="2153109"/>
                </a:cubicBezTo>
                <a:cubicBezTo>
                  <a:pt x="897907" y="1997390"/>
                  <a:pt x="928862" y="1835739"/>
                  <a:pt x="935657" y="1673146"/>
                </a:cubicBezTo>
                <a:close/>
                <a:moveTo>
                  <a:pt x="935928" y="1493146"/>
                </a:moveTo>
                <a:cubicBezTo>
                  <a:pt x="928922" y="1345638"/>
                  <a:pt x="902278" y="1198995"/>
                  <a:pt x="856775" y="1056956"/>
                </a:cubicBezTo>
                <a:cubicBezTo>
                  <a:pt x="636768" y="1156959"/>
                  <a:pt x="439487" y="1304654"/>
                  <a:pt x="281464" y="1493146"/>
                </a:cubicBezTo>
                <a:close/>
                <a:moveTo>
                  <a:pt x="1469785" y="2515107"/>
                </a:moveTo>
                <a:cubicBezTo>
                  <a:pt x="1283000" y="2508124"/>
                  <a:pt x="1100523" y="2472287"/>
                  <a:pt x="927628" y="2411229"/>
                </a:cubicBezTo>
                <a:cubicBezTo>
                  <a:pt x="876831" y="2520843"/>
                  <a:pt x="814172" y="2626182"/>
                  <a:pt x="738220" y="2724387"/>
                </a:cubicBezTo>
                <a:cubicBezTo>
                  <a:pt x="944637" y="2881665"/>
                  <a:pt x="1196120" y="2982471"/>
                  <a:pt x="1469785" y="3005418"/>
                </a:cubicBezTo>
                <a:close/>
                <a:moveTo>
                  <a:pt x="1469785" y="1673146"/>
                </a:moveTo>
                <a:lnTo>
                  <a:pt x="1112275" y="1673146"/>
                </a:lnTo>
                <a:cubicBezTo>
                  <a:pt x="1105327" y="1858153"/>
                  <a:pt x="1070032" y="2042144"/>
                  <a:pt x="1008001" y="2219039"/>
                </a:cubicBezTo>
                <a:cubicBezTo>
                  <a:pt x="1155519" y="2270408"/>
                  <a:pt x="1310845" y="2300826"/>
                  <a:pt x="1469785" y="2307834"/>
                </a:cubicBezTo>
                <a:close/>
                <a:moveTo>
                  <a:pt x="1469785" y="898989"/>
                </a:moveTo>
                <a:cubicBezTo>
                  <a:pt x="1315103" y="907762"/>
                  <a:pt x="1164166" y="938783"/>
                  <a:pt x="1020939" y="990066"/>
                </a:cubicBezTo>
                <a:cubicBezTo>
                  <a:pt x="1074574" y="1153655"/>
                  <a:pt x="1105461" y="1322925"/>
                  <a:pt x="1112368" y="1493146"/>
                </a:cubicBezTo>
                <a:lnTo>
                  <a:pt x="1469785" y="1493146"/>
                </a:lnTo>
                <a:close/>
                <a:moveTo>
                  <a:pt x="1469785" y="182141"/>
                </a:moveTo>
                <a:cubicBezTo>
                  <a:pt x="1199839" y="204777"/>
                  <a:pt x="951477" y="303168"/>
                  <a:pt x="746615" y="456764"/>
                </a:cubicBezTo>
                <a:cubicBezTo>
                  <a:pt x="828296" y="562801"/>
                  <a:pt x="894225" y="677310"/>
                  <a:pt x="947434" y="796072"/>
                </a:cubicBezTo>
                <a:cubicBezTo>
                  <a:pt x="1113886" y="736067"/>
                  <a:pt x="1289644" y="700323"/>
                  <a:pt x="1469785" y="691530"/>
                </a:cubicBezTo>
                <a:close/>
                <a:moveTo>
                  <a:pt x="2150063" y="992171"/>
                </a:moveTo>
                <a:cubicBezTo>
                  <a:pt x="1990712" y="935501"/>
                  <a:pt x="1822242" y="902595"/>
                  <a:pt x="1649785" y="897224"/>
                </a:cubicBezTo>
                <a:lnTo>
                  <a:pt x="1649785" y="1493146"/>
                </a:lnTo>
                <a:lnTo>
                  <a:pt x="2063712" y="1493146"/>
                </a:lnTo>
                <a:cubicBezTo>
                  <a:pt x="2069089" y="1323887"/>
                  <a:pt x="2098366" y="1155330"/>
                  <a:pt x="2150063" y="992171"/>
                </a:cubicBezTo>
                <a:close/>
                <a:moveTo>
                  <a:pt x="2168848" y="2199110"/>
                </a:moveTo>
                <a:cubicBezTo>
                  <a:pt x="2108555" y="2028681"/>
                  <a:pt x="2073581" y="1851532"/>
                  <a:pt x="2065295" y="1673146"/>
                </a:cubicBezTo>
                <a:lnTo>
                  <a:pt x="1649785" y="1673146"/>
                </a:lnTo>
                <a:lnTo>
                  <a:pt x="1649785" y="2307299"/>
                </a:lnTo>
                <a:cubicBezTo>
                  <a:pt x="1829404" y="2299517"/>
                  <a:pt x="2004315" y="2261965"/>
                  <a:pt x="2168848" y="2199110"/>
                </a:cubicBezTo>
                <a:close/>
                <a:moveTo>
                  <a:pt x="2422394" y="446879"/>
                </a:moveTo>
                <a:cubicBezTo>
                  <a:pt x="2204309" y="287209"/>
                  <a:pt x="1938140" y="189883"/>
                  <a:pt x="1649785" y="178919"/>
                </a:cubicBezTo>
                <a:lnTo>
                  <a:pt x="1649785" y="689876"/>
                </a:lnTo>
                <a:cubicBezTo>
                  <a:pt x="1846998" y="695154"/>
                  <a:pt x="2039668" y="732502"/>
                  <a:pt x="2221721" y="797410"/>
                </a:cubicBezTo>
                <a:cubicBezTo>
                  <a:pt x="2275056" y="675360"/>
                  <a:pt x="2341760" y="557662"/>
                  <a:pt x="2422394" y="446879"/>
                </a:cubicBezTo>
                <a:close/>
                <a:moveTo>
                  <a:pt x="2447278" y="2722123"/>
                </a:moveTo>
                <a:cubicBezTo>
                  <a:pt x="2366121" y="2618714"/>
                  <a:pt x="2299534" y="2507403"/>
                  <a:pt x="2246145" y="2391362"/>
                </a:cubicBezTo>
                <a:cubicBezTo>
                  <a:pt x="2057375" y="2464119"/>
                  <a:pt x="1856285" y="2506958"/>
                  <a:pt x="1649785" y="2514779"/>
                </a:cubicBezTo>
                <a:lnTo>
                  <a:pt x="1649785" y="3008639"/>
                </a:lnTo>
                <a:cubicBezTo>
                  <a:pt x="1949198" y="2997255"/>
                  <a:pt x="2224691" y="2892757"/>
                  <a:pt x="2447278" y="2722123"/>
                </a:cubicBezTo>
                <a:close/>
                <a:moveTo>
                  <a:pt x="2878934" y="1493146"/>
                </a:moveTo>
                <a:cubicBezTo>
                  <a:pt x="2723190" y="1307255"/>
                  <a:pt x="2529440" y="1161128"/>
                  <a:pt x="2313862" y="1060620"/>
                </a:cubicBezTo>
                <a:cubicBezTo>
                  <a:pt x="2270535" y="1201714"/>
                  <a:pt x="2245604" y="1347104"/>
                  <a:pt x="2240109" y="1493146"/>
                </a:cubicBezTo>
                <a:close/>
                <a:moveTo>
                  <a:pt x="2890636" y="1673146"/>
                </a:moveTo>
                <a:lnTo>
                  <a:pt x="2241814" y="1673146"/>
                </a:lnTo>
                <a:cubicBezTo>
                  <a:pt x="2249736" y="1827102"/>
                  <a:pt x="2279520" y="1979973"/>
                  <a:pt x="2329964" y="2127513"/>
                </a:cubicBezTo>
                <a:cubicBezTo>
                  <a:pt x="2545677" y="2019923"/>
                  <a:pt x="2738160" y="1866413"/>
                  <a:pt x="2890636" y="1673146"/>
                </a:cubicBezTo>
                <a:close/>
                <a:moveTo>
                  <a:pt x="2973035" y="1284386"/>
                </a:moveTo>
                <a:cubicBezTo>
                  <a:pt x="2912066" y="1001840"/>
                  <a:pt x="2765308" y="751379"/>
                  <a:pt x="2561381" y="561108"/>
                </a:cubicBezTo>
                <a:cubicBezTo>
                  <a:pt x="2489321" y="656437"/>
                  <a:pt x="2431363" y="759225"/>
                  <a:pt x="2384553" y="865647"/>
                </a:cubicBezTo>
                <a:cubicBezTo>
                  <a:pt x="2604520" y="964977"/>
                  <a:pt x="2804622" y="1106677"/>
                  <a:pt x="2973035" y="1284386"/>
                </a:cubicBezTo>
                <a:close/>
                <a:moveTo>
                  <a:pt x="2974277" y="1897328"/>
                </a:moveTo>
                <a:cubicBezTo>
                  <a:pt x="2812488" y="2073933"/>
                  <a:pt x="2619878" y="2216690"/>
                  <a:pt x="2407486" y="2319665"/>
                </a:cubicBezTo>
                <a:cubicBezTo>
                  <a:pt x="2454169" y="2420503"/>
                  <a:pt x="2511856" y="2517376"/>
                  <a:pt x="2582047" y="2607468"/>
                </a:cubicBezTo>
                <a:cubicBezTo>
                  <a:pt x="2776399" y="2417974"/>
                  <a:pt x="2916061" y="2172750"/>
                  <a:pt x="2974277" y="1897328"/>
                </a:cubicBezTo>
                <a:close/>
                <a:moveTo>
                  <a:pt x="3185463" y="1593779"/>
                </a:moveTo>
                <a:cubicBezTo>
                  <a:pt x="3185463" y="2473999"/>
                  <a:pt x="2471904" y="3187558"/>
                  <a:pt x="1591684" y="3187558"/>
                </a:cubicBezTo>
                <a:cubicBezTo>
                  <a:pt x="738111" y="3187558"/>
                  <a:pt x="41261" y="2516549"/>
                  <a:pt x="1913" y="1673146"/>
                </a:cubicBezTo>
                <a:lnTo>
                  <a:pt x="0" y="1673146"/>
                </a:lnTo>
                <a:lnTo>
                  <a:pt x="0" y="1493146"/>
                </a:lnTo>
                <a:lnTo>
                  <a:pt x="2750" y="1493146"/>
                </a:lnTo>
                <a:cubicBezTo>
                  <a:pt x="50490" y="700174"/>
                  <a:pt x="679654" y="64473"/>
                  <a:pt x="1469785" y="6156"/>
                </a:cubicBezTo>
                <a:lnTo>
                  <a:pt x="1469785" y="0"/>
                </a:lnTo>
                <a:lnTo>
                  <a:pt x="1591684" y="0"/>
                </a:lnTo>
                <a:lnTo>
                  <a:pt x="1649785" y="0"/>
                </a:lnTo>
                <a:lnTo>
                  <a:pt x="1649785" y="2934"/>
                </a:lnTo>
                <a:cubicBezTo>
                  <a:pt x="2503127" y="31654"/>
                  <a:pt x="3185463" y="733032"/>
                  <a:pt x="3185463" y="1593779"/>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black"/>
              </a:solidFill>
            </a:endParaRPr>
          </a:p>
        </p:txBody>
      </p:sp>
      <p:sp>
        <p:nvSpPr>
          <p:cNvPr id="8" name="Oval 7"/>
          <p:cNvSpPr/>
          <p:nvPr/>
        </p:nvSpPr>
        <p:spPr>
          <a:xfrm>
            <a:off x="4694239" y="2241551"/>
            <a:ext cx="898525" cy="9001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2" name="Oval 11"/>
          <p:cNvSpPr/>
          <p:nvPr/>
        </p:nvSpPr>
        <p:spPr>
          <a:xfrm>
            <a:off x="6604001" y="2241551"/>
            <a:ext cx="900113" cy="9001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3" name="Oval 12"/>
          <p:cNvSpPr/>
          <p:nvPr/>
        </p:nvSpPr>
        <p:spPr>
          <a:xfrm>
            <a:off x="4694239" y="3995738"/>
            <a:ext cx="898525" cy="9001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4" name="Oval 13"/>
          <p:cNvSpPr/>
          <p:nvPr/>
        </p:nvSpPr>
        <p:spPr>
          <a:xfrm>
            <a:off x="6604001" y="3995738"/>
            <a:ext cx="900113" cy="90011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6" name="Rectangle 9"/>
          <p:cNvSpPr/>
          <p:nvPr/>
        </p:nvSpPr>
        <p:spPr>
          <a:xfrm>
            <a:off x="4994275" y="4291013"/>
            <a:ext cx="331788" cy="31115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7" name="Oval 21"/>
          <p:cNvSpPr>
            <a:spLocks noChangeAspect="1"/>
          </p:cNvSpPr>
          <p:nvPr/>
        </p:nvSpPr>
        <p:spPr>
          <a:xfrm>
            <a:off x="4948238" y="2493963"/>
            <a:ext cx="392112" cy="39370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8" name="Rectangle 16"/>
          <p:cNvSpPr/>
          <p:nvPr/>
        </p:nvSpPr>
        <p:spPr>
          <a:xfrm rot="1795255">
            <a:off x="6931025" y="2424114"/>
            <a:ext cx="298450" cy="534987"/>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9" name="Rounded Rectangle 7"/>
          <p:cNvSpPr/>
          <p:nvPr/>
        </p:nvSpPr>
        <p:spPr>
          <a:xfrm>
            <a:off x="6900864" y="4291013"/>
            <a:ext cx="357187" cy="309562"/>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27" name="Rectangle 26"/>
          <p:cNvSpPr/>
          <p:nvPr/>
        </p:nvSpPr>
        <p:spPr>
          <a:xfrm>
            <a:off x="457200" y="217713"/>
            <a:ext cx="11049000" cy="830997"/>
          </a:xfrm>
          <a:prstGeom prst="rect">
            <a:avLst/>
          </a:prstGeom>
        </p:spPr>
        <p:txBody>
          <a:bodyPr wrap="square">
            <a:spAutoFit/>
          </a:bodyPr>
          <a:lstStyle/>
          <a:p>
            <a:pPr indent="457200" algn="ctr">
              <a:spcBef>
                <a:spcPts val="600"/>
              </a:spcBef>
              <a:spcAft>
                <a:spcPts val="600"/>
              </a:spcAft>
            </a:pPr>
            <a:r>
              <a:rPr lang="nl-NL" sz="2400" b="1" i="1" dirty="0">
                <a:solidFill>
                  <a:srgbClr val="0000CC"/>
                </a:solidFill>
                <a:latin typeface="Times New Roman" panose="02020603050405020304" pitchFamily="18" charset="0"/>
                <a:ea typeface="Times New Roman" panose="02020603050405020304" pitchFamily="18" charset="0"/>
              </a:rPr>
              <a:t>b) Phương hướng, nhiệm vụ xây dựng và hoàn thiện Nhà nước pháp quyền xã hội chủ nghĩa Việt Nam</a:t>
            </a:r>
            <a:endParaRPr lang="en-US" sz="2400" b="1" dirty="0">
              <a:solidFill>
                <a:srgbClr val="0000CC"/>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75035" y="1186167"/>
            <a:ext cx="8841928" cy="461665"/>
          </a:xfrm>
          <a:prstGeom prst="rect">
            <a:avLst/>
          </a:prstGeom>
          <a:ln>
            <a:solidFill>
              <a:schemeClr val="accent1"/>
            </a:solidFill>
          </a:ln>
        </p:spPr>
        <p:txBody>
          <a:bodyPr wrap="square">
            <a:spAutoFit/>
          </a:bodyPr>
          <a:lstStyle/>
          <a:p>
            <a:pPr indent="457200" algn="just">
              <a:spcBef>
                <a:spcPts val="600"/>
              </a:spcBef>
              <a:spcAft>
                <a:spcPts val="600"/>
              </a:spcAft>
            </a:pPr>
            <a:r>
              <a:rPr lang="nl-NL" sz="2400" i="1" dirty="0">
                <a:solidFill>
                  <a:srgbClr val="CC0066"/>
                </a:solidFill>
                <a:latin typeface="Times New Roman" panose="02020603050405020304" pitchFamily="18" charset="0"/>
                <a:ea typeface="Times New Roman" panose="02020603050405020304" pitchFamily="18" charset="0"/>
              </a:rPr>
              <a:t>Nghị quyết Đại hội lần thứ XII của Đảng</a:t>
            </a:r>
            <a:r>
              <a:rPr lang="nl-NL" sz="2400" dirty="0">
                <a:solidFill>
                  <a:srgbClr val="CC0066"/>
                </a:solidFill>
                <a:latin typeface="Times New Roman" panose="02020603050405020304" pitchFamily="18" charset="0"/>
                <a:ea typeface="Times New Roman" panose="02020603050405020304" pitchFamily="18" charset="0"/>
              </a:rPr>
              <a:t> (1-2016) đã xác định rõ: </a:t>
            </a:r>
            <a:endParaRPr lang="en-US" sz="2400" dirty="0">
              <a:solidFill>
                <a:srgbClr val="CC0066"/>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300172" y="1999875"/>
            <a:ext cx="4100677" cy="1323439"/>
          </a:xfrm>
          <a:prstGeom prst="rect">
            <a:avLst/>
          </a:prstGeom>
          <a:ln>
            <a:solidFill>
              <a:schemeClr val="accent1"/>
            </a:solidFill>
          </a:ln>
        </p:spPr>
        <p:txBody>
          <a:bodyPr wrap="square">
            <a:spAutoFit/>
          </a:bodyPr>
          <a:lstStyle/>
          <a:p>
            <a:pPr indent="457200" algn="ctr">
              <a:spcBef>
                <a:spcPts val="600"/>
              </a:spcBef>
              <a:spcAft>
                <a:spcPts val="600"/>
              </a:spcAft>
            </a:pPr>
            <a:r>
              <a:rPr lang="nl-NL" sz="2000" dirty="0">
                <a:solidFill>
                  <a:srgbClr val="660066"/>
                </a:solidFill>
                <a:latin typeface="+mj-lt"/>
                <a:ea typeface="Times New Roman" panose="02020603050405020304" pitchFamily="18" charset="0"/>
              </a:rPr>
              <a:t>Tiếp tục xây dựng, hoàn thiện Nhà nước pháp quyền XHCN do Đảng lãnh đạo là nhiệm vụ trọng tâm của đổi mới hệ thống chính trị. </a:t>
            </a:r>
            <a:endParaRPr lang="en-US" sz="2000" dirty="0">
              <a:solidFill>
                <a:srgbClr val="660066"/>
              </a:solidFill>
              <a:effectLst/>
              <a:latin typeface="+mj-lt"/>
              <a:ea typeface="Times New Roman" panose="02020603050405020304" pitchFamily="18" charset="0"/>
            </a:endParaRPr>
          </a:p>
        </p:txBody>
      </p:sp>
      <p:sp>
        <p:nvSpPr>
          <p:cNvPr id="7" name="Rectangle 6"/>
          <p:cNvSpPr/>
          <p:nvPr/>
        </p:nvSpPr>
        <p:spPr>
          <a:xfrm>
            <a:off x="7666559" y="1964333"/>
            <a:ext cx="4220641" cy="1323439"/>
          </a:xfrm>
          <a:prstGeom prst="rect">
            <a:avLst/>
          </a:prstGeom>
          <a:ln>
            <a:solidFill>
              <a:schemeClr val="accent1"/>
            </a:solidFill>
          </a:ln>
        </p:spPr>
        <p:txBody>
          <a:bodyPr wrap="square">
            <a:spAutoFit/>
          </a:bodyPr>
          <a:lstStyle/>
          <a:p>
            <a:pPr algn="ctr"/>
            <a:r>
              <a:rPr lang="nl-NL" sz="2000" dirty="0">
                <a:solidFill>
                  <a:srgbClr val="00B050"/>
                </a:solidFill>
                <a:latin typeface="+mj-lt"/>
                <a:ea typeface="Times New Roman" panose="02020603050405020304" pitchFamily="18" charset="0"/>
              </a:rPr>
              <a:t>Thực hiện dân chủ, tuân thủ các nguyên tắc pháp quyền và phải tạo ra sự chuyển biến tích cực, đạt kết quả cao hơn. </a:t>
            </a:r>
            <a:endParaRPr lang="en-US" sz="2000" dirty="0">
              <a:solidFill>
                <a:srgbClr val="00B050"/>
              </a:solidFill>
              <a:latin typeface="+mj-lt"/>
            </a:endParaRPr>
          </a:p>
        </p:txBody>
      </p:sp>
      <p:sp>
        <p:nvSpPr>
          <p:cNvPr id="9" name="Rectangle 8"/>
          <p:cNvSpPr/>
          <p:nvPr/>
        </p:nvSpPr>
        <p:spPr>
          <a:xfrm>
            <a:off x="7554914" y="4191000"/>
            <a:ext cx="4332286" cy="1938992"/>
          </a:xfrm>
          <a:prstGeom prst="rect">
            <a:avLst/>
          </a:prstGeom>
          <a:ln>
            <a:solidFill>
              <a:schemeClr val="accent1"/>
            </a:solidFill>
          </a:ln>
        </p:spPr>
        <p:txBody>
          <a:bodyPr wrap="square">
            <a:spAutoFit/>
          </a:bodyPr>
          <a:lstStyle/>
          <a:p>
            <a:pPr indent="457200" algn="ctr">
              <a:spcBef>
                <a:spcPts val="600"/>
              </a:spcBef>
              <a:spcAft>
                <a:spcPts val="600"/>
              </a:spcAft>
            </a:pPr>
            <a:r>
              <a:rPr lang="nl-NL" sz="2000" dirty="0">
                <a:solidFill>
                  <a:srgbClr val="7030A0"/>
                </a:solidFill>
                <a:latin typeface="+mj-lt"/>
                <a:ea typeface="Times New Roman" panose="02020603050405020304" pitchFamily="18" charset="0"/>
              </a:rPr>
              <a:t>Tiến hành đồng bộ cả lập pháp, hành pháp, tư pháp và được tiến hành đồng bộ với đổi mới hệ thống chính trị theo hướng tính gọn, hiệu lực; gắn với đổi mới kinh tế, văn hóa, xã hội. </a:t>
            </a:r>
            <a:endParaRPr lang="en-US" sz="2000" dirty="0">
              <a:solidFill>
                <a:srgbClr val="7030A0"/>
              </a:solidFill>
              <a:effectLst/>
              <a:latin typeface="+mj-lt"/>
              <a:ea typeface="Times New Roman" panose="02020603050405020304" pitchFamily="18" charset="0"/>
            </a:endParaRPr>
          </a:p>
        </p:txBody>
      </p:sp>
      <p:sp>
        <p:nvSpPr>
          <p:cNvPr id="11" name="Rectangle 10"/>
          <p:cNvSpPr/>
          <p:nvPr/>
        </p:nvSpPr>
        <p:spPr>
          <a:xfrm>
            <a:off x="457199" y="4413017"/>
            <a:ext cx="3903827" cy="707886"/>
          </a:xfrm>
          <a:prstGeom prst="rect">
            <a:avLst/>
          </a:prstGeom>
          <a:ln>
            <a:solidFill>
              <a:schemeClr val="accent1"/>
            </a:solidFill>
          </a:ln>
        </p:spPr>
        <p:txBody>
          <a:bodyPr wrap="square">
            <a:spAutoFit/>
          </a:bodyPr>
          <a:lstStyle/>
          <a:p>
            <a:pPr indent="457200" algn="ctr">
              <a:spcBef>
                <a:spcPts val="600"/>
              </a:spcBef>
              <a:spcAft>
                <a:spcPts val="600"/>
              </a:spcAft>
            </a:pPr>
            <a:r>
              <a:rPr lang="nl-NL" sz="2000" dirty="0">
                <a:solidFill>
                  <a:srgbClr val="996633"/>
                </a:solidFill>
                <a:latin typeface="+mj-lt"/>
                <a:ea typeface="Times New Roman" panose="02020603050405020304" pitchFamily="18" charset="0"/>
              </a:rPr>
              <a:t>Tiếp tục hoàn thiện cơ chế bảo vệ hiến pháp và pháp luật. </a:t>
            </a:r>
            <a:endParaRPr lang="en-US" sz="2000" dirty="0">
              <a:solidFill>
                <a:srgbClr val="996633"/>
              </a:solidFill>
              <a:effectLst/>
              <a:latin typeface="+mj-lt"/>
              <a:ea typeface="Times New Roman" panose="02020603050405020304" pitchFamily="18" charset="0"/>
            </a:endParaRPr>
          </a:p>
        </p:txBody>
      </p:sp>
    </p:spTree>
    <p:extLst>
      <p:ext uri="{BB962C8B-B14F-4D97-AF65-F5344CB8AC3E}">
        <p14:creationId xmlns:p14="http://schemas.microsoft.com/office/powerpoint/2010/main" val="4187315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386542" y="1903217"/>
            <a:ext cx="3383244" cy="14722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solidFill>
              <a:schemeClr val="accent1"/>
            </a:solid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000" b="1" i="1" dirty="0">
                <a:solidFill>
                  <a:srgbClr val="FF0000"/>
                </a:solidFill>
              </a:rPr>
              <a:t>Một là</a:t>
            </a:r>
            <a:r>
              <a:rPr lang="nl-NL" sz="2000" i="1" dirty="0"/>
              <a:t>, </a:t>
            </a:r>
            <a:r>
              <a:rPr lang="nl-NL" sz="2000" dirty="0"/>
              <a:t>t</a:t>
            </a:r>
            <a:r>
              <a:rPr lang="pl-PL" sz="2000" dirty="0">
                <a:solidFill>
                  <a:srgbClr val="0000CC"/>
                </a:solidFill>
              </a:rPr>
              <a:t>iếp tục xây dựng, hoàn thiện Nhà nước pháp quyền xã hội chủ nghĩa</a:t>
            </a:r>
            <a:endParaRPr lang="es-ES" sz="2000" dirty="0">
              <a:solidFill>
                <a:srgbClr val="0000CC"/>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10" name="Rectangle 9"/>
          <p:cNvSpPr/>
          <p:nvPr/>
        </p:nvSpPr>
        <p:spPr>
          <a:xfrm>
            <a:off x="31752" y="119408"/>
            <a:ext cx="11734799" cy="830997"/>
          </a:xfrm>
          <a:prstGeom prst="rect">
            <a:avLst/>
          </a:prstGeom>
        </p:spPr>
        <p:txBody>
          <a:bodyPr wrap="square">
            <a:spAutoFit/>
          </a:bodyPr>
          <a:lstStyle/>
          <a:p>
            <a:pPr algn="ctr">
              <a:buNone/>
            </a:pPr>
            <a:r>
              <a:rPr lang="nl-NL" sz="2400" b="1" dirty="0">
                <a:solidFill>
                  <a:srgbClr val="008000"/>
                </a:solidFill>
              </a:rPr>
              <a:t>2. Nhiệm vụ và giải pháp xây dựng và hoàn thiện Nhà nước pháp quyền xã hội chủ nghĩa Việt Nam </a:t>
            </a:r>
            <a:endParaRPr lang="en-US" sz="2400" dirty="0">
              <a:solidFill>
                <a:srgbClr val="008000"/>
              </a:solidFill>
            </a:endParaRPr>
          </a:p>
        </p:txBody>
      </p:sp>
      <p:grpSp>
        <p:nvGrpSpPr>
          <p:cNvPr id="37" name="Group 21"/>
          <p:cNvGrpSpPr>
            <a:grpSpLocks/>
          </p:cNvGrpSpPr>
          <p:nvPr/>
        </p:nvGrpSpPr>
        <p:grpSpPr bwMode="auto">
          <a:xfrm>
            <a:off x="69255" y="948687"/>
            <a:ext cx="11734800" cy="50821"/>
            <a:chOff x="240" y="528"/>
            <a:chExt cx="5298" cy="14"/>
          </a:xfrm>
        </p:grpSpPr>
        <p:sp>
          <p:nvSpPr>
            <p:cNvPr id="38"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7802034" y="1869018"/>
            <a:ext cx="4237565" cy="1323439"/>
          </a:xfrm>
          <a:prstGeom prst="rect">
            <a:avLst/>
          </a:prstGeom>
          <a:ln>
            <a:solidFill>
              <a:schemeClr val="accent1"/>
            </a:solidFill>
          </a:ln>
        </p:spPr>
        <p:txBody>
          <a:bodyPr wrap="square">
            <a:spAutoFit/>
          </a:bodyPr>
          <a:lstStyle/>
          <a:p>
            <a:pPr algn="ctr"/>
            <a:r>
              <a:rPr lang="nl-NL" sz="2000" b="1" i="1" dirty="0">
                <a:solidFill>
                  <a:srgbClr val="FF0000"/>
                </a:solidFill>
                <a:latin typeface="+mj-lt"/>
                <a:ea typeface="Times New Roman" panose="02020603050405020304" pitchFamily="18" charset="0"/>
              </a:rPr>
              <a:t>Hai là</a:t>
            </a:r>
            <a:r>
              <a:rPr lang="nl-NL" sz="2000" i="1" dirty="0">
                <a:solidFill>
                  <a:srgbClr val="990000"/>
                </a:solidFill>
                <a:latin typeface="+mj-lt"/>
                <a:ea typeface="Times New Roman" panose="02020603050405020304" pitchFamily="18" charset="0"/>
              </a:rPr>
              <a:t>, </a:t>
            </a:r>
            <a:r>
              <a:rPr lang="nl-NL" sz="2000" dirty="0">
                <a:solidFill>
                  <a:srgbClr val="990000"/>
                </a:solidFill>
                <a:latin typeface="+mj-lt"/>
                <a:ea typeface="Times New Roman" panose="02020603050405020304" pitchFamily="18" charset="0"/>
              </a:rPr>
              <a:t>h</a:t>
            </a:r>
            <a:r>
              <a:rPr lang="pl-PL" sz="2000" dirty="0">
                <a:solidFill>
                  <a:srgbClr val="990000"/>
                </a:solidFill>
                <a:latin typeface="+mj-lt"/>
                <a:ea typeface="Times New Roman" panose="02020603050405020304" pitchFamily="18" charset="0"/>
              </a:rPr>
              <a:t>oàn thiện thể chế, chức năng, nhiệm vụ, phương thức và cơ chế vận hành, nâng cao hiệu lực, hiệu quả của Nhà nước </a:t>
            </a:r>
            <a:endParaRPr lang="en-US" sz="2000" dirty="0">
              <a:solidFill>
                <a:srgbClr val="990000"/>
              </a:solidFill>
              <a:latin typeface="+mj-lt"/>
            </a:endParaRPr>
          </a:p>
        </p:txBody>
      </p:sp>
      <p:sp>
        <p:nvSpPr>
          <p:cNvPr id="11" name="Rectangle 10"/>
          <p:cNvSpPr/>
          <p:nvPr/>
        </p:nvSpPr>
        <p:spPr>
          <a:xfrm>
            <a:off x="7918450" y="4372057"/>
            <a:ext cx="4121149" cy="823302"/>
          </a:xfrm>
          <a:prstGeom prst="rect">
            <a:avLst/>
          </a:prstGeom>
          <a:ln>
            <a:solidFill>
              <a:schemeClr val="accent1"/>
            </a:solidFill>
          </a:ln>
        </p:spPr>
        <p:txBody>
          <a:bodyPr wrap="square">
            <a:spAutoFit/>
          </a:bodyPr>
          <a:lstStyle/>
          <a:p>
            <a:pPr indent="457200" algn="just">
              <a:lnSpc>
                <a:spcPts val="1900"/>
              </a:lnSpc>
              <a:spcBef>
                <a:spcPts val="600"/>
              </a:spcBef>
              <a:spcAft>
                <a:spcPts val="600"/>
              </a:spcAft>
            </a:pPr>
            <a:r>
              <a:rPr lang="pl-PL" sz="2000" b="1" i="1" dirty="0">
                <a:solidFill>
                  <a:srgbClr val="FF0000"/>
                </a:solidFill>
                <a:latin typeface="+mj-lt"/>
                <a:ea typeface="Times New Roman" panose="02020603050405020304" pitchFamily="18" charset="0"/>
              </a:rPr>
              <a:t>Ba là, </a:t>
            </a:r>
            <a:r>
              <a:rPr lang="pl-PL" sz="2000" dirty="0">
                <a:solidFill>
                  <a:srgbClr val="00B050"/>
                </a:solidFill>
                <a:latin typeface="+mj-lt"/>
                <a:ea typeface="Times New Roman" panose="02020603050405020304" pitchFamily="18" charset="0"/>
              </a:rPr>
              <a:t>hoàn thiện tổ chức và nâng cao chất lượng, hiệu quả hoạt động của bộ máy nhà nước</a:t>
            </a:r>
            <a:endParaRPr lang="en-US" sz="2000" dirty="0">
              <a:solidFill>
                <a:srgbClr val="00B050"/>
              </a:solidFill>
              <a:effectLst/>
              <a:latin typeface="+mj-lt"/>
              <a:ea typeface="Times New Roman" panose="02020603050405020304" pitchFamily="18" charset="0"/>
            </a:endParaRPr>
          </a:p>
        </p:txBody>
      </p:sp>
      <p:sp>
        <p:nvSpPr>
          <p:cNvPr id="12" name="Rectangle 11"/>
          <p:cNvSpPr/>
          <p:nvPr/>
        </p:nvSpPr>
        <p:spPr>
          <a:xfrm>
            <a:off x="2078163" y="6311900"/>
            <a:ext cx="8382000" cy="400110"/>
          </a:xfrm>
          <a:prstGeom prst="rect">
            <a:avLst/>
          </a:prstGeom>
          <a:ln>
            <a:solidFill>
              <a:schemeClr val="accent1"/>
            </a:solidFill>
          </a:ln>
        </p:spPr>
        <p:txBody>
          <a:bodyPr wrap="square">
            <a:spAutoFit/>
          </a:bodyPr>
          <a:lstStyle/>
          <a:p>
            <a:pPr indent="457200" algn="just">
              <a:spcBef>
                <a:spcPts val="600"/>
              </a:spcBef>
              <a:spcAft>
                <a:spcPts val="600"/>
              </a:spcAft>
            </a:pPr>
            <a:r>
              <a:rPr lang="pl-PL" sz="2000" b="1" i="1" dirty="0">
                <a:solidFill>
                  <a:srgbClr val="FF0000"/>
                </a:solidFill>
                <a:latin typeface="+mj-lt"/>
                <a:ea typeface="Times New Roman" panose="02020603050405020304" pitchFamily="18" charset="0"/>
              </a:rPr>
              <a:t>Bốn là</a:t>
            </a:r>
            <a:r>
              <a:rPr lang="pl-PL" sz="2000" dirty="0">
                <a:latin typeface="+mj-lt"/>
                <a:ea typeface="Times New Roman" panose="02020603050405020304" pitchFamily="18" charset="0"/>
              </a:rPr>
              <a:t>, </a:t>
            </a:r>
            <a:r>
              <a:rPr lang="pl-PL" sz="2000" dirty="0">
                <a:solidFill>
                  <a:srgbClr val="990000"/>
                </a:solidFill>
                <a:latin typeface="+mj-lt"/>
                <a:ea typeface="Times New Roman" panose="02020603050405020304" pitchFamily="18" charset="0"/>
              </a:rPr>
              <a:t>chú trọng công tác xây dựng đội ngũ cán bộ, công chức</a:t>
            </a:r>
            <a:endParaRPr lang="en-US" sz="2000" dirty="0">
              <a:solidFill>
                <a:srgbClr val="990000"/>
              </a:solidFill>
              <a:effectLst/>
              <a:latin typeface="+mj-lt"/>
              <a:ea typeface="Times New Roman" panose="02020603050405020304" pitchFamily="18" charset="0"/>
            </a:endParaRPr>
          </a:p>
        </p:txBody>
      </p:sp>
      <p:sp>
        <p:nvSpPr>
          <p:cNvPr id="13" name="Rectangle 12"/>
          <p:cNvSpPr/>
          <p:nvPr/>
        </p:nvSpPr>
        <p:spPr>
          <a:xfrm>
            <a:off x="386541" y="4200837"/>
            <a:ext cx="3383244" cy="1323439"/>
          </a:xfrm>
          <a:prstGeom prst="rect">
            <a:avLst/>
          </a:prstGeom>
          <a:ln>
            <a:solidFill>
              <a:schemeClr val="accent1"/>
            </a:solidFill>
          </a:ln>
        </p:spPr>
        <p:txBody>
          <a:bodyPr wrap="square">
            <a:spAutoFit/>
          </a:bodyPr>
          <a:lstStyle/>
          <a:p>
            <a:pPr algn="just"/>
            <a:r>
              <a:rPr lang="pl-PL" sz="2000" b="1" i="1" dirty="0">
                <a:solidFill>
                  <a:srgbClr val="FF0000"/>
                </a:solidFill>
                <a:latin typeface="+mj-lt"/>
                <a:ea typeface="Times New Roman" panose="02020603050405020304" pitchFamily="18" charset="0"/>
              </a:rPr>
              <a:t>Năm</a:t>
            </a:r>
            <a:r>
              <a:rPr lang="nl-NL" sz="2000" b="1" i="1" dirty="0">
                <a:solidFill>
                  <a:srgbClr val="FF0000"/>
                </a:solidFill>
                <a:latin typeface="+mj-lt"/>
                <a:ea typeface="Times New Roman" panose="02020603050405020304" pitchFamily="18" charset="0"/>
              </a:rPr>
              <a:t> là</a:t>
            </a:r>
            <a:r>
              <a:rPr lang="nl-NL" sz="2000" i="1" dirty="0">
                <a:latin typeface="+mj-lt"/>
                <a:ea typeface="Times New Roman" panose="02020603050405020304" pitchFamily="18" charset="0"/>
              </a:rPr>
              <a:t>, </a:t>
            </a:r>
            <a:r>
              <a:rPr lang="nl-NL" sz="2000" dirty="0">
                <a:solidFill>
                  <a:srgbClr val="00B0F0"/>
                </a:solidFill>
                <a:latin typeface="+mj-lt"/>
                <a:ea typeface="Times New Roman" panose="02020603050405020304" pitchFamily="18" charset="0"/>
              </a:rPr>
              <a:t>đ</a:t>
            </a:r>
            <a:r>
              <a:rPr lang="pl-PL" sz="2000" dirty="0">
                <a:solidFill>
                  <a:srgbClr val="00B0F0"/>
                </a:solidFill>
                <a:latin typeface="+mj-lt"/>
                <a:ea typeface="Times New Roman" panose="02020603050405020304" pitchFamily="18" charset="0"/>
              </a:rPr>
              <a:t>ẩy mạnh đấu tranh phòng, chống tham nhũng, lãng phí, quan liêu, hách dịch, cửa quyền</a:t>
            </a:r>
            <a:endParaRPr lang="en-US" sz="2000" dirty="0">
              <a:solidFill>
                <a:srgbClr val="00B0F0"/>
              </a:solidFill>
              <a:latin typeface="+mj-lt"/>
            </a:endParaRPr>
          </a:p>
        </p:txBody>
      </p:sp>
    </p:spTree>
    <p:extLst>
      <p:ext uri="{BB962C8B-B14F-4D97-AF65-F5344CB8AC3E}">
        <p14:creationId xmlns:p14="http://schemas.microsoft.com/office/powerpoint/2010/main" val="1976263613"/>
      </p:ext>
    </p:ext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800"/>
            <a:ext cx="5486400" cy="40386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457459"/>
            <a:ext cx="4876798" cy="402894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66800" y="194749"/>
            <a:ext cx="10591800" cy="830997"/>
          </a:xfrm>
          <a:prstGeom prst="rect">
            <a:avLst/>
          </a:prstGeom>
          <a:ln>
            <a:solidFill>
              <a:srgbClr val="CC0066"/>
            </a:solidFill>
          </a:ln>
        </p:spPr>
        <p:txBody>
          <a:bodyPr wrap="square">
            <a:spAutoFit/>
          </a:bodyPr>
          <a:lstStyle/>
          <a:p>
            <a:pPr indent="457200" algn="ctr">
              <a:spcBef>
                <a:spcPts val="600"/>
              </a:spcBef>
              <a:spcAft>
                <a:spcPts val="600"/>
              </a:spcAft>
            </a:pPr>
            <a:r>
              <a:rPr lang="nl-NL" sz="2400" b="1" i="1" u="sng" dirty="0">
                <a:solidFill>
                  <a:srgbClr val="00B0F0"/>
                </a:solidFill>
                <a:latin typeface="+mj-lt"/>
                <a:ea typeface="Times New Roman" panose="02020603050405020304" pitchFamily="18" charset="0"/>
              </a:rPr>
              <a:t>Một là</a:t>
            </a:r>
            <a:r>
              <a:rPr lang="nl-NL" sz="2400" i="1" dirty="0">
                <a:solidFill>
                  <a:srgbClr val="0000CC"/>
                </a:solidFill>
                <a:latin typeface="+mj-lt"/>
                <a:ea typeface="Times New Roman" panose="02020603050405020304" pitchFamily="18" charset="0"/>
              </a:rPr>
              <a:t>, </a:t>
            </a:r>
            <a:r>
              <a:rPr lang="nl-NL" sz="2400" dirty="0">
                <a:solidFill>
                  <a:srgbClr val="0000CC"/>
                </a:solidFill>
                <a:latin typeface="+mj-lt"/>
                <a:ea typeface="Times New Roman" panose="02020603050405020304" pitchFamily="18" charset="0"/>
              </a:rPr>
              <a:t>t</a:t>
            </a:r>
            <a:r>
              <a:rPr lang="pl-PL" sz="2400" dirty="0">
                <a:solidFill>
                  <a:srgbClr val="0000CC"/>
                </a:solidFill>
                <a:latin typeface="+mj-lt"/>
                <a:ea typeface="Times New Roman" panose="02020603050405020304" pitchFamily="18" charset="0"/>
              </a:rPr>
              <a:t>iếp tục xây dựng, hoàn thiện Nhà nước pháp quyền xã hội chủ nghĩa do Đảng lãnh đạo là nhiệm vụ trọng tâm của đổi mới hệ thống chính trị</a:t>
            </a:r>
            <a:endParaRPr lang="en-US" sz="2400" dirty="0">
              <a:solidFill>
                <a:srgbClr val="0000CC"/>
              </a:solidFill>
              <a:effectLst/>
              <a:latin typeface="+mj-lt"/>
              <a:ea typeface="Times New Roman" panose="02020603050405020304" pitchFamily="18" charset="0"/>
            </a:endParaRPr>
          </a:p>
        </p:txBody>
      </p:sp>
    </p:spTree>
    <p:extLst>
      <p:ext uri="{BB962C8B-B14F-4D97-AF65-F5344CB8AC3E}">
        <p14:creationId xmlns:p14="http://schemas.microsoft.com/office/powerpoint/2010/main" val="22913021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90600" y="1006699"/>
            <a:ext cx="10896600" cy="830997"/>
          </a:xfrm>
          <a:prstGeom prst="rect">
            <a:avLst/>
          </a:prstGeom>
        </p:spPr>
        <p:txBody>
          <a:bodyPr wrap="square">
            <a:spAutoFit/>
          </a:bodyPr>
          <a:lstStyle/>
          <a:p>
            <a:pPr marL="285750" indent="-285750">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28" name="Picture 4" descr="Sơ đồ tổ chức bộ máy nhà nước the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13130"/>
            <a:ext cx="8610599" cy="40780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iến pháp năm 2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1713130"/>
            <a:ext cx="2857500" cy="407807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798921"/>
          </a:xfrm>
          <a:prstGeom prst="rect">
            <a:avLst/>
          </a:prstGeom>
          <a:ln w="28575">
            <a:solidFill>
              <a:srgbClr val="FF0000"/>
            </a:solidFill>
          </a:ln>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kern="0" dirty="0">
                <a:latin typeface="Times New Roman" panose="02020603050405020304" pitchFamily="18" charset="0"/>
                <a:cs typeface="Times New Roman" panose="02020603050405020304" pitchFamily="18" charset="0"/>
              </a:rPr>
              <a:t>	</a:t>
            </a:r>
            <a:r>
              <a:rPr lang="nl-NL" sz="2400" i="1" kern="0" dirty="0">
                <a:solidFill>
                  <a:srgbClr val="0000FF"/>
                </a:solidFill>
                <a:latin typeface="Times New Roman" panose="02020603050405020304" pitchFamily="18" charset="0"/>
                <a:cs typeface="Times New Roman" panose="02020603050405020304" pitchFamily="18" charset="0"/>
              </a:rPr>
              <a:t>Hai là, h</a:t>
            </a:r>
            <a:r>
              <a:rPr lang="pl-PL" sz="2400" i="1" kern="0" dirty="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kern="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5998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2238895"/>
            <a:ext cx="4064400" cy="2036618"/>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5" name="Rectángulo 4"/>
          <p:cNvSpPr/>
          <p:nvPr/>
        </p:nvSpPr>
        <p:spPr>
          <a:xfrm>
            <a:off x="4064400" y="2238895"/>
            <a:ext cx="4064400" cy="2036618"/>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6" name="Rectángulo 5"/>
          <p:cNvSpPr/>
          <p:nvPr/>
        </p:nvSpPr>
        <p:spPr>
          <a:xfrm>
            <a:off x="8128800" y="2238895"/>
            <a:ext cx="3961200" cy="2036618"/>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8" name="Rectángulo 7"/>
          <p:cNvSpPr/>
          <p:nvPr/>
        </p:nvSpPr>
        <p:spPr>
          <a:xfrm>
            <a:off x="4063200" y="4275513"/>
            <a:ext cx="4064400" cy="1918961"/>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17" name="CuadroTexto 16"/>
          <p:cNvSpPr txBox="1"/>
          <p:nvPr/>
        </p:nvSpPr>
        <p:spPr>
          <a:xfrm>
            <a:off x="8545868" y="4926024"/>
            <a:ext cx="66075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1" y="5206117"/>
            <a:ext cx="2636719"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1" y="4939879"/>
            <a:ext cx="1676401"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56" y="4850151"/>
            <a:ext cx="817631" cy="817631"/>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cxnSp>
        <p:nvCxnSpPr>
          <p:cNvPr id="37" name="Conector recto 36"/>
          <p:cNvCxnSpPr/>
          <p:nvPr/>
        </p:nvCxnSpPr>
        <p:spPr>
          <a:xfrm>
            <a:off x="0" y="4275513"/>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5"/>
            <a:ext cx="0" cy="4087091"/>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5"/>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59" y="4282440"/>
            <a:ext cx="3913181" cy="1912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38" name="Rectangle 37"/>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18" y="1352714"/>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0" y="2532012"/>
            <a:ext cx="3848100"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399" y="2639371"/>
            <a:ext cx="3682201"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4" y="2485924"/>
            <a:ext cx="3858000" cy="1569660"/>
          </a:xfrm>
          <a:prstGeom prst="rect">
            <a:avLst/>
          </a:prstGeom>
        </p:spPr>
        <p:txBody>
          <a:bodyPr wrap="square">
            <a:spAutoFit/>
          </a:bodyPr>
          <a:lstStyle/>
          <a:p>
            <a:pPr marL="342900" indent="-342900"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0" y="4363701"/>
            <a:ext cx="3687506" cy="1631216"/>
          </a:xfrm>
          <a:prstGeom prst="rect">
            <a:avLst/>
          </a:prstGeom>
        </p:spPr>
        <p:txBody>
          <a:bodyPr wrap="square">
            <a:spAutoFit/>
          </a:bodyPr>
          <a:lstStyle/>
          <a:p>
            <a:pPr algn="ctr"/>
            <a:r>
              <a:rPr lang="en-US"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08" y="4634828"/>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6"/>
            <a:ext cx="2577950" cy="461665"/>
          </a:xfrm>
          <a:prstGeom prst="rect">
            <a:avLst/>
          </a:prstGeom>
        </p:spPr>
        <p:txBody>
          <a:bodyPr wrap="none">
            <a:spAutoFit/>
          </a:bodyPr>
          <a:lstStyle/>
          <a:p>
            <a:r>
              <a:rPr lang="en-US"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9101" y="1143000"/>
            <a:ext cx="11506200" cy="1200329"/>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dirty="0">
                <a:solidFill>
                  <a:srgbClr val="00B0F0"/>
                </a:solidFill>
                <a:latin typeface="+mj-lt"/>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mj-lt"/>
                <a:ea typeface="Calibri" panose="020F0502020204030204" pitchFamily="34" charset="0"/>
                <a:cs typeface="Times New Roman" panose="02020603050405020304" pitchFamily="18" charset="0"/>
              </a:rPr>
              <a:t>hoạt động của </a:t>
            </a:r>
            <a:r>
              <a:rPr lang="nl-NL" sz="2400" b="1" dirty="0">
                <a:solidFill>
                  <a:srgbClr val="FF3399"/>
                </a:solidFill>
                <a:latin typeface="+mj-lt"/>
                <a:ea typeface="Calibri" panose="020F0502020204030204" pitchFamily="34" charset="0"/>
                <a:cs typeface="Times New Roman" panose="02020603050405020304" pitchFamily="18" charset="0"/>
              </a:rPr>
              <a:t>Quốc hội</a:t>
            </a:r>
            <a:r>
              <a:rPr lang="nl-NL" sz="2400" dirty="0">
                <a:solidFill>
                  <a:srgbClr val="660066"/>
                </a:solidFill>
                <a:latin typeface="+mj-lt"/>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mj-lt"/>
                <a:ea typeface="Calibri" panose="020F0502020204030204" pitchFamily="34" charset="0"/>
                <a:cs typeface="Times New Roman" panose="02020603050405020304" pitchFamily="18" charset="0"/>
              </a:rPr>
              <a:t>hoạt</a:t>
            </a:r>
            <a:r>
              <a:rPr lang="nl-NL" sz="2400" dirty="0">
                <a:solidFill>
                  <a:srgbClr val="660066"/>
                </a:solidFill>
                <a:latin typeface="+mj-lt"/>
                <a:ea typeface="Calibri" panose="020F0502020204030204" pitchFamily="34" charset="0"/>
                <a:cs typeface="Times New Roman" panose="02020603050405020304" pitchFamily="18" charset="0"/>
              </a:rPr>
              <a:t> </a:t>
            </a:r>
            <a:r>
              <a:rPr lang="nl-NL" sz="2400" b="1" dirty="0">
                <a:solidFill>
                  <a:srgbClr val="00B050"/>
                </a:solidFill>
                <a:latin typeface="+mj-lt"/>
                <a:ea typeface="Calibri" panose="020F0502020204030204" pitchFamily="34" charset="0"/>
                <a:cs typeface="Times New Roman" panose="02020603050405020304" pitchFamily="18" charset="0"/>
              </a:rPr>
              <a:t>động</a:t>
            </a:r>
          </a:p>
          <a:p>
            <a:pPr algn="ctr">
              <a:spcAft>
                <a:spcPts val="0"/>
              </a:spcAft>
            </a:pPr>
            <a:r>
              <a:rPr lang="nl-NL" sz="2400" b="1" dirty="0">
                <a:solidFill>
                  <a:srgbClr val="00B050"/>
                </a:solidFill>
                <a:latin typeface="+mj-lt"/>
                <a:ea typeface="Calibri" panose="020F0502020204030204" pitchFamily="34" charset="0"/>
                <a:cs typeface="Times New Roman" panose="02020603050405020304" pitchFamily="18" charset="0"/>
              </a:rPr>
              <a:t>lập pháp.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9401" y="2438399"/>
            <a:ext cx="6705600" cy="341012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pl-PL" sz="2400" i="1" kern="0">
                <a:solidFill>
                  <a:srgbClr val="3333CC"/>
                </a:solidFill>
                <a:latin typeface="Times New Roman" panose="02020603050405020304" pitchFamily="18" charset="0"/>
                <a:cs typeface="Times New Roman" panose="02020603050405020304" pitchFamily="18" charset="0"/>
              </a:rPr>
              <a:t>Ba là, hoàn thiện tổ chức và nâng cao chất lượng, hiệu quả hoạt động của bộ máy nhà nước</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53020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228600"/>
            <a:ext cx="11125200" cy="1200329"/>
          </a:xfrm>
          <a:prstGeom prst="rect">
            <a:avLst/>
          </a:prstGeom>
        </p:spPr>
        <p:txBody>
          <a:bodyPr wrap="square">
            <a:spAutoFit/>
          </a:bodyPr>
          <a:lstStyle/>
          <a:p>
            <a:pPr indent="457200" algn="ctr">
              <a:spcBef>
                <a:spcPts val="600"/>
              </a:spcBef>
              <a:spcAft>
                <a:spcPts val="600"/>
              </a:spcAft>
            </a:pPr>
            <a:r>
              <a:rPr lang="pl-PL" sz="2400" dirty="0">
                <a:solidFill>
                  <a:srgbClr val="0000CC"/>
                </a:solidFill>
                <a:latin typeface="+mj-lt"/>
                <a:ea typeface="Times New Roman" panose="02020603050405020304" pitchFamily="18" charset="0"/>
              </a:rPr>
              <a:t>Tổ chức thành công cuộc </a:t>
            </a:r>
            <a:r>
              <a:rPr lang="pl-PL" sz="2400" b="1" u="sng" dirty="0">
                <a:solidFill>
                  <a:srgbClr val="FF0000"/>
                </a:solidFill>
                <a:latin typeface="+mj-lt"/>
                <a:ea typeface="Times New Roman" panose="02020603050405020304" pitchFamily="18" charset="0"/>
              </a:rPr>
              <a:t>bầu cử đại biểu Quốc hội, đại biểu Hội đồng nhân dân </a:t>
            </a:r>
            <a:r>
              <a:rPr lang="pl-PL" sz="2400" dirty="0">
                <a:solidFill>
                  <a:srgbClr val="0000CC"/>
                </a:solidFill>
                <a:latin typeface="+mj-lt"/>
                <a:ea typeface="Times New Roman" panose="02020603050405020304" pitchFamily="18" charset="0"/>
              </a:rPr>
              <a:t>các cấp, bảo đảm cơ cấu và tiêu chuẩn, nâng cao chất lượng đại biểu, tăng số lượng đại biểu hoạt động chuyên trách một cách hợp lý.</a:t>
            </a:r>
            <a:endParaRPr lang="en-US" sz="2400" dirty="0">
              <a:solidFill>
                <a:srgbClr val="0000CC"/>
              </a:solidFill>
              <a:effectLst/>
              <a:latin typeface="+mj-lt"/>
              <a:ea typeface="Times New Roman" panose="02020603050405020304" pitchFamily="18" charset="0"/>
            </a:endParaRPr>
          </a:p>
        </p:txBody>
      </p:sp>
      <p:pic>
        <p:nvPicPr>
          <p:cNvPr id="1026" name="Picture 2" descr="Hỏi - đáp về bầu cử đại biểu Quốc hội khóa XIV và đại biểu HĐND các cấp  nhiệm kỳ 2016 –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486400" cy="3733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GP News :. | Công bố danh sách 496 đại biểu Quốc hội khóa XIV | BÁO ĐIỆN  TỬ CHÍNH PHỦ NƯỚC CHXHC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752600"/>
            <a:ext cx="5867400" cy="3733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985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pic>
        <p:nvPicPr>
          <p:cNvPr id="4098" name="Picture 2" descr="Giám sát của Quốc hội: Vấn đề khái niệ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280" y="2602848"/>
            <a:ext cx="3388442" cy="3341169"/>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228600" y="304800"/>
            <a:ext cx="11582400" cy="1200329"/>
          </a:xfrm>
          <a:prstGeom prst="rect">
            <a:avLst/>
          </a:prstGeom>
        </p:spPr>
        <p:txBody>
          <a:bodyPr wrap="square">
            <a:spAutoFit/>
          </a:bodyPr>
          <a:lstStyle/>
          <a:p>
            <a:pPr algn="ctr"/>
            <a:r>
              <a:rPr lang="pl-PL" sz="2400" dirty="0">
                <a:solidFill>
                  <a:srgbClr val="0000CC"/>
                </a:solidFill>
                <a:latin typeface="+mj-lt"/>
                <a:ea typeface="Times New Roman" panose="02020603050405020304" pitchFamily="18" charset="0"/>
              </a:rPr>
              <a:t>Hoàn thiện cơ chế để nâng cao chất lượng, hiệu quả hoạt động </a:t>
            </a:r>
            <a:r>
              <a:rPr lang="pl-PL" sz="2400" b="1" u="sng" dirty="0">
                <a:solidFill>
                  <a:srgbClr val="FF0000"/>
                </a:solidFill>
                <a:latin typeface="+mj-lt"/>
                <a:ea typeface="Times New Roman" panose="02020603050405020304" pitchFamily="18" charset="0"/>
              </a:rPr>
              <a:t>lập pháp của Quốc hội, đại biểu Quốc hội, cơ chế giám sát, đánh giá </a:t>
            </a:r>
            <a:r>
              <a:rPr lang="pl-PL" sz="2400" dirty="0">
                <a:solidFill>
                  <a:srgbClr val="0000CC"/>
                </a:solidFill>
                <a:latin typeface="+mj-lt"/>
                <a:ea typeface="Times New Roman" panose="02020603050405020304" pitchFamily="18" charset="0"/>
              </a:rPr>
              <a:t>đối với người giữ chức vụ do Quốc hội, Hội đồng nhân dân bầu hoặc phê chuẩn. </a:t>
            </a:r>
            <a:endParaRPr lang="en-US" sz="2400" dirty="0">
              <a:solidFill>
                <a:srgbClr val="0000CC"/>
              </a:solidFill>
              <a:latin typeface="+mj-lt"/>
            </a:endParaRPr>
          </a:p>
        </p:txBody>
      </p:sp>
    </p:spTree>
    <p:extLst>
      <p:ext uri="{BB962C8B-B14F-4D97-AF65-F5344CB8AC3E}">
        <p14:creationId xmlns:p14="http://schemas.microsoft.com/office/powerpoint/2010/main" val="9768210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0800" y="76200"/>
            <a:ext cx="5830442" cy="523220"/>
          </a:xfrm>
          <a:prstGeom prst="rect">
            <a:avLst/>
          </a:prstGeom>
        </p:spPr>
        <p:txBody>
          <a:bodyPr wrap="none">
            <a:spAutoFit/>
          </a:bodyPr>
          <a:lstStyle/>
          <a:p>
            <a:pPr algn="ctr"/>
            <a:r>
              <a:rPr lang="pl-PL" sz="2800" b="1" i="1" dirty="0">
                <a:solidFill>
                  <a:srgbClr val="FF0000"/>
                </a:solidFill>
                <a:latin typeface="Times New Roman" panose="02020603050405020304" pitchFamily="18" charset="0"/>
                <a:ea typeface="Times New Roman" panose="02020603050405020304" pitchFamily="18" charset="0"/>
              </a:rPr>
              <a:t>Hoàn thiện cơ cấu tổ chức Chính phủ</a:t>
            </a:r>
            <a:endParaRPr lang="en-US" sz="2800" b="1" dirty="0">
              <a:solidFill>
                <a:srgbClr val="FF0000"/>
              </a:solidFill>
            </a:endParaRPr>
          </a:p>
        </p:txBody>
      </p:sp>
      <p:sp>
        <p:nvSpPr>
          <p:cNvPr id="4" name="Rectangle 3"/>
          <p:cNvSpPr/>
          <p:nvPr/>
        </p:nvSpPr>
        <p:spPr>
          <a:xfrm>
            <a:off x="248992" y="599420"/>
            <a:ext cx="11582400" cy="707886"/>
          </a:xfrm>
          <a:prstGeom prst="rect">
            <a:avLst/>
          </a:prstGeom>
        </p:spPr>
        <p:txBody>
          <a:bodyPr wrap="square">
            <a:spAutoFit/>
          </a:bodyPr>
          <a:lstStyle/>
          <a:p>
            <a:pPr indent="457200" algn="ctr">
              <a:spcBef>
                <a:spcPts val="600"/>
              </a:spcBef>
              <a:spcAft>
                <a:spcPts val="600"/>
              </a:spcAft>
            </a:pPr>
            <a:r>
              <a:rPr lang="nl-NL" sz="2000" dirty="0">
                <a:solidFill>
                  <a:srgbClr val="990000"/>
                </a:solidFill>
                <a:latin typeface="+mj-lt"/>
                <a:ea typeface="Times New Roman" panose="02020603050405020304" pitchFamily="18" charset="0"/>
              </a:rPr>
              <a:t>X</a:t>
            </a:r>
            <a:r>
              <a:rPr lang="pl-PL" sz="2000" dirty="0">
                <a:solidFill>
                  <a:srgbClr val="0000CC"/>
                </a:solidFill>
                <a:latin typeface="+mj-lt"/>
                <a:ea typeface="Times New Roman" panose="02020603050405020304" pitchFamily="18" charset="0"/>
              </a:rPr>
              <a:t>ác định rõ hơn chức năng, nhiệm vụ, quyền hạn của Chính phủ là cơ quan hành chính nhà nước cao nhất, thực hiện quyền hành pháp, là cơ quan chấp hành của Quốc hội.</a:t>
            </a:r>
            <a:endParaRPr lang="en-US" sz="2000" dirty="0">
              <a:solidFill>
                <a:srgbClr val="0000CC"/>
              </a:solidFill>
              <a:effectLst/>
              <a:latin typeface="+mj-lt"/>
              <a:ea typeface="Times New Roman" panose="02020603050405020304" pitchFamily="18" charset="0"/>
            </a:endParaRPr>
          </a:p>
        </p:txBody>
      </p:sp>
      <p:pic>
        <p:nvPicPr>
          <p:cNvPr id="2056" name="Picture 8" descr="Cơ cấu tổ chức chính phủ Việt Na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07306"/>
            <a:ext cx="11353800" cy="4769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275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7" name="Rectangle 6"/>
          <p:cNvSpPr/>
          <p:nvPr/>
        </p:nvSpPr>
        <p:spPr>
          <a:xfrm>
            <a:off x="304800" y="189187"/>
            <a:ext cx="11504469" cy="461665"/>
          </a:xfrm>
          <a:prstGeom prst="rect">
            <a:avLst/>
          </a:prstGeom>
        </p:spPr>
        <p:txBody>
          <a:bodyPr wrap="square">
            <a:spAutoFit/>
          </a:bodyPr>
          <a:lstStyle/>
          <a:p>
            <a:pPr algn="ctr"/>
            <a:r>
              <a:rPr lang="nl-NL" sz="2400" b="1" dirty="0">
                <a:solidFill>
                  <a:srgbClr val="00B0F0"/>
                </a:solidFill>
                <a:latin typeface="+mj-lt"/>
                <a:ea typeface="Calibri" panose="020F0502020204030204" pitchFamily="34" charset="0"/>
              </a:rPr>
              <a:t>Sắp xếp tinh gọn </a:t>
            </a:r>
            <a:r>
              <a:rPr lang="nl-NL" sz="2400" dirty="0">
                <a:solidFill>
                  <a:srgbClr val="FF3399"/>
                </a:solidFill>
                <a:latin typeface="+mj-lt"/>
                <a:ea typeface="Calibri" panose="020F0502020204030204" pitchFamily="34" charset="0"/>
              </a:rPr>
              <a:t>các cơ quan thuộc Chính phủ, bộ máy giúp việc của Chính phủ</a:t>
            </a:r>
            <a:endParaRPr lang="en-US" sz="24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692475"/>
            <a:ext cx="8839200" cy="512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435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FF3399"/>
                </a:solidFill>
                <a:latin typeface="+mj-lt"/>
                <a:ea typeface="Calibri" panose="020F0502020204030204" pitchFamily="34" charset="0"/>
                <a:cs typeface="Times New Roman" panose="02020603050405020304" pitchFamily="18" charset="0"/>
              </a:rPr>
              <a:t>Cải 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4311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Nâng cao hiệu quả cải cách thủ tục hành chính trong quả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752600"/>
            <a:ext cx="5095875" cy="38671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Ảnh: inter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1600200"/>
            <a:ext cx="5486400" cy="40195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52400" y="152400"/>
            <a:ext cx="11811000" cy="1200329"/>
          </a:xfrm>
          <a:prstGeom prst="rect">
            <a:avLst/>
          </a:prstGeom>
        </p:spPr>
        <p:txBody>
          <a:bodyPr wrap="square">
            <a:spAutoFit/>
          </a:bodyPr>
          <a:lstStyle/>
          <a:p>
            <a:pPr algn="ctr"/>
            <a:r>
              <a:rPr lang="pl-PL" sz="2400" dirty="0">
                <a:solidFill>
                  <a:srgbClr val="0000CC"/>
                </a:solidFill>
                <a:latin typeface="+mj-lt"/>
                <a:ea typeface="Times New Roman" panose="02020603050405020304" pitchFamily="18" charset="0"/>
              </a:rPr>
              <a:t>Đẩy mạnh thực hiện Chương trình tổng thể </a:t>
            </a:r>
            <a:r>
              <a:rPr lang="pl-PL" sz="2400" b="1" dirty="0">
                <a:solidFill>
                  <a:srgbClr val="C00000"/>
                </a:solidFill>
                <a:latin typeface="+mj-lt"/>
                <a:ea typeface="Times New Roman" panose="02020603050405020304" pitchFamily="18" charset="0"/>
              </a:rPr>
              <a:t>cải cách hành chính </a:t>
            </a:r>
            <a:r>
              <a:rPr lang="pl-PL" sz="2400" dirty="0">
                <a:solidFill>
                  <a:srgbClr val="0000CC"/>
                </a:solidFill>
                <a:latin typeface="+mj-lt"/>
                <a:ea typeface="Times New Roman" panose="02020603050405020304" pitchFamily="18" charset="0"/>
              </a:rPr>
              <a:t>nhà nước theo hướng xây dựng nền hành chính dân chủ, hiện đại, chuyên nghiệp, năng động, phục vụ nhân dân, hoạt động có hiệu lực, hiệu quả</a:t>
            </a:r>
            <a:endParaRPr lang="en-US" sz="2400" dirty="0">
              <a:solidFill>
                <a:srgbClr val="0000CC"/>
              </a:solidFill>
              <a:latin typeface="+mj-lt"/>
            </a:endParaRPr>
          </a:p>
        </p:txBody>
      </p:sp>
    </p:spTree>
    <p:extLst>
      <p:ext uri="{BB962C8B-B14F-4D97-AF65-F5344CB8AC3E}">
        <p14:creationId xmlns:p14="http://schemas.microsoft.com/office/powerpoint/2010/main" val="34545265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1854" y="415904"/>
            <a:ext cx="6713697" cy="523220"/>
          </a:xfrm>
          <a:prstGeom prst="rect">
            <a:avLst/>
          </a:prstGeom>
        </p:spPr>
        <p:txBody>
          <a:bodyPr wrap="none">
            <a:spAutoFit/>
          </a:bodyPr>
          <a:lstStyle/>
          <a:p>
            <a:r>
              <a:rPr lang="pl-PL" sz="2800" b="1" i="1" dirty="0">
                <a:solidFill>
                  <a:srgbClr val="FF0000"/>
                </a:solidFill>
                <a:latin typeface="Times New Roman" panose="02020603050405020304" pitchFamily="18" charset="0"/>
                <a:ea typeface="Times New Roman" panose="02020603050405020304" pitchFamily="18" charset="0"/>
              </a:rPr>
              <a:t>- C</a:t>
            </a:r>
            <a:r>
              <a:rPr lang="nl-NL" sz="2800" b="1" i="1" dirty="0">
                <a:solidFill>
                  <a:srgbClr val="FF0000"/>
                </a:solidFill>
                <a:latin typeface="Times New Roman" panose="02020603050405020304" pitchFamily="18" charset="0"/>
                <a:ea typeface="Times New Roman" panose="02020603050405020304" pitchFamily="18" charset="0"/>
              </a:rPr>
              <a:t>ải cách và kiện toàn các cơ quan tư pháp</a:t>
            </a:r>
            <a:endParaRPr lang="en-US" sz="2800" b="1" dirty="0">
              <a:solidFill>
                <a:srgbClr val="FF0000"/>
              </a:solidFill>
            </a:endParaRPr>
          </a:p>
        </p:txBody>
      </p:sp>
      <p:sp>
        <p:nvSpPr>
          <p:cNvPr id="20" name="Oval 28"/>
          <p:cNvSpPr>
            <a:spLocks noChangeArrowheads="1"/>
          </p:cNvSpPr>
          <p:nvPr/>
        </p:nvSpPr>
        <p:spPr bwMode="gray">
          <a:xfrm>
            <a:off x="304800" y="2436813"/>
            <a:ext cx="2673350" cy="2671762"/>
          </a:xfrm>
          <a:prstGeom prst="ellipse">
            <a:avLst/>
          </a:prstGeom>
          <a:solidFill>
            <a:schemeClr val="accent2"/>
          </a:solidFill>
          <a:ln w="38100" algn="ctr">
            <a:noFill/>
            <a:round/>
            <a:headEnd/>
            <a:tailEnd/>
          </a:ln>
          <a:effectLst/>
        </p:spPr>
        <p:txBody>
          <a:bodyPr wrap="none" anchor="ctr">
            <a:spAutoFit/>
          </a:bodyPr>
          <a:lstStyle/>
          <a:p>
            <a:pPr eaLnBrk="1" hangingPunct="1">
              <a:defRPr/>
            </a:pPr>
            <a:endParaRPr lang="en-US" dirty="0">
              <a:solidFill>
                <a:srgbClr val="000000"/>
              </a:solidFill>
              <a:latin typeface="Arial" charset="0"/>
            </a:endParaRPr>
          </a:p>
        </p:txBody>
      </p:sp>
      <p:grpSp>
        <p:nvGrpSpPr>
          <p:cNvPr id="21" name="Group 6"/>
          <p:cNvGrpSpPr>
            <a:grpSpLocks/>
          </p:cNvGrpSpPr>
          <p:nvPr/>
        </p:nvGrpSpPr>
        <p:grpSpPr bwMode="auto">
          <a:xfrm>
            <a:off x="2368550" y="2289175"/>
            <a:ext cx="990600" cy="381000"/>
            <a:chOff x="1492" y="1538"/>
            <a:chExt cx="624" cy="240"/>
          </a:xfrm>
        </p:grpSpPr>
        <p:sp>
          <p:nvSpPr>
            <p:cNvPr id="22" name="Line 7"/>
            <p:cNvSpPr>
              <a:spLocks noChangeShapeType="1"/>
            </p:cNvSpPr>
            <p:nvPr/>
          </p:nvSpPr>
          <p:spPr bwMode="auto">
            <a:xfrm>
              <a:off x="1732" y="1538"/>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 name="Line 8"/>
            <p:cNvSpPr>
              <a:spLocks noChangeShapeType="1"/>
            </p:cNvSpPr>
            <p:nvPr/>
          </p:nvSpPr>
          <p:spPr bwMode="auto">
            <a:xfrm flipV="1">
              <a:off x="1492" y="1538"/>
              <a:ext cx="240" cy="24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4" name="AutoShape 12"/>
          <p:cNvSpPr>
            <a:spLocks noChangeArrowheads="1"/>
          </p:cNvSpPr>
          <p:nvPr/>
        </p:nvSpPr>
        <p:spPr bwMode="gray">
          <a:xfrm>
            <a:off x="3352800" y="1974181"/>
            <a:ext cx="5105400" cy="488950"/>
          </a:xfrm>
          <a:prstGeom prst="roundRect">
            <a:avLst>
              <a:gd name="adj" fmla="val 50000"/>
            </a:avLst>
          </a:prstGeom>
          <a:solidFill>
            <a:srgbClr val="00B050"/>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r>
              <a:rPr lang="nl-NL" sz="2400" dirty="0">
                <a:solidFill>
                  <a:schemeClr val="bg1"/>
                </a:solidFill>
                <a:latin typeface="+mj-lt"/>
              </a:rPr>
              <a:t>Tòa án nhân dân</a:t>
            </a:r>
            <a:endParaRPr lang="en-US" sz="2400" dirty="0">
              <a:solidFill>
                <a:schemeClr val="bg1"/>
              </a:solidFill>
              <a:latin typeface="+mj-lt"/>
            </a:endParaRPr>
          </a:p>
        </p:txBody>
      </p:sp>
      <p:sp>
        <p:nvSpPr>
          <p:cNvPr id="25" name="Line 3"/>
          <p:cNvSpPr>
            <a:spLocks noChangeShapeType="1"/>
          </p:cNvSpPr>
          <p:nvPr/>
        </p:nvSpPr>
        <p:spPr bwMode="auto">
          <a:xfrm flipV="1">
            <a:off x="2747728" y="3208003"/>
            <a:ext cx="6858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 name="AutoShape 14"/>
          <p:cNvSpPr>
            <a:spLocks noChangeArrowheads="1"/>
          </p:cNvSpPr>
          <p:nvPr/>
        </p:nvSpPr>
        <p:spPr bwMode="gray">
          <a:xfrm>
            <a:off x="3352800" y="2963528"/>
            <a:ext cx="5105400" cy="488950"/>
          </a:xfrm>
          <a:prstGeom prst="roundRect">
            <a:avLst>
              <a:gd name="adj" fmla="val 50000"/>
            </a:avLst>
          </a:prstGeom>
          <a:solidFill>
            <a:srgbClr val="6600CC"/>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r>
              <a:rPr lang="nl-NL" sz="2400" dirty="0">
                <a:solidFill>
                  <a:schemeClr val="bg1"/>
                </a:solidFill>
                <a:latin typeface="+mj-lt"/>
              </a:rPr>
              <a:t>Viện kiểm sát nhân dân</a:t>
            </a:r>
            <a:endParaRPr lang="en-US" sz="2400" dirty="0">
              <a:solidFill>
                <a:schemeClr val="bg1"/>
              </a:solidFill>
              <a:latin typeface="+mj-lt"/>
            </a:endParaRPr>
          </a:p>
        </p:txBody>
      </p:sp>
      <p:sp>
        <p:nvSpPr>
          <p:cNvPr id="27" name="Line 5"/>
          <p:cNvSpPr>
            <a:spLocks noChangeShapeType="1"/>
          </p:cNvSpPr>
          <p:nvPr/>
        </p:nvSpPr>
        <p:spPr bwMode="auto">
          <a:xfrm flipV="1">
            <a:off x="2791854" y="4271627"/>
            <a:ext cx="6858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 name="AutoShape 21"/>
          <p:cNvSpPr>
            <a:spLocks noChangeArrowheads="1"/>
          </p:cNvSpPr>
          <p:nvPr/>
        </p:nvSpPr>
        <p:spPr bwMode="gray">
          <a:xfrm>
            <a:off x="3433528" y="4010025"/>
            <a:ext cx="5105400" cy="488950"/>
          </a:xfrm>
          <a:prstGeom prst="roundRect">
            <a:avLst>
              <a:gd name="adj" fmla="val 50000"/>
            </a:avLst>
          </a:prstGeom>
          <a:solidFill>
            <a:srgbClr val="00B0F0"/>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r>
              <a:rPr lang="nl-NL" sz="2400" dirty="0">
                <a:solidFill>
                  <a:schemeClr val="bg1"/>
                </a:solidFill>
                <a:latin typeface="+mj-lt"/>
              </a:rPr>
              <a:t>Các cơ quan điều tra </a:t>
            </a:r>
            <a:endParaRPr lang="en-US" sz="2400" dirty="0">
              <a:solidFill>
                <a:schemeClr val="bg1"/>
              </a:solidFill>
              <a:latin typeface="+mj-lt"/>
            </a:endParaRPr>
          </a:p>
        </p:txBody>
      </p:sp>
      <p:grpSp>
        <p:nvGrpSpPr>
          <p:cNvPr id="29" name="Group 9"/>
          <p:cNvGrpSpPr>
            <a:grpSpLocks/>
          </p:cNvGrpSpPr>
          <p:nvPr/>
        </p:nvGrpSpPr>
        <p:grpSpPr bwMode="auto">
          <a:xfrm>
            <a:off x="2292350" y="4956175"/>
            <a:ext cx="1066800" cy="304800"/>
            <a:chOff x="1444" y="3218"/>
            <a:chExt cx="672" cy="192"/>
          </a:xfrm>
        </p:grpSpPr>
        <p:sp>
          <p:nvSpPr>
            <p:cNvPr id="30" name="Line 10"/>
            <p:cNvSpPr>
              <a:spLocks noChangeShapeType="1"/>
            </p:cNvSpPr>
            <p:nvPr/>
          </p:nvSpPr>
          <p:spPr bwMode="auto">
            <a:xfrm>
              <a:off x="1732" y="3410"/>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 name="Line 11"/>
            <p:cNvSpPr>
              <a:spLocks noChangeShapeType="1"/>
            </p:cNvSpPr>
            <p:nvPr/>
          </p:nvSpPr>
          <p:spPr bwMode="auto">
            <a:xfrm>
              <a:off x="1444" y="3218"/>
              <a:ext cx="288" cy="19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2" name="AutoShape 24"/>
          <p:cNvSpPr>
            <a:spLocks noChangeArrowheads="1"/>
          </p:cNvSpPr>
          <p:nvPr/>
        </p:nvSpPr>
        <p:spPr bwMode="gray">
          <a:xfrm>
            <a:off x="3352800" y="5073650"/>
            <a:ext cx="5105400" cy="488950"/>
          </a:xfrm>
          <a:prstGeom prst="roundRect">
            <a:avLst>
              <a:gd name="adj" fmla="val 50000"/>
            </a:avLst>
          </a:prstGeom>
          <a:solidFill>
            <a:srgbClr val="FF3399"/>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r>
              <a:rPr lang="nl-NL" sz="2400" dirty="0">
                <a:solidFill>
                  <a:schemeClr val="bg1"/>
                </a:solidFill>
                <a:latin typeface="+mj-lt"/>
              </a:rPr>
              <a:t>Các cơ quan tổ chức bổ trợ tư pháp </a:t>
            </a:r>
            <a:endParaRPr lang="en-US" sz="2400" dirty="0">
              <a:solidFill>
                <a:schemeClr val="bg1"/>
              </a:solidFill>
              <a:latin typeface="+mj-lt"/>
            </a:endParaRPr>
          </a:p>
        </p:txBody>
      </p:sp>
      <p:sp>
        <p:nvSpPr>
          <p:cNvPr id="33" name="Rectangle 32"/>
          <p:cNvSpPr/>
          <p:nvPr/>
        </p:nvSpPr>
        <p:spPr>
          <a:xfrm>
            <a:off x="863178" y="3023047"/>
            <a:ext cx="1729142" cy="1200329"/>
          </a:xfrm>
          <a:prstGeom prst="rect">
            <a:avLst/>
          </a:prstGeom>
        </p:spPr>
        <p:txBody>
          <a:bodyPr wrap="square">
            <a:spAutoFit/>
          </a:bodyPr>
          <a:lstStyle/>
          <a:p>
            <a:pPr algn="ctr"/>
            <a:r>
              <a:rPr lang="nl-NL" sz="2400" b="1" dirty="0">
                <a:solidFill>
                  <a:schemeClr val="bg1"/>
                </a:solidFill>
                <a:latin typeface="+mj-lt"/>
                <a:ea typeface="Times New Roman" panose="02020603050405020304" pitchFamily="18" charset="0"/>
              </a:rPr>
              <a:t>Cơ quan tư pháp bao gồm:</a:t>
            </a:r>
            <a:endParaRPr lang="en-US" sz="2400" b="1" dirty="0">
              <a:solidFill>
                <a:schemeClr val="bg1"/>
              </a:solidFill>
              <a:latin typeface="+mj-lt"/>
            </a:endParaRPr>
          </a:p>
        </p:txBody>
      </p:sp>
    </p:spTree>
    <p:extLst>
      <p:ext uri="{BB962C8B-B14F-4D97-AF65-F5344CB8AC3E}">
        <p14:creationId xmlns:p14="http://schemas.microsoft.com/office/powerpoint/2010/main" val="19672732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52400"/>
            <a:ext cx="11582400" cy="830997"/>
          </a:xfrm>
          <a:prstGeom prst="rect">
            <a:avLst/>
          </a:prstGeom>
        </p:spPr>
        <p:txBody>
          <a:bodyPr wrap="square">
            <a:spAutoFit/>
          </a:bodyPr>
          <a:lstStyle/>
          <a:p>
            <a:pPr algn="ctr"/>
            <a:r>
              <a:rPr lang="pl-PL" sz="2400" dirty="0">
                <a:solidFill>
                  <a:srgbClr val="6600CC"/>
                </a:solidFill>
                <a:latin typeface="+mj-lt"/>
                <a:ea typeface="Times New Roman" panose="02020603050405020304" pitchFamily="18" charset="0"/>
              </a:rPr>
              <a:t>Tiếp tục đẩy mạnh việc thực hiện Chiến lược cải cách tư pháp, xây dựng nền tư pháp trong sạch, vững mạnh, dân chủ, nghiêm minh, từng bước hiện đại; </a:t>
            </a:r>
            <a:endParaRPr lang="en-US" sz="2400" dirty="0">
              <a:solidFill>
                <a:srgbClr val="6600CC"/>
              </a:solidFill>
              <a:latin typeface="+mj-lt"/>
            </a:endParaRPr>
          </a:p>
        </p:txBody>
      </p:sp>
      <p:pic>
        <p:nvPicPr>
          <p:cNvPr id="5122" name="Picture 2" descr="Hội thảo “Chiến lược cải cách tư pháp trong Tòa án nhân dân đến năm 2030”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143000"/>
            <a:ext cx="88392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225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7" name="Rectangle 6"/>
          <p:cNvSpPr/>
          <p:nvPr/>
        </p:nvSpPr>
        <p:spPr>
          <a:xfrm>
            <a:off x="595639" y="230809"/>
            <a:ext cx="11162772" cy="1200329"/>
          </a:xfrm>
          <a:prstGeom prst="rect">
            <a:avLst/>
          </a:prstGeom>
        </p:spPr>
        <p:txBody>
          <a:bodyPr wrap="square">
            <a:spAutoFit/>
          </a:bodyPr>
          <a:lstStyle/>
          <a:p>
            <a:pPr algn="ctr">
              <a:spcAft>
                <a:spcPts val="0"/>
              </a:spcAft>
            </a:pPr>
            <a:r>
              <a:rPr lang="nl-NL" sz="2400" b="1" dirty="0">
                <a:solidFill>
                  <a:srgbClr val="0000CC"/>
                </a:solidFill>
                <a:latin typeface="+mj-lt"/>
                <a:ea typeface="Calibri" panose="020F0502020204030204" pitchFamily="34" charset="0"/>
                <a:cs typeface="Times New Roman" panose="02020603050405020304" pitchFamily="18" charset="0"/>
              </a:rPr>
              <a:t>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0" y="1752600"/>
            <a:ext cx="6324660" cy="40957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1752600"/>
            <a:ext cx="5181600"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8178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a:solidFill>
                  <a:srgbClr val="3333CC"/>
                </a:solidFill>
                <a:latin typeface="Roboto"/>
              </a:rPr>
              <a:t>3 cụ 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95400" y="5538400"/>
            <a:ext cx="2381806"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Trinh.</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p14="http://schemas.microsoft.com/office/powerpoint/2010/main" val="1077709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p14="http://schemas.microsoft.com/office/powerpoint/2010/main" val="31160246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353800" cy="1200329"/>
          </a:xfrm>
          <a:prstGeom prst="rect">
            <a:avLst/>
          </a:prstGeom>
        </p:spPr>
        <p:txBody>
          <a:bodyPr wrap="square">
            <a:spAutoFit/>
          </a:bodyPr>
          <a:lstStyle/>
          <a:p>
            <a:pPr algn="ctr"/>
            <a:r>
              <a:rPr lang="en-US" sz="2400" dirty="0">
                <a:solidFill>
                  <a:srgbClr val="6600CC"/>
                </a:solidFill>
                <a:latin typeface="+mj-lt"/>
                <a:ea typeface="Times New Roman" panose="02020603050405020304" pitchFamily="18" charset="0"/>
              </a:rPr>
              <a:t>B</a:t>
            </a:r>
            <a:r>
              <a:rPr lang="pl-PL" sz="2400" dirty="0">
                <a:solidFill>
                  <a:srgbClr val="6600CC"/>
                </a:solidFill>
                <a:latin typeface="+mj-lt"/>
                <a:ea typeface="Times New Roman" panose="02020603050405020304" pitchFamily="18" charset="0"/>
              </a:rPr>
              <a:t>ảo vệ pháp luật, công lý, quyền con người, quyền công dân, bảo vệ chế độ xã hội chủ nghĩa, lợi ích của Nhà nước, quyền và lợi ích hợp pháp của cơ quan, tổ chức và cá nhân</a:t>
            </a:r>
            <a:endParaRPr lang="en-US" sz="2400" dirty="0">
              <a:solidFill>
                <a:srgbClr val="6600CC"/>
              </a:solidFill>
              <a:latin typeface="+mj-lt"/>
            </a:endParaRPr>
          </a:p>
        </p:txBody>
      </p:sp>
      <p:pic>
        <p:nvPicPr>
          <p:cNvPr id="8194" name="Picture 2" descr="5 Quyền con người cơ bản trong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1503608"/>
            <a:ext cx="5562600" cy="421139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Bảo vệ hiến pháp bằng pháp luật tại Việt Nam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048" y="1524000"/>
            <a:ext cx="5881352"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1806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dirty="0">
                <a:solidFill>
                  <a:srgbClr val="0070C0"/>
                </a:solidFill>
                <a:latin typeface="+mj-lt"/>
                <a:ea typeface="Calibri" panose="020F0502020204030204" pitchFamily="34" charset="0"/>
                <a:cs typeface="Times New Roman" panose="02020603050405020304" pitchFamily="18" charset="0"/>
              </a:rPr>
              <a:t>Viện kiểm sát nhân dân cần tập 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600200"/>
            <a:ext cx="84582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73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799"/>
            <a:ext cx="8458200" cy="556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3891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6539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a:solidFill>
                  <a:srgbClr val="990000"/>
                </a:solidFill>
              </a:rPr>
              <a:t>Phòng 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p14="http://schemas.microsoft.com/office/powerpoint/2010/main" val="39783604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7620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00CCFF"/>
                </a:solidFill>
                <a:latin typeface="+mj-lt"/>
                <a:ea typeface="Calibri" panose="020F0502020204030204" pitchFamily="34" charset="0"/>
              </a:rPr>
              <a:t>Xây dựng và kiện toàn </a:t>
            </a:r>
            <a:r>
              <a:rPr lang="nl-NL" sz="2200" b="1" u="sng" dirty="0">
                <a:solidFill>
                  <a:srgbClr val="CC0066"/>
                </a:solidFill>
                <a:latin typeface="+mj-lt"/>
                <a:ea typeface="Calibri" panose="020F0502020204030204" pitchFamily="34" charset="0"/>
              </a:rPr>
              <a:t>chính quyền xã, phường, thị trấn </a:t>
            </a:r>
            <a:r>
              <a:rPr lang="nl-NL" sz="2200" dirty="0">
                <a:solidFill>
                  <a:srgbClr val="00CCFF"/>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00CCFF"/>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76400"/>
            <a:ext cx="4724400" cy="43402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905000"/>
            <a:ext cx="6781800" cy="38099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91000" y="135523"/>
            <a:ext cx="4743606" cy="523220"/>
          </a:xfrm>
          <a:prstGeom prst="rect">
            <a:avLst/>
          </a:prstGeom>
        </p:spPr>
        <p:txBody>
          <a:bodyPr wrap="none">
            <a:spAutoFit/>
          </a:bodyPr>
          <a:lstStyle/>
          <a:p>
            <a:r>
              <a:rPr lang="pl-PL" sz="2800" b="1" i="1" dirty="0">
                <a:solidFill>
                  <a:srgbClr val="FF0000"/>
                </a:solidFill>
                <a:latin typeface="Times New Roman" panose="02020603050405020304" pitchFamily="18" charset="0"/>
                <a:ea typeface="Times New Roman" panose="02020603050405020304" pitchFamily="18" charset="0"/>
              </a:rPr>
              <a:t>- Về chính quyền địa phương:</a:t>
            </a:r>
            <a:r>
              <a:rPr lang="pl-PL"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Tree>
    <p:extLst>
      <p:ext uri="{BB962C8B-B14F-4D97-AF65-F5344CB8AC3E}">
        <p14:creationId xmlns:p14="http://schemas.microsoft.com/office/powerpoint/2010/main" val="22224585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90600" y="91301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752600"/>
            <a:ext cx="8610600" cy="4076691"/>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326571" y="191679"/>
            <a:ext cx="11730446"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pl-PL" sz="2800" i="1" kern="0" dirty="0">
                <a:solidFill>
                  <a:srgbClr val="00B050"/>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800" i="1" kern="0"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79619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b="1" dirty="0">
                <a:solidFill>
                  <a:srgbClr val="6600CC"/>
                </a:solidFill>
                <a:latin typeface="+mj-lt"/>
                <a:ea typeface="Calibri" panose="020F0502020204030204" pitchFamily="34" charset="0"/>
                <a:cs typeface="Times New Roman" panose="02020603050405020304" pitchFamily="18" charset="0"/>
              </a:rPr>
              <a:t>Thực hiện tốt </a:t>
            </a:r>
            <a:r>
              <a:rPr lang="nl-NL" sz="2800" dirty="0">
                <a:solidFill>
                  <a:srgbClr val="663300"/>
                </a:solidFill>
                <a:latin typeface="+mj-lt"/>
                <a:ea typeface="Calibri" panose="020F0502020204030204" pitchFamily="34" charset="0"/>
                <a:cs typeface="Times New Roman" panose="02020603050405020304" pitchFamily="18" charset="0"/>
              </a:rPr>
              <a:t>các chủ trương, đường lối của Đảng, chính sách và pháp luật của Nhà nước.</a:t>
            </a:r>
            <a:endParaRPr lang="en-US" sz="2800" dirty="0">
              <a:solidFill>
                <a:srgbClr val="66330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225598" cy="523220"/>
          </a:xfrm>
          <a:prstGeom prst="rect">
            <a:avLst/>
          </a:prstGeom>
        </p:spPr>
        <p:txBody>
          <a:bodyPr wrap="none">
            <a:spAutoFit/>
          </a:bodyPr>
          <a:lstStyle/>
          <a:p>
            <a:pPr marL="457200" indent="-457200">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a:t>
            </a:r>
            <a:r>
              <a:rPr lang="nl-NL" sz="2800" b="1" dirty="0">
                <a:solidFill>
                  <a:srgbClr val="990000"/>
                </a:solidFill>
                <a:latin typeface="+mj-lt"/>
                <a:ea typeface="Calibri" panose="020F0502020204030204" pitchFamily="34" charset="0"/>
                <a:cs typeface="Times New Roman" panose="02020603050405020304" pitchFamily="18" charset="0"/>
              </a:rPr>
              <a:t>yêu nước </a:t>
            </a:r>
            <a:r>
              <a:rPr lang="nl-NL" sz="2800" dirty="0">
                <a:solidFill>
                  <a:srgbClr val="6600CC"/>
                </a:solidFill>
                <a:latin typeface="+mj-lt"/>
                <a:ea typeface="Calibri" panose="020F0502020204030204" pitchFamily="34" charset="0"/>
                <a:cs typeface="Times New Roman" panose="02020603050405020304" pitchFamily="18" charset="0"/>
              </a:rPr>
              <a:t>sâu sắc</a:t>
            </a:r>
            <a:endParaRPr lang="en-US" sz="2800" dirty="0">
              <a:solidFill>
                <a:srgbClr val="6600CC"/>
              </a:solidFill>
              <a:latin typeface="+mj-lt"/>
            </a:endParaRPr>
          </a:p>
        </p:txBody>
      </p:sp>
      <p:sp>
        <p:nvSpPr>
          <p:cNvPr id="8" name="Rectangle 7"/>
          <p:cNvSpPr/>
          <p:nvPr/>
        </p:nvSpPr>
        <p:spPr>
          <a:xfrm>
            <a:off x="1933289" y="2278245"/>
            <a:ext cx="4945585" cy="523220"/>
          </a:xfrm>
          <a:prstGeom prst="rect">
            <a:avLst/>
          </a:prstGeom>
        </p:spPr>
        <p:txBody>
          <a:bodyPr wrap="none">
            <a:spAutoFit/>
          </a:bodyPr>
          <a:lstStyle/>
          <a:p>
            <a:pPr marL="457200" indent="-457200">
              <a:buFont typeface="Wingdings" panose="05000000000000000000" pitchFamily="2" charset="2"/>
              <a:buChar char="§"/>
            </a:pPr>
            <a:r>
              <a:rPr lang="nl-NL" sz="2800" b="1" dirty="0">
                <a:solidFill>
                  <a:srgbClr val="3333CC"/>
                </a:solidFill>
                <a:latin typeface="+mj-lt"/>
                <a:ea typeface="Calibri" panose="020F0502020204030204" pitchFamily="34" charset="0"/>
                <a:cs typeface="Times New Roman" panose="02020603050405020304" pitchFamily="18" charset="0"/>
              </a:rPr>
              <a:t>Tận tụy</a:t>
            </a:r>
            <a:r>
              <a:rPr lang="nl-NL" sz="2800" dirty="0">
                <a:solidFill>
                  <a:srgbClr val="C00000"/>
                </a:solidFill>
                <a:latin typeface="+mj-lt"/>
                <a:ea typeface="Calibri" panose="020F0502020204030204" pitchFamily="34" charset="0"/>
                <a:cs typeface="Times New Roman" panose="02020603050405020304" pitchFamily="18" charset="0"/>
              </a:rPr>
              <a:t> phục vụ Nhân dân</a:t>
            </a:r>
            <a:endParaRPr lang="en-US" sz="2800" dirty="0">
              <a:solidFill>
                <a:srgbClr val="C00000"/>
              </a:solidFill>
              <a:latin typeface="+mj-lt"/>
            </a:endParaRPr>
          </a:p>
        </p:txBody>
      </p:sp>
      <p:sp>
        <p:nvSpPr>
          <p:cNvPr id="9" name="Rectangle 8"/>
          <p:cNvSpPr/>
          <p:nvPr/>
        </p:nvSpPr>
        <p:spPr>
          <a:xfrm>
            <a:off x="1958689" y="3512639"/>
            <a:ext cx="7976864" cy="523220"/>
          </a:xfrm>
          <a:prstGeom prst="rect">
            <a:avLst/>
          </a:prstGeom>
        </p:spPr>
        <p:txBody>
          <a:bodyPr wrap="none">
            <a:spAutoFit/>
          </a:bodyPr>
          <a:lstStyle/>
          <a:p>
            <a:pPr marL="457200" indent="-457200">
              <a:buFont typeface="Wingdings" panose="05000000000000000000" pitchFamily="2" charset="2"/>
              <a:buChar char="§"/>
            </a:pPr>
            <a:r>
              <a:rPr lang="nl-NL" sz="2800" b="1" dirty="0">
                <a:solidFill>
                  <a:srgbClr val="CC0066"/>
                </a:solidFill>
                <a:latin typeface="+mj-lt"/>
                <a:ea typeface="Calibri" panose="020F0502020204030204" pitchFamily="34" charset="0"/>
                <a:cs typeface="Times New Roman" panose="02020603050405020304" pitchFamily="18" charset="0"/>
              </a:rPr>
              <a:t>Kiên định </a:t>
            </a:r>
            <a:r>
              <a:rPr lang="nl-NL" sz="2800" dirty="0">
                <a:solidFill>
                  <a:srgbClr val="00B050"/>
                </a:solidFill>
                <a:latin typeface="+mj-lt"/>
                <a:ea typeface="Calibri" panose="020F0502020204030204" pitchFamily="34" charset="0"/>
                <a:cs typeface="Times New Roman" panose="02020603050405020304" pitchFamily="18" charset="0"/>
              </a:rPr>
              <a:t>mục tiêu độc lập dân tộc và CNXH </a:t>
            </a:r>
            <a:endParaRPr lang="en-US" sz="2800" dirty="0">
              <a:solidFill>
                <a:srgbClr val="00B050"/>
              </a:solidFill>
              <a:latin typeface="+mj-lt"/>
            </a:endParaRPr>
          </a:p>
        </p:txBody>
      </p:sp>
    </p:spTree>
    <p:extLst>
      <p:ext uri="{BB962C8B-B14F-4D97-AF65-F5344CB8AC3E}">
        <p14:creationId xmlns:p14="http://schemas.microsoft.com/office/powerpoint/2010/main" val="25568060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834" y="1176628"/>
            <a:ext cx="4572000" cy="830997"/>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70C0"/>
                </a:solidFill>
                <a:latin typeface="+mj-lt"/>
                <a:ea typeface="Calibri" panose="020F0502020204030204" pitchFamily="34" charset="0"/>
              </a:rPr>
              <a:t>Cần, kiệm, liêm, chính, chí công vô tư</a:t>
            </a:r>
            <a:endParaRPr lang="en-US" sz="24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1834" y="2260329"/>
            <a:ext cx="4572000" cy="1200329"/>
          </a:xfrm>
          <a:prstGeom prst="rect">
            <a:avLst/>
          </a:prstGeom>
        </p:spPr>
        <p:txBody>
          <a:bodyPr wrap="square">
            <a:spAutoFit/>
          </a:bodyPr>
          <a:lstStyle/>
          <a:p>
            <a:pPr marL="285750" indent="-285750" algn="just">
              <a:buFont typeface="Wingdings" panose="05000000000000000000" pitchFamily="2" charset="2"/>
              <a:buChar char="§"/>
            </a:pPr>
            <a:r>
              <a:rPr lang="nl-NL" sz="2400" dirty="0">
                <a:solidFill>
                  <a:srgbClr val="C00000"/>
                </a:solidFill>
                <a:latin typeface="+mj-lt"/>
                <a:ea typeface="Calibri" panose="020F0502020204030204" pitchFamily="34" charset="0"/>
              </a:rPr>
              <a:t>Không tham nhũng và kiên quyết đấu tranh chống tham nhũng</a:t>
            </a:r>
            <a:endParaRPr lang="en-US" sz="2400" dirty="0">
              <a:solidFill>
                <a:srgbClr val="C00000"/>
              </a:solidFill>
              <a:latin typeface="+mj-lt"/>
            </a:endParaRPr>
          </a:p>
        </p:txBody>
      </p:sp>
      <p:sp>
        <p:nvSpPr>
          <p:cNvPr id="5" name="Rectangle 4"/>
          <p:cNvSpPr/>
          <p:nvPr/>
        </p:nvSpPr>
        <p:spPr>
          <a:xfrm>
            <a:off x="436809" y="3713362"/>
            <a:ext cx="4572000" cy="830997"/>
          </a:xfrm>
          <a:prstGeom prst="rect">
            <a:avLst/>
          </a:prstGeom>
        </p:spPr>
        <p:txBody>
          <a:bodyPr wrap="square">
            <a:spAutoFit/>
          </a:bodyPr>
          <a:lstStyle/>
          <a:p>
            <a:pPr marL="285750" indent="-285750" algn="just">
              <a:buFont typeface="Wingdings" panose="05000000000000000000" pitchFamily="2" charset="2"/>
              <a:buChar char="§"/>
            </a:pPr>
            <a:r>
              <a:rPr lang="nl-NL" sz="2400" dirty="0">
                <a:solidFill>
                  <a:srgbClr val="663300"/>
                </a:solidFill>
                <a:latin typeface="+mj-lt"/>
                <a:ea typeface="Calibri" panose="020F0502020204030204" pitchFamily="34" charset="0"/>
              </a:rPr>
              <a:t>Có ý thức tổ chức kỷ luật, trung thực, không cơ hội</a:t>
            </a:r>
            <a:endParaRPr lang="en-US" sz="2400" dirty="0">
              <a:solidFill>
                <a:srgbClr val="663300"/>
              </a:solidFill>
              <a:latin typeface="+mj-lt"/>
            </a:endParaRPr>
          </a:p>
        </p:txBody>
      </p:sp>
      <p:sp>
        <p:nvSpPr>
          <p:cNvPr id="6" name="Rectangle 5"/>
          <p:cNvSpPr/>
          <p:nvPr/>
        </p:nvSpPr>
        <p:spPr>
          <a:xfrm>
            <a:off x="-5366" y="4907612"/>
            <a:ext cx="5029200" cy="1200329"/>
          </a:xfrm>
          <a:prstGeom prst="rect">
            <a:avLst/>
          </a:prstGeom>
        </p:spPr>
        <p:txBody>
          <a:bodyPr wrap="square">
            <a:spAutoFit/>
          </a:bodyPr>
          <a:lstStyle/>
          <a:p>
            <a:pPr marL="800100" indent="-342900" algn="just">
              <a:spcAft>
                <a:spcPts val="0"/>
              </a:spcAft>
              <a:buFont typeface="Wingdings" panose="05000000000000000000" pitchFamily="2" charset="2"/>
              <a:buChar char="§"/>
            </a:pPr>
            <a:r>
              <a:rPr lang="nl-NL" sz="24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77371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408156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a:t>
            </a:r>
            <a:r>
              <a:rPr lang="nl-NL" sz="2400" b="1" dirty="0">
                <a:solidFill>
                  <a:srgbClr val="663300"/>
                </a:solidFill>
                <a:latin typeface="+mj-lt"/>
                <a:ea typeface="Calibri" panose="020F0502020204030204" pitchFamily="34" charset="0"/>
              </a:rPr>
              <a:t>trình độ, hiểu biết </a:t>
            </a:r>
            <a:r>
              <a:rPr lang="nl-NL" sz="2400" dirty="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877385"/>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00000"/>
                </a:solidFill>
                <a:latin typeface="+mj-lt"/>
                <a:ea typeface="Calibri" panose="020F0502020204030204" pitchFamily="34" charset="0"/>
              </a:rPr>
              <a:t>Có 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a:t>
            </a:r>
            <a:r>
              <a:rPr lang="nl-NL" sz="2400" b="1" dirty="0">
                <a:solidFill>
                  <a:srgbClr val="FF0000"/>
                </a:solidFill>
                <a:latin typeface="+mj-lt"/>
                <a:ea typeface="Calibri" panose="020F0502020204030204" pitchFamily="34" charset="0"/>
                <a:cs typeface="Times New Roman" panose="02020603050405020304" pitchFamily="18" charset="0"/>
              </a:rPr>
              <a:t>năng lực và sức khỏe </a:t>
            </a:r>
            <a:r>
              <a:rPr lang="nl-NL" sz="2400" dirty="0">
                <a:solidFill>
                  <a:srgbClr val="663300"/>
                </a:solidFill>
                <a:latin typeface="+mj-lt"/>
                <a:ea typeface="Calibri" panose="020F0502020204030204" pitchFamily="34" charset="0"/>
                <a:cs typeface="Times New Roman" panose="02020603050405020304" pitchFamily="18" charset="0"/>
              </a:rPr>
              <a:t>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512257" y="1160299"/>
            <a:ext cx="42997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512257" y="1801405"/>
            <a:ext cx="40457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512257" y="1801405"/>
            <a:ext cx="4299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26292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Tree>
    <p:extLst>
      <p:ext uri="{BB962C8B-B14F-4D97-AF65-F5344CB8AC3E}">
        <p14:creationId xmlns:p14="http://schemas.microsoft.com/office/powerpoint/2010/main" val="8247593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244" y="1371602"/>
            <a:ext cx="2901016" cy="2414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1371602"/>
            <a:ext cx="3639963" cy="297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428874" y="2286000"/>
            <a:ext cx="4456284" cy="3046988"/>
          </a:xfrm>
          <a:prstGeom prst="rect">
            <a:avLst/>
          </a:prstGeom>
          <a:ln>
            <a:solidFill>
              <a:schemeClr val="accent1"/>
            </a:solidFill>
          </a:ln>
        </p:spPr>
        <p:txBody>
          <a:bodyPr wrap="square">
            <a:spAutoFit/>
          </a:bodyPr>
          <a:lstStyle/>
          <a:p>
            <a:pPr algn="just"/>
            <a:r>
              <a:rPr lang="vi-VN" sz="1801" dirty="0">
                <a:solidFill>
                  <a:srgbClr val="000000"/>
                </a:solidFill>
              </a:rPr>
              <a:t> </a:t>
            </a:r>
            <a:r>
              <a:rPr lang="vi-VN" sz="2400" b="1" i="1" dirty="0">
                <a:solidFill>
                  <a:srgbClr val="FF0000"/>
                </a:solidFill>
                <a:latin typeface="+mj-lt"/>
              </a:rPr>
              <a:t>Tham nhũng </a:t>
            </a:r>
            <a:r>
              <a:rPr lang="vi-VN" sz="2400" i="1" dirty="0">
                <a:solidFill>
                  <a:srgbClr val="663300"/>
                </a:solidFill>
                <a:latin typeface="+mj-lt"/>
              </a:rPr>
              <a:t>là việc (hành vi) những người </a:t>
            </a:r>
            <a:r>
              <a:rPr lang="vi-VN" sz="2400" b="1" i="1" dirty="0">
                <a:solidFill>
                  <a:srgbClr val="CC0066"/>
                </a:solidFill>
                <a:latin typeface="+mj-lt"/>
              </a:rPr>
              <a:t>có chức, có quyền </a:t>
            </a:r>
            <a:r>
              <a:rPr lang="vi-VN" sz="2400" i="1" dirty="0">
                <a:solidFill>
                  <a:srgbClr val="663300"/>
                </a:solidFill>
                <a:latin typeface="+mj-lt"/>
              </a:rPr>
              <a:t>lợi dụng (lạm dụng) chức vụ, quyền hạn của mình để </a:t>
            </a:r>
            <a:r>
              <a:rPr lang="vi-VN" sz="2400" b="1" i="1" u="sng" dirty="0">
                <a:solidFill>
                  <a:srgbClr val="00B050"/>
                </a:solidFill>
                <a:latin typeface="+mj-lt"/>
              </a:rPr>
              <a:t>chiếm đoạt của công, tiền bạc, đất đai, tài sản </a:t>
            </a:r>
            <a:r>
              <a:rPr lang="vi-VN" sz="2400" i="1" dirty="0">
                <a:solidFill>
                  <a:srgbClr val="663300"/>
                </a:solidFill>
                <a:latin typeface="+mj-lt"/>
              </a:rPr>
              <a:t>của nhà nước, của tập thể, biến chúng thành của cải, tài sản của mình.</a:t>
            </a:r>
            <a:r>
              <a:rPr lang="vi-VN" sz="2000" dirty="0">
                <a:solidFill>
                  <a:srgbClr val="000000"/>
                </a:solidFill>
              </a:rPr>
              <a:t> </a:t>
            </a:r>
            <a:endParaRPr lang="vi-VN" sz="2000" dirty="0"/>
          </a:p>
        </p:txBody>
      </p:sp>
      <p:sp>
        <p:nvSpPr>
          <p:cNvPr id="3" name="Rectangle 2"/>
          <p:cNvSpPr/>
          <p:nvPr/>
        </p:nvSpPr>
        <p:spPr>
          <a:xfrm>
            <a:off x="609600" y="177262"/>
            <a:ext cx="10744200" cy="1200329"/>
          </a:xfrm>
          <a:prstGeom prst="rect">
            <a:avLst/>
          </a:prstGeom>
          <a:ln>
            <a:solidFill>
              <a:srgbClr val="CC0066"/>
            </a:solidFill>
          </a:ln>
        </p:spPr>
        <p:txBody>
          <a:bodyPr wrap="square">
            <a:spAutoFit/>
          </a:bodyPr>
          <a:lstStyle/>
          <a:p>
            <a:pPr indent="457200" algn="just">
              <a:spcBef>
                <a:spcPts val="600"/>
              </a:spcBef>
              <a:spcAft>
                <a:spcPts val="600"/>
              </a:spcAft>
            </a:pPr>
            <a:r>
              <a:rPr lang="pl-PL" sz="2400" i="1" dirty="0">
                <a:solidFill>
                  <a:srgbClr val="0000CC"/>
                </a:solidFill>
                <a:latin typeface="+mj-lt"/>
                <a:ea typeface="Times New Roman" panose="02020603050405020304" pitchFamily="18" charset="0"/>
              </a:rPr>
              <a:t>Năm</a:t>
            </a:r>
            <a:r>
              <a:rPr lang="nl-NL" sz="2400" i="1" dirty="0">
                <a:solidFill>
                  <a:srgbClr val="0000CC"/>
                </a:solidFill>
                <a:latin typeface="+mj-lt"/>
                <a:ea typeface="Times New Roman" panose="02020603050405020304" pitchFamily="18" charset="0"/>
              </a:rPr>
              <a:t> là, </a:t>
            </a:r>
            <a:r>
              <a:rPr lang="nl-NL" sz="2400" dirty="0">
                <a:solidFill>
                  <a:srgbClr val="0000CC"/>
                </a:solidFill>
                <a:latin typeface="+mj-lt"/>
                <a:ea typeface="Times New Roman" panose="02020603050405020304" pitchFamily="18" charset="0"/>
              </a:rPr>
              <a:t>đ</a:t>
            </a:r>
            <a:r>
              <a:rPr lang="pl-PL" sz="2400" dirty="0">
                <a:solidFill>
                  <a:srgbClr val="0000CC"/>
                </a:solidFill>
                <a:latin typeface="+mj-lt"/>
                <a:ea typeface="Times New Roman" panose="02020603050405020304" pitchFamily="18" charset="0"/>
              </a:rPr>
              <a:t>ẩy mạnh đấu tranh phòng, chống tham nhũng, lãng phí, quan liêu, hách dịch, cửa quyền; thực hành tiết kiệm trong các cơ quan nhà nước và trong đội ngũ cán bộ, công chức</a:t>
            </a:r>
            <a:endParaRPr lang="en-US" sz="2400" dirty="0">
              <a:solidFill>
                <a:srgbClr val="0000CC"/>
              </a:solidFill>
              <a:effectLst/>
              <a:latin typeface="+mj-lt"/>
              <a:ea typeface="Times New Roman" panose="02020603050405020304" pitchFamily="18" charset="0"/>
            </a:endParaRPr>
          </a:p>
        </p:txBody>
      </p:sp>
    </p:spTree>
    <p:extLst>
      <p:ext uri="{BB962C8B-B14F-4D97-AF65-F5344CB8AC3E}">
        <p14:creationId xmlns:p14="http://schemas.microsoft.com/office/powerpoint/2010/main" val="75795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1" y="304800"/>
            <a:ext cx="3333750" cy="2557402"/>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8" name="Rectangle 7"/>
          <p:cNvSpPr/>
          <p:nvPr/>
        </p:nvSpPr>
        <p:spPr>
          <a:xfrm>
            <a:off x="3387458" y="319885"/>
            <a:ext cx="4567167" cy="1323439"/>
          </a:xfrm>
          <a:prstGeom prst="rect">
            <a:avLst/>
          </a:prstGeom>
          <a:ln>
            <a:solidFill>
              <a:srgbClr val="6600CC"/>
            </a:solidFill>
          </a:ln>
        </p:spPr>
        <p:txBody>
          <a:bodyPr wrap="square">
            <a:spAutoFit/>
          </a:bodyPr>
          <a:lstStyle/>
          <a:p>
            <a:pPr algn="ctr"/>
            <a:r>
              <a:rPr lang="nl-NL" sz="2000" dirty="0">
                <a:solidFill>
                  <a:srgbClr val="000066"/>
                </a:solidFill>
                <a:latin typeface="+mj-lt"/>
                <a:ea typeface="Times New Roman" panose="02020603050405020304" pitchFamily="18" charset="0"/>
              </a:rPr>
              <a:t>Tình trạng tham nhũng và sự suy thoái về tư tưởng chính trị, đạo đức, lối sống của một bộ phận không nhỏ cán bộ, đảng viên </a:t>
            </a:r>
            <a:endParaRPr lang="en-US" sz="2000"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46" y="304800"/>
            <a:ext cx="2801155" cy="25574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496882" y="3045996"/>
            <a:ext cx="4551068" cy="707886"/>
          </a:xfrm>
          <a:prstGeom prst="rect">
            <a:avLst/>
          </a:prstGeom>
          <a:ln>
            <a:solidFill>
              <a:srgbClr val="6600CC"/>
            </a:solidFill>
          </a:ln>
        </p:spPr>
        <p:txBody>
          <a:bodyPr wrap="square">
            <a:spAutoFit/>
          </a:bodyPr>
          <a:lstStyle/>
          <a:p>
            <a:pPr algn="ctr"/>
            <a:r>
              <a:rPr lang="nl-NL" sz="2000" dirty="0">
                <a:solidFill>
                  <a:srgbClr val="FF0000"/>
                </a:solidFill>
                <a:latin typeface="+mj-lt"/>
                <a:ea typeface="Times New Roman" panose="02020603050405020304" pitchFamily="18" charset="0"/>
              </a:rPr>
              <a:t>Cản trở việc thực hiện đường lối, chủ trương, chính sách của Đảng</a:t>
            </a:r>
            <a:endParaRPr lang="en-US" sz="2000" dirty="0">
              <a:solidFill>
                <a:srgbClr val="FF0000"/>
              </a:solidFill>
              <a:latin typeface="+mj-lt"/>
            </a:endParaRPr>
          </a:p>
        </p:txBody>
      </p:sp>
      <p:sp>
        <p:nvSpPr>
          <p:cNvPr id="11" name="Rectangle 10"/>
          <p:cNvSpPr/>
          <p:nvPr/>
        </p:nvSpPr>
        <p:spPr>
          <a:xfrm>
            <a:off x="3510034" y="5175487"/>
            <a:ext cx="4567167" cy="707886"/>
          </a:xfrm>
          <a:prstGeom prst="rect">
            <a:avLst/>
          </a:prstGeom>
          <a:ln>
            <a:solidFill>
              <a:srgbClr val="6600CC"/>
            </a:solidFill>
          </a:ln>
        </p:spPr>
        <p:txBody>
          <a:bodyPr wrap="square">
            <a:spAutoFit/>
          </a:bodyPr>
          <a:lstStyle/>
          <a:p>
            <a:pPr algn="ctr"/>
            <a:r>
              <a:rPr lang="nl-NL" sz="2000" dirty="0">
                <a:solidFill>
                  <a:srgbClr val="663300"/>
                </a:solidFill>
                <a:latin typeface="+mj-lt"/>
                <a:ea typeface="Times New Roman" panose="02020603050405020304" pitchFamily="18" charset="0"/>
              </a:rPr>
              <a:t>Gây bất bình và làm giảm lòng tin trong Nhân dân</a:t>
            </a:r>
            <a:endParaRPr lang="en-US" sz="2000" dirty="0">
              <a:solidFill>
                <a:srgbClr val="663300"/>
              </a:solidFill>
              <a:latin typeface="+mj-lt"/>
            </a:endParaRPr>
          </a:p>
        </p:txBody>
      </p:sp>
      <p:sp>
        <p:nvSpPr>
          <p:cNvPr id="12" name="Down Arrow 11"/>
          <p:cNvSpPr/>
          <p:nvPr/>
        </p:nvSpPr>
        <p:spPr>
          <a:xfrm>
            <a:off x="5334000" y="1803045"/>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09847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p14="http://schemas.microsoft.com/office/powerpoint/2010/main" val="11292386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5" name="Rectangle 4"/>
          <p:cNvSpPr/>
          <p:nvPr/>
        </p:nvSpPr>
        <p:spPr>
          <a:xfrm>
            <a:off x="1981200" y="220256"/>
            <a:ext cx="4828566" cy="461665"/>
          </a:xfrm>
          <a:prstGeom prst="rect">
            <a:avLst/>
          </a:prstGeom>
        </p:spPr>
        <p:txBody>
          <a:bodyPr wrap="none">
            <a:spAutoFit/>
          </a:bodyPr>
          <a:lstStyle/>
          <a:p>
            <a:pPr marL="285750" indent="-285750">
              <a:buFont typeface="Wingdings" panose="05000000000000000000" pitchFamily="2" charset="2"/>
              <a:buChar char="Ø"/>
            </a:pPr>
            <a:r>
              <a:rPr lang="nl-NL" sz="2400" dirty="0">
                <a:solidFill>
                  <a:srgbClr val="663300"/>
                </a:solidFill>
                <a:latin typeface="+mj-lt"/>
                <a:ea typeface="Times New Roman" panose="02020603050405020304" pitchFamily="18" charset="0"/>
              </a:rPr>
              <a:t> </a:t>
            </a:r>
            <a:r>
              <a:rPr lang="nl-NL" sz="2400" b="1" dirty="0">
                <a:solidFill>
                  <a:srgbClr val="663300"/>
                </a:solidFill>
                <a:latin typeface="+mj-lt"/>
                <a:ea typeface="Times New Roman" panose="02020603050405020304" pitchFamily="18" charset="0"/>
              </a:rPr>
              <a:t>Hoàn thiện </a:t>
            </a:r>
            <a:r>
              <a:rPr lang="nl-NL" sz="2400" dirty="0">
                <a:solidFill>
                  <a:srgbClr val="FF3399"/>
                </a:solidFill>
                <a:latin typeface="+mj-lt"/>
                <a:ea typeface="Times New Roman" panose="02020603050405020304" pitchFamily="18" charset="0"/>
              </a:rPr>
              <a:t>cơ chế, chính sách</a:t>
            </a:r>
            <a:endParaRPr lang="en-US" sz="2400" dirty="0">
              <a:solidFill>
                <a:srgbClr val="FF3399"/>
              </a:solidFill>
              <a:latin typeface="+mj-lt"/>
            </a:endParaRPr>
          </a:p>
        </p:txBody>
      </p:sp>
      <p:sp>
        <p:nvSpPr>
          <p:cNvPr id="6" name="Rectangle 5"/>
          <p:cNvSpPr/>
          <p:nvPr/>
        </p:nvSpPr>
        <p:spPr>
          <a:xfrm>
            <a:off x="2027824" y="974768"/>
            <a:ext cx="3071675" cy="461665"/>
          </a:xfrm>
          <a:prstGeom prst="rect">
            <a:avLst/>
          </a:prstGeom>
        </p:spPr>
        <p:txBody>
          <a:bodyPr wrap="none">
            <a:spAutoFit/>
          </a:bodyPr>
          <a:lstStyle/>
          <a:p>
            <a:pPr marL="285750" indent="-285750">
              <a:buFont typeface="Wingdings" panose="05000000000000000000" pitchFamily="2" charset="2"/>
              <a:buChar char="Ø"/>
            </a:pPr>
            <a:r>
              <a:rPr lang="nl-NL" sz="2400" dirty="0">
                <a:solidFill>
                  <a:srgbClr val="C00000"/>
                </a:solidFill>
                <a:latin typeface="+mj-lt"/>
                <a:ea typeface="Times New Roman" panose="02020603050405020304" pitchFamily="18" charset="0"/>
              </a:rPr>
              <a:t> </a:t>
            </a:r>
            <a:r>
              <a:rPr lang="nl-NL" sz="2400" b="1" dirty="0">
                <a:solidFill>
                  <a:srgbClr val="3333CC"/>
                </a:solidFill>
                <a:latin typeface="+mj-lt"/>
                <a:ea typeface="Times New Roman" panose="02020603050405020304" pitchFamily="18" charset="0"/>
              </a:rPr>
              <a:t>Kiện toàn </a:t>
            </a:r>
            <a:r>
              <a:rPr lang="nl-NL" sz="2400" dirty="0">
                <a:solidFill>
                  <a:srgbClr val="C00000"/>
                </a:solidFill>
                <a:latin typeface="+mj-lt"/>
                <a:ea typeface="Times New Roman" panose="02020603050405020304" pitchFamily="18" charset="0"/>
              </a:rPr>
              <a:t>tổ chức</a:t>
            </a:r>
            <a:endParaRPr lang="en-US" sz="2400" dirty="0">
              <a:solidFill>
                <a:srgbClr val="C00000"/>
              </a:solidFill>
              <a:latin typeface="+mj-lt"/>
            </a:endParaRPr>
          </a:p>
        </p:txBody>
      </p:sp>
      <p:sp>
        <p:nvSpPr>
          <p:cNvPr id="7" name="Rectangle 6"/>
          <p:cNvSpPr/>
          <p:nvPr/>
        </p:nvSpPr>
        <p:spPr>
          <a:xfrm>
            <a:off x="1958553" y="1706994"/>
            <a:ext cx="4474302" cy="461665"/>
          </a:xfrm>
          <a:prstGeom prst="rect">
            <a:avLst/>
          </a:prstGeom>
        </p:spPr>
        <p:txBody>
          <a:bodyPr wrap="none">
            <a:spAutoFit/>
          </a:bodyPr>
          <a:lstStyle/>
          <a:p>
            <a:pPr marL="285750" indent="-285750">
              <a:buFont typeface="Wingdings" panose="05000000000000000000" pitchFamily="2" charset="2"/>
              <a:buChar char="Ø"/>
            </a:pPr>
            <a:r>
              <a:rPr lang="nl-NL" sz="2400" b="1" dirty="0">
                <a:solidFill>
                  <a:srgbClr val="CC0066"/>
                </a:solidFill>
                <a:latin typeface="+mj-lt"/>
                <a:ea typeface="Times New Roman" panose="02020603050405020304" pitchFamily="18" charset="0"/>
              </a:rPr>
              <a:t>Chấn chỉnh </a:t>
            </a:r>
            <a:r>
              <a:rPr lang="nl-NL" sz="2400" dirty="0">
                <a:solidFill>
                  <a:srgbClr val="008000"/>
                </a:solidFill>
                <a:latin typeface="+mj-lt"/>
                <a:ea typeface="Times New Roman" panose="02020603050405020304" pitchFamily="18" charset="0"/>
              </a:rPr>
              <a:t>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b="1" dirty="0">
                <a:solidFill>
                  <a:srgbClr val="00B050"/>
                </a:solidFill>
                <a:latin typeface="+mj-lt"/>
                <a:ea typeface="Times New Roman" panose="02020603050405020304" pitchFamily="18" charset="0"/>
              </a:rPr>
              <a:t>Khắc phục </a:t>
            </a:r>
            <a:r>
              <a:rPr lang="nl-NL" sz="2400" dirty="0">
                <a:solidFill>
                  <a:srgbClr val="FF0000"/>
                </a:solidFill>
                <a:latin typeface="+mj-lt"/>
                <a:ea typeface="Times New Roman" panose="02020603050405020304" pitchFamily="18" charset="0"/>
              </a:rPr>
              <a:t>sơ hở, xử lý nghiêm, kịp thời mọi vi 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b="1" dirty="0">
                <a:solidFill>
                  <a:srgbClr val="996633"/>
                </a:solidFill>
                <a:latin typeface="+mj-lt"/>
                <a:ea typeface="Times New Roman" panose="02020603050405020304" pitchFamily="18" charset="0"/>
              </a:rPr>
              <a:t>Huy động và phối hợp </a:t>
            </a:r>
            <a:r>
              <a:rPr lang="nl-NL" sz="2400" dirty="0">
                <a:solidFill>
                  <a:srgbClr val="660066"/>
                </a:solidFill>
                <a:latin typeface="+mj-lt"/>
                <a:ea typeface="Times New Roman" panose="02020603050405020304" pitchFamily="18" charset="0"/>
              </a:rPr>
              <a:t>chặt chẽ mọi lực lượng đấu 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nl-NL" sz="2400" b="1" dirty="0">
                <a:solidFill>
                  <a:srgbClr val="002060"/>
                </a:solidFill>
                <a:latin typeface="+mj-lt"/>
                <a:ea typeface="Times New Roman" panose="02020603050405020304" pitchFamily="18" charset="0"/>
              </a:rPr>
              <a:t>Ngăn chặn, đẩy lùi và loại trừ </a:t>
            </a:r>
            <a:r>
              <a:rPr lang="nl-NL" sz="2400" dirty="0">
                <a:solidFill>
                  <a:srgbClr val="00B0F0"/>
                </a:solidFill>
                <a:latin typeface="+mj-lt"/>
                <a:ea typeface="Times New Roman" panose="02020603050405020304" pitchFamily="18" charset="0"/>
              </a:rPr>
              <a:t>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8385" y="33945"/>
            <a:ext cx="4628953" cy="568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8420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0200"/>
            <a:ext cx="32766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514475"/>
            <a:ext cx="77724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43950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a:solidFill>
                  <a:srgbClr val="3333CC"/>
                </a:solidFill>
                <a:latin typeface="+mj-lt"/>
                <a:ea typeface="Times New Roman" panose="02020603050405020304" pitchFamily="18" charset="0"/>
                <a:cs typeface="Times New Roman" panose="02020603050405020304" pitchFamily="18" charset="0"/>
              </a:rPr>
              <a:t>Mặt trận tổ quốc, các đoàn thể nhân dân, các cơ quan thông tin đại chúng và toàn xã hội có trách </a:t>
            </a:r>
            <a:r>
              <a:rPr lang="nl-NL" sz="2400" b="1" dirty="0">
                <a:solidFill>
                  <a:srgbClr val="663300"/>
                </a:solidFill>
                <a:latin typeface="+mj-lt"/>
                <a:ea typeface="Times New Roman" panose="02020603050405020304" pitchFamily="18" charset="0"/>
                <a:cs typeface="Times New Roman" panose="02020603050405020304" pitchFamily="18" charset="0"/>
              </a:rPr>
              <a:t>nhiệm giám sát, kiểm tra cán bộ, công chức, phát hiện, tố cáo, lên án những kẻ tham nhũng.</a:t>
            </a:r>
            <a:endParaRPr lang="en-US" sz="2400" b="1" dirty="0">
              <a:solidFill>
                <a:srgbClr val="663300"/>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b="1" dirty="0">
                <a:solidFill>
                  <a:srgbClr val="006600"/>
                </a:solidFill>
                <a:latin typeface="+mj-lt"/>
                <a:ea typeface="Times New Roman" panose="02020603050405020304" pitchFamily="18" charset="0"/>
                <a:cs typeface="Times New Roman" panose="02020603050405020304" pitchFamily="18" charset="0"/>
              </a:rPr>
              <a:t>Tăng cường tổ chức, lãnh đạo, chỉ đạo và huy động</a:t>
            </a:r>
            <a:r>
              <a:rPr lang="nl-NL" sz="2400" dirty="0">
                <a:solidFill>
                  <a:srgbClr val="990033"/>
                </a:solidFill>
                <a:latin typeface="+mj-lt"/>
                <a:ea typeface="Times New Roman" panose="02020603050405020304" pitchFamily="18" charset="0"/>
                <a:cs typeface="Times New Roman" panose="02020603050405020304" pitchFamily="18" charset="0"/>
              </a:rPr>
              <a:t> lực lượng, đấu tranh </a:t>
            </a:r>
            <a:r>
              <a:rPr lang="nl-NL" sz="2400" b="1" dirty="0">
                <a:solidFill>
                  <a:srgbClr val="FF0000"/>
                </a:solidFill>
                <a:latin typeface="+mj-lt"/>
                <a:ea typeface="Times New Roman" panose="02020603050405020304" pitchFamily="18" charset="0"/>
                <a:cs typeface="Times New Roman" panose="02020603050405020304" pitchFamily="18" charset="0"/>
              </a:rPr>
              <a:t>chống tham nhũng</a:t>
            </a:r>
            <a:r>
              <a:rPr lang="nl-NL" sz="2400" dirty="0">
                <a:solidFill>
                  <a:srgbClr val="990033"/>
                </a:solidFill>
                <a:latin typeface="+mj-lt"/>
                <a:ea typeface="Times New Roman" panose="02020603050405020304" pitchFamily="18" charset="0"/>
                <a:cs typeface="Times New Roman" panose="02020603050405020304" pitchFamily="18" charset="0"/>
              </a:rPr>
              <a:t>,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4723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1200329"/>
          </a:xfrm>
          <a:prstGeom prst="rect">
            <a:avLst/>
          </a:prstGeom>
        </p:spPr>
        <p:txBody>
          <a:bodyPr>
            <a:spAutoFit/>
          </a:bodyPr>
          <a:lstStyle/>
          <a:p>
            <a:pPr marL="800100" indent="-342900" algn="ctr">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569660"/>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3074"/>
            <a:ext cx="6286500" cy="443216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4675" y="1759393"/>
            <a:ext cx="5038725" cy="388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1970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0" y="1524000"/>
            <a:ext cx="40005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0"/>
            <a:ext cx="38862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524000"/>
            <a:ext cx="41529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3574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3543</TotalTime>
  <Words>4604</Words>
  <Application>Microsoft Office PowerPoint</Application>
  <PresentationFormat>Widescreen</PresentationFormat>
  <Paragraphs>276</Paragraphs>
  <Slides>64</Slides>
  <Notes>2</Notes>
  <HiddenSlides>0</HiddenSlides>
  <MMClips>0</MMClips>
  <ScaleCrop>false</ScaleCrop>
  <HeadingPairs>
    <vt:vector size="6" baseType="variant">
      <vt:variant>
        <vt:lpstr>Fonts Used</vt:lpstr>
      </vt:variant>
      <vt:variant>
        <vt:i4>17</vt:i4>
      </vt:variant>
      <vt:variant>
        <vt:lpstr>Theme</vt:lpstr>
      </vt:variant>
      <vt:variant>
        <vt:i4>3</vt:i4>
      </vt:variant>
      <vt:variant>
        <vt:lpstr>Slide Titles</vt:lpstr>
      </vt:variant>
      <vt:variant>
        <vt:i4>64</vt:i4>
      </vt:variant>
    </vt:vector>
  </HeadingPairs>
  <TitlesOfParts>
    <vt:vector size="84" baseType="lpstr">
      <vt:lpstr>.VnTime</vt:lpstr>
      <vt:lpstr>Arial</vt:lpstr>
      <vt:lpstr>Arial</vt:lpstr>
      <vt:lpstr>Arial Đen</vt:lpstr>
      <vt:lpstr>Calibri</vt:lpstr>
      <vt:lpstr>Calibri Light</vt:lpstr>
      <vt:lpstr>FontAwesome</vt:lpstr>
      <vt:lpstr>Lato</vt:lpstr>
      <vt:lpstr>Lato Light</vt:lpstr>
      <vt:lpstr>Oswald</vt:lpstr>
      <vt:lpstr>Roboto</vt:lpstr>
      <vt:lpstr>Segoe UI Light</vt:lpstr>
      <vt:lpstr>Source Sans Pro</vt:lpstr>
      <vt:lpstr>Times New Roman</vt:lpstr>
      <vt:lpstr>VNbangkok</vt:lpstr>
      <vt:lpstr>VNbritannic</vt:lpstr>
      <vt:lpstr>Wingdings</vt:lpstr>
      <vt:lpstr>Office Theme</vt:lpstr>
      <vt:lpstr>Quince template</vt:lpstr>
      <vt:lpstr>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Le Tien Duat</cp:lastModifiedBy>
  <cp:revision>193</cp:revision>
  <dcterms:created xsi:type="dcterms:W3CDTF">2015-10-29T17:39:51Z</dcterms:created>
  <dcterms:modified xsi:type="dcterms:W3CDTF">2021-12-02T16:11:17Z</dcterms:modified>
</cp:coreProperties>
</file>