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96" r:id="rId1"/>
  </p:sldMasterIdLst>
  <p:notesMasterIdLst>
    <p:notesMasterId r:id="rId24"/>
  </p:notesMasterIdLst>
  <p:sldIdLst>
    <p:sldId id="256" r:id="rId2"/>
    <p:sldId id="395" r:id="rId3"/>
    <p:sldId id="356" r:id="rId4"/>
    <p:sldId id="335" r:id="rId5"/>
    <p:sldId id="383" r:id="rId6"/>
    <p:sldId id="385" r:id="rId7"/>
    <p:sldId id="388" r:id="rId8"/>
    <p:sldId id="393" r:id="rId9"/>
    <p:sldId id="389" r:id="rId10"/>
    <p:sldId id="391" r:id="rId11"/>
    <p:sldId id="260" r:id="rId12"/>
    <p:sldId id="341" r:id="rId13"/>
    <p:sldId id="261" r:id="rId14"/>
    <p:sldId id="403" r:id="rId15"/>
    <p:sldId id="398" r:id="rId16"/>
    <p:sldId id="399" r:id="rId17"/>
    <p:sldId id="262" r:id="rId18"/>
    <p:sldId id="401" r:id="rId19"/>
    <p:sldId id="345" r:id="rId20"/>
    <p:sldId id="268" r:id="rId21"/>
    <p:sldId id="405" r:id="rId22"/>
    <p:sldId id="40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C9BED3-72E6-4E16-8A00-B58BCAB53A62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42FAFD-1CA7-4072-9F22-749AAD3F86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993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42FAFD-1CA7-4072-9F22-749AAD3F86A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064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1295-B459-46A9-9BF9-94704E895276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DAD78-33C9-4D61-9BB0-2E6DCF68DE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813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1295-B459-46A9-9BF9-94704E895276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DAD78-33C9-4D61-9BB0-2E6DCF68DE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547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1295-B459-46A9-9BF9-94704E895276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DAD78-33C9-4D61-9BB0-2E6DCF68DE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12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1295-B459-46A9-9BF9-94704E895276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DAD78-33C9-4D61-9BB0-2E6DCF68DE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32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1295-B459-46A9-9BF9-94704E895276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DAD78-33C9-4D61-9BB0-2E6DCF68DE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752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1295-B459-46A9-9BF9-94704E895276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DAD78-33C9-4D61-9BB0-2E6DCF68DE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734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1295-B459-46A9-9BF9-94704E895276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DAD78-33C9-4D61-9BB0-2E6DCF68DE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32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1295-B459-46A9-9BF9-94704E895276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DAD78-33C9-4D61-9BB0-2E6DCF68DE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473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1295-B459-46A9-9BF9-94704E895276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DAD78-33C9-4D61-9BB0-2E6DCF68DE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06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1295-B459-46A9-9BF9-94704E895276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DAD78-33C9-4D61-9BB0-2E6DCF68DE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346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1295-B459-46A9-9BF9-94704E895276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DAD78-33C9-4D61-9BB0-2E6DCF68DE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1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E1295-B459-46A9-9BF9-94704E895276}" type="datetimeFigureOut">
              <a:rPr lang="en-US" smtClean="0"/>
              <a:t>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3DAD78-33C9-4D61-9BB0-2E6DCF68DE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2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7" r:id="rId1"/>
    <p:sldLayoutId id="2147484298" r:id="rId2"/>
    <p:sldLayoutId id="2147484299" r:id="rId3"/>
    <p:sldLayoutId id="2147484300" r:id="rId4"/>
    <p:sldLayoutId id="2147484301" r:id="rId5"/>
    <p:sldLayoutId id="2147484302" r:id="rId6"/>
    <p:sldLayoutId id="2147484303" r:id="rId7"/>
    <p:sldLayoutId id="2147484304" r:id="rId8"/>
    <p:sldLayoutId id="2147484305" r:id="rId9"/>
    <p:sldLayoutId id="2147484306" r:id="rId10"/>
    <p:sldLayoutId id="21474843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microsoft.com/office/2007/relationships/hdphoto" Target="../media/hdphoto3.wdp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7BkwQrahHv0" TargetMode="Externa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7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Môn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KHÍ CỤ ĐIỆN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Nhắc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nhở</a:t>
            </a:r>
            <a:endParaRPr lang="en-US" sz="1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8563E9-1C20-42BD-BD9C-CBE61E3A4967}"/>
              </a:ext>
            </a:extLst>
          </p:cNvPr>
          <p:cNvSpPr/>
          <p:nvPr/>
        </p:nvSpPr>
        <p:spPr>
          <a:xfrm>
            <a:off x="440872" y="1622619"/>
            <a:ext cx="8262257" cy="4219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NHẮC NHỞ</a:t>
            </a:r>
            <a:endParaRPr 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28700" indent="-257175" defTabSz="685800">
              <a:lnSpc>
                <a:spcPct val="150000"/>
              </a:lnSpc>
              <a:buFont typeface="Times New Roman" panose="02020603050405020304" pitchFamily="18" charset="0"/>
              <a:buChar char="-"/>
              <a:tabLst>
                <a:tab pos="540068" algn="l"/>
              </a:tabLst>
            </a:pP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Sinh viên </a:t>
            </a:r>
            <a:r>
              <a:rPr lang="en-US" sz="2400" b="1" dirty="0">
                <a:solidFill>
                  <a:srgbClr val="0000F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mở camera 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trong suốt buổi học.</a:t>
            </a:r>
          </a:p>
          <a:p>
            <a:pPr marL="1028700" indent="-257175" defTabSz="685800">
              <a:lnSpc>
                <a:spcPct val="150000"/>
              </a:lnSpc>
              <a:buFont typeface="Times New Roman" panose="02020603050405020304" pitchFamily="18" charset="0"/>
              <a:buChar char="-"/>
              <a:tabLst>
                <a:tab pos="540068" algn="l"/>
              </a:tabLst>
            </a:pP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Trang phục lịch sự, chỗ ngồi học yên tĩnh.</a:t>
            </a:r>
          </a:p>
          <a:p>
            <a:pPr marL="1028700" indent="-257175" defTabSz="685800">
              <a:lnSpc>
                <a:spcPct val="150000"/>
              </a:lnSpc>
              <a:buFont typeface="Times New Roman" panose="02020603050405020304" pitchFamily="18" charset="0"/>
              <a:buChar char="-"/>
              <a:tabLst>
                <a:tab pos="540068" algn="l"/>
              </a:tabLst>
            </a:pP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Tắt mic, khi phát biểu thì mở mic, sau đó tắt.</a:t>
            </a:r>
          </a:p>
          <a:p>
            <a:pPr marL="1028700" indent="-257175" defTabSz="685800">
              <a:lnSpc>
                <a:spcPct val="150000"/>
              </a:lnSpc>
              <a:buFont typeface="Times New Roman" panose="02020603050405020304" pitchFamily="18" charset="0"/>
              <a:buChar char="-"/>
              <a:tabLst>
                <a:tab pos="540068" algn="l"/>
              </a:tabLst>
            </a:pP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Chuẩn bị tập, viết để ghi lại nội dung quan trọng.</a:t>
            </a:r>
          </a:p>
          <a:p>
            <a:pPr marL="1028700" indent="-257175" defTabSz="685800">
              <a:lnSpc>
                <a:spcPct val="150000"/>
              </a:lnSpc>
              <a:buFont typeface="Times New Roman" panose="02020603050405020304" pitchFamily="18" charset="0"/>
              <a:buChar char="-"/>
              <a:tabLst>
                <a:tab pos="540068" algn="l"/>
              </a:tabLst>
            </a:pP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Chuẩn bị máy tính (CASIO) để làm </a:t>
            </a:r>
            <a:r>
              <a:rPr lang="en-US" sz="2400" b="1" dirty="0">
                <a:solidFill>
                  <a:srgbClr val="0000F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bài tập và kiểm tra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028700" indent="-257175" defTabSz="685800">
              <a:lnSpc>
                <a:spcPct val="150000"/>
              </a:lnSpc>
              <a:buFont typeface="Times New Roman" panose="02020603050405020304" pitchFamily="18" charset="0"/>
              <a:buChar char="-"/>
              <a:tabLst>
                <a:tab pos="540068" algn="l"/>
              </a:tabLst>
            </a:pP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Nếu vào học trễ thì nêu ngay lý do trong phần Chat.</a:t>
            </a:r>
          </a:p>
          <a:p>
            <a:pPr defTabSz="685800">
              <a:tabLst>
                <a:tab pos="540068" algn="l"/>
              </a:tabLst>
            </a:pPr>
            <a:endParaRPr lang="en-US" sz="2100" dirty="0">
              <a:solidFill>
                <a:prstClr val="black"/>
              </a:solidFill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99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7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: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endParaRPr lang="en-US" sz="1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143780"/>
            <a:ext cx="7239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>
              <a:spcBef>
                <a:spcPts val="600"/>
              </a:spcBef>
              <a:spcAft>
                <a:spcPts val="600"/>
              </a:spcAft>
              <a:buFont typeface="Times New Roman"/>
              <a:buChar char="-"/>
            </a:pP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Trình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bày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được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cấu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tạo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cơ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bản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của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smtClean="0">
                <a:solidFill>
                  <a:srgbClr val="0000FF"/>
                </a:solidFill>
                <a:latin typeface="Times New Roman"/>
                <a:ea typeface="Calibri"/>
              </a:rPr>
              <a:t>contactor</a:t>
            </a:r>
            <a:endParaRPr lang="en-US" sz="2800" b="1" dirty="0">
              <a:solidFill>
                <a:srgbClr val="0000FF"/>
              </a:solidFill>
              <a:effectLst/>
              <a:latin typeface="Times New Roman"/>
              <a:ea typeface="Calibri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3081009"/>
            <a:ext cx="7848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>
              <a:spcBef>
                <a:spcPts val="600"/>
              </a:spcBef>
              <a:spcAft>
                <a:spcPts val="600"/>
              </a:spcAft>
              <a:buFont typeface="Times New Roman"/>
              <a:buChar char="-"/>
            </a:pP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Giải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thích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được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nguyên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lý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làm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việc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của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smtClean="0">
                <a:solidFill>
                  <a:srgbClr val="0000FF"/>
                </a:solidFill>
                <a:latin typeface="Times New Roman"/>
                <a:ea typeface="Calibri"/>
              </a:rPr>
              <a:t>contactor</a:t>
            </a:r>
            <a:endParaRPr lang="en-US" sz="2800" b="1" dirty="0">
              <a:solidFill>
                <a:srgbClr val="0000FF"/>
              </a:solidFill>
              <a:effectLst/>
              <a:latin typeface="Times New Roman"/>
              <a:ea typeface="Calibri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903186"/>
            <a:ext cx="8752717" cy="8679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xong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07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7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: CONTACTOR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800" y="1447800"/>
            <a:ext cx="4643193" cy="4648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676400"/>
            <a:ext cx="4535817" cy="419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40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: CONTACTOR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2564" t="3383"/>
          <a:stretch/>
        </p:blipFill>
        <p:spPr>
          <a:xfrm>
            <a:off x="0" y="2286000"/>
            <a:ext cx="5791715" cy="43529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8396" y="2296838"/>
            <a:ext cx="3267448" cy="434209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" y="884670"/>
            <a:ext cx="9144000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61963" algn="just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đảo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quay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cửa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cửa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cuốn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…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22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: CONTACTOR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/>
          <a:stretch>
            <a:fillRect/>
          </a:stretch>
        </p:blipFill>
        <p:spPr>
          <a:xfrm>
            <a:off x="990600" y="838200"/>
            <a:ext cx="70104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23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: CONTACTOR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4.1.1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653" b="94395" l="21037" r="81646">
                        <a14:foregroundMark x1="37683" y1="66369" x2="40183" y2="69699"/>
                        <a14:foregroundMark x1="40183" y1="64419" x2="40183" y2="64419"/>
                        <a14:foregroundMark x1="38049" y1="64419" x2="38049" y2="64419"/>
                        <a14:foregroundMark x1="58780" y1="70431" x2="58780" y2="70431"/>
                        <a14:foregroundMark x1="60000" y1="57027" x2="60000" y2="57027"/>
                        <a14:foregroundMark x1="59207" y1="64257" x2="59207" y2="64257"/>
                        <a14:foregroundMark x1="62378" y1="44354" x2="62378" y2="44354"/>
                        <a14:foregroundMark x1="60549" y1="39643" x2="62927" y2="48578"/>
                        <a14:foregroundMark x1="36098" y1="33306" x2="40305" y2="41186"/>
                        <a14:foregroundMark x1="36463" y1="74817" x2="49939" y2="78554"/>
                        <a14:foregroundMark x1="47439" y1="80991" x2="34329" y2="77498"/>
                        <a14:foregroundMark x1="31037" y1="79610" x2="59207" y2="87490"/>
                        <a14:foregroundMark x1="31341" y1="80422" x2="29573" y2="79610"/>
                        <a14:foregroundMark x1="28659" y1="80991" x2="28659" y2="80991"/>
                        <a14:foregroundMark x1="59085" y1="87652" x2="59756" y2="90171"/>
                      </a14:backgroundRemoval>
                    </a14:imgEffect>
                    <a14:imgEffect>
                      <a14:saturation sat="1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28" t="12676" r="14885" b="4225"/>
          <a:stretch/>
        </p:blipFill>
        <p:spPr>
          <a:xfrm>
            <a:off x="2559932" y="727456"/>
            <a:ext cx="6495428" cy="613054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lumOff val="50000"/>
                </a:schemeClr>
              </a:gs>
              <a:gs pos="61050">
                <a:srgbClr val="BEE9FF"/>
              </a:gs>
              <a:gs pos="81000">
                <a:schemeClr val="accent1">
                  <a:lumMod val="40000"/>
                  <a:lumOff val="60000"/>
                </a:schemeClr>
              </a:gs>
              <a:gs pos="62000">
                <a:srgbClr val="BFE9FF"/>
              </a:gs>
              <a:gs pos="26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effectLst>
            <a:outerShdw blurRad="50800" dist="50800" dir="5400000" algn="ctr" rotWithShape="0">
              <a:srgbClr val="000000">
                <a:alpha val="0"/>
              </a:srgbClr>
            </a:outerShdw>
            <a:softEdge rad="228600"/>
          </a:effectLst>
        </p:spPr>
      </p:pic>
      <p:sp>
        <p:nvSpPr>
          <p:cNvPr id="12" name="TextBox 11"/>
          <p:cNvSpPr txBox="1"/>
          <p:nvPr/>
        </p:nvSpPr>
        <p:spPr>
          <a:xfrm>
            <a:off x="1" y="3119735"/>
            <a:ext cx="2255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Lò xo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phản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lực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Straight Arrow Connector 12"/>
          <p:cNvCxnSpPr>
            <a:stCxn id="16" idx="3"/>
          </p:cNvCxnSpPr>
          <p:nvPr/>
        </p:nvCxnSpPr>
        <p:spPr>
          <a:xfrm flipV="1">
            <a:off x="2630913" y="4766101"/>
            <a:ext cx="1864887" cy="983398"/>
          </a:xfrm>
          <a:prstGeom prst="straightConnector1">
            <a:avLst/>
          </a:prstGeom>
          <a:ln w="2857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38199" y="6396335"/>
            <a:ext cx="1524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Cuộn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Straight Arrow Connector 14"/>
          <p:cNvCxnSpPr>
            <a:stCxn id="14" idx="3"/>
          </p:cNvCxnSpPr>
          <p:nvPr/>
        </p:nvCxnSpPr>
        <p:spPr>
          <a:xfrm flipV="1">
            <a:off x="2362200" y="4958800"/>
            <a:ext cx="2913350" cy="1668368"/>
          </a:xfrm>
          <a:prstGeom prst="straightConnector1">
            <a:avLst/>
          </a:prstGeom>
          <a:ln w="2857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6200" y="5334000"/>
            <a:ext cx="2554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tĩnh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nam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châm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Straight Arrow Connector 16"/>
          <p:cNvCxnSpPr>
            <a:stCxn id="12" idx="3"/>
          </p:cNvCxnSpPr>
          <p:nvPr/>
        </p:nvCxnSpPr>
        <p:spPr>
          <a:xfrm>
            <a:off x="2255133" y="3350568"/>
            <a:ext cx="2996274" cy="518116"/>
          </a:xfrm>
          <a:prstGeom prst="straightConnector1">
            <a:avLst/>
          </a:prstGeom>
          <a:ln w="2857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" y="3741003"/>
            <a:ext cx="26406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Nắp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nam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châm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Straight Arrow Connector 18"/>
          <p:cNvCxnSpPr>
            <a:stCxn id="18" idx="3"/>
          </p:cNvCxnSpPr>
          <p:nvPr/>
        </p:nvCxnSpPr>
        <p:spPr>
          <a:xfrm flipV="1">
            <a:off x="2640605" y="3866868"/>
            <a:ext cx="1926176" cy="289634"/>
          </a:xfrm>
          <a:prstGeom prst="straightConnector1">
            <a:avLst/>
          </a:prstGeom>
          <a:ln w="2857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838199" y="2209800"/>
            <a:ext cx="1551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Tiếp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điểm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Straight Arrow Connector 20"/>
          <p:cNvCxnSpPr>
            <a:stCxn id="20" idx="3"/>
          </p:cNvCxnSpPr>
          <p:nvPr/>
        </p:nvCxnSpPr>
        <p:spPr>
          <a:xfrm>
            <a:off x="2389782" y="2625299"/>
            <a:ext cx="2791818" cy="158570"/>
          </a:xfrm>
          <a:prstGeom prst="straightConnector1">
            <a:avLst/>
          </a:prstGeom>
          <a:ln w="2857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68049" y="1295400"/>
            <a:ext cx="17120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Tiếp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điểm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" name="Straight Arrow Connector 22"/>
          <p:cNvCxnSpPr>
            <a:stCxn id="22" idx="3"/>
          </p:cNvCxnSpPr>
          <p:nvPr/>
        </p:nvCxnSpPr>
        <p:spPr>
          <a:xfrm>
            <a:off x="2380091" y="1710899"/>
            <a:ext cx="2801509" cy="720299"/>
          </a:xfrm>
          <a:prstGeom prst="straightConnector1">
            <a:avLst/>
          </a:prstGeom>
          <a:ln w="2857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1600200" y="685800"/>
            <a:ext cx="779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Vỏ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2" name="Straight Arrow Connector 61"/>
          <p:cNvCxnSpPr>
            <a:stCxn id="61" idx="3"/>
          </p:cNvCxnSpPr>
          <p:nvPr/>
        </p:nvCxnSpPr>
        <p:spPr>
          <a:xfrm>
            <a:off x="2380091" y="916633"/>
            <a:ext cx="2953909" cy="454967"/>
          </a:xfrm>
          <a:prstGeom prst="straightConnector1">
            <a:avLst/>
          </a:prstGeom>
          <a:ln w="2857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0" y="4719935"/>
            <a:ext cx="2488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5" name="Straight Arrow Connector 64"/>
          <p:cNvCxnSpPr>
            <a:stCxn id="64" idx="3"/>
          </p:cNvCxnSpPr>
          <p:nvPr/>
        </p:nvCxnSpPr>
        <p:spPr>
          <a:xfrm flipV="1">
            <a:off x="2488950" y="4510966"/>
            <a:ext cx="2006850" cy="439802"/>
          </a:xfrm>
          <a:prstGeom prst="straightConnector1">
            <a:avLst/>
          </a:prstGeom>
          <a:ln w="2857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639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6" grpId="0"/>
      <p:bldP spid="18" grpId="0"/>
      <p:bldP spid="20" grpId="0"/>
      <p:bldP spid="22" grpId="0"/>
      <p:bldP spid="61" grpId="0"/>
      <p:bldP spid="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: CONTACTOR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12667" y1="11735" x2="19667" y2="11735"/>
                        <a14:foregroundMark x1="39667" y1="10714" x2="48333" y2="10714"/>
                        <a14:foregroundMark x1="49333" y1="20918" x2="49667" y2="84694"/>
                        <a14:foregroundMark x1="8333" y1="44388" x2="9667" y2="55612"/>
                        <a14:foregroundMark x1="10000" y1="47959" x2="10667" y2="54592"/>
                        <a14:foregroundMark x1="59333" y1="11224" x2="60333" y2="84184"/>
                        <a14:foregroundMark x1="59667" y1="10204" x2="59667" y2="31122"/>
                        <a14:foregroundMark x1="96000" y1="34694" x2="96333" y2="70918"/>
                        <a14:backgroundMark x1="51333" y1="19898" x2="50667" y2="91327"/>
                        <a14:backgroundMark x1="50333" y1="20918" x2="57333" y2="30612"/>
                        <a14:backgroundMark x1="57333" y1="30612" x2="58000" y2="99490"/>
                        <a14:backgroundMark x1="57667" y1="6122" x2="59000" y2="28061"/>
                        <a14:backgroundMark x1="58667" y1="8673" x2="59000" y2="14286"/>
                      </a14:backgroundRemoval>
                    </a14:imgEffect>
                    <a14:imgEffect>
                      <a14:sharpenSoften amount="47000"/>
                    </a14:imgEffect>
                    <a14:imgEffect>
                      <a14:colorTemperature colorTemp="5900"/>
                    </a14:imgEffect>
                    <a14:imgEffect>
                      <a14:saturation sat="101000"/>
                    </a14:imgEffect>
                    <a14:imgEffect>
                      <a14:brightnessContrast bright="44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47"/>
          <a:stretch/>
        </p:blipFill>
        <p:spPr>
          <a:xfrm>
            <a:off x="3276600" y="1981200"/>
            <a:ext cx="2538448" cy="379916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5" name="TextBox 24"/>
          <p:cNvSpPr txBox="1"/>
          <p:nvPr/>
        </p:nvSpPr>
        <p:spPr>
          <a:xfrm>
            <a:off x="3461966" y="1654314"/>
            <a:ext cx="2106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tĩnh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châm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0121" y="1654314"/>
            <a:ext cx="20268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Nắp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châm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Left Brace 27"/>
          <p:cNvSpPr/>
          <p:nvPr/>
        </p:nvSpPr>
        <p:spPr>
          <a:xfrm rot="5400000">
            <a:off x="2712331" y="-932087"/>
            <a:ext cx="475814" cy="5235588"/>
          </a:xfrm>
          <a:prstGeom prst="leftBrace">
            <a:avLst>
              <a:gd name="adj1" fmla="val 46875"/>
              <a:gd name="adj2" fmla="val 50000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2179886" y="1062335"/>
            <a:ext cx="1782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Mạch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800" b="95800" l="3200" r="97200"/>
                    </a14:imgEffect>
                    <a14:imgEffect>
                      <a14:sharpenSoften amount="62000"/>
                    </a14:imgEffect>
                    <a14:imgEffect>
                      <a14:brightnessContrast bright="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69732">
            <a:off x="5956552" y="1308352"/>
            <a:ext cx="3652122" cy="3652122"/>
          </a:xfrm>
          <a:prstGeom prst="rect">
            <a:avLst/>
          </a:prstGeom>
        </p:spPr>
      </p:pic>
      <p:cxnSp>
        <p:nvCxnSpPr>
          <p:cNvPr id="32" name="Straight Connector 31"/>
          <p:cNvCxnSpPr>
            <a:stCxn id="29" idx="3"/>
          </p:cNvCxnSpPr>
          <p:nvPr/>
        </p:nvCxnSpPr>
        <p:spPr>
          <a:xfrm>
            <a:off x="3962400" y="1293168"/>
            <a:ext cx="3657600" cy="2232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7620000" y="1293168"/>
            <a:ext cx="0" cy="535632"/>
          </a:xfrm>
          <a:prstGeom prst="straightConnector1">
            <a:avLst/>
          </a:prstGeom>
          <a:ln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0" y="5657671"/>
            <a:ext cx="55680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3550"/>
            <a:r>
              <a:rPr lang="en-US" sz="24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Mạch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từ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chế</a:t>
            </a:r>
            <a:r>
              <a:rPr lang="en-US" sz="24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tạo</a:t>
            </a:r>
            <a:r>
              <a:rPr lang="en-US" sz="24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từ</a:t>
            </a:r>
            <a:r>
              <a:rPr lang="en-US" sz="24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thép</a:t>
            </a:r>
            <a:r>
              <a:rPr lang="en-US" sz="24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kỹ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thuật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điện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hình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dạng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E, I hay U, I </a:t>
            </a:r>
            <a:r>
              <a:rPr lang="en-US" sz="24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hoặc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E, E </a:t>
            </a:r>
            <a:r>
              <a:rPr lang="en-US" sz="24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gồm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nhiều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lá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thép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ghép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lại</a:t>
            </a:r>
            <a:r>
              <a:rPr lang="en-US" sz="24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.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4112" y="4711557"/>
            <a:ext cx="3019888" cy="2146443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0" y="695980"/>
            <a:ext cx="2819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Nam </a:t>
            </a:r>
            <a:r>
              <a:rPr lang="en-US" sz="24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châm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điện</a:t>
            </a:r>
            <a:r>
              <a:rPr lang="en-US" sz="24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12667" y1="11735" x2="19667" y2="11735"/>
                        <a14:foregroundMark x1="39667" y1="10714" x2="48333" y2="10714"/>
                        <a14:foregroundMark x1="49333" y1="20918" x2="49667" y2="84694"/>
                        <a14:foregroundMark x1="8333" y1="44388" x2="9667" y2="55612"/>
                        <a14:foregroundMark x1="10000" y1="47959" x2="10667" y2="54592"/>
                        <a14:foregroundMark x1="59333" y1="11224" x2="60333" y2="84184"/>
                        <a14:foregroundMark x1="59667" y1="10204" x2="59667" y2="31122"/>
                        <a14:foregroundMark x1="96000" y1="34694" x2="96333" y2="70918"/>
                        <a14:backgroundMark x1="51333" y1="19898" x2="50667" y2="91327"/>
                        <a14:backgroundMark x1="50333" y1="20918" x2="57333" y2="30612"/>
                        <a14:backgroundMark x1="57333" y1="30612" x2="58000" y2="99490"/>
                        <a14:backgroundMark x1="57667" y1="6122" x2="59000" y2="28061"/>
                        <a14:backgroundMark x1="58667" y1="8673" x2="59000" y2="14286"/>
                      </a14:backgroundRemoval>
                    </a14:imgEffect>
                    <a14:imgEffect>
                      <a14:sharpenSoften amount="47000"/>
                    </a14:imgEffect>
                    <a14:imgEffect>
                      <a14:colorTemperature colorTemp="5900"/>
                    </a14:imgEffect>
                    <a14:imgEffect>
                      <a14:saturation sat="101000"/>
                    </a14:imgEffect>
                    <a14:imgEffect>
                      <a14:brightnessContrast bright="44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6114"/>
          <a:stretch/>
        </p:blipFill>
        <p:spPr>
          <a:xfrm>
            <a:off x="0" y="2133600"/>
            <a:ext cx="3133498" cy="379916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7" name="Rectangle 16"/>
          <p:cNvSpPr/>
          <p:nvPr/>
        </p:nvSpPr>
        <p:spPr>
          <a:xfrm>
            <a:off x="3362098" y="719436"/>
            <a:ext cx="57819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 smtClean="0">
                <a:latin typeface="Arial" pitchFamily="34" charset="0"/>
                <a:ea typeface="Times New Roman"/>
                <a:cs typeface="Arial" pitchFamily="34" charset="0"/>
              </a:rPr>
              <a:t>Tại</a:t>
            </a:r>
            <a:r>
              <a:rPr lang="en-US" sz="2000" b="1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ea typeface="Times New Roman"/>
                <a:cs typeface="Arial" pitchFamily="34" charset="0"/>
              </a:rPr>
              <a:t>sao</a:t>
            </a:r>
            <a:r>
              <a:rPr lang="en-US" sz="2000" b="1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ea typeface="Times New Roman"/>
                <a:cs typeface="Arial" pitchFamily="34" charset="0"/>
              </a:rPr>
              <a:t>mạch</a:t>
            </a:r>
            <a:r>
              <a:rPr lang="en-US" sz="2000" b="1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ea typeface="Times New Roman"/>
                <a:cs typeface="Arial" pitchFamily="34" charset="0"/>
              </a:rPr>
              <a:t>từ</a:t>
            </a:r>
            <a:r>
              <a:rPr lang="en-US" sz="2000" b="1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ea typeface="Times New Roman"/>
                <a:cs typeface="Arial" pitchFamily="34" charset="0"/>
              </a:rPr>
              <a:t>dùng</a:t>
            </a:r>
            <a:r>
              <a:rPr lang="en-US" sz="2000" b="1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ea typeface="Times New Roman"/>
                <a:cs typeface="Arial" pitchFamily="34" charset="0"/>
              </a:rPr>
              <a:t>nhiều</a:t>
            </a:r>
            <a:r>
              <a:rPr lang="en-US" sz="2000" b="1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ea typeface="Times New Roman"/>
                <a:cs typeface="Arial" pitchFamily="34" charset="0"/>
              </a:rPr>
              <a:t>lá</a:t>
            </a:r>
            <a:r>
              <a:rPr lang="en-US" sz="2000" b="1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ea typeface="Times New Roman"/>
                <a:cs typeface="Arial" pitchFamily="34" charset="0"/>
              </a:rPr>
              <a:t>thép</a:t>
            </a:r>
            <a:r>
              <a:rPr lang="en-US" sz="2000" b="1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ea typeface="Times New Roman"/>
                <a:cs typeface="Arial" pitchFamily="34" charset="0"/>
              </a:rPr>
              <a:t>ghép</a:t>
            </a:r>
            <a:r>
              <a:rPr lang="en-US" sz="2000" b="1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ea typeface="Times New Roman"/>
                <a:cs typeface="Arial" pitchFamily="34" charset="0"/>
              </a:rPr>
              <a:t>lại</a:t>
            </a:r>
            <a:r>
              <a:rPr lang="en-US" sz="2000" b="1" dirty="0" smtClean="0">
                <a:latin typeface="Arial" pitchFamily="34" charset="0"/>
                <a:ea typeface="Times New Roman"/>
                <a:cs typeface="Arial" pitchFamily="34" charset="0"/>
              </a:rPr>
              <a:t> ?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72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8" grpId="0" animBg="1"/>
      <p:bldP spid="29" grpId="0"/>
      <p:bldP spid="3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" r="3316" b="3824"/>
          <a:stretch/>
        </p:blipFill>
        <p:spPr bwMode="auto">
          <a:xfrm>
            <a:off x="76201" y="838200"/>
            <a:ext cx="4990434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5257801" y="685800"/>
            <a:ext cx="3886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/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Cuộn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dây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contactor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đặt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vào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trụ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từ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tĩnh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(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thân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nam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châm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)</a:t>
            </a:r>
            <a:endParaRPr lang="en-US" sz="2800" b="1" dirty="0">
              <a:solidFill>
                <a:prstClr val="black"/>
              </a:solidFill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: CONTACTOR </a:t>
            </a:r>
          </a:p>
          <a:p>
            <a:pPr lvl="0">
              <a:defRPr/>
            </a:pP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6635" y="4634805"/>
            <a:ext cx="40773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/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Có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dòng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điện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chạy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qua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cuộn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dây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sẽ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tạo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ra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từ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trường</a:t>
            </a:r>
            <a:endParaRPr lang="en-US" sz="2800" b="1" dirty="0">
              <a:solidFill>
                <a:prstClr val="black"/>
              </a:solidFill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" y="5903893"/>
            <a:ext cx="91439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/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Chức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năng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mạch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từ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(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lõi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thép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)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dùng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để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dẫn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từ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trường</a:t>
            </a:r>
            <a:endParaRPr lang="en-US" sz="2800" b="1" dirty="0">
              <a:solidFill>
                <a:prstClr val="black"/>
              </a:solidFill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66635" y="2438400"/>
            <a:ext cx="407736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/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Cuộn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dây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được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chế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tạo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bằng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đồng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hoặc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nhôm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,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bên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ngoài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có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phủ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lớp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men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cách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điện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mỏng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(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êmail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)</a:t>
            </a:r>
            <a:endParaRPr lang="en-US" sz="2800" b="1" dirty="0">
              <a:solidFill>
                <a:prstClr val="black"/>
              </a:solidFill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20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4: CONTACTOR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12667" y1="11735" x2="19667" y2="11735"/>
                        <a14:foregroundMark x1="39667" y1="10714" x2="48333" y2="10714"/>
                        <a14:foregroundMark x1="49333" y1="20918" x2="49667" y2="84694"/>
                        <a14:foregroundMark x1="8333" y1="44388" x2="9667" y2="55612"/>
                        <a14:foregroundMark x1="10000" y1="47959" x2="10667" y2="54592"/>
                        <a14:foregroundMark x1="59333" y1="11224" x2="60333" y2="84184"/>
                        <a14:foregroundMark x1="59667" y1="10204" x2="59667" y2="31122"/>
                        <a14:foregroundMark x1="96000" y1="34694" x2="96333" y2="70918"/>
                        <a14:backgroundMark x1="51333" y1="19898" x2="50667" y2="91327"/>
                        <a14:backgroundMark x1="50333" y1="20918" x2="57333" y2="30612"/>
                        <a14:backgroundMark x1="57333" y1="30612" x2="58000" y2="99490"/>
                        <a14:backgroundMark x1="57667" y1="6122" x2="59000" y2="28061"/>
                        <a14:backgroundMark x1="58667" y1="8673" x2="59000" y2="14286"/>
                      </a14:backgroundRemoval>
                    </a14:imgEffect>
                    <a14:imgEffect>
                      <a14:sharpenSoften amount="47000"/>
                    </a14:imgEffect>
                    <a14:imgEffect>
                      <a14:colorTemperature colorTemp="5900"/>
                    </a14:imgEffect>
                    <a14:imgEffect>
                      <a14:saturation sat="101000"/>
                    </a14:imgEffect>
                    <a14:imgEffect>
                      <a14:brightnessContrast bright="44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6274"/>
          <a:stretch/>
        </p:blipFill>
        <p:spPr>
          <a:xfrm>
            <a:off x="0" y="838200"/>
            <a:ext cx="3124200" cy="379916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37" name="TextBox 36"/>
          <p:cNvSpPr txBox="1"/>
          <p:nvPr/>
        </p:nvSpPr>
        <p:spPr>
          <a:xfrm>
            <a:off x="-34841" y="5284630"/>
            <a:ext cx="2393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Lò xo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phản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lực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0" name="Straight Arrow Connector 39"/>
          <p:cNvCxnSpPr/>
          <p:nvPr/>
        </p:nvCxnSpPr>
        <p:spPr>
          <a:xfrm flipV="1">
            <a:off x="838200" y="3263400"/>
            <a:ext cx="236817" cy="2121790"/>
          </a:xfrm>
          <a:prstGeom prst="straightConnector1">
            <a:avLst/>
          </a:prstGeom>
          <a:ln>
            <a:solidFill>
              <a:srgbClr val="FF0000"/>
            </a:solidFill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704249" y="1905000"/>
            <a:ext cx="54397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Lò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xo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phản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lực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có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dụng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động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từ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động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rời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khỏi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từ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tĩnh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khi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cuộn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dây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contactor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chuyển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từ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trạng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thái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có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điện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sang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trạng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thái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mất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điện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. </a:t>
            </a:r>
            <a:endParaRPr lang="en-US" sz="2800" b="1" dirty="0"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04249" y="1066800"/>
            <a:ext cx="5211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Lò xo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phản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lực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?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3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11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: CONTACTOR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12667" y1="11735" x2="19667" y2="11735"/>
                        <a14:foregroundMark x1="39667" y1="10714" x2="48333" y2="10714"/>
                        <a14:foregroundMark x1="49333" y1="20918" x2="49667" y2="84694"/>
                        <a14:foregroundMark x1="8333" y1="44388" x2="9667" y2="55612"/>
                        <a14:foregroundMark x1="10000" y1="47959" x2="10667" y2="54592"/>
                        <a14:foregroundMark x1="59333" y1="11224" x2="60333" y2="84184"/>
                        <a14:foregroundMark x1="59667" y1="10204" x2="59667" y2="31122"/>
                        <a14:foregroundMark x1="96000" y1="34694" x2="96333" y2="70918"/>
                        <a14:backgroundMark x1="51333" y1="19898" x2="50667" y2="91327"/>
                        <a14:backgroundMark x1="50333" y1="20918" x2="57333" y2="30612"/>
                        <a14:backgroundMark x1="57333" y1="30612" x2="58000" y2="99490"/>
                        <a14:backgroundMark x1="57667" y1="6122" x2="59000" y2="28061"/>
                        <a14:backgroundMark x1="58667" y1="8673" x2="59000" y2="14286"/>
                      </a14:backgroundRemoval>
                    </a14:imgEffect>
                    <a14:imgEffect>
                      <a14:sharpenSoften amount="47000"/>
                    </a14:imgEffect>
                    <a14:imgEffect>
                      <a14:colorTemperature colorTemp="5900"/>
                    </a14:imgEffect>
                    <a14:imgEffect>
                      <a14:saturation sat="101000"/>
                    </a14:imgEffect>
                    <a14:imgEffect>
                      <a14:brightnessContrast bright="44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036"/>
          <a:stretch/>
        </p:blipFill>
        <p:spPr>
          <a:xfrm>
            <a:off x="152400" y="685800"/>
            <a:ext cx="2614648" cy="379916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cxnSp>
        <p:nvCxnSpPr>
          <p:cNvPr id="44" name="Straight Arrow Connector 43"/>
          <p:cNvCxnSpPr/>
          <p:nvPr/>
        </p:nvCxnSpPr>
        <p:spPr>
          <a:xfrm flipV="1">
            <a:off x="1600200" y="3775857"/>
            <a:ext cx="124970" cy="835374"/>
          </a:xfrm>
          <a:prstGeom prst="straightConnector1">
            <a:avLst/>
          </a:prstGeom>
          <a:ln>
            <a:solidFill>
              <a:srgbClr val="FF0000"/>
            </a:solidFill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457200" y="4567535"/>
            <a:ext cx="2293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5042118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Vòng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ngắn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làm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bằng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đồng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hoặc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nhôm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được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lắp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trên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từ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tĩnh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chức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năng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vòng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ngắn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nhằm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hạn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chế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rung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động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khi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contactor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làm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việc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.</a:t>
            </a:r>
            <a:endParaRPr lang="en-US" sz="2800" b="1" dirty="0"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67000" y="685800"/>
            <a:ext cx="2438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contactor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?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r="2381"/>
          <a:stretch/>
        </p:blipFill>
        <p:spPr>
          <a:xfrm>
            <a:off x="5105400" y="762000"/>
            <a:ext cx="3962400" cy="43407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304" y="2687164"/>
            <a:ext cx="2629096" cy="186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82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8580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Hệ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thống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tiếp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điểm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: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Tiếp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chính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(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động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lực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),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tiếp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phụ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(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điều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khiển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) </a:t>
            </a:r>
            <a:endParaRPr lang="en-US" sz="2800" b="1" dirty="0">
              <a:effectLst/>
              <a:latin typeface="Times New Roman"/>
              <a:ea typeface="Times New Roman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5002144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0" y="5473005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3550" algn="just"/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Tiếp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chính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có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tiết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diện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lớn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điện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qua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tiếp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chính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từ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5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đến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2250 A,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tiếp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chính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lắp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trên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động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lực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dùng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cấp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nguồn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đến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tải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182120" y="3213318"/>
            <a:ext cx="396187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3550" algn="just"/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Tiếp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phụ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có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tiết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diện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nhỏ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điện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qua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tiếp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phụ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từ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5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đến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15 A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: CONTACTOR </a:t>
            </a:r>
          </a:p>
          <a:p>
            <a:pPr lvl="0">
              <a:defRPr/>
            </a:pP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80380" y="1600200"/>
            <a:ext cx="40636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3550" algn="just"/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Vật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liệu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làm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tiếp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điểm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là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đồng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và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hợp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kim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đồng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807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15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089" y="5473005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3550" algn="just"/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Mỗi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một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contactor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có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ba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đến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bốn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cặp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tiếp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chính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trạng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thái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bình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thường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tiếp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chính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ở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dạng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thường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hở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914401"/>
            <a:ext cx="6899545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: CONTACTOR </a:t>
            </a:r>
          </a:p>
          <a:p>
            <a:pPr lvl="0">
              <a:defRPr/>
            </a:pP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80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762000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3550" algn="just"/>
            <a:r>
              <a:rPr lang="vi-VN" sz="2800" b="1" dirty="0">
                <a:solidFill>
                  <a:srgbClr val="0000FF"/>
                </a:solidFill>
                <a:latin typeface="Arial" pitchFamily="34" charset="0"/>
                <a:ea typeface="Arial"/>
                <a:cs typeface="Arial" pitchFamily="34" charset="0"/>
              </a:rPr>
              <a:t>Buồng dập hồ quang được dùng để ngắt nhỏ và làm tắt dòng hồ quang, hệ thống này bao gồm các tấm thép hình chữ </a:t>
            </a:r>
            <a:r>
              <a:rPr lang="vi-VN" sz="2800" b="1" dirty="0" smtClean="0">
                <a:solidFill>
                  <a:srgbClr val="0000FF"/>
                </a:solidFill>
                <a:latin typeface="Arial" pitchFamily="34" charset="0"/>
                <a:ea typeface="Arial"/>
                <a:cs typeface="Arial" pitchFamily="34" charset="0"/>
              </a:rPr>
              <a:t>U </a:t>
            </a:r>
            <a:r>
              <a:rPr lang="vi-VN" sz="2800" b="1" dirty="0">
                <a:solidFill>
                  <a:srgbClr val="0000FF"/>
                </a:solidFill>
                <a:latin typeface="Arial" pitchFamily="34" charset="0"/>
                <a:ea typeface="Arial"/>
                <a:cs typeface="Arial" pitchFamily="34" charset="0"/>
              </a:rPr>
              <a:t>bố trí bao bọc quanh lộ trình của các tiếp điểm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ea typeface="Arial"/>
                <a:cs typeface="Arial" pitchFamily="34" charset="0"/>
              </a:rPr>
              <a:t>chính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Arial"/>
                <a:cs typeface="Arial" pitchFamily="34" charset="0"/>
              </a:rPr>
              <a:t>.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590799"/>
            <a:ext cx="7906932" cy="4267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: CONTACTOR </a:t>
            </a:r>
          </a:p>
          <a:p>
            <a:pPr lvl="0">
              <a:defRPr/>
            </a:pP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807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: CONTACTOR </a:t>
            </a:r>
          </a:p>
          <a:p>
            <a:pPr lvl="0">
              <a:defRPr/>
            </a:pP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914400"/>
            <a:ext cx="7690383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87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" y="838200"/>
            <a:ext cx="411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3550" algn="just"/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Vậy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contactor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là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gì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?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: CONTACTOR </a:t>
            </a:r>
          </a:p>
          <a:p>
            <a:pPr lvl="0">
              <a:defRPr/>
            </a:pP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" y="2249031"/>
            <a:ext cx="480059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3550" algn="just"/>
            <a:r>
              <a:rPr lang="vi-VN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Contactor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vi-VN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là </a:t>
            </a:r>
            <a:r>
              <a:rPr lang="vi-VN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khí cụ điện từ, áp dụng lực hút nam châm điện để đóng ngắt mạch điện bằng phương pháp điều khiển từ xa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" y="5473005"/>
            <a:ext cx="91439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3550" algn="just">
              <a:spcAft>
                <a:spcPts val="0"/>
              </a:spcAft>
            </a:pPr>
            <a:r>
              <a:rPr lang="vi-VN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ontactor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vi-VN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là khí cụ đ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iện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vi-VN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dùng để đóng cắt mạch điện ở điện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áp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hạ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thế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, </a:t>
            </a:r>
            <a:r>
              <a:rPr lang="vi-VN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dòng điện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qua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tiếp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chính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contactor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từ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5 A </a:t>
            </a:r>
            <a:r>
              <a:rPr lang="vi-VN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đến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2250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ea typeface="Times New Roman"/>
                <a:cs typeface="Arial" pitchFamily="34" charset="0"/>
              </a:rPr>
              <a:t>A.</a:t>
            </a:r>
            <a:endParaRPr lang="en-US" sz="2800" b="1" dirty="0"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00" t="14001" r="20666" b="7333"/>
          <a:stretch/>
        </p:blipFill>
        <p:spPr>
          <a:xfrm>
            <a:off x="5333999" y="793399"/>
            <a:ext cx="3529685" cy="4527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21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85800"/>
            <a:ext cx="29717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Tóm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tắt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cấu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tạo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: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Connector 12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: CONTACTOR </a:t>
            </a:r>
          </a:p>
          <a:p>
            <a:pPr lvl="0">
              <a:defRPr/>
            </a:pP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3694093"/>
            <a:ext cx="1828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Cấu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tạo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contactor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62200" y="1371600"/>
            <a:ext cx="29402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Nam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châm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điện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393727" y="762000"/>
            <a:ext cx="17727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từ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(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lõi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thép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)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356172" y="1828800"/>
            <a:ext cx="19223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Cuộn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dây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438400" y="3286780"/>
            <a:ext cx="3505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Hệ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thống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tiếp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điểm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03772" y="2514600"/>
            <a:ext cx="29402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Tiếp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điểm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chính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(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lực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)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356172" y="3581400"/>
            <a:ext cx="27878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Tiếp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điểm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phụ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(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điều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khiển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)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372418" y="4429780"/>
            <a:ext cx="38313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Buồng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dập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hồ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quang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62200" y="5105400"/>
            <a:ext cx="2819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Lò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xo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phản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lực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362200" y="5715000"/>
            <a:ext cx="3200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Vòng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ngắn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mạch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438400" y="6334780"/>
            <a:ext cx="1447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Vỏ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Arial"/>
                <a:cs typeface="Arial" pitchFamily="34" charset="0"/>
              </a:rPr>
              <a:t>bọc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5" name="Straight Arrow Connector 4"/>
          <p:cNvCxnSpPr>
            <a:stCxn id="2" idx="3"/>
          </p:cNvCxnSpPr>
          <p:nvPr/>
        </p:nvCxnSpPr>
        <p:spPr>
          <a:xfrm flipV="1">
            <a:off x="1828800" y="1828800"/>
            <a:ext cx="609600" cy="234234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>
            <a:stCxn id="2" idx="3"/>
            <a:endCxn id="16" idx="1"/>
          </p:cNvCxnSpPr>
          <p:nvPr/>
        </p:nvCxnSpPr>
        <p:spPr>
          <a:xfrm flipV="1">
            <a:off x="1828800" y="3548390"/>
            <a:ext cx="609600" cy="62275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2" idx="3"/>
            <a:endCxn id="19" idx="1"/>
          </p:cNvCxnSpPr>
          <p:nvPr/>
        </p:nvCxnSpPr>
        <p:spPr>
          <a:xfrm>
            <a:off x="1828800" y="4171147"/>
            <a:ext cx="543618" cy="5202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2" idx="3"/>
            <a:endCxn id="20" idx="1"/>
          </p:cNvCxnSpPr>
          <p:nvPr/>
        </p:nvCxnSpPr>
        <p:spPr>
          <a:xfrm>
            <a:off x="1828800" y="4171147"/>
            <a:ext cx="533400" cy="119586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2" idx="3"/>
            <a:endCxn id="21" idx="1"/>
          </p:cNvCxnSpPr>
          <p:nvPr/>
        </p:nvCxnSpPr>
        <p:spPr>
          <a:xfrm>
            <a:off x="1828800" y="4171147"/>
            <a:ext cx="533400" cy="180546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2" idx="3"/>
            <a:endCxn id="22" idx="1"/>
          </p:cNvCxnSpPr>
          <p:nvPr/>
        </p:nvCxnSpPr>
        <p:spPr>
          <a:xfrm>
            <a:off x="1828800" y="4171147"/>
            <a:ext cx="609600" cy="24252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6" idx="3"/>
            <a:endCxn id="17" idx="1"/>
          </p:cNvCxnSpPr>
          <p:nvPr/>
        </p:nvCxnSpPr>
        <p:spPr>
          <a:xfrm flipV="1">
            <a:off x="5943600" y="2991654"/>
            <a:ext cx="260172" cy="55673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16" idx="3"/>
            <a:endCxn id="18" idx="1"/>
          </p:cNvCxnSpPr>
          <p:nvPr/>
        </p:nvCxnSpPr>
        <p:spPr>
          <a:xfrm>
            <a:off x="5943600" y="3548390"/>
            <a:ext cx="412572" cy="5100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11" idx="3"/>
            <a:endCxn id="12" idx="1"/>
          </p:cNvCxnSpPr>
          <p:nvPr/>
        </p:nvCxnSpPr>
        <p:spPr>
          <a:xfrm flipV="1">
            <a:off x="5302428" y="1239054"/>
            <a:ext cx="1091299" cy="3941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11" idx="3"/>
            <a:endCxn id="15" idx="1"/>
          </p:cNvCxnSpPr>
          <p:nvPr/>
        </p:nvCxnSpPr>
        <p:spPr>
          <a:xfrm>
            <a:off x="5302428" y="1633210"/>
            <a:ext cx="1053744" cy="4572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066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11" grpId="0"/>
      <p:bldP spid="12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762000"/>
            <a:ext cx="69781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4.1.2 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Nguyên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lý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làm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việc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contactor </a:t>
            </a:r>
            <a:endParaRPr lang="en-US" sz="2800" dirty="0">
              <a:solidFill>
                <a:srgbClr val="FF0000"/>
              </a:solidFill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8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: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C:\Users\Yen\Desktop\Hình ảnh contactor\cau-tao-chi-tiet-contactor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4" t="6553" r="40366" b="4387"/>
          <a:stretch/>
        </p:blipFill>
        <p:spPr bwMode="auto">
          <a:xfrm>
            <a:off x="0" y="1676400"/>
            <a:ext cx="4724400" cy="48736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 descr="C:\Users\Yen\Desktop\Hình ảnh contactor\cau-tao-chi-tiet-contactor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16" t="10672" r="5621" b="4387"/>
          <a:stretch/>
        </p:blipFill>
        <p:spPr bwMode="auto">
          <a:xfrm>
            <a:off x="5181600" y="1905000"/>
            <a:ext cx="3810000" cy="46481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Rectangle 1"/>
          <p:cNvSpPr/>
          <p:nvPr/>
        </p:nvSpPr>
        <p:spPr>
          <a:xfrm>
            <a:off x="7332863" y="1258568"/>
            <a:ext cx="1811137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Video Contactor</a:t>
            </a:r>
            <a:endParaRPr 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807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762000"/>
            <a:ext cx="69781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4.1.2 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Nguyên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lý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làm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việc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contactor </a:t>
            </a:r>
            <a:endParaRPr lang="en-US" sz="2800" dirty="0">
              <a:solidFill>
                <a:srgbClr val="FF0000"/>
              </a:solidFill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  <p:pic>
        <p:nvPicPr>
          <p:cNvPr id="27655" name="Picture 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6" t="5454" r="67253" b="2539"/>
          <a:stretch/>
        </p:blipFill>
        <p:spPr bwMode="auto">
          <a:xfrm>
            <a:off x="152401" y="1524000"/>
            <a:ext cx="2819400" cy="5133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: CONTACTOR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6" t="5454" r="2701" b="2539"/>
          <a:stretch/>
        </p:blipFill>
        <p:spPr bwMode="auto">
          <a:xfrm>
            <a:off x="2971800" y="1524000"/>
            <a:ext cx="6024411" cy="5133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117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838200"/>
            <a:ext cx="68788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4.1.2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Nguyên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lý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làm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việc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contactor </a:t>
            </a:r>
            <a:endParaRPr lang="en-US" sz="2800" dirty="0">
              <a:solidFill>
                <a:srgbClr val="FF0000"/>
              </a:solidFill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752600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Đặt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điện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áp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xoay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chiều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vào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cuộn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dây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contactor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có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dòng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điện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chạy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qua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cuộn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dây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contactor,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tạo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ra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từ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thông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chính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chạy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mạch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từ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tĩnh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(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mạch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từ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tĩnh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trở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thành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nam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châm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điện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) </a:t>
            </a:r>
            <a:r>
              <a:rPr lang="vi-VN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và móc vòng qua mạch từ động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và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hút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mạch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từ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động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di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chuyển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vào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mạch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từ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tĩnh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;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hệ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thống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tiếp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contactor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chuyển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trạng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thái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tiếp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thường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đóng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mở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ra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tiếp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thường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hở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đóng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lại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endParaRPr lang="en-US" sz="28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525780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/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Ngắt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điện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qua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cuộn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dây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contactor,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lò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xo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đẩy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lõi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thép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động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rời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lõi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thép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tĩnh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hệ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thống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tiếp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</a:rPr>
              <a:t> contactor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trở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lại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trạng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thái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 ban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Times New Roman"/>
              </a:rPr>
              <a:t>đầu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endParaRPr lang="en-US" sz="2800" b="1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pic>
        <p:nvPicPr>
          <p:cNvPr id="8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: CONTACTOR </a:t>
            </a:r>
          </a:p>
          <a:p>
            <a:pPr lvl="0">
              <a:defRPr/>
            </a:pP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05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: CONTACTOR </a:t>
            </a:r>
          </a:p>
          <a:p>
            <a:pPr lvl="0">
              <a:defRPr/>
            </a:pP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85800"/>
            <a:ext cx="4876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Tóm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tắt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nguyên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lý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làm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việc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: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71600" y="1249378"/>
            <a:ext cx="6477000" cy="5032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Đặt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cuộn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dây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contactor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38200" y="2298453"/>
            <a:ext cx="7543800" cy="5209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dòng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chạy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qua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cuộn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dây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contactor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19200" y="3365254"/>
            <a:ext cx="6781800" cy="9019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chạy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lõi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thép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tĩnh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móc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vòng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qua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lõi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thép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8800" y="4800600"/>
            <a:ext cx="5562600" cy="5994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Lõi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thép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tĩnh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hút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lõi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thép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2400" y="6007347"/>
            <a:ext cx="3352800" cy="8506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thường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mở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627483" y="6019045"/>
            <a:ext cx="3364117" cy="8389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thường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hở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lại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Straight Arrow Connector 5"/>
          <p:cNvCxnSpPr>
            <a:stCxn id="4" idx="2"/>
            <a:endCxn id="11" idx="0"/>
          </p:cNvCxnSpPr>
          <p:nvPr/>
        </p:nvCxnSpPr>
        <p:spPr>
          <a:xfrm>
            <a:off x="4610100" y="1752600"/>
            <a:ext cx="0" cy="54585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1" idx="2"/>
            <a:endCxn id="12" idx="0"/>
          </p:cNvCxnSpPr>
          <p:nvPr/>
        </p:nvCxnSpPr>
        <p:spPr>
          <a:xfrm>
            <a:off x="4610100" y="2819400"/>
            <a:ext cx="0" cy="54585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2" idx="2"/>
            <a:endCxn id="13" idx="0"/>
          </p:cNvCxnSpPr>
          <p:nvPr/>
        </p:nvCxnSpPr>
        <p:spPr>
          <a:xfrm>
            <a:off x="4610100" y="4267200"/>
            <a:ext cx="0" cy="5334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3" idx="2"/>
            <a:endCxn id="14" idx="0"/>
          </p:cNvCxnSpPr>
          <p:nvPr/>
        </p:nvCxnSpPr>
        <p:spPr>
          <a:xfrm flipH="1">
            <a:off x="1828800" y="5400020"/>
            <a:ext cx="2781300" cy="60732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3" idx="2"/>
            <a:endCxn id="15" idx="0"/>
          </p:cNvCxnSpPr>
          <p:nvPr/>
        </p:nvCxnSpPr>
        <p:spPr>
          <a:xfrm>
            <a:off x="4610100" y="5400020"/>
            <a:ext cx="2699442" cy="6190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0807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: CONTACTOR </a:t>
            </a:r>
          </a:p>
          <a:p>
            <a:pPr lvl="0">
              <a:defRPr/>
            </a:pP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1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85800"/>
            <a:ext cx="4876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Tóm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tắt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nguyên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lý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làm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việc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: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43200" y="1295400"/>
            <a:ext cx="5937942" cy="5032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Ngắt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cuộn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dây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contactor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33600" y="2298453"/>
            <a:ext cx="7010400" cy="5209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dòng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qua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cuộn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dây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contactor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19400" y="3298479"/>
            <a:ext cx="5638800" cy="8163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chạy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lõi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thép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tĩnh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lõi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thép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200400" y="4572000"/>
            <a:ext cx="4876800" cy="828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Lò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xo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phản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lực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đẩy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lõi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thép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rời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khỏi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lõi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thép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tĩnh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752600" y="6007347"/>
            <a:ext cx="3352800" cy="8506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thường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sẽ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lại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79883" y="6019045"/>
            <a:ext cx="3364117" cy="8389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thường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hở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sẽ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mở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5715000" y="1798622"/>
            <a:ext cx="0" cy="49983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5715000" y="2819400"/>
            <a:ext cx="0" cy="47907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5715000" y="4114800"/>
            <a:ext cx="0" cy="4572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3" idx="2"/>
            <a:endCxn id="14" idx="0"/>
          </p:cNvCxnSpPr>
          <p:nvPr/>
        </p:nvCxnSpPr>
        <p:spPr>
          <a:xfrm flipH="1">
            <a:off x="3429000" y="5400020"/>
            <a:ext cx="2209800" cy="60732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endCxn id="15" idx="0"/>
          </p:cNvCxnSpPr>
          <p:nvPr/>
        </p:nvCxnSpPr>
        <p:spPr>
          <a:xfrm>
            <a:off x="5638800" y="5400020"/>
            <a:ext cx="1823142" cy="61902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0" y="1219200"/>
            <a:ext cx="2164702" cy="6556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GS contactor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đang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Straight Arrow Connector 26"/>
          <p:cNvCxnSpPr>
            <a:stCxn id="21" idx="3"/>
            <a:endCxn id="4" idx="1"/>
          </p:cNvCxnSpPr>
          <p:nvPr/>
        </p:nvCxnSpPr>
        <p:spPr>
          <a:xfrm>
            <a:off x="2164702" y="1547011"/>
            <a:ext cx="57849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271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688" y="0"/>
            <a:ext cx="137031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57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: CONTACTOR </a:t>
            </a:r>
          </a:p>
          <a:p>
            <a:pPr lvl="0">
              <a:defRPr/>
            </a:pP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contactor</a:t>
            </a:r>
            <a:endParaRPr lang="en-US" sz="1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85800"/>
            <a:ext cx="3048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Câu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hỏi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tổng</a:t>
            </a:r>
            <a:r>
              <a:rPr lang="en-US" sz="2800" b="1" dirty="0" smtClean="0">
                <a:latin typeface="Arial" pitchFamily="34" charset="0"/>
                <a:ea typeface="Arial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"/>
                <a:cs typeface="Arial" pitchFamily="34" charset="0"/>
              </a:rPr>
              <a:t>kết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1447800"/>
            <a:ext cx="7341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300"/>
              </a:spcAft>
              <a:tabLst>
                <a:tab pos="2743200" algn="ctr"/>
                <a:tab pos="5486400" algn="r"/>
              </a:tabLst>
            </a:pPr>
            <a:r>
              <a:rPr lang="nl-NL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1. Contactor cấu tạo có mấy phần chính ? </a:t>
            </a:r>
            <a:endParaRPr lang="en-US" sz="2800" b="1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0" y="205740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300"/>
              </a:spcAft>
              <a:tabLst>
                <a:tab pos="2743200" algn="ctr"/>
                <a:tab pos="5486400" algn="r"/>
              </a:tabLst>
            </a:pPr>
            <a:r>
              <a:rPr lang="nl-NL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2. Cấp điện cho cuộn dây contactor hệ thống tiếp điểm của contactor chuyển trạng thái như thế nào ? </a:t>
            </a:r>
            <a:endParaRPr lang="en-US" sz="2800" b="1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28600" y="4800600"/>
            <a:ext cx="86926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300"/>
              </a:spcAft>
              <a:tabLst>
                <a:tab pos="2743200" algn="ctr"/>
                <a:tab pos="5486400" algn="r"/>
              </a:tabLst>
            </a:pPr>
            <a:r>
              <a:rPr lang="nl-NL" sz="28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>CÁM ƠN QUÝ THẦY CÔ VÀ CÁC EM SINH VIÊN!!!</a:t>
            </a:r>
            <a:endParaRPr lang="en-US" sz="2800" b="1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3008293"/>
            <a:ext cx="6553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300"/>
              </a:spcAft>
              <a:tabLst>
                <a:tab pos="2743200" algn="ctr"/>
                <a:tab pos="5486400" algn="r"/>
              </a:tabLst>
            </a:pPr>
            <a:r>
              <a:rPr lang="nl-NL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3. Gửi link cho sinh viên làm kiểm tra</a:t>
            </a:r>
            <a:endParaRPr lang="en-US" sz="2800" b="1" dirty="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2934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3" grpId="0"/>
      <p:bldP spid="25" grpId="0"/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2417</TotalTime>
  <Words>1105</Words>
  <Application>Microsoft Office PowerPoint</Application>
  <PresentationFormat>On-screen Show (4:3)</PresentationFormat>
  <Paragraphs>128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Yen</dc:creator>
  <cp:lastModifiedBy>Dell</cp:lastModifiedBy>
  <cp:revision>219</cp:revision>
  <dcterms:created xsi:type="dcterms:W3CDTF">2021-09-03T02:19:43Z</dcterms:created>
  <dcterms:modified xsi:type="dcterms:W3CDTF">2022-01-07T08:57:02Z</dcterms:modified>
</cp:coreProperties>
</file>