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6"/>
  </p:notesMasterIdLst>
  <p:sldIdLst>
    <p:sldId id="256" r:id="rId2"/>
    <p:sldId id="338" r:id="rId3"/>
    <p:sldId id="257" r:id="rId4"/>
    <p:sldId id="259" r:id="rId5"/>
    <p:sldId id="258" r:id="rId6"/>
    <p:sldId id="319" r:id="rId7"/>
    <p:sldId id="318" r:id="rId8"/>
    <p:sldId id="317" r:id="rId9"/>
    <p:sldId id="316" r:id="rId10"/>
    <p:sldId id="315" r:id="rId11"/>
    <p:sldId id="314" r:id="rId12"/>
    <p:sldId id="313" r:id="rId13"/>
    <p:sldId id="312" r:id="rId14"/>
    <p:sldId id="311" r:id="rId15"/>
    <p:sldId id="310" r:id="rId16"/>
    <p:sldId id="309" r:id="rId17"/>
    <p:sldId id="308" r:id="rId18"/>
    <p:sldId id="307" r:id="rId19"/>
    <p:sldId id="306" r:id="rId20"/>
    <p:sldId id="305" r:id="rId21"/>
    <p:sldId id="304" r:id="rId22"/>
    <p:sldId id="303" r:id="rId23"/>
    <p:sldId id="302" r:id="rId24"/>
    <p:sldId id="301" r:id="rId25"/>
    <p:sldId id="300" r:id="rId26"/>
    <p:sldId id="298" r:id="rId27"/>
    <p:sldId id="299" r:id="rId28"/>
    <p:sldId id="297" r:id="rId29"/>
    <p:sldId id="296" r:id="rId30"/>
    <p:sldId id="295" r:id="rId31"/>
    <p:sldId id="294" r:id="rId32"/>
    <p:sldId id="293" r:id="rId33"/>
    <p:sldId id="292" r:id="rId34"/>
    <p:sldId id="291" r:id="rId35"/>
    <p:sldId id="290" r:id="rId36"/>
    <p:sldId id="289" r:id="rId37"/>
    <p:sldId id="288" r:id="rId38"/>
    <p:sldId id="287" r:id="rId39"/>
    <p:sldId id="286" r:id="rId40"/>
    <p:sldId id="285" r:id="rId41"/>
    <p:sldId id="284" r:id="rId42"/>
    <p:sldId id="283" r:id="rId43"/>
    <p:sldId id="282" r:id="rId44"/>
    <p:sldId id="281" r:id="rId45"/>
    <p:sldId id="280" r:id="rId46"/>
    <p:sldId id="279" r:id="rId47"/>
    <p:sldId id="278" r:id="rId48"/>
    <p:sldId id="277" r:id="rId49"/>
    <p:sldId id="276" r:id="rId50"/>
    <p:sldId id="275" r:id="rId51"/>
    <p:sldId id="274" r:id="rId52"/>
    <p:sldId id="273" r:id="rId53"/>
    <p:sldId id="272" r:id="rId54"/>
    <p:sldId id="261" r:id="rId55"/>
    <p:sldId id="260" r:id="rId56"/>
    <p:sldId id="262" r:id="rId57"/>
    <p:sldId id="320" r:id="rId58"/>
    <p:sldId id="321" r:id="rId59"/>
    <p:sldId id="322" r:id="rId60"/>
    <p:sldId id="323" r:id="rId61"/>
    <p:sldId id="324" r:id="rId62"/>
    <p:sldId id="325" r:id="rId63"/>
    <p:sldId id="326" r:id="rId64"/>
    <p:sldId id="327" r:id="rId65"/>
    <p:sldId id="328" r:id="rId66"/>
    <p:sldId id="329" r:id="rId67"/>
    <p:sldId id="330" r:id="rId68"/>
    <p:sldId id="331" r:id="rId69"/>
    <p:sldId id="332" r:id="rId70"/>
    <p:sldId id="333" r:id="rId71"/>
    <p:sldId id="334" r:id="rId72"/>
    <p:sldId id="335" r:id="rId73"/>
    <p:sldId id="336" r:id="rId74"/>
    <p:sldId id="337" r:id="rId75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C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849" autoAdjust="0"/>
    <p:restoredTop sz="81460" autoAdjust="0"/>
  </p:normalViewPr>
  <p:slideViewPr>
    <p:cSldViewPr>
      <p:cViewPr varScale="1">
        <p:scale>
          <a:sx n="82" d="100"/>
          <a:sy n="82" d="100"/>
        </p:scale>
        <p:origin x="64" y="5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783989-24DD-465A-AFA0-7532857D4B57}" type="datetimeFigureOut">
              <a:rPr lang="en-US" smtClean="0"/>
              <a:t>2022-03-04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AF654A-C9E5-40DC-9546-195A9C840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238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smtClean="0"/>
              <a:t>1) mở cam, mở Mic  (nếu không đáp ứng về kỹ thuật không được thi, coi như O điểm)</a:t>
            </a:r>
          </a:p>
          <a:p>
            <a:r>
              <a:rPr lang="vi-VN" smtClean="0"/>
              <a:t>2) Thời gian làm bài 5’ bắt đầu chiếu đề</a:t>
            </a:r>
          </a:p>
          <a:p>
            <a:r>
              <a:rPr lang="vi-VN" smtClean="0"/>
              <a:t>3) Không sử dụng tài liệu, không nhắc bài bạn (vì phạm quy chế thi)</a:t>
            </a:r>
          </a:p>
          <a:p>
            <a:r>
              <a:rPr lang="vi-VN" smtClean="0"/>
              <a:t>4) Ăn mặc lịch sự </a:t>
            </a:r>
          </a:p>
          <a:p>
            <a:r>
              <a:rPr lang="vi-VN" smtClean="0"/>
              <a:t>5) Để webcam ngay ngắn để gv nhìn thấy rõ khuôn mặt.</a:t>
            </a:r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027971-89AB-42ED-83F6-AEFFBADA522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9589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AF654A-C9E5-40DC-9546-195A9C8404A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763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782995" cy="71319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3997DF63-FD1A-4841-8061-5EC8DEFAA5D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03420"/>
            <a:ext cx="640080" cy="640080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DC369A56-AB64-4A9A-ADCF-68AF1267177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920" y="4503420"/>
            <a:ext cx="640080" cy="64008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FE71453F-8137-4F47-805F-AB83F9407B6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920" y="0"/>
            <a:ext cx="640080" cy="640080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FA5C93CB-D1D4-4D78-B622-8450B70C21B3}"/>
              </a:ext>
            </a:extLst>
          </p:cNvPr>
          <p:cNvSpPr/>
          <p:nvPr userDrawn="1"/>
        </p:nvSpPr>
        <p:spPr>
          <a:xfrm rot="16200000">
            <a:off x="7228437" y="2548889"/>
            <a:ext cx="3505200" cy="457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DDE790DB-94A2-4168-9C7A-B6090F4CF2BF}"/>
              </a:ext>
            </a:extLst>
          </p:cNvPr>
          <p:cNvSpPr/>
          <p:nvPr userDrawn="1"/>
        </p:nvSpPr>
        <p:spPr>
          <a:xfrm rot="10800000">
            <a:off x="5715000" y="4971312"/>
            <a:ext cx="2743200" cy="457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AF4AED9-B616-4418-A555-585F8D0458F7}"/>
              </a:ext>
            </a:extLst>
          </p:cNvPr>
          <p:cNvSpPr/>
          <p:nvPr userDrawn="1"/>
        </p:nvSpPr>
        <p:spPr>
          <a:xfrm rot="10800000">
            <a:off x="685800" y="4952140"/>
            <a:ext cx="2743200" cy="457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EB510089-3CFD-4361-90C8-EB054A97AC18}"/>
              </a:ext>
            </a:extLst>
          </p:cNvPr>
          <p:cNvSpPr/>
          <p:nvPr userDrawn="1"/>
        </p:nvSpPr>
        <p:spPr>
          <a:xfrm rot="10800000" flipV="1">
            <a:off x="1752600" y="156088"/>
            <a:ext cx="1646006" cy="457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BDE495D2-EF9D-4ED9-8875-D9CD54B510C3}"/>
              </a:ext>
            </a:extLst>
          </p:cNvPr>
          <p:cNvSpPr/>
          <p:nvPr userDrawn="1"/>
        </p:nvSpPr>
        <p:spPr>
          <a:xfrm rot="5400000" flipV="1">
            <a:off x="-668890" y="1409253"/>
            <a:ext cx="1646006" cy="457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6" y="31465"/>
            <a:ext cx="1782995" cy="713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905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E1514-7651-4665-8E2C-EE14754E9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DBF93C-863E-4BB6-93EE-AF19206B5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2022-03-04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796D77-6D57-4104-98AE-4E791D6E4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3F24E-1815-43CA-A883-71E61AACE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818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1DC01E9-5F44-4C3E-8B14-3E5AE0F21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2022-03-04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5395C3-BBF5-4E3F-8D9B-6B37FB22C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DFA450-3343-4E01-ADCF-E26A56B01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37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51FA6-7021-49BB-A271-00A0023FAB98}" type="datetimeFigureOut">
              <a:rPr lang="en-US" smtClean="0"/>
              <a:t>2022-03-04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823C6-9309-40E3-875C-B169044FB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767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9Slide.vn - 2019">
            <a:extLst>
              <a:ext uri="{FF2B5EF4-FFF2-40B4-BE49-F238E27FC236}">
                <a16:creationId xmlns:a16="http://schemas.microsoft.com/office/drawing/2014/main" id="{197E32E8-995F-4685-B283-FD4A1A6B1C54}"/>
              </a:ext>
            </a:extLst>
          </p:cNvPr>
          <p:cNvSpPr txBox="1"/>
          <p:nvPr userDrawn="1"/>
        </p:nvSpPr>
        <p:spPr>
          <a:xfrm>
            <a:off x="0" y="-1512332"/>
            <a:ext cx="91440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US" sz="1800">
                <a:solidFill>
                  <a:srgbClr val="CFCFCF"/>
                </a:solidFill>
              </a:rPr>
              <a:t>www.9slide.vn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2022-03-04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1" r:id="rId3"/>
    <p:sldLayoutId id="2147483650" r:id="rId4"/>
    <p:sldLayoutId id="2147483653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slide" Target="slide15.xml"/><Relationship Id="rId18" Type="http://schemas.openxmlformats.org/officeDocument/2006/relationships/slide" Target="slide20.xml"/><Relationship Id="rId26" Type="http://schemas.openxmlformats.org/officeDocument/2006/relationships/slide" Target="slide28.xml"/><Relationship Id="rId39" Type="http://schemas.openxmlformats.org/officeDocument/2006/relationships/slide" Target="slide41.xml"/><Relationship Id="rId21" Type="http://schemas.openxmlformats.org/officeDocument/2006/relationships/slide" Target="slide23.xml"/><Relationship Id="rId34" Type="http://schemas.openxmlformats.org/officeDocument/2006/relationships/slide" Target="slide36.xml"/><Relationship Id="rId42" Type="http://schemas.openxmlformats.org/officeDocument/2006/relationships/slide" Target="slide44.xml"/><Relationship Id="rId47" Type="http://schemas.openxmlformats.org/officeDocument/2006/relationships/slide" Target="slide49.xml"/><Relationship Id="rId50" Type="http://schemas.openxmlformats.org/officeDocument/2006/relationships/slide" Target="slide52.xml"/><Relationship Id="rId7" Type="http://schemas.openxmlformats.org/officeDocument/2006/relationships/slide" Target="slide9.xml"/><Relationship Id="rId2" Type="http://schemas.openxmlformats.org/officeDocument/2006/relationships/image" Target="../media/image6.jpeg"/><Relationship Id="rId16" Type="http://schemas.openxmlformats.org/officeDocument/2006/relationships/slide" Target="slide18.xml"/><Relationship Id="rId29" Type="http://schemas.openxmlformats.org/officeDocument/2006/relationships/slide" Target="slide31.xml"/><Relationship Id="rId11" Type="http://schemas.openxmlformats.org/officeDocument/2006/relationships/slide" Target="slide13.xml"/><Relationship Id="rId24" Type="http://schemas.openxmlformats.org/officeDocument/2006/relationships/slide" Target="slide26.xml"/><Relationship Id="rId32" Type="http://schemas.openxmlformats.org/officeDocument/2006/relationships/slide" Target="slide34.xml"/><Relationship Id="rId37" Type="http://schemas.openxmlformats.org/officeDocument/2006/relationships/slide" Target="slide39.xml"/><Relationship Id="rId40" Type="http://schemas.openxmlformats.org/officeDocument/2006/relationships/slide" Target="slide42.xml"/><Relationship Id="rId45" Type="http://schemas.openxmlformats.org/officeDocument/2006/relationships/slide" Target="slide47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23" Type="http://schemas.openxmlformats.org/officeDocument/2006/relationships/slide" Target="slide25.xml"/><Relationship Id="rId28" Type="http://schemas.openxmlformats.org/officeDocument/2006/relationships/slide" Target="slide30.xml"/><Relationship Id="rId36" Type="http://schemas.openxmlformats.org/officeDocument/2006/relationships/slide" Target="slide38.xml"/><Relationship Id="rId49" Type="http://schemas.openxmlformats.org/officeDocument/2006/relationships/slide" Target="slide51.xml"/><Relationship Id="rId10" Type="http://schemas.openxmlformats.org/officeDocument/2006/relationships/slide" Target="slide12.xml"/><Relationship Id="rId19" Type="http://schemas.openxmlformats.org/officeDocument/2006/relationships/slide" Target="slide21.xml"/><Relationship Id="rId31" Type="http://schemas.openxmlformats.org/officeDocument/2006/relationships/slide" Target="slide33.xml"/><Relationship Id="rId44" Type="http://schemas.openxmlformats.org/officeDocument/2006/relationships/slide" Target="slide46.xml"/><Relationship Id="rId52" Type="http://schemas.openxmlformats.org/officeDocument/2006/relationships/slide" Target="slide54.xml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slide" Target="slide16.xml"/><Relationship Id="rId22" Type="http://schemas.openxmlformats.org/officeDocument/2006/relationships/slide" Target="slide24.xml"/><Relationship Id="rId27" Type="http://schemas.openxmlformats.org/officeDocument/2006/relationships/slide" Target="slide29.xml"/><Relationship Id="rId30" Type="http://schemas.openxmlformats.org/officeDocument/2006/relationships/slide" Target="slide32.xml"/><Relationship Id="rId35" Type="http://schemas.openxmlformats.org/officeDocument/2006/relationships/slide" Target="slide37.xml"/><Relationship Id="rId43" Type="http://schemas.openxmlformats.org/officeDocument/2006/relationships/slide" Target="slide45.xml"/><Relationship Id="rId48" Type="http://schemas.openxmlformats.org/officeDocument/2006/relationships/slide" Target="slide50.xml"/><Relationship Id="rId8" Type="http://schemas.openxmlformats.org/officeDocument/2006/relationships/slide" Target="slide10.xml"/><Relationship Id="rId51" Type="http://schemas.openxmlformats.org/officeDocument/2006/relationships/slide" Target="slide53.xml"/><Relationship Id="rId3" Type="http://schemas.openxmlformats.org/officeDocument/2006/relationships/slide" Target="slide5.xml"/><Relationship Id="rId12" Type="http://schemas.openxmlformats.org/officeDocument/2006/relationships/slide" Target="slide14.xml"/><Relationship Id="rId17" Type="http://schemas.openxmlformats.org/officeDocument/2006/relationships/slide" Target="slide19.xml"/><Relationship Id="rId25" Type="http://schemas.openxmlformats.org/officeDocument/2006/relationships/slide" Target="slide27.xml"/><Relationship Id="rId33" Type="http://schemas.openxmlformats.org/officeDocument/2006/relationships/slide" Target="slide35.xml"/><Relationship Id="rId38" Type="http://schemas.openxmlformats.org/officeDocument/2006/relationships/slide" Target="slide40.xml"/><Relationship Id="rId46" Type="http://schemas.openxmlformats.org/officeDocument/2006/relationships/slide" Target="slide48.xml"/><Relationship Id="rId20" Type="http://schemas.openxmlformats.org/officeDocument/2006/relationships/slide" Target="slide22.xml"/><Relationship Id="rId41" Type="http://schemas.openxmlformats.org/officeDocument/2006/relationships/slide" Target="slide4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8.xml"/><Relationship Id="rId13" Type="http://schemas.openxmlformats.org/officeDocument/2006/relationships/slide" Target="slide63.xml"/><Relationship Id="rId18" Type="http://schemas.openxmlformats.org/officeDocument/2006/relationships/slide" Target="slide68.xml"/><Relationship Id="rId3" Type="http://schemas.openxmlformats.org/officeDocument/2006/relationships/image" Target="../media/image8.png"/><Relationship Id="rId21" Type="http://schemas.openxmlformats.org/officeDocument/2006/relationships/slide" Target="slide71.xml"/><Relationship Id="rId7" Type="http://schemas.openxmlformats.org/officeDocument/2006/relationships/slide" Target="slide57.xml"/><Relationship Id="rId12" Type="http://schemas.openxmlformats.org/officeDocument/2006/relationships/slide" Target="slide62.xml"/><Relationship Id="rId17" Type="http://schemas.openxmlformats.org/officeDocument/2006/relationships/slide" Target="slide67.xml"/><Relationship Id="rId25" Type="http://schemas.openxmlformats.org/officeDocument/2006/relationships/image" Target="../media/image9.jpeg"/><Relationship Id="rId2" Type="http://schemas.openxmlformats.org/officeDocument/2006/relationships/image" Target="../media/image7.jpeg"/><Relationship Id="rId16" Type="http://schemas.openxmlformats.org/officeDocument/2006/relationships/slide" Target="slide66.xml"/><Relationship Id="rId20" Type="http://schemas.openxmlformats.org/officeDocument/2006/relationships/slide" Target="slide70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11" Type="http://schemas.openxmlformats.org/officeDocument/2006/relationships/slide" Target="slide61.xml"/><Relationship Id="rId24" Type="http://schemas.openxmlformats.org/officeDocument/2006/relationships/slide" Target="slide74.xml"/><Relationship Id="rId5" Type="http://schemas.openxmlformats.org/officeDocument/2006/relationships/slide" Target="slide56.xml"/><Relationship Id="rId15" Type="http://schemas.openxmlformats.org/officeDocument/2006/relationships/slide" Target="slide65.xml"/><Relationship Id="rId23" Type="http://schemas.openxmlformats.org/officeDocument/2006/relationships/slide" Target="slide73.xml"/><Relationship Id="rId10" Type="http://schemas.openxmlformats.org/officeDocument/2006/relationships/slide" Target="slide60.xml"/><Relationship Id="rId19" Type="http://schemas.openxmlformats.org/officeDocument/2006/relationships/slide" Target="slide69.xml"/><Relationship Id="rId4" Type="http://schemas.openxmlformats.org/officeDocument/2006/relationships/slide" Target="slide55.xml"/><Relationship Id="rId9" Type="http://schemas.openxmlformats.org/officeDocument/2006/relationships/slide" Target="slide59.xml"/><Relationship Id="rId14" Type="http://schemas.openxmlformats.org/officeDocument/2006/relationships/slide" Target="slide64.xml"/><Relationship Id="rId22" Type="http://schemas.openxmlformats.org/officeDocument/2006/relationships/slide" Target="slide7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26.xml"/><Relationship Id="rId3" Type="http://schemas.openxmlformats.org/officeDocument/2006/relationships/image" Target="../media/image10.jpeg"/><Relationship Id="rId7" Type="http://schemas.openxmlformats.org/officeDocument/2006/relationships/slide" Target="slide6.xml"/><Relationship Id="rId12" Type="http://schemas.openxmlformats.org/officeDocument/2006/relationships/slide" Target="slide2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7.xml"/><Relationship Id="rId5" Type="http://schemas.openxmlformats.org/officeDocument/2006/relationships/image" Target="../media/image11.png"/><Relationship Id="rId15" Type="http://schemas.openxmlformats.org/officeDocument/2006/relationships/image" Target="../media/image12.png"/><Relationship Id="rId10" Type="http://schemas.openxmlformats.org/officeDocument/2006/relationships/slide" Target="slide16.xml"/><Relationship Id="rId4" Type="http://schemas.openxmlformats.org/officeDocument/2006/relationships/slide" Target="slide3.xml"/><Relationship Id="rId9" Type="http://schemas.openxmlformats.org/officeDocument/2006/relationships/slide" Target="slide15.xml"/><Relationship Id="rId14" Type="http://schemas.openxmlformats.org/officeDocument/2006/relationships/slide" Target="slide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13.jpeg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image" Target="../media/image13.jpeg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slide" Target="slide3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1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slide" Target="slide3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5" Type="http://schemas.openxmlformats.org/officeDocument/2006/relationships/image" Target="../media/image11.png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13.jpeg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13.jpeg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13.jpeg"/><Relationship Id="rId4" Type="http://schemas.openxmlformats.org/officeDocument/2006/relationships/slide" Target="slid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13.jpeg"/><Relationship Id="rId4" Type="http://schemas.openxmlformats.org/officeDocument/2006/relationships/slide" Target="slid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29.gif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13.jpeg"/><Relationship Id="rId4" Type="http://schemas.openxmlformats.org/officeDocument/2006/relationships/slide" Target="slide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1.png"/><Relationship Id="rId4" Type="http://schemas.openxmlformats.org/officeDocument/2006/relationships/slide" Target="slid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3.jpeg"/><Relationship Id="rId4" Type="http://schemas.openxmlformats.org/officeDocument/2006/relationships/slide" Target="slid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slide" Target="slide3.xml"/><Relationship Id="rId4" Type="http://schemas.openxmlformats.org/officeDocument/2006/relationships/image" Target="../media/image1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13.jpeg"/><Relationship Id="rId4" Type="http://schemas.openxmlformats.org/officeDocument/2006/relationships/slide" Target="slid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13.jpeg"/><Relationship Id="rId4" Type="http://schemas.openxmlformats.org/officeDocument/2006/relationships/slide" Target="slide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gif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13.jpeg"/><Relationship Id="rId4" Type="http://schemas.openxmlformats.org/officeDocument/2006/relationships/slide" Target="slide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image" Target="../media/image11.png"/><Relationship Id="rId4" Type="http://schemas.openxmlformats.org/officeDocument/2006/relationships/slide" Target="slide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gif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gif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slide" Target="slide3.xml"/><Relationship Id="rId4" Type="http://schemas.openxmlformats.org/officeDocument/2006/relationships/image" Target="../media/image10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13.jpeg"/><Relationship Id="rId4" Type="http://schemas.openxmlformats.org/officeDocument/2006/relationships/slide" Target="slide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ownloads\Bai giang VL4\067f080dd7851edb47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24950" cy="5129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710588" y="858838"/>
            <a:ext cx="7772400" cy="1103312"/>
          </a:xfrm>
        </p:spPr>
        <p:txBody>
          <a:bodyPr>
            <a:normAutofit/>
          </a:bodyPr>
          <a:lstStyle/>
          <a:p>
            <a:r>
              <a:rPr lang="en-US" sz="3200"/>
              <a:t>TRƯỜNG CAO ĐẲNG LÝ TỰ TRỌNG TP.HCM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167788" y="1885950"/>
            <a:ext cx="6858000" cy="121920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5100" b="1" dirty="0" smtClean="0">
                <a:solidFill>
                  <a:srgbClr val="FF0000"/>
                </a:solidFill>
              </a:rPr>
              <a:t>THI KẾT THÚC MÔN </a:t>
            </a:r>
            <a:r>
              <a:rPr lang="en-US" sz="5100" b="1" dirty="0">
                <a:solidFill>
                  <a:srgbClr val="FF0000"/>
                </a:solidFill>
              </a:rPr>
              <a:t>HỌC</a:t>
            </a:r>
          </a:p>
          <a:p>
            <a:pPr marL="0" indent="0" algn="ctr">
              <a:buNone/>
            </a:pPr>
            <a:r>
              <a:rPr lang="en-US" sz="63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VẬT LÍ </a:t>
            </a:r>
            <a:r>
              <a:rPr lang="en-US" sz="63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en-US" sz="63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10588" y="3028950"/>
            <a:ext cx="77724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sz="3200" b="1" dirty="0" smtClean="0">
                <a:solidFill>
                  <a:srgbClr val="00B0F0"/>
                </a:solidFill>
              </a:rPr>
              <a:t>HỌC KỲ II </a:t>
            </a:r>
            <a:r>
              <a:rPr lang="en-US" sz="3200" b="1" dirty="0">
                <a:solidFill>
                  <a:srgbClr val="00B0F0"/>
                </a:solidFill>
              </a:rPr>
              <a:t>/ 2021-2022</a:t>
            </a:r>
          </a:p>
          <a:p>
            <a:pPr>
              <a:lnSpc>
                <a:spcPct val="120000"/>
              </a:lnSpc>
            </a:pPr>
            <a:r>
              <a:rPr lang="en-US" sz="3900" dirty="0"/>
              <a:t>LỚP: </a:t>
            </a:r>
            <a:r>
              <a:rPr lang="en-US" sz="3900" dirty="0" smtClean="0"/>
              <a:t>20T4-</a:t>
            </a:r>
            <a:endParaRPr lang="en-US" sz="39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35376" y="4476750"/>
            <a:ext cx="7772400" cy="7977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i="1" dirty="0" err="1" smtClean="0">
                <a:solidFill>
                  <a:srgbClr val="FFFF00"/>
                </a:solidFill>
                <a:cs typeface="Arial" pitchFamily="34" charset="0"/>
              </a:rPr>
              <a:t>Thời</a:t>
            </a:r>
            <a:r>
              <a:rPr lang="en-US" sz="3200" b="1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FFFF00"/>
                </a:solidFill>
                <a:cs typeface="Arial" pitchFamily="34" charset="0"/>
              </a:rPr>
              <a:t>gian</a:t>
            </a:r>
            <a:r>
              <a:rPr lang="en-US" sz="3200" b="1" i="1" dirty="0" smtClean="0">
                <a:solidFill>
                  <a:srgbClr val="FFFF00"/>
                </a:solidFill>
                <a:cs typeface="Arial" pitchFamily="34" charset="0"/>
              </a:rPr>
              <a:t>: </a:t>
            </a:r>
            <a:r>
              <a:rPr lang="en-US" sz="3200" b="1" i="1" dirty="0" err="1" smtClean="0">
                <a:solidFill>
                  <a:srgbClr val="FFFF00"/>
                </a:solidFill>
                <a:cs typeface="Arial" pitchFamily="34" charset="0"/>
              </a:rPr>
              <a:t>từ</a:t>
            </a:r>
            <a:r>
              <a:rPr lang="en-US" sz="3200" b="1" i="1" dirty="0" smtClean="0">
                <a:solidFill>
                  <a:srgbClr val="FFFF00"/>
                </a:solidFill>
                <a:cs typeface="Arial" pitchFamily="34" charset="0"/>
              </a:rPr>
              <a:t> 7</a:t>
            </a:r>
            <a:r>
              <a:rPr lang="en-US" sz="3200" b="1" i="1" baseline="30000" dirty="0" smtClean="0">
                <a:solidFill>
                  <a:srgbClr val="FFFF00"/>
                </a:solidFill>
                <a:cs typeface="Arial" pitchFamily="34" charset="0"/>
              </a:rPr>
              <a:t>h</a:t>
            </a:r>
            <a:r>
              <a:rPr lang="en-US" sz="3200" b="1" i="1" dirty="0" smtClean="0">
                <a:solidFill>
                  <a:srgbClr val="FFFF00"/>
                </a:solidFill>
                <a:cs typeface="Arial" pitchFamily="34" charset="0"/>
              </a:rPr>
              <a:t>30 </a:t>
            </a:r>
            <a:r>
              <a:rPr lang="en-US" sz="3200" b="1" i="1" dirty="0" err="1" smtClean="0">
                <a:solidFill>
                  <a:srgbClr val="FFFF00"/>
                </a:solidFill>
                <a:cs typeface="Arial" pitchFamily="34" charset="0"/>
              </a:rPr>
              <a:t>ngày</a:t>
            </a:r>
            <a:r>
              <a:rPr lang="en-US" sz="3200" b="1" i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fld id="{038B7E06-1030-43EA-8368-BD9884115BFD}" type="datetime1">
              <a:rPr lang="vi-VN" sz="3200" b="1" i="1" smtClean="0">
                <a:solidFill>
                  <a:srgbClr val="FFFF00"/>
                </a:solidFill>
                <a:cs typeface="Arial" pitchFamily="34" charset="0"/>
              </a:rPr>
              <a:t>04/03/2022</a:t>
            </a:fld>
            <a:endParaRPr lang="en-US" sz="3200" b="1" i="1" dirty="0">
              <a:solidFill>
                <a:srgbClr val="FFFF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1710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ownloads\Bai giang VL4\f50b4f6290ea59b400fb - Cop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" y="0"/>
            <a:ext cx="914037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9FE306C6-ABED-4BDE-B4A3-9CBD1FFCE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0" y="756084"/>
            <a:ext cx="9153070" cy="525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567" tIns="36283" rIns="72567" bIns="36283" numCol="1" anchor="t" anchorCtr="0" compatLnSpc="1">
            <a:prstTxWarp prst="textNoShape">
              <a:avLst/>
            </a:prstTxWarp>
          </a:bodyPr>
          <a:lstStyle/>
          <a:p>
            <a:pPr marL="272125" indent="-272125" algn="ct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3600" b="1" kern="0" smtClean="0">
                <a:solidFill>
                  <a:srgbClr val="00B0F0"/>
                </a:solidFill>
              </a:rPr>
              <a:t>QUI ĐỊNH PHÒNG THI VẤN ĐÁP</a:t>
            </a:r>
            <a:endParaRPr lang="en-US" sz="3600" b="1" kern="0">
              <a:solidFill>
                <a:srgbClr val="00B0F0"/>
              </a:solidFill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663A94CF-4009-4F1D-84A6-954207E55C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1504950"/>
            <a:ext cx="8658224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2567" tIns="36283" rIns="72567" bIns="36283" numCol="1" anchor="t" anchorCtr="0" compatLnSpc="1">
            <a:prstTxWarp prst="textNoShape">
              <a:avLst/>
            </a:prstTxWarp>
          </a:bodyPr>
          <a:lstStyle/>
          <a:p>
            <a:pPr marL="266700" indent="-266700" algn="just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sz="2000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SV phải ăn mặc lịch sự.</a:t>
            </a:r>
          </a:p>
          <a:p>
            <a:pPr marL="266700" indent="-266700" algn="just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sz="2000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SV kiểm tra hệ thống micro và camera để bảo đảm hình ảnh và âm thanh rõ ràng. Nếu không đạt thì không được phép dự thi. Bài thi được tính 0 điểm.</a:t>
            </a:r>
          </a:p>
          <a:p>
            <a:pPr marL="266700" indent="-266700" algn="just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sz="2000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Chuẩn bị đến lượt thi của mình thì phải bật camera để ngay ngắn để GV nhìn rõ khuôn mặt. </a:t>
            </a:r>
          </a:p>
          <a:p>
            <a:pPr marL="266700" indent="-266700" algn="just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sz="2000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Khi được tra vấn thì mở </a:t>
            </a:r>
            <a:r>
              <a:rPr lang="en-US" sz="2000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micro </a:t>
            </a:r>
            <a:r>
              <a:rPr lang="en-US" sz="2000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cho đến khi hoàn thành phần thi của mình thì tắt. </a:t>
            </a:r>
          </a:p>
          <a:p>
            <a:pPr marL="266700" indent="-266700" algn="just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sz="2000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Thời gian làm bài là 5 phút kể từ khi bắt đầu chiếu đề.</a:t>
            </a:r>
          </a:p>
          <a:p>
            <a:pPr marL="266700" indent="-266700" algn="just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sz="2000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Sau khi hoàn thành phần thi của mình thì SV có thể rời khỏi phòng thi.</a:t>
            </a:r>
          </a:p>
          <a:p>
            <a:pPr marL="266700" indent="-266700" algn="just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sz="2000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Không được sử dụng tài liệu, không được nhắc bài bạn bất cứ hình thức nào.  </a:t>
            </a:r>
          </a:p>
          <a:p>
            <a:pPr marL="514350" indent="-514350" algn="just" fontAlgn="base">
              <a:spcBef>
                <a:spcPct val="20000"/>
              </a:spcBef>
              <a:spcAft>
                <a:spcPct val="0"/>
              </a:spcAft>
              <a:buFont typeface="+mj-lt"/>
              <a:buAutoNum type="arabicPeriod"/>
              <a:defRPr/>
            </a:pPr>
            <a:endParaRPr lang="en-US" sz="2000" ker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616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>
        <p14:warp dir="in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C:\Users\Administrator\Downloads\Bai giang VL4\f50b4f6290ea59b400fb -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" y="0"/>
            <a:ext cx="914037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89942" y="514350"/>
            <a:ext cx="79677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srgbClr val="00B0F0"/>
                </a:solidFill>
              </a:rPr>
              <a:t>DANH MỤC </a:t>
            </a:r>
            <a:r>
              <a:rPr lang="en-US" sz="3200" b="1" smtClean="0">
                <a:solidFill>
                  <a:srgbClr val="00B0F0"/>
                </a:solidFill>
              </a:rPr>
              <a:t>ĐỀ THI MÔN </a:t>
            </a:r>
            <a:r>
              <a:rPr lang="en-US" sz="3200" b="1">
                <a:solidFill>
                  <a:srgbClr val="00B0F0"/>
                </a:solidFill>
              </a:rPr>
              <a:t>VẬT LÍ </a:t>
            </a:r>
            <a:r>
              <a:rPr lang="en-US" sz="3200" b="1" smtClean="0">
                <a:solidFill>
                  <a:srgbClr val="00B0F0"/>
                </a:solidFill>
              </a:rPr>
              <a:t>4</a:t>
            </a:r>
            <a:endParaRPr lang="en-US" sz="3200" b="1">
              <a:solidFill>
                <a:srgbClr val="00B0F0"/>
              </a:solidFill>
            </a:endParaRPr>
          </a:p>
        </p:txBody>
      </p:sp>
      <p:sp>
        <p:nvSpPr>
          <p:cNvPr id="8" name="Oval 7">
            <a:hlinkClick r:id="rId3" action="ppaction://hlinksldjump"/>
            <a:extLst>
              <a:ext uri="{FF2B5EF4-FFF2-40B4-BE49-F238E27FC236}">
                <a16:creationId xmlns:a16="http://schemas.microsoft.com/office/drawing/2014/main" id="{CD4C1388-4B0E-443A-BD5B-BE2E81363E02}"/>
              </a:ext>
            </a:extLst>
          </p:cNvPr>
          <p:cNvSpPr/>
          <p:nvPr/>
        </p:nvSpPr>
        <p:spPr bwMode="auto">
          <a:xfrm>
            <a:off x="290945" y="12001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01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0" name="Oval 9">
            <a:hlinkClick r:id="rId4" action="ppaction://hlinksldjump"/>
            <a:extLst>
              <a:ext uri="{FF2B5EF4-FFF2-40B4-BE49-F238E27FC236}">
                <a16:creationId xmlns:a16="http://schemas.microsoft.com/office/drawing/2014/main" id="{66D3B532-C83A-4EE8-B2D3-2E7C87720ED9}"/>
              </a:ext>
            </a:extLst>
          </p:cNvPr>
          <p:cNvSpPr/>
          <p:nvPr/>
        </p:nvSpPr>
        <p:spPr bwMode="auto">
          <a:xfrm>
            <a:off x="1176250" y="12001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02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1" name="Oval 10">
            <a:hlinkClick r:id="rId5" action="ppaction://hlinksldjump"/>
            <a:extLst>
              <a:ext uri="{FF2B5EF4-FFF2-40B4-BE49-F238E27FC236}">
                <a16:creationId xmlns:a16="http://schemas.microsoft.com/office/drawing/2014/main" id="{D2C07D3D-B04B-48E6-9039-D63E9412B7B9}"/>
              </a:ext>
            </a:extLst>
          </p:cNvPr>
          <p:cNvSpPr/>
          <p:nvPr/>
        </p:nvSpPr>
        <p:spPr bwMode="auto">
          <a:xfrm>
            <a:off x="2061555" y="12001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03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2" name="Oval 11">
            <a:hlinkClick r:id="rId6" action="ppaction://hlinksldjump"/>
            <a:extLst>
              <a:ext uri="{FF2B5EF4-FFF2-40B4-BE49-F238E27FC236}">
                <a16:creationId xmlns:a16="http://schemas.microsoft.com/office/drawing/2014/main" id="{FA57E94D-5608-4A20-B9C2-DEFCFFE90967}"/>
              </a:ext>
            </a:extLst>
          </p:cNvPr>
          <p:cNvSpPr/>
          <p:nvPr/>
        </p:nvSpPr>
        <p:spPr bwMode="auto">
          <a:xfrm>
            <a:off x="2946860" y="12001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04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3" name="Oval 12">
            <a:hlinkClick r:id="rId7" action="ppaction://hlinksldjump"/>
            <a:extLst>
              <a:ext uri="{FF2B5EF4-FFF2-40B4-BE49-F238E27FC236}">
                <a16:creationId xmlns:a16="http://schemas.microsoft.com/office/drawing/2014/main" id="{96A5F7F0-CFA5-457D-81B4-6EFAF1D58DCD}"/>
              </a:ext>
            </a:extLst>
          </p:cNvPr>
          <p:cNvSpPr/>
          <p:nvPr/>
        </p:nvSpPr>
        <p:spPr bwMode="auto">
          <a:xfrm>
            <a:off x="3832165" y="12001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05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4" name="Oval 13">
            <a:hlinkClick r:id="rId8" action="ppaction://hlinksldjump"/>
            <a:extLst>
              <a:ext uri="{FF2B5EF4-FFF2-40B4-BE49-F238E27FC236}">
                <a16:creationId xmlns:a16="http://schemas.microsoft.com/office/drawing/2014/main" id="{7FECB123-8964-4E53-9C98-C4A7A58BA0D1}"/>
              </a:ext>
            </a:extLst>
          </p:cNvPr>
          <p:cNvSpPr/>
          <p:nvPr/>
        </p:nvSpPr>
        <p:spPr bwMode="auto">
          <a:xfrm>
            <a:off x="4717470" y="12001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06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5" name="Oval 14">
            <a:hlinkClick r:id="rId9" action="ppaction://hlinksldjump"/>
            <a:extLst>
              <a:ext uri="{FF2B5EF4-FFF2-40B4-BE49-F238E27FC236}">
                <a16:creationId xmlns:a16="http://schemas.microsoft.com/office/drawing/2014/main" id="{C0EE7A9E-E750-4AB1-A7E4-C64CC75F2864}"/>
              </a:ext>
            </a:extLst>
          </p:cNvPr>
          <p:cNvSpPr/>
          <p:nvPr/>
        </p:nvSpPr>
        <p:spPr bwMode="auto">
          <a:xfrm>
            <a:off x="5602775" y="12001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07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6" name="Oval 15">
            <a:hlinkClick r:id="rId10" action="ppaction://hlinksldjump"/>
            <a:extLst>
              <a:ext uri="{FF2B5EF4-FFF2-40B4-BE49-F238E27FC236}">
                <a16:creationId xmlns:a16="http://schemas.microsoft.com/office/drawing/2014/main" id="{A19199C4-506B-4F50-99E6-839EA8345508}"/>
              </a:ext>
            </a:extLst>
          </p:cNvPr>
          <p:cNvSpPr/>
          <p:nvPr/>
        </p:nvSpPr>
        <p:spPr bwMode="auto">
          <a:xfrm>
            <a:off x="6488080" y="12001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08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7" name="Oval 16">
            <a:hlinkClick r:id="rId11" action="ppaction://hlinksldjump"/>
            <a:extLst>
              <a:ext uri="{FF2B5EF4-FFF2-40B4-BE49-F238E27FC236}">
                <a16:creationId xmlns:a16="http://schemas.microsoft.com/office/drawing/2014/main" id="{16B73933-B0F1-450C-BF87-87ADE726FA89}"/>
              </a:ext>
            </a:extLst>
          </p:cNvPr>
          <p:cNvSpPr/>
          <p:nvPr/>
        </p:nvSpPr>
        <p:spPr bwMode="auto">
          <a:xfrm>
            <a:off x="7373385" y="12001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09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8" name="Oval 17">
            <a:hlinkClick r:id="rId12" action="ppaction://hlinksldjump"/>
            <a:extLst>
              <a:ext uri="{FF2B5EF4-FFF2-40B4-BE49-F238E27FC236}">
                <a16:creationId xmlns:a16="http://schemas.microsoft.com/office/drawing/2014/main" id="{FAA5481A-637F-4E06-9E75-19373C1F001C}"/>
              </a:ext>
            </a:extLst>
          </p:cNvPr>
          <p:cNvSpPr/>
          <p:nvPr/>
        </p:nvSpPr>
        <p:spPr bwMode="auto">
          <a:xfrm>
            <a:off x="8258690" y="1200150"/>
            <a:ext cx="594360" cy="5486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10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19" name="Oval 18">
            <a:hlinkClick r:id="rId13" action="ppaction://hlinksldjump"/>
            <a:extLst>
              <a:ext uri="{FF2B5EF4-FFF2-40B4-BE49-F238E27FC236}">
                <a16:creationId xmlns:a16="http://schemas.microsoft.com/office/drawing/2014/main" id="{EB939C50-9E58-4419-B076-00055CB6960C}"/>
              </a:ext>
            </a:extLst>
          </p:cNvPr>
          <p:cNvSpPr/>
          <p:nvPr/>
        </p:nvSpPr>
        <p:spPr bwMode="auto">
          <a:xfrm>
            <a:off x="290945" y="19621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11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0" name="Oval 19">
            <a:hlinkClick r:id="rId14" action="ppaction://hlinksldjump"/>
            <a:extLst>
              <a:ext uri="{FF2B5EF4-FFF2-40B4-BE49-F238E27FC236}">
                <a16:creationId xmlns:a16="http://schemas.microsoft.com/office/drawing/2014/main" id="{3691352E-845C-40D6-A9FA-483E3D08E42A}"/>
              </a:ext>
            </a:extLst>
          </p:cNvPr>
          <p:cNvSpPr/>
          <p:nvPr/>
        </p:nvSpPr>
        <p:spPr bwMode="auto">
          <a:xfrm>
            <a:off x="1176250" y="19621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12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1" name="Oval 20">
            <a:hlinkClick r:id="rId15" action="ppaction://hlinksldjump"/>
            <a:extLst>
              <a:ext uri="{FF2B5EF4-FFF2-40B4-BE49-F238E27FC236}">
                <a16:creationId xmlns:a16="http://schemas.microsoft.com/office/drawing/2014/main" id="{7D86BB33-5D5B-475C-8134-675C0FB2F03F}"/>
              </a:ext>
            </a:extLst>
          </p:cNvPr>
          <p:cNvSpPr/>
          <p:nvPr/>
        </p:nvSpPr>
        <p:spPr bwMode="auto">
          <a:xfrm>
            <a:off x="2061555" y="19621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13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2" name="Oval 21">
            <a:hlinkClick r:id="rId16" action="ppaction://hlinksldjump"/>
            <a:extLst>
              <a:ext uri="{FF2B5EF4-FFF2-40B4-BE49-F238E27FC236}">
                <a16:creationId xmlns:a16="http://schemas.microsoft.com/office/drawing/2014/main" id="{424839DA-3327-410F-BB86-45958C4A3660}"/>
              </a:ext>
            </a:extLst>
          </p:cNvPr>
          <p:cNvSpPr/>
          <p:nvPr/>
        </p:nvSpPr>
        <p:spPr bwMode="auto">
          <a:xfrm>
            <a:off x="2946860" y="19621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14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3" name="Oval 22">
            <a:hlinkClick r:id="rId17" action="ppaction://hlinksldjump"/>
            <a:extLst>
              <a:ext uri="{FF2B5EF4-FFF2-40B4-BE49-F238E27FC236}">
                <a16:creationId xmlns:a16="http://schemas.microsoft.com/office/drawing/2014/main" id="{52D0A2AF-3637-44A9-8D48-82D4E49BA490}"/>
              </a:ext>
            </a:extLst>
          </p:cNvPr>
          <p:cNvSpPr/>
          <p:nvPr/>
        </p:nvSpPr>
        <p:spPr bwMode="auto">
          <a:xfrm>
            <a:off x="3832165" y="19621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15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4" name="Oval 23">
            <a:hlinkClick r:id="rId18" action="ppaction://hlinksldjump"/>
            <a:extLst>
              <a:ext uri="{FF2B5EF4-FFF2-40B4-BE49-F238E27FC236}">
                <a16:creationId xmlns:a16="http://schemas.microsoft.com/office/drawing/2014/main" id="{A16E31C6-4954-4A21-86E4-C805BBC21796}"/>
              </a:ext>
            </a:extLst>
          </p:cNvPr>
          <p:cNvSpPr/>
          <p:nvPr/>
        </p:nvSpPr>
        <p:spPr bwMode="auto">
          <a:xfrm>
            <a:off x="4717470" y="19621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16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5" name="Oval 24">
            <a:hlinkClick r:id="rId19" action="ppaction://hlinksldjump"/>
            <a:extLst>
              <a:ext uri="{FF2B5EF4-FFF2-40B4-BE49-F238E27FC236}">
                <a16:creationId xmlns:a16="http://schemas.microsoft.com/office/drawing/2014/main" id="{20C7699B-D6D8-4999-867B-CE7FBCE2A9CA}"/>
              </a:ext>
            </a:extLst>
          </p:cNvPr>
          <p:cNvSpPr/>
          <p:nvPr/>
        </p:nvSpPr>
        <p:spPr bwMode="auto">
          <a:xfrm>
            <a:off x="5602775" y="19621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17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6" name="Oval 25">
            <a:hlinkClick r:id="rId20" action="ppaction://hlinksldjump"/>
            <a:extLst>
              <a:ext uri="{FF2B5EF4-FFF2-40B4-BE49-F238E27FC236}">
                <a16:creationId xmlns:a16="http://schemas.microsoft.com/office/drawing/2014/main" id="{82B534B4-367B-41D3-B4F9-FA0735892025}"/>
              </a:ext>
            </a:extLst>
          </p:cNvPr>
          <p:cNvSpPr/>
          <p:nvPr/>
        </p:nvSpPr>
        <p:spPr bwMode="auto">
          <a:xfrm>
            <a:off x="6488080" y="19621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18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7" name="Oval 26">
            <a:hlinkClick r:id="rId21" action="ppaction://hlinksldjump"/>
            <a:extLst>
              <a:ext uri="{FF2B5EF4-FFF2-40B4-BE49-F238E27FC236}">
                <a16:creationId xmlns:a16="http://schemas.microsoft.com/office/drawing/2014/main" id="{4D8AA768-3BBC-4A9E-A2C3-25DB517B0CB4}"/>
              </a:ext>
            </a:extLst>
          </p:cNvPr>
          <p:cNvSpPr/>
          <p:nvPr/>
        </p:nvSpPr>
        <p:spPr bwMode="auto">
          <a:xfrm>
            <a:off x="7373385" y="19621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19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8" name="Oval 27">
            <a:hlinkClick r:id="rId22" action="ppaction://hlinksldjump"/>
            <a:extLst>
              <a:ext uri="{FF2B5EF4-FFF2-40B4-BE49-F238E27FC236}">
                <a16:creationId xmlns:a16="http://schemas.microsoft.com/office/drawing/2014/main" id="{974CA00E-EEDA-4751-8323-577F12FFFCC4}"/>
              </a:ext>
            </a:extLst>
          </p:cNvPr>
          <p:cNvSpPr/>
          <p:nvPr/>
        </p:nvSpPr>
        <p:spPr bwMode="auto">
          <a:xfrm>
            <a:off x="8258690" y="1962150"/>
            <a:ext cx="594360" cy="5486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20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9" name="Oval 28">
            <a:hlinkClick r:id="rId23" action="ppaction://hlinksldjump"/>
            <a:extLst>
              <a:ext uri="{FF2B5EF4-FFF2-40B4-BE49-F238E27FC236}">
                <a16:creationId xmlns:a16="http://schemas.microsoft.com/office/drawing/2014/main" id="{DB3B0FED-37E1-45DD-8FCF-43D3044A9BBD}"/>
              </a:ext>
            </a:extLst>
          </p:cNvPr>
          <p:cNvSpPr/>
          <p:nvPr/>
        </p:nvSpPr>
        <p:spPr bwMode="auto">
          <a:xfrm>
            <a:off x="290945" y="27366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21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0" name="Oval 29">
            <a:hlinkClick r:id="rId24" action="ppaction://hlinksldjump"/>
            <a:extLst>
              <a:ext uri="{FF2B5EF4-FFF2-40B4-BE49-F238E27FC236}">
                <a16:creationId xmlns:a16="http://schemas.microsoft.com/office/drawing/2014/main" id="{28293816-D734-4065-8FB1-F2F859CE4DA6}"/>
              </a:ext>
            </a:extLst>
          </p:cNvPr>
          <p:cNvSpPr/>
          <p:nvPr/>
        </p:nvSpPr>
        <p:spPr bwMode="auto">
          <a:xfrm>
            <a:off x="1176250" y="27366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22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1" name="Oval 30">
            <a:hlinkClick r:id="rId25" action="ppaction://hlinksldjump"/>
            <a:extLst>
              <a:ext uri="{FF2B5EF4-FFF2-40B4-BE49-F238E27FC236}">
                <a16:creationId xmlns:a16="http://schemas.microsoft.com/office/drawing/2014/main" id="{98C6A0B3-6442-4EDB-B3FD-BCF6BF3F111D}"/>
              </a:ext>
            </a:extLst>
          </p:cNvPr>
          <p:cNvSpPr/>
          <p:nvPr/>
        </p:nvSpPr>
        <p:spPr bwMode="auto">
          <a:xfrm>
            <a:off x="2061555" y="27366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23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2" name="Oval 31">
            <a:hlinkClick r:id="rId26" action="ppaction://hlinksldjump"/>
            <a:extLst>
              <a:ext uri="{FF2B5EF4-FFF2-40B4-BE49-F238E27FC236}">
                <a16:creationId xmlns:a16="http://schemas.microsoft.com/office/drawing/2014/main" id="{4AB1D5DC-13F9-4731-923B-919BB6B41543}"/>
              </a:ext>
            </a:extLst>
          </p:cNvPr>
          <p:cNvSpPr/>
          <p:nvPr/>
        </p:nvSpPr>
        <p:spPr bwMode="auto">
          <a:xfrm>
            <a:off x="2946860" y="27366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24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3" name="Oval 32">
            <a:hlinkClick r:id="rId27" action="ppaction://hlinksldjump"/>
            <a:extLst>
              <a:ext uri="{FF2B5EF4-FFF2-40B4-BE49-F238E27FC236}">
                <a16:creationId xmlns:a16="http://schemas.microsoft.com/office/drawing/2014/main" id="{F3F46D64-E03E-4E2A-8AD6-C4E649DFB09A}"/>
              </a:ext>
            </a:extLst>
          </p:cNvPr>
          <p:cNvSpPr/>
          <p:nvPr/>
        </p:nvSpPr>
        <p:spPr bwMode="auto">
          <a:xfrm>
            <a:off x="3832165" y="27366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25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4" name="Oval 33">
            <a:hlinkClick r:id="rId28" action="ppaction://hlinksldjump"/>
            <a:extLst>
              <a:ext uri="{FF2B5EF4-FFF2-40B4-BE49-F238E27FC236}">
                <a16:creationId xmlns:a16="http://schemas.microsoft.com/office/drawing/2014/main" id="{653F1EE8-44E0-45AE-A483-A3158837F71C}"/>
              </a:ext>
            </a:extLst>
          </p:cNvPr>
          <p:cNvSpPr/>
          <p:nvPr/>
        </p:nvSpPr>
        <p:spPr bwMode="auto">
          <a:xfrm>
            <a:off x="4717470" y="27366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26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5" name="Oval 34">
            <a:hlinkClick r:id="rId29" action="ppaction://hlinksldjump"/>
            <a:extLst>
              <a:ext uri="{FF2B5EF4-FFF2-40B4-BE49-F238E27FC236}">
                <a16:creationId xmlns:a16="http://schemas.microsoft.com/office/drawing/2014/main" id="{8490AF64-5C20-47F0-B293-2C544B389EFA}"/>
              </a:ext>
            </a:extLst>
          </p:cNvPr>
          <p:cNvSpPr/>
          <p:nvPr/>
        </p:nvSpPr>
        <p:spPr bwMode="auto">
          <a:xfrm>
            <a:off x="5602775" y="27366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27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6" name="Oval 35">
            <a:hlinkClick r:id="rId30" action="ppaction://hlinksldjump"/>
            <a:extLst>
              <a:ext uri="{FF2B5EF4-FFF2-40B4-BE49-F238E27FC236}">
                <a16:creationId xmlns:a16="http://schemas.microsoft.com/office/drawing/2014/main" id="{C20306CC-43E5-4B7E-B0C4-AF730F5DBFC3}"/>
              </a:ext>
            </a:extLst>
          </p:cNvPr>
          <p:cNvSpPr/>
          <p:nvPr/>
        </p:nvSpPr>
        <p:spPr bwMode="auto">
          <a:xfrm>
            <a:off x="6488080" y="27366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28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7" name="Oval 36">
            <a:hlinkClick r:id="rId31" action="ppaction://hlinksldjump"/>
            <a:extLst>
              <a:ext uri="{FF2B5EF4-FFF2-40B4-BE49-F238E27FC236}">
                <a16:creationId xmlns:a16="http://schemas.microsoft.com/office/drawing/2014/main" id="{413750F7-103A-48C2-BD5B-3B3F728E1F85}"/>
              </a:ext>
            </a:extLst>
          </p:cNvPr>
          <p:cNvSpPr/>
          <p:nvPr/>
        </p:nvSpPr>
        <p:spPr bwMode="auto">
          <a:xfrm>
            <a:off x="7373385" y="27366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29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8" name="Oval 37">
            <a:hlinkClick r:id="rId32" action="ppaction://hlinksldjump"/>
            <a:extLst>
              <a:ext uri="{FF2B5EF4-FFF2-40B4-BE49-F238E27FC236}">
                <a16:creationId xmlns:a16="http://schemas.microsoft.com/office/drawing/2014/main" id="{97AE4496-A1E0-4188-8055-8044CC513EE2}"/>
              </a:ext>
            </a:extLst>
          </p:cNvPr>
          <p:cNvSpPr/>
          <p:nvPr/>
        </p:nvSpPr>
        <p:spPr bwMode="auto">
          <a:xfrm>
            <a:off x="8258690" y="2736695"/>
            <a:ext cx="594360" cy="548640"/>
          </a:xfrm>
          <a:prstGeom prst="ellipse">
            <a:avLst/>
          </a:prstGeom>
          <a:solidFill>
            <a:srgbClr val="F4FCA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30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39" name="Oval 38">
            <a:hlinkClick r:id="rId33" action="ppaction://hlinksldjump"/>
            <a:extLst>
              <a:ext uri="{FF2B5EF4-FFF2-40B4-BE49-F238E27FC236}">
                <a16:creationId xmlns:a16="http://schemas.microsoft.com/office/drawing/2014/main" id="{565C5661-618D-4EC7-82BA-CADCCBA8B942}"/>
              </a:ext>
            </a:extLst>
          </p:cNvPr>
          <p:cNvSpPr/>
          <p:nvPr/>
        </p:nvSpPr>
        <p:spPr bwMode="auto">
          <a:xfrm>
            <a:off x="290945" y="35112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31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0" name="Oval 39">
            <a:hlinkClick r:id="rId34" action="ppaction://hlinksldjump"/>
            <a:extLst>
              <a:ext uri="{FF2B5EF4-FFF2-40B4-BE49-F238E27FC236}">
                <a16:creationId xmlns:a16="http://schemas.microsoft.com/office/drawing/2014/main" id="{4E9A42F0-C7AB-4CC4-A912-AA144614E737}"/>
              </a:ext>
            </a:extLst>
          </p:cNvPr>
          <p:cNvSpPr/>
          <p:nvPr/>
        </p:nvSpPr>
        <p:spPr bwMode="auto">
          <a:xfrm>
            <a:off x="1176250" y="35112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32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1" name="Oval 40">
            <a:hlinkClick r:id="rId35" action="ppaction://hlinksldjump"/>
            <a:extLst>
              <a:ext uri="{FF2B5EF4-FFF2-40B4-BE49-F238E27FC236}">
                <a16:creationId xmlns:a16="http://schemas.microsoft.com/office/drawing/2014/main" id="{E8250A8C-4362-44A5-BE02-D99F5F51479F}"/>
              </a:ext>
            </a:extLst>
          </p:cNvPr>
          <p:cNvSpPr/>
          <p:nvPr/>
        </p:nvSpPr>
        <p:spPr bwMode="auto">
          <a:xfrm>
            <a:off x="2061555" y="35112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33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2" name="Oval 41">
            <a:hlinkClick r:id="rId36" action="ppaction://hlinksldjump"/>
            <a:extLst>
              <a:ext uri="{FF2B5EF4-FFF2-40B4-BE49-F238E27FC236}">
                <a16:creationId xmlns:a16="http://schemas.microsoft.com/office/drawing/2014/main" id="{B3FC84F4-E678-43CA-B3EE-9E3969658DB5}"/>
              </a:ext>
            </a:extLst>
          </p:cNvPr>
          <p:cNvSpPr/>
          <p:nvPr/>
        </p:nvSpPr>
        <p:spPr bwMode="auto">
          <a:xfrm>
            <a:off x="2946860" y="35112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34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3" name="Oval 42">
            <a:hlinkClick r:id="rId37" action="ppaction://hlinksldjump"/>
            <a:extLst>
              <a:ext uri="{FF2B5EF4-FFF2-40B4-BE49-F238E27FC236}">
                <a16:creationId xmlns:a16="http://schemas.microsoft.com/office/drawing/2014/main" id="{6B513888-EB45-413F-B772-3A6E3FB8C208}"/>
              </a:ext>
            </a:extLst>
          </p:cNvPr>
          <p:cNvSpPr/>
          <p:nvPr/>
        </p:nvSpPr>
        <p:spPr bwMode="auto">
          <a:xfrm>
            <a:off x="3832165" y="35112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35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4" name="Oval 43">
            <a:hlinkClick r:id="rId38" action="ppaction://hlinksldjump"/>
            <a:extLst>
              <a:ext uri="{FF2B5EF4-FFF2-40B4-BE49-F238E27FC236}">
                <a16:creationId xmlns:a16="http://schemas.microsoft.com/office/drawing/2014/main" id="{BFCA2D95-6898-4E8A-ABD8-CCFE54FBD127}"/>
              </a:ext>
            </a:extLst>
          </p:cNvPr>
          <p:cNvSpPr/>
          <p:nvPr/>
        </p:nvSpPr>
        <p:spPr bwMode="auto">
          <a:xfrm>
            <a:off x="4717470" y="35112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36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5" name="Oval 44">
            <a:hlinkClick r:id="rId39" action="ppaction://hlinksldjump"/>
            <a:extLst>
              <a:ext uri="{FF2B5EF4-FFF2-40B4-BE49-F238E27FC236}">
                <a16:creationId xmlns:a16="http://schemas.microsoft.com/office/drawing/2014/main" id="{4F15F38A-530D-46E9-AB86-0172F1DB1549}"/>
              </a:ext>
            </a:extLst>
          </p:cNvPr>
          <p:cNvSpPr/>
          <p:nvPr/>
        </p:nvSpPr>
        <p:spPr bwMode="auto">
          <a:xfrm>
            <a:off x="5602775" y="35112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37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6" name="Oval 45">
            <a:hlinkClick r:id="rId40" action="ppaction://hlinksldjump"/>
            <a:extLst>
              <a:ext uri="{FF2B5EF4-FFF2-40B4-BE49-F238E27FC236}">
                <a16:creationId xmlns:a16="http://schemas.microsoft.com/office/drawing/2014/main" id="{5E2A7774-CCAF-430F-B20E-CA3D25235BD1}"/>
              </a:ext>
            </a:extLst>
          </p:cNvPr>
          <p:cNvSpPr/>
          <p:nvPr/>
        </p:nvSpPr>
        <p:spPr bwMode="auto">
          <a:xfrm>
            <a:off x="6488080" y="35112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38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7" name="Oval 46">
            <a:hlinkClick r:id="rId41" action="ppaction://hlinksldjump"/>
            <a:extLst>
              <a:ext uri="{FF2B5EF4-FFF2-40B4-BE49-F238E27FC236}">
                <a16:creationId xmlns:a16="http://schemas.microsoft.com/office/drawing/2014/main" id="{4813A51F-3478-4FFB-BD25-9F7ACE3C47FD}"/>
              </a:ext>
            </a:extLst>
          </p:cNvPr>
          <p:cNvSpPr/>
          <p:nvPr/>
        </p:nvSpPr>
        <p:spPr bwMode="auto">
          <a:xfrm>
            <a:off x="7373385" y="35112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39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48" name="Oval 47">
            <a:hlinkClick r:id="rId42" action="ppaction://hlinksldjump"/>
            <a:extLst>
              <a:ext uri="{FF2B5EF4-FFF2-40B4-BE49-F238E27FC236}">
                <a16:creationId xmlns:a16="http://schemas.microsoft.com/office/drawing/2014/main" id="{5921C08E-0135-4B71-A5A6-19204CA0DABB}"/>
              </a:ext>
            </a:extLst>
          </p:cNvPr>
          <p:cNvSpPr/>
          <p:nvPr/>
        </p:nvSpPr>
        <p:spPr bwMode="auto">
          <a:xfrm>
            <a:off x="8258690" y="3511240"/>
            <a:ext cx="594360" cy="54864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40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2" name="Oval 51">
            <a:hlinkClick r:id="rId43" action="ppaction://hlinksldjump"/>
            <a:extLst>
              <a:ext uri="{FF2B5EF4-FFF2-40B4-BE49-F238E27FC236}">
                <a16:creationId xmlns:a16="http://schemas.microsoft.com/office/drawing/2014/main" id="{320F181E-057A-47D3-82C1-FFB387311EC6}"/>
              </a:ext>
            </a:extLst>
          </p:cNvPr>
          <p:cNvSpPr/>
          <p:nvPr/>
        </p:nvSpPr>
        <p:spPr bwMode="auto">
          <a:xfrm>
            <a:off x="290945" y="42400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41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3" name="Oval 52">
            <a:hlinkClick r:id="rId44" action="ppaction://hlinksldjump"/>
            <a:extLst>
              <a:ext uri="{FF2B5EF4-FFF2-40B4-BE49-F238E27FC236}">
                <a16:creationId xmlns:a16="http://schemas.microsoft.com/office/drawing/2014/main" id="{4645EA19-CBBE-4E43-998B-9F4FA317174C}"/>
              </a:ext>
            </a:extLst>
          </p:cNvPr>
          <p:cNvSpPr/>
          <p:nvPr/>
        </p:nvSpPr>
        <p:spPr bwMode="auto">
          <a:xfrm>
            <a:off x="1176250" y="42400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42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4" name="Oval 53">
            <a:hlinkClick r:id="rId45" action="ppaction://hlinksldjump"/>
            <a:extLst>
              <a:ext uri="{FF2B5EF4-FFF2-40B4-BE49-F238E27FC236}">
                <a16:creationId xmlns:a16="http://schemas.microsoft.com/office/drawing/2014/main" id="{93BDFD97-9A03-426A-835E-0ACFC06BDB9E}"/>
              </a:ext>
            </a:extLst>
          </p:cNvPr>
          <p:cNvSpPr/>
          <p:nvPr/>
        </p:nvSpPr>
        <p:spPr bwMode="auto">
          <a:xfrm>
            <a:off x="2061555" y="42400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43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5" name="Oval 54">
            <a:hlinkClick r:id="rId46" action="ppaction://hlinksldjump"/>
            <a:extLst>
              <a:ext uri="{FF2B5EF4-FFF2-40B4-BE49-F238E27FC236}">
                <a16:creationId xmlns:a16="http://schemas.microsoft.com/office/drawing/2014/main" id="{ACB67904-B003-4B48-820B-B11B25F604D7}"/>
              </a:ext>
            </a:extLst>
          </p:cNvPr>
          <p:cNvSpPr/>
          <p:nvPr/>
        </p:nvSpPr>
        <p:spPr bwMode="auto">
          <a:xfrm>
            <a:off x="2946860" y="42400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44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6" name="Oval 55">
            <a:hlinkClick r:id="rId47" action="ppaction://hlinksldjump"/>
            <a:extLst>
              <a:ext uri="{FF2B5EF4-FFF2-40B4-BE49-F238E27FC236}">
                <a16:creationId xmlns:a16="http://schemas.microsoft.com/office/drawing/2014/main" id="{F1F8C595-0FA3-4E88-9E5F-2FA29EF1B5C4}"/>
              </a:ext>
            </a:extLst>
          </p:cNvPr>
          <p:cNvSpPr/>
          <p:nvPr/>
        </p:nvSpPr>
        <p:spPr bwMode="auto">
          <a:xfrm>
            <a:off x="3832165" y="42400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45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7" name="Oval 56">
            <a:hlinkClick r:id="rId48" action="ppaction://hlinksldjump"/>
            <a:extLst>
              <a:ext uri="{FF2B5EF4-FFF2-40B4-BE49-F238E27FC236}">
                <a16:creationId xmlns:a16="http://schemas.microsoft.com/office/drawing/2014/main" id="{D4E295D4-F333-4017-9DAC-8EC78C90949A}"/>
              </a:ext>
            </a:extLst>
          </p:cNvPr>
          <p:cNvSpPr/>
          <p:nvPr/>
        </p:nvSpPr>
        <p:spPr bwMode="auto">
          <a:xfrm>
            <a:off x="4717470" y="42400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46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8" name="Oval 57">
            <a:hlinkClick r:id="rId49" action="ppaction://hlinksldjump"/>
            <a:extLst>
              <a:ext uri="{FF2B5EF4-FFF2-40B4-BE49-F238E27FC236}">
                <a16:creationId xmlns:a16="http://schemas.microsoft.com/office/drawing/2014/main" id="{291C76B3-28BC-4701-AF57-0190F7FA6858}"/>
              </a:ext>
            </a:extLst>
          </p:cNvPr>
          <p:cNvSpPr/>
          <p:nvPr/>
        </p:nvSpPr>
        <p:spPr bwMode="auto">
          <a:xfrm>
            <a:off x="5602775" y="42400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47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59" name="Oval 58">
            <a:hlinkClick r:id="rId50" action="ppaction://hlinksldjump"/>
            <a:extLst>
              <a:ext uri="{FF2B5EF4-FFF2-40B4-BE49-F238E27FC236}">
                <a16:creationId xmlns:a16="http://schemas.microsoft.com/office/drawing/2014/main" id="{B8363AC4-BF43-4A15-B8E5-5BE1C5CD7D02}"/>
              </a:ext>
            </a:extLst>
          </p:cNvPr>
          <p:cNvSpPr/>
          <p:nvPr/>
        </p:nvSpPr>
        <p:spPr bwMode="auto">
          <a:xfrm>
            <a:off x="6488080" y="42400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48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60" name="Oval 59">
            <a:hlinkClick r:id="rId51" action="ppaction://hlinksldjump"/>
            <a:extLst>
              <a:ext uri="{FF2B5EF4-FFF2-40B4-BE49-F238E27FC236}">
                <a16:creationId xmlns:a16="http://schemas.microsoft.com/office/drawing/2014/main" id="{410A8351-6958-46D7-BA40-FAC354C88C61}"/>
              </a:ext>
            </a:extLst>
          </p:cNvPr>
          <p:cNvSpPr/>
          <p:nvPr/>
        </p:nvSpPr>
        <p:spPr bwMode="auto">
          <a:xfrm>
            <a:off x="7373385" y="42400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49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61" name="Oval 60">
            <a:hlinkClick r:id="rId52" action="ppaction://hlinksldjump"/>
            <a:extLst>
              <a:ext uri="{FF2B5EF4-FFF2-40B4-BE49-F238E27FC236}">
                <a16:creationId xmlns:a16="http://schemas.microsoft.com/office/drawing/2014/main" id="{BF807AFF-4C19-4C4C-AC42-CC7C0402BEC8}"/>
              </a:ext>
            </a:extLst>
          </p:cNvPr>
          <p:cNvSpPr/>
          <p:nvPr/>
        </p:nvSpPr>
        <p:spPr bwMode="auto">
          <a:xfrm>
            <a:off x="8258690" y="4240078"/>
            <a:ext cx="594360" cy="54864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50</a:t>
            </a:r>
            <a:endParaRPr lang="vi-VN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4567639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90800" y="191184"/>
            <a:ext cx="381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HỎI PHỤ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58046" y="991162"/>
            <a:ext cx="1039143" cy="874701"/>
            <a:chOff x="1676401" y="1163649"/>
            <a:chExt cx="1039143" cy="874701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Box 2">
              <a:hlinkClick r:id="rId4" action="ppaction://hlinksldjump"/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01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55237" y="991161"/>
            <a:ext cx="1039143" cy="874701"/>
            <a:chOff x="1676401" y="1163649"/>
            <a:chExt cx="1039143" cy="874701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TextBox 7">
              <a:hlinkClick r:id="rId5" action="ppaction://hlinksldjump"/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02</a:t>
              </a:r>
            </a:p>
          </p:txBody>
        </p:sp>
      </p:grpSp>
      <p:sp>
        <p:nvSpPr>
          <p:cNvPr id="9" name="Action Button: Return 8">
            <a:hlinkClick r:id="rId6" action="ppaction://hlinksldjump" highlightClick="1"/>
          </p:cNvPr>
          <p:cNvSpPr/>
          <p:nvPr/>
        </p:nvSpPr>
        <p:spPr>
          <a:xfrm>
            <a:off x="10287000" y="5695950"/>
            <a:ext cx="533400" cy="5334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F712246-381A-4036-9F53-D0094FCF37BA}"/>
              </a:ext>
            </a:extLst>
          </p:cNvPr>
          <p:cNvGrpSpPr/>
          <p:nvPr/>
        </p:nvGrpSpPr>
        <p:grpSpPr>
          <a:xfrm>
            <a:off x="4052428" y="971550"/>
            <a:ext cx="1039143" cy="874701"/>
            <a:chOff x="1676401" y="1163649"/>
            <a:chExt cx="1039143" cy="874701"/>
          </a:xfrm>
        </p:grpSpPr>
        <p:pic>
          <p:nvPicPr>
            <p:cNvPr id="11" name="Picture 2">
              <a:hlinkClick r:id="rId7" action="ppaction://hlinksldjump"/>
              <a:extLst>
                <a:ext uri="{FF2B5EF4-FFF2-40B4-BE49-F238E27FC236}">
                  <a16:creationId xmlns:a16="http://schemas.microsoft.com/office/drawing/2014/main" id="{8A28E520-5B49-4383-8757-DF0BCADDE98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rId7" action="ppaction://hlinksldjump"/>
              <a:extLst>
                <a:ext uri="{FF2B5EF4-FFF2-40B4-BE49-F238E27FC236}">
                  <a16:creationId xmlns:a16="http://schemas.microsoft.com/office/drawing/2014/main" id="{2EE93FC1-1D20-4C4E-92C0-948E167BE5BE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03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D19A44D-810C-41EC-81FF-E65845ECF1A0}"/>
              </a:ext>
            </a:extLst>
          </p:cNvPr>
          <p:cNvGrpSpPr/>
          <p:nvPr/>
        </p:nvGrpSpPr>
        <p:grpSpPr>
          <a:xfrm>
            <a:off x="5749619" y="983189"/>
            <a:ext cx="1039143" cy="874701"/>
            <a:chOff x="1676401" y="1163649"/>
            <a:chExt cx="1039143" cy="874701"/>
          </a:xfrm>
        </p:grpSpPr>
        <p:pic>
          <p:nvPicPr>
            <p:cNvPr id="14" name="Picture 2">
              <a:extLst>
                <a:ext uri="{FF2B5EF4-FFF2-40B4-BE49-F238E27FC236}">
                  <a16:creationId xmlns:a16="http://schemas.microsoft.com/office/drawing/2014/main" id="{7BEE0387-0F7A-4400-AB81-70746560265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TextBox 14">
              <a:hlinkClick r:id="rId8" action="ppaction://hlinksldjump"/>
              <a:extLst>
                <a:ext uri="{FF2B5EF4-FFF2-40B4-BE49-F238E27FC236}">
                  <a16:creationId xmlns:a16="http://schemas.microsoft.com/office/drawing/2014/main" id="{D1D0350B-F162-435E-ABC0-DEDAE544D2FD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04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3EED97D-8C93-448C-BA05-A69AAD5A55FF}"/>
              </a:ext>
            </a:extLst>
          </p:cNvPr>
          <p:cNvGrpSpPr/>
          <p:nvPr/>
        </p:nvGrpSpPr>
        <p:grpSpPr>
          <a:xfrm>
            <a:off x="7446810" y="983189"/>
            <a:ext cx="1039143" cy="874701"/>
            <a:chOff x="1676401" y="1163649"/>
            <a:chExt cx="1039143" cy="874701"/>
          </a:xfrm>
        </p:grpSpPr>
        <p:pic>
          <p:nvPicPr>
            <p:cNvPr id="17" name="Picture 2">
              <a:extLst>
                <a:ext uri="{FF2B5EF4-FFF2-40B4-BE49-F238E27FC236}">
                  <a16:creationId xmlns:a16="http://schemas.microsoft.com/office/drawing/2014/main" id="{1CB5937B-2E3E-486A-8521-4C7F6F36BF9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8" name="TextBox 17">
              <a:hlinkClick r:id="rId9" action="ppaction://hlinksldjump"/>
              <a:extLst>
                <a:ext uri="{FF2B5EF4-FFF2-40B4-BE49-F238E27FC236}">
                  <a16:creationId xmlns:a16="http://schemas.microsoft.com/office/drawing/2014/main" id="{AF33A24B-1AFF-4629-B858-DE486102BA3F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05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353B480-622A-4511-B2BE-C33BDA5FCBB3}"/>
              </a:ext>
            </a:extLst>
          </p:cNvPr>
          <p:cNvGrpSpPr/>
          <p:nvPr/>
        </p:nvGrpSpPr>
        <p:grpSpPr>
          <a:xfrm>
            <a:off x="658046" y="1905562"/>
            <a:ext cx="1039143" cy="874701"/>
            <a:chOff x="1676401" y="1163649"/>
            <a:chExt cx="1039143" cy="874701"/>
          </a:xfrm>
        </p:grpSpPr>
        <p:pic>
          <p:nvPicPr>
            <p:cNvPr id="20" name="Picture 2">
              <a:extLst>
                <a:ext uri="{FF2B5EF4-FFF2-40B4-BE49-F238E27FC236}">
                  <a16:creationId xmlns:a16="http://schemas.microsoft.com/office/drawing/2014/main" id="{3A25C463-2314-4D26-9934-F5A00079954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Box 20">
              <a:hlinkClick r:id="rId10" action="ppaction://hlinksldjump"/>
              <a:extLst>
                <a:ext uri="{FF2B5EF4-FFF2-40B4-BE49-F238E27FC236}">
                  <a16:creationId xmlns:a16="http://schemas.microsoft.com/office/drawing/2014/main" id="{1D30F7A8-C10B-4D07-B441-7F963470A59C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06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FD55B5F-9363-4287-AA3B-5282A82259E6}"/>
              </a:ext>
            </a:extLst>
          </p:cNvPr>
          <p:cNvGrpSpPr/>
          <p:nvPr/>
        </p:nvGrpSpPr>
        <p:grpSpPr>
          <a:xfrm>
            <a:off x="2355237" y="1905561"/>
            <a:ext cx="1039143" cy="874701"/>
            <a:chOff x="1676401" y="1163649"/>
            <a:chExt cx="1039143" cy="874701"/>
          </a:xfrm>
        </p:grpSpPr>
        <p:pic>
          <p:nvPicPr>
            <p:cNvPr id="23" name="Picture 2">
              <a:extLst>
                <a:ext uri="{FF2B5EF4-FFF2-40B4-BE49-F238E27FC236}">
                  <a16:creationId xmlns:a16="http://schemas.microsoft.com/office/drawing/2014/main" id="{10CCB30B-8129-46B3-9BC9-68F7480CDF5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" name="TextBox 23">
              <a:hlinkClick r:id="rId11" action="ppaction://hlinksldjump"/>
              <a:extLst>
                <a:ext uri="{FF2B5EF4-FFF2-40B4-BE49-F238E27FC236}">
                  <a16:creationId xmlns:a16="http://schemas.microsoft.com/office/drawing/2014/main" id="{AF593541-3EAF-43F8-89C5-30159DDF6283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07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A9EAA2AB-2A52-46FA-AD2A-33BDE6C165A9}"/>
              </a:ext>
            </a:extLst>
          </p:cNvPr>
          <p:cNvGrpSpPr/>
          <p:nvPr/>
        </p:nvGrpSpPr>
        <p:grpSpPr>
          <a:xfrm>
            <a:off x="4052428" y="1885950"/>
            <a:ext cx="1039143" cy="874701"/>
            <a:chOff x="1676401" y="1163649"/>
            <a:chExt cx="1039143" cy="874701"/>
          </a:xfrm>
        </p:grpSpPr>
        <p:pic>
          <p:nvPicPr>
            <p:cNvPr id="26" name="Picture 2">
              <a:extLst>
                <a:ext uri="{FF2B5EF4-FFF2-40B4-BE49-F238E27FC236}">
                  <a16:creationId xmlns:a16="http://schemas.microsoft.com/office/drawing/2014/main" id="{C584FD5D-D055-4833-A345-2F09A06ABDD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TextBox 26">
              <a:hlinkClick r:id="rId12" action="ppaction://hlinksldjump"/>
              <a:extLst>
                <a:ext uri="{FF2B5EF4-FFF2-40B4-BE49-F238E27FC236}">
                  <a16:creationId xmlns:a16="http://schemas.microsoft.com/office/drawing/2014/main" id="{804C4154-A3FF-4D79-820B-5E177469D445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08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73DD014-F16A-464F-AF7B-98494238A48F}"/>
              </a:ext>
            </a:extLst>
          </p:cNvPr>
          <p:cNvGrpSpPr/>
          <p:nvPr/>
        </p:nvGrpSpPr>
        <p:grpSpPr>
          <a:xfrm>
            <a:off x="5749619" y="1897589"/>
            <a:ext cx="1039143" cy="874701"/>
            <a:chOff x="1676401" y="1163649"/>
            <a:chExt cx="1039143" cy="874701"/>
          </a:xfrm>
        </p:grpSpPr>
        <p:pic>
          <p:nvPicPr>
            <p:cNvPr id="29" name="Picture 2">
              <a:extLst>
                <a:ext uri="{FF2B5EF4-FFF2-40B4-BE49-F238E27FC236}">
                  <a16:creationId xmlns:a16="http://schemas.microsoft.com/office/drawing/2014/main" id="{9AB28020-504D-4D93-AEF1-A1544926980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Box 29">
              <a:hlinkClick r:id="rId13" action="ppaction://hlinksldjump"/>
              <a:extLst>
                <a:ext uri="{FF2B5EF4-FFF2-40B4-BE49-F238E27FC236}">
                  <a16:creationId xmlns:a16="http://schemas.microsoft.com/office/drawing/2014/main" id="{B2EDBAC8-EF2C-4011-9DDA-BDBF2A2630B5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09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2B6D8B6-353E-432E-BAFA-596ED62FDA86}"/>
              </a:ext>
            </a:extLst>
          </p:cNvPr>
          <p:cNvGrpSpPr/>
          <p:nvPr/>
        </p:nvGrpSpPr>
        <p:grpSpPr>
          <a:xfrm>
            <a:off x="7446810" y="1897589"/>
            <a:ext cx="1039143" cy="874701"/>
            <a:chOff x="1676401" y="1163649"/>
            <a:chExt cx="1039143" cy="874701"/>
          </a:xfrm>
        </p:grpSpPr>
        <p:pic>
          <p:nvPicPr>
            <p:cNvPr id="32" name="Picture 2">
              <a:extLst>
                <a:ext uri="{FF2B5EF4-FFF2-40B4-BE49-F238E27FC236}">
                  <a16:creationId xmlns:a16="http://schemas.microsoft.com/office/drawing/2014/main" id="{8311924B-0079-45C4-ADE6-7D48BA052C7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3" name="TextBox 32">
              <a:hlinkClick r:id="rId14" action="ppaction://hlinksldjump"/>
              <a:extLst>
                <a:ext uri="{FF2B5EF4-FFF2-40B4-BE49-F238E27FC236}">
                  <a16:creationId xmlns:a16="http://schemas.microsoft.com/office/drawing/2014/main" id="{EFA304C2-481B-4975-BB85-10CCC89B3277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10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CF0955E0-C9F8-436B-9FD6-9E83D72507BF}"/>
              </a:ext>
            </a:extLst>
          </p:cNvPr>
          <p:cNvGrpSpPr/>
          <p:nvPr/>
        </p:nvGrpSpPr>
        <p:grpSpPr>
          <a:xfrm>
            <a:off x="658046" y="2867872"/>
            <a:ext cx="1039143" cy="874701"/>
            <a:chOff x="1676401" y="1163649"/>
            <a:chExt cx="1039143" cy="874701"/>
          </a:xfrm>
        </p:grpSpPr>
        <p:pic>
          <p:nvPicPr>
            <p:cNvPr id="50" name="Picture 2">
              <a:extLst>
                <a:ext uri="{FF2B5EF4-FFF2-40B4-BE49-F238E27FC236}">
                  <a16:creationId xmlns:a16="http://schemas.microsoft.com/office/drawing/2014/main" id="{2D3F91E0-A3C2-4CC7-88C1-3514DCD1400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1" name="TextBox 50">
              <a:hlinkClick r:id="rId15" action="ppaction://hlinksldjump"/>
              <a:extLst>
                <a:ext uri="{FF2B5EF4-FFF2-40B4-BE49-F238E27FC236}">
                  <a16:creationId xmlns:a16="http://schemas.microsoft.com/office/drawing/2014/main" id="{0B2C961A-E51F-4FFF-B520-33D558F497D7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11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41B979B5-47D3-42C4-9617-67D391C6964E}"/>
              </a:ext>
            </a:extLst>
          </p:cNvPr>
          <p:cNvGrpSpPr/>
          <p:nvPr/>
        </p:nvGrpSpPr>
        <p:grpSpPr>
          <a:xfrm>
            <a:off x="2355237" y="2867871"/>
            <a:ext cx="1039143" cy="874701"/>
            <a:chOff x="1676401" y="1163649"/>
            <a:chExt cx="1039143" cy="874701"/>
          </a:xfrm>
        </p:grpSpPr>
        <p:pic>
          <p:nvPicPr>
            <p:cNvPr id="53" name="Picture 2">
              <a:extLst>
                <a:ext uri="{FF2B5EF4-FFF2-40B4-BE49-F238E27FC236}">
                  <a16:creationId xmlns:a16="http://schemas.microsoft.com/office/drawing/2014/main" id="{143FA6BC-4E8B-465E-BCD8-6D650FF6EAD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4" name="TextBox 53">
              <a:hlinkClick r:id="rId16" action="ppaction://hlinksldjump"/>
              <a:extLst>
                <a:ext uri="{FF2B5EF4-FFF2-40B4-BE49-F238E27FC236}">
                  <a16:creationId xmlns:a16="http://schemas.microsoft.com/office/drawing/2014/main" id="{A3310BD3-5391-421C-91A1-2BB1D89D3675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12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9D7C4C17-4C90-4083-9CB6-1397333C938A}"/>
              </a:ext>
            </a:extLst>
          </p:cNvPr>
          <p:cNvGrpSpPr/>
          <p:nvPr/>
        </p:nvGrpSpPr>
        <p:grpSpPr>
          <a:xfrm>
            <a:off x="4052428" y="2848260"/>
            <a:ext cx="1039143" cy="874701"/>
            <a:chOff x="1676401" y="1163649"/>
            <a:chExt cx="1039143" cy="874701"/>
          </a:xfrm>
        </p:grpSpPr>
        <p:pic>
          <p:nvPicPr>
            <p:cNvPr id="56" name="Picture 2">
              <a:extLst>
                <a:ext uri="{FF2B5EF4-FFF2-40B4-BE49-F238E27FC236}">
                  <a16:creationId xmlns:a16="http://schemas.microsoft.com/office/drawing/2014/main" id="{20DF4701-29B2-432B-AF64-1853687FF51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7" name="TextBox 56">
              <a:hlinkClick r:id="rId17" action="ppaction://hlinksldjump"/>
              <a:extLst>
                <a:ext uri="{FF2B5EF4-FFF2-40B4-BE49-F238E27FC236}">
                  <a16:creationId xmlns:a16="http://schemas.microsoft.com/office/drawing/2014/main" id="{8FE97CA8-D96A-4FE5-B945-6E121AE0E352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13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C3FEDA65-11B5-4D1E-9FD9-AEE5EB0E1BC2}"/>
              </a:ext>
            </a:extLst>
          </p:cNvPr>
          <p:cNvGrpSpPr/>
          <p:nvPr/>
        </p:nvGrpSpPr>
        <p:grpSpPr>
          <a:xfrm>
            <a:off x="5749619" y="2859899"/>
            <a:ext cx="1039143" cy="874701"/>
            <a:chOff x="1676401" y="1163649"/>
            <a:chExt cx="1039143" cy="874701"/>
          </a:xfrm>
        </p:grpSpPr>
        <p:pic>
          <p:nvPicPr>
            <p:cNvPr id="59" name="Picture 2">
              <a:extLst>
                <a:ext uri="{FF2B5EF4-FFF2-40B4-BE49-F238E27FC236}">
                  <a16:creationId xmlns:a16="http://schemas.microsoft.com/office/drawing/2014/main" id="{D5FF2144-699E-4583-84A6-6630F3A7BD1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0" name="TextBox 59">
              <a:hlinkClick r:id="rId18" action="ppaction://hlinksldjump"/>
              <a:extLst>
                <a:ext uri="{FF2B5EF4-FFF2-40B4-BE49-F238E27FC236}">
                  <a16:creationId xmlns:a16="http://schemas.microsoft.com/office/drawing/2014/main" id="{6342D01D-DA7D-4341-B5A9-19BA21C36631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14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B57B96F2-2AFC-4B7A-A207-D500B67E2B05}"/>
              </a:ext>
            </a:extLst>
          </p:cNvPr>
          <p:cNvGrpSpPr/>
          <p:nvPr/>
        </p:nvGrpSpPr>
        <p:grpSpPr>
          <a:xfrm>
            <a:off x="7446810" y="2859899"/>
            <a:ext cx="1039143" cy="874701"/>
            <a:chOff x="1676401" y="1163649"/>
            <a:chExt cx="1039143" cy="874701"/>
          </a:xfrm>
        </p:grpSpPr>
        <p:pic>
          <p:nvPicPr>
            <p:cNvPr id="62" name="Picture 2">
              <a:extLst>
                <a:ext uri="{FF2B5EF4-FFF2-40B4-BE49-F238E27FC236}">
                  <a16:creationId xmlns:a16="http://schemas.microsoft.com/office/drawing/2014/main" id="{334138C9-7ED2-419D-9B63-E465ED638A5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3" name="TextBox 62">
              <a:hlinkClick r:id="rId19" action="ppaction://hlinksldjump"/>
              <a:extLst>
                <a:ext uri="{FF2B5EF4-FFF2-40B4-BE49-F238E27FC236}">
                  <a16:creationId xmlns:a16="http://schemas.microsoft.com/office/drawing/2014/main" id="{A52377FA-F356-4E27-83B3-B1CA229A6C2C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15</a:t>
              </a: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88C6D2C9-94B9-4E12-A83A-B32DB0324F56}"/>
              </a:ext>
            </a:extLst>
          </p:cNvPr>
          <p:cNvGrpSpPr/>
          <p:nvPr/>
        </p:nvGrpSpPr>
        <p:grpSpPr>
          <a:xfrm>
            <a:off x="658046" y="3788303"/>
            <a:ext cx="1039143" cy="874701"/>
            <a:chOff x="1676401" y="1163649"/>
            <a:chExt cx="1039143" cy="874701"/>
          </a:xfrm>
        </p:grpSpPr>
        <p:pic>
          <p:nvPicPr>
            <p:cNvPr id="65" name="Picture 2">
              <a:extLst>
                <a:ext uri="{FF2B5EF4-FFF2-40B4-BE49-F238E27FC236}">
                  <a16:creationId xmlns:a16="http://schemas.microsoft.com/office/drawing/2014/main" id="{0BDFCE00-E58E-4859-8572-B329149F06D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6" name="TextBox 65">
              <a:hlinkClick r:id="rId20" action="ppaction://hlinksldjump"/>
              <a:extLst>
                <a:ext uri="{FF2B5EF4-FFF2-40B4-BE49-F238E27FC236}">
                  <a16:creationId xmlns:a16="http://schemas.microsoft.com/office/drawing/2014/main" id="{B7DB9C34-FF5A-4D18-BB36-08CCB6106F3D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16</a:t>
              </a: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6F65E177-11C4-4EE9-B0D5-E6E0571623C7}"/>
              </a:ext>
            </a:extLst>
          </p:cNvPr>
          <p:cNvGrpSpPr/>
          <p:nvPr/>
        </p:nvGrpSpPr>
        <p:grpSpPr>
          <a:xfrm>
            <a:off x="2355237" y="3788302"/>
            <a:ext cx="1039143" cy="874701"/>
            <a:chOff x="1676401" y="1163649"/>
            <a:chExt cx="1039143" cy="874701"/>
          </a:xfrm>
        </p:grpSpPr>
        <p:pic>
          <p:nvPicPr>
            <p:cNvPr id="68" name="Picture 2">
              <a:extLst>
                <a:ext uri="{FF2B5EF4-FFF2-40B4-BE49-F238E27FC236}">
                  <a16:creationId xmlns:a16="http://schemas.microsoft.com/office/drawing/2014/main" id="{9A066A26-2A5D-472A-BCEF-09E7E2FE785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9" name="TextBox 68">
              <a:hlinkClick r:id="rId21" action="ppaction://hlinksldjump"/>
              <a:extLst>
                <a:ext uri="{FF2B5EF4-FFF2-40B4-BE49-F238E27FC236}">
                  <a16:creationId xmlns:a16="http://schemas.microsoft.com/office/drawing/2014/main" id="{2FA34C02-DB78-4BAD-89C8-ADE22D60A376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17</a:t>
              </a: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9EAA2B90-715E-465B-A492-911E9796EB06}"/>
              </a:ext>
            </a:extLst>
          </p:cNvPr>
          <p:cNvGrpSpPr/>
          <p:nvPr/>
        </p:nvGrpSpPr>
        <p:grpSpPr>
          <a:xfrm>
            <a:off x="4052428" y="3768691"/>
            <a:ext cx="1039143" cy="874701"/>
            <a:chOff x="1676401" y="1163649"/>
            <a:chExt cx="1039143" cy="874701"/>
          </a:xfrm>
        </p:grpSpPr>
        <p:pic>
          <p:nvPicPr>
            <p:cNvPr id="71" name="Picture 2">
              <a:extLst>
                <a:ext uri="{FF2B5EF4-FFF2-40B4-BE49-F238E27FC236}">
                  <a16:creationId xmlns:a16="http://schemas.microsoft.com/office/drawing/2014/main" id="{B8B2AC10-98E7-424B-98BF-D89B8826FCE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2" name="TextBox 71">
              <a:hlinkClick r:id="rId22" action="ppaction://hlinksldjump"/>
              <a:extLst>
                <a:ext uri="{FF2B5EF4-FFF2-40B4-BE49-F238E27FC236}">
                  <a16:creationId xmlns:a16="http://schemas.microsoft.com/office/drawing/2014/main" id="{0EB2D5D4-D311-4447-AEE0-5C61A62138F2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18</a:t>
              </a:r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0EE0DF50-76D3-40E2-AC3F-0D3B92C437CF}"/>
              </a:ext>
            </a:extLst>
          </p:cNvPr>
          <p:cNvGrpSpPr/>
          <p:nvPr/>
        </p:nvGrpSpPr>
        <p:grpSpPr>
          <a:xfrm>
            <a:off x="5749619" y="3780330"/>
            <a:ext cx="1039143" cy="874701"/>
            <a:chOff x="1676401" y="1163649"/>
            <a:chExt cx="1039143" cy="874701"/>
          </a:xfrm>
        </p:grpSpPr>
        <p:pic>
          <p:nvPicPr>
            <p:cNvPr id="74" name="Picture 2">
              <a:extLst>
                <a:ext uri="{FF2B5EF4-FFF2-40B4-BE49-F238E27FC236}">
                  <a16:creationId xmlns:a16="http://schemas.microsoft.com/office/drawing/2014/main" id="{2E8F56F9-CB8B-4EB4-9560-0FE0C7E858E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5" name="TextBox 74">
              <a:hlinkClick r:id="rId23" action="ppaction://hlinksldjump"/>
              <a:extLst>
                <a:ext uri="{FF2B5EF4-FFF2-40B4-BE49-F238E27FC236}">
                  <a16:creationId xmlns:a16="http://schemas.microsoft.com/office/drawing/2014/main" id="{6D063886-2535-4CAA-B7CC-6C1E23A30183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19</a:t>
              </a: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A37B8D7-D5F3-4511-A4CC-8BD298EBDFA5}"/>
              </a:ext>
            </a:extLst>
          </p:cNvPr>
          <p:cNvGrpSpPr/>
          <p:nvPr/>
        </p:nvGrpSpPr>
        <p:grpSpPr>
          <a:xfrm>
            <a:off x="7446810" y="3780330"/>
            <a:ext cx="1039143" cy="874701"/>
            <a:chOff x="1676401" y="1163649"/>
            <a:chExt cx="1039143" cy="874701"/>
          </a:xfrm>
        </p:grpSpPr>
        <p:pic>
          <p:nvPicPr>
            <p:cNvPr id="77" name="Picture 2">
              <a:extLst>
                <a:ext uri="{FF2B5EF4-FFF2-40B4-BE49-F238E27FC236}">
                  <a16:creationId xmlns:a16="http://schemas.microsoft.com/office/drawing/2014/main" id="{9246F752-555E-471A-8A82-36C0F87D9FF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88" t="11863" r="17112" b="16453"/>
            <a:stretch/>
          </p:blipFill>
          <p:spPr bwMode="auto">
            <a:xfrm>
              <a:off x="1676401" y="1163649"/>
              <a:ext cx="1039143" cy="8747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8" name="TextBox 77">
              <a:hlinkClick r:id="rId24" action="ppaction://hlinksldjump"/>
              <a:extLst>
                <a:ext uri="{FF2B5EF4-FFF2-40B4-BE49-F238E27FC236}">
                  <a16:creationId xmlns:a16="http://schemas.microsoft.com/office/drawing/2014/main" id="{B0C60024-B9ED-4944-92B4-4E53DAF69F67}"/>
                </a:ext>
              </a:extLst>
            </p:cNvPr>
            <p:cNvSpPr txBox="1"/>
            <p:nvPr/>
          </p:nvSpPr>
          <p:spPr>
            <a:xfrm>
              <a:off x="1905000" y="1427973"/>
              <a:ext cx="609600" cy="369332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b="1" cap="all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20</a:t>
              </a:r>
            </a:p>
          </p:txBody>
        </p:sp>
      </p:grpSp>
      <p:pic>
        <p:nvPicPr>
          <p:cNvPr id="79" name="Picture 3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248" y="4655031"/>
            <a:ext cx="513846" cy="4805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058031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</a:t>
            </a:r>
          </a:p>
        </p:txBody>
      </p:sp>
      <p:pic>
        <p:nvPicPr>
          <p:cNvPr id="102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-4130019" y="-4235507"/>
            <a:ext cx="3332355" cy="3180889"/>
            <a:chOff x="-4130019" y="-4235507"/>
            <a:chExt cx="3332355" cy="3180889"/>
          </a:xfrm>
        </p:grpSpPr>
        <p:grpSp>
          <p:nvGrpSpPr>
            <p:cNvPr id="33" name="Group 32"/>
            <p:cNvGrpSpPr/>
            <p:nvPr/>
          </p:nvGrpSpPr>
          <p:grpSpPr>
            <a:xfrm>
              <a:off x="-4130019" y="-4235507"/>
              <a:ext cx="3332355" cy="3180889"/>
              <a:chOff x="-2209800" y="-400050"/>
              <a:chExt cx="1676400" cy="1600200"/>
            </a:xfrm>
          </p:grpSpPr>
          <p:sp>
            <p:nvSpPr>
              <p:cNvPr id="34" name="Rounded Rectangle 33"/>
              <p:cNvSpPr/>
              <p:nvPr/>
            </p:nvSpPr>
            <p:spPr>
              <a:xfrm>
                <a:off x="-2209800" y="-400050"/>
                <a:ext cx="1676400" cy="1600200"/>
              </a:xfrm>
              <a:prstGeom prst="roundRect">
                <a:avLst/>
              </a:prstGeo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35" name="Group 34"/>
              <p:cNvGrpSpPr/>
              <p:nvPr/>
            </p:nvGrpSpPr>
            <p:grpSpPr>
              <a:xfrm>
                <a:off x="-2051081" y="-181662"/>
                <a:ext cx="1348221" cy="1188720"/>
                <a:chOff x="-2685010" y="1352550"/>
                <a:chExt cx="2364970" cy="2085185"/>
              </a:xfrm>
            </p:grpSpPr>
            <p:sp>
              <p:nvSpPr>
                <p:cNvPr id="36" name="Oval 35">
                  <a:hlinkClick r:id="rId6" action="ppaction://hlinksldjump"/>
                  <a:extLst>
                    <a:ext uri="{FF2B5EF4-FFF2-40B4-BE49-F238E27FC236}">
                      <a16:creationId xmlns:a16="http://schemas.microsoft.com/office/drawing/2014/main" id="{CD4C1388-4B0E-443A-BD5B-BE2E81363E02}"/>
                    </a:ext>
                  </a:extLst>
                </p:cNvPr>
                <p:cNvSpPr/>
                <p:nvPr/>
              </p:nvSpPr>
              <p:spPr bwMode="auto">
                <a:xfrm>
                  <a:off x="-2685010" y="1352550"/>
                  <a:ext cx="594360" cy="548640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lt"/>
                  </a:endParaRPr>
                </a:p>
              </p:txBody>
            </p:sp>
            <p:sp>
              <p:nvSpPr>
                <p:cNvPr id="37" name="Oval 36">
                  <a:hlinkClick r:id="rId7" action="ppaction://hlinksldjump"/>
                  <a:extLst>
                    <a:ext uri="{FF2B5EF4-FFF2-40B4-BE49-F238E27FC236}">
                      <a16:creationId xmlns:a16="http://schemas.microsoft.com/office/drawing/2014/main" id="{66D3B532-C83A-4EE8-B2D3-2E7C87720ED9}"/>
                    </a:ext>
                  </a:extLst>
                </p:cNvPr>
                <p:cNvSpPr/>
                <p:nvPr/>
              </p:nvSpPr>
              <p:spPr bwMode="auto">
                <a:xfrm>
                  <a:off x="-1799705" y="1352550"/>
                  <a:ext cx="594360" cy="548640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lt"/>
                  </a:endParaRPr>
                </a:p>
              </p:txBody>
            </p:sp>
            <p:sp>
              <p:nvSpPr>
                <p:cNvPr id="38" name="Oval 37">
                  <a:hlinkClick r:id="rId8" action="ppaction://hlinksldjump"/>
                  <a:extLst>
                    <a:ext uri="{FF2B5EF4-FFF2-40B4-BE49-F238E27FC236}">
                      <a16:creationId xmlns:a16="http://schemas.microsoft.com/office/drawing/2014/main" id="{D2C07D3D-B04B-48E6-9039-D63E9412B7B9}"/>
                    </a:ext>
                  </a:extLst>
                </p:cNvPr>
                <p:cNvSpPr/>
                <p:nvPr/>
              </p:nvSpPr>
              <p:spPr bwMode="auto">
                <a:xfrm>
                  <a:off x="-914400" y="1352550"/>
                  <a:ext cx="594360" cy="548640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lt"/>
                  </a:endParaRPr>
                </a:p>
              </p:txBody>
            </p:sp>
            <p:sp>
              <p:nvSpPr>
                <p:cNvPr id="39" name="Oval 38">
                  <a:hlinkClick r:id="rId9" action="ppaction://hlinksldjump"/>
                  <a:extLst>
                    <a:ext uri="{FF2B5EF4-FFF2-40B4-BE49-F238E27FC236}">
                      <a16:creationId xmlns:a16="http://schemas.microsoft.com/office/drawing/2014/main" id="{EB939C50-9E58-4419-B076-00055CB6960C}"/>
                    </a:ext>
                  </a:extLst>
                </p:cNvPr>
                <p:cNvSpPr/>
                <p:nvPr/>
              </p:nvSpPr>
              <p:spPr bwMode="auto">
                <a:xfrm>
                  <a:off x="-2685010" y="2114550"/>
                  <a:ext cx="594360" cy="548640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lt"/>
                  </a:endParaRPr>
                </a:p>
              </p:txBody>
            </p:sp>
            <p:sp>
              <p:nvSpPr>
                <p:cNvPr id="40" name="Oval 39">
                  <a:hlinkClick r:id="rId10" action="ppaction://hlinksldjump"/>
                  <a:extLst>
                    <a:ext uri="{FF2B5EF4-FFF2-40B4-BE49-F238E27FC236}">
                      <a16:creationId xmlns:a16="http://schemas.microsoft.com/office/drawing/2014/main" id="{3691352E-845C-40D6-A9FA-483E3D08E42A}"/>
                    </a:ext>
                  </a:extLst>
                </p:cNvPr>
                <p:cNvSpPr/>
                <p:nvPr/>
              </p:nvSpPr>
              <p:spPr bwMode="auto">
                <a:xfrm>
                  <a:off x="-1799705" y="2114550"/>
                  <a:ext cx="594360" cy="548640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 sz="2000" b="1" dirty="0">
                    <a:solidFill>
                      <a:srgbClr val="FF0000"/>
                    </a:solidFill>
                    <a:latin typeface="+mj-lt"/>
                  </a:endParaRPr>
                </a:p>
              </p:txBody>
            </p:sp>
            <p:sp>
              <p:nvSpPr>
                <p:cNvPr id="41" name="Oval 40">
                  <a:hlinkClick r:id="rId11" action="ppaction://hlinksldjump"/>
                  <a:extLst>
                    <a:ext uri="{FF2B5EF4-FFF2-40B4-BE49-F238E27FC236}">
                      <a16:creationId xmlns:a16="http://schemas.microsoft.com/office/drawing/2014/main" id="{7D86BB33-5D5B-475C-8134-675C0FB2F03F}"/>
                    </a:ext>
                  </a:extLst>
                </p:cNvPr>
                <p:cNvSpPr/>
                <p:nvPr/>
              </p:nvSpPr>
              <p:spPr bwMode="auto">
                <a:xfrm>
                  <a:off x="-914400" y="2114550"/>
                  <a:ext cx="594360" cy="548640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lt"/>
                  </a:endParaRPr>
                </a:p>
              </p:txBody>
            </p:sp>
            <p:sp>
              <p:nvSpPr>
                <p:cNvPr id="42" name="Oval 41">
                  <a:hlinkClick r:id="rId12" action="ppaction://hlinksldjump"/>
                  <a:extLst>
                    <a:ext uri="{FF2B5EF4-FFF2-40B4-BE49-F238E27FC236}">
                      <a16:creationId xmlns:a16="http://schemas.microsoft.com/office/drawing/2014/main" id="{DB3B0FED-37E1-45DD-8FCF-43D3044A9BBD}"/>
                    </a:ext>
                  </a:extLst>
                </p:cNvPr>
                <p:cNvSpPr/>
                <p:nvPr/>
              </p:nvSpPr>
              <p:spPr bwMode="auto">
                <a:xfrm>
                  <a:off x="-2685010" y="2889095"/>
                  <a:ext cx="594360" cy="548640"/>
                </a:xfrm>
                <a:prstGeom prst="ellipse">
                  <a:avLst/>
                </a:prstGeom>
                <a:solidFill>
                  <a:srgbClr val="F4FCA6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lt"/>
                  </a:endParaRPr>
                </a:p>
              </p:txBody>
            </p:sp>
            <p:sp>
              <p:nvSpPr>
                <p:cNvPr id="43" name="Oval 42">
                  <a:hlinkClick r:id="rId13" action="ppaction://hlinksldjump"/>
                  <a:extLst>
                    <a:ext uri="{FF2B5EF4-FFF2-40B4-BE49-F238E27FC236}">
                      <a16:creationId xmlns:a16="http://schemas.microsoft.com/office/drawing/2014/main" id="{28293816-D734-4065-8FB1-F2F859CE4DA6}"/>
                    </a:ext>
                  </a:extLst>
                </p:cNvPr>
                <p:cNvSpPr/>
                <p:nvPr/>
              </p:nvSpPr>
              <p:spPr bwMode="auto">
                <a:xfrm>
                  <a:off x="-1799705" y="2889095"/>
                  <a:ext cx="594360" cy="548640"/>
                </a:xfrm>
                <a:prstGeom prst="ellipse">
                  <a:avLst/>
                </a:prstGeom>
                <a:solidFill>
                  <a:srgbClr val="F4FCA6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lt"/>
                  </a:endParaRPr>
                </a:p>
              </p:txBody>
            </p:sp>
            <p:sp>
              <p:nvSpPr>
                <p:cNvPr id="44" name="Oval 43">
                  <a:hlinkClick r:id="rId14" action="ppaction://hlinksldjump"/>
                  <a:extLst>
                    <a:ext uri="{FF2B5EF4-FFF2-40B4-BE49-F238E27FC236}">
                      <a16:creationId xmlns:a16="http://schemas.microsoft.com/office/drawing/2014/main" id="{98C6A0B3-6442-4EDB-B3FD-BCF6BF3F111D}"/>
                    </a:ext>
                  </a:extLst>
                </p:cNvPr>
                <p:cNvSpPr/>
                <p:nvPr/>
              </p:nvSpPr>
              <p:spPr bwMode="auto">
                <a:xfrm>
                  <a:off x="-914400" y="2889095"/>
                  <a:ext cx="594360" cy="548640"/>
                </a:xfrm>
                <a:prstGeom prst="ellipse">
                  <a:avLst/>
                </a:prstGeom>
                <a:solidFill>
                  <a:srgbClr val="F4FCA6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lt"/>
                  </a:endParaRPr>
                </a:p>
              </p:txBody>
            </p:sp>
          </p:grpSp>
        </p:grpSp>
        <p:sp>
          <p:nvSpPr>
            <p:cNvPr id="45" name="TextBox 44"/>
            <p:cNvSpPr txBox="1"/>
            <p:nvPr/>
          </p:nvSpPr>
          <p:spPr>
            <a:xfrm>
              <a:off x="-3395051" y="-4235507"/>
              <a:ext cx="2514600" cy="31547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19900" b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vi-VN" sz="9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150962"/>
              </p:ext>
            </p:extLst>
          </p:nvPr>
        </p:nvGraphicFramePr>
        <p:xfrm>
          <a:off x="457200" y="1047750"/>
          <a:ext cx="8305800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61642411"/>
                    </a:ext>
                  </a:extLst>
                </a:gridCol>
                <a:gridCol w="7696200">
                  <a:extLst>
                    <a:ext uri="{9D8B030D-6E8A-4147-A177-3AD203B41FA5}">
                      <a16:colId xmlns:a16="http://schemas.microsoft.com/office/drawing/2014/main" val="1201540987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Nhìn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nhìn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như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nước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đường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giữa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nắng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nên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gây</a:t>
                      </a:r>
                      <a:r>
                        <a:rPr lang="en-US" sz="2000" dirty="0">
                          <a:effectLst/>
                        </a:rPr>
                        <a:t> 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2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54686013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59 cos( 91𝛑 t +  2𝛑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63599613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d'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k.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đoạn</a:t>
                      </a:r>
                      <a:r>
                        <a:rPr lang="en-US" sz="2000" dirty="0">
                          <a:effectLst/>
                        </a:rPr>
                        <a:t> d = 0,75 m. 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f = 0,06 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3581245"/>
                  </a:ext>
                </a:extLst>
              </a:tr>
            </a:tbl>
          </a:graphicData>
        </a:graphic>
      </p:graphicFrame>
      <p:pic>
        <p:nvPicPr>
          <p:cNvPr id="1026" name="Picture 1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480012"/>
            <a:ext cx="2743200" cy="139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554519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0503D723-5E63-4C83-8670-AF59A0FA65CA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8E634942-EB6E-47DD-A74A-095B2133A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EE7879B-F103-4E86-A3A0-E92F585DA3DE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</a:t>
            </a:r>
          </a:p>
        </p:txBody>
      </p:sp>
      <p:pic>
        <p:nvPicPr>
          <p:cNvPr id="2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6125139"/>
              </p:ext>
            </p:extLst>
          </p:nvPr>
        </p:nvGraphicFramePr>
        <p:xfrm>
          <a:off x="457200" y="1055232"/>
          <a:ext cx="8229600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19527">
                  <a:extLst>
                    <a:ext uri="{9D8B030D-6E8A-4147-A177-3AD203B41FA5}">
                      <a16:colId xmlns:a16="http://schemas.microsoft.com/office/drawing/2014/main" val="2504182406"/>
                    </a:ext>
                  </a:extLst>
                </a:gridCol>
                <a:gridCol w="7510073">
                  <a:extLst>
                    <a:ext uri="{9D8B030D-6E8A-4147-A177-3AD203B41FA5}">
                      <a16:colId xmlns:a16="http://schemas.microsoft.com/office/drawing/2014/main" val="11230618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Người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đang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thí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nghiệm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về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gì</a:t>
                      </a:r>
                      <a:r>
                        <a:rPr lang="en-US" sz="2000" dirty="0" smtClean="0">
                          <a:effectLst/>
                        </a:rPr>
                        <a:t>? </a:t>
                      </a:r>
                      <a:r>
                        <a:rPr lang="en-US" sz="2000" dirty="0" err="1" smtClean="0">
                          <a:effectLst/>
                        </a:rPr>
                        <a:t>Mô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Điểm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khác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biệt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tiểu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157860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pha</a:t>
                      </a:r>
                      <a:r>
                        <a:rPr lang="en-US" sz="2000" dirty="0">
                          <a:effectLst/>
                        </a:rPr>
                        <a:t> ban </a:t>
                      </a:r>
                      <a:r>
                        <a:rPr lang="en-US" sz="2000" dirty="0" err="1">
                          <a:effectLst/>
                        </a:rPr>
                        <a:t>đầu</a:t>
                      </a:r>
                      <a:r>
                        <a:rPr lang="en-US" sz="2000" dirty="0">
                          <a:effectLst/>
                        </a:rPr>
                        <a:t> 𝛗,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21 cos( 54𝛑 t +  3𝛑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98433950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với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khối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m = 0,6 kg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N </a:t>
                      </a:r>
                      <a:r>
                        <a:rPr lang="en-US" sz="2000" dirty="0">
                          <a:effectLst/>
                        </a:rPr>
                        <a:t>= 22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1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k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11078245"/>
                  </a:ext>
                </a:extLst>
              </a:tr>
            </a:tbl>
          </a:graphicData>
        </a:graphic>
      </p:graphicFrame>
      <p:pic>
        <p:nvPicPr>
          <p:cNvPr id="8" name="image20.gif" descr="C:\Users\Administrator\Pictures\vl2c\giao thoa nuoc.gif"/>
          <p:cNvPicPr/>
          <p:nvPr/>
        </p:nvPicPr>
        <p:blipFill>
          <a:blip r:embed="rId6"/>
          <a:srcRect/>
          <a:stretch>
            <a:fillRect/>
          </a:stretch>
        </p:blipFill>
        <p:spPr>
          <a:xfrm>
            <a:off x="6172200" y="572082"/>
            <a:ext cx="2290445" cy="1416685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9808887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956F363A-42BC-4205-B31A-6092BC3CC4F5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B0F83FD5-1A92-4A1E-9671-DB3963D89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794F6E9-5BB2-443B-8947-FA20D1A15AD3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</a:t>
            </a:r>
          </a:p>
        </p:txBody>
      </p:sp>
      <p:pic>
        <p:nvPicPr>
          <p:cNvPr id="8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289388"/>
              </p:ext>
            </p:extLst>
          </p:nvPr>
        </p:nvGraphicFramePr>
        <p:xfrm>
          <a:off x="380999" y="1041642"/>
          <a:ext cx="8382001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4518">
                  <a:extLst>
                    <a:ext uri="{9D8B030D-6E8A-4147-A177-3AD203B41FA5}">
                      <a16:colId xmlns:a16="http://schemas.microsoft.com/office/drawing/2014/main" val="3215073753"/>
                    </a:ext>
                  </a:extLst>
                </a:gridCol>
                <a:gridCol w="7517483">
                  <a:extLst>
                    <a:ext uri="{9D8B030D-6E8A-4147-A177-3AD203B41FA5}">
                      <a16:colId xmlns:a16="http://schemas.microsoft.com/office/drawing/2014/main" val="1891350521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Mô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Nêu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2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06890681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16 cos( 53𝛑 t + 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97653376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l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N </a:t>
                      </a:r>
                      <a:r>
                        <a:rPr lang="en-US" sz="2000" dirty="0">
                          <a:effectLst/>
                        </a:rPr>
                        <a:t>= 50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28,5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 ở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g = 9,8 m/s² 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2624712"/>
                  </a:ext>
                </a:extLst>
              </a:tr>
            </a:tbl>
          </a:graphicData>
        </a:graphic>
      </p:graphicFrame>
      <p:pic>
        <p:nvPicPr>
          <p:cNvPr id="3073" name="image10.gif" descr="Magfi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61" y="666750"/>
            <a:ext cx="2834639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719733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76F6F4DE-7C6E-4046-8DB6-3C88E8EF08E4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0D79B00E-79C7-4195-A8CC-9944828F4E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A8657FF-7A19-4817-AA4A-50271913E4DC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</a:t>
            </a:r>
          </a:p>
        </p:txBody>
      </p:sp>
      <p:pic>
        <p:nvPicPr>
          <p:cNvPr id="14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756982"/>
              </p:ext>
            </p:extLst>
          </p:nvPr>
        </p:nvGraphicFramePr>
        <p:xfrm>
          <a:off x="533400" y="1005845"/>
          <a:ext cx="8305800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6164">
                  <a:extLst>
                    <a:ext uri="{9D8B030D-6E8A-4147-A177-3AD203B41FA5}">
                      <a16:colId xmlns:a16="http://schemas.microsoft.com/office/drawing/2014/main" val="2400249126"/>
                    </a:ext>
                  </a:extLst>
                </a:gridCol>
                <a:gridCol w="7459636">
                  <a:extLst>
                    <a:ext uri="{9D8B030D-6E8A-4147-A177-3AD203B41FA5}">
                      <a16:colId xmlns:a16="http://schemas.microsoft.com/office/drawing/2014/main" val="3920337538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không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nhìn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rõ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những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ở </a:t>
                      </a:r>
                      <a:r>
                        <a:rPr lang="en-US" sz="2000" dirty="0" err="1">
                          <a:effectLst/>
                        </a:rPr>
                        <a:t>xa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như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thường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gì</a:t>
                      </a:r>
                      <a:r>
                        <a:rPr lang="en-US" sz="2000" dirty="0" smtClean="0">
                          <a:effectLst/>
                        </a:rPr>
                        <a:t>? </a:t>
                      </a:r>
                      <a:r>
                        <a:rPr lang="en-US" sz="2000" dirty="0" err="1" smtClean="0">
                          <a:effectLst/>
                        </a:rPr>
                        <a:t>Vật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ở </a:t>
                      </a:r>
                      <a:r>
                        <a:rPr lang="en-US" sz="2000" dirty="0" err="1">
                          <a:effectLst/>
                        </a:rPr>
                        <a:t>xa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trước</a:t>
                      </a:r>
                      <a:r>
                        <a:rPr lang="en-US" sz="2000" dirty="0">
                          <a:effectLst/>
                        </a:rPr>
                        <a:t>/</a:t>
                      </a:r>
                      <a:r>
                        <a:rPr lang="en-US" sz="2000" dirty="0" err="1">
                          <a:effectLst/>
                        </a:rPr>
                        <a:t>sau</a:t>
                      </a:r>
                      <a:r>
                        <a:rPr lang="en-US" sz="2000" dirty="0">
                          <a:effectLst/>
                        </a:rPr>
                        <a:t>/</a:t>
                      </a:r>
                      <a:r>
                        <a:rPr lang="en-US" sz="2000" dirty="0" err="1">
                          <a:effectLst/>
                        </a:rPr>
                        <a:t>trên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võng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mạc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hợp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 smtClean="0">
                          <a:effectLst/>
                        </a:rPr>
                        <a:t>Đeo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loại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nhìn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rõ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giới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thiệu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khác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chữa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98105113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pha</a:t>
                      </a:r>
                      <a:r>
                        <a:rPr lang="en-US" sz="2000" dirty="0">
                          <a:effectLst/>
                        </a:rPr>
                        <a:t> ban </a:t>
                      </a:r>
                      <a:r>
                        <a:rPr lang="en-US" sz="2000" dirty="0" err="1">
                          <a:effectLst/>
                        </a:rPr>
                        <a:t>đầu</a:t>
                      </a:r>
                      <a:r>
                        <a:rPr lang="en-US" sz="2000" dirty="0">
                          <a:effectLst/>
                        </a:rPr>
                        <a:t> 𝛗,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39 cos( 16𝛑 t +  5𝛑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4434261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nặng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N = 15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9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k = 504 N/m.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52701026"/>
                  </a:ext>
                </a:extLst>
              </a:tr>
            </a:tbl>
          </a:graphicData>
        </a:graphic>
      </p:graphicFrame>
      <p:pic>
        <p:nvPicPr>
          <p:cNvPr id="4097" name="image1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0"/>
            <a:ext cx="1917391" cy="1005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883393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578AFD9-E7B0-4B89-BFC6-AEB43A3C5776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55A1E5C0-06AF-4AAD-8254-3A7935058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6BC1C6B-9A69-4870-A4A4-4A5C4D137196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5</a:t>
            </a:r>
          </a:p>
        </p:txBody>
      </p:sp>
      <p:pic>
        <p:nvPicPr>
          <p:cNvPr id="13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3688067"/>
              </p:ext>
            </p:extLst>
          </p:nvPr>
        </p:nvGraphicFramePr>
        <p:xfrm>
          <a:off x="607273" y="1047750"/>
          <a:ext cx="7927127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1927">
                  <a:extLst>
                    <a:ext uri="{9D8B030D-6E8A-4147-A177-3AD203B41FA5}">
                      <a16:colId xmlns:a16="http://schemas.microsoft.com/office/drawing/2014/main" val="3061582466"/>
                    </a:ext>
                  </a:extLst>
                </a:gridCol>
                <a:gridCol w="7315200">
                  <a:extLst>
                    <a:ext uri="{9D8B030D-6E8A-4147-A177-3AD203B41FA5}">
                      <a16:colId xmlns:a16="http://schemas.microsoft.com/office/drawing/2014/main" val="3627028525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Đây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Mô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đó</a:t>
                      </a:r>
                      <a:r>
                        <a:rPr lang="en-US" sz="2000" dirty="0" smtClean="0">
                          <a:effectLst/>
                        </a:rPr>
                        <a:t>. </a:t>
                      </a:r>
                      <a:r>
                        <a:rPr lang="en-US" sz="2000" dirty="0" err="1" smtClean="0">
                          <a:effectLst/>
                        </a:rPr>
                        <a:t>Ứng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nào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hoạt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bản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của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</a:rPr>
                        <a:t>thiết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</a:rPr>
                        <a:t>bị</a:t>
                      </a:r>
                      <a:r>
                        <a:rPr lang="en-US" sz="2000" dirty="0" smtClean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3144551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28090" algn="l"/>
                        </a:tabLs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d'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k.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đoạn</a:t>
                      </a:r>
                      <a:r>
                        <a:rPr lang="en-US" sz="2000" dirty="0">
                          <a:effectLst/>
                        </a:rPr>
                        <a:t> d = 0,62 m. 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f = 0,21 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01753425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en-US" sz="2000" dirty="0">
                          <a:effectLst/>
                        </a:rPr>
                        <a:t> = 0,005 m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N = 73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10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g </a:t>
                      </a:r>
                      <a:r>
                        <a:rPr lang="en-US" sz="2000" dirty="0" err="1">
                          <a:effectLst/>
                        </a:rPr>
                        <a:t>tại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nghiệm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63040491"/>
                  </a:ext>
                </a:extLst>
              </a:tr>
            </a:tbl>
          </a:graphicData>
        </a:graphic>
      </p:graphicFrame>
      <p:pic>
        <p:nvPicPr>
          <p:cNvPr id="5121" name="image14.jpg" descr="Nguyên lý làm việc của máy biến áp 1 pha - 3 pha [ Bạn cần biết 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4" t="3519" r="6204" b="17032"/>
          <a:stretch>
            <a:fillRect/>
          </a:stretch>
        </p:blipFill>
        <p:spPr bwMode="auto">
          <a:xfrm>
            <a:off x="5943600" y="0"/>
            <a:ext cx="2379004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12696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99585" y="-456035"/>
            <a:ext cx="2243880" cy="220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01B9F5D-AD7C-4637-A300-07A8649A7F13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id="{166131FA-ACB0-4029-B362-D1E97E91F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D1259C2-B997-487D-88E5-D223AED12242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6</a:t>
            </a:r>
          </a:p>
        </p:txBody>
      </p:sp>
      <p:pic>
        <p:nvPicPr>
          <p:cNvPr id="8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259550"/>
              </p:ext>
            </p:extLst>
          </p:nvPr>
        </p:nvGraphicFramePr>
        <p:xfrm>
          <a:off x="381000" y="1047750"/>
          <a:ext cx="8458200" cy="3505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3400">
                  <a:extLst>
                    <a:ext uri="{9D8B030D-6E8A-4147-A177-3AD203B41FA5}">
                      <a16:colId xmlns:a16="http://schemas.microsoft.com/office/drawing/2014/main" val="1523888955"/>
                    </a:ext>
                  </a:extLst>
                </a:gridCol>
                <a:gridCol w="7924800">
                  <a:extLst>
                    <a:ext uri="{9D8B030D-6E8A-4147-A177-3AD203B41FA5}">
                      <a16:colId xmlns:a16="http://schemas.microsoft.com/office/drawing/2014/main" val="3461347181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Khi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dây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đàn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được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lắp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vào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thùng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đàn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hợp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kích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cỡ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thì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âm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thanh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tạo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ra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sẽ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rất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lớn</a:t>
                      </a:r>
                      <a:r>
                        <a:rPr lang="en-US" sz="1800" dirty="0">
                          <a:effectLst/>
                        </a:rPr>
                        <a:t>. </a:t>
                      </a:r>
                      <a:r>
                        <a:rPr lang="en-US" sz="1800" dirty="0" err="1">
                          <a:effectLst/>
                        </a:rPr>
                        <a:t>Đó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là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ứng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dụng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của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tượng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gì</a:t>
                      </a:r>
                      <a:r>
                        <a:rPr lang="en-US" sz="1800" dirty="0">
                          <a:effectLst/>
                        </a:rPr>
                        <a:t>? </a:t>
                      </a:r>
                      <a:r>
                        <a:rPr lang="en-US" sz="1800" dirty="0" err="1">
                          <a:effectLst/>
                        </a:rPr>
                        <a:t>Hãy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mô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tả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tượng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và</a:t>
                      </a:r>
                      <a:r>
                        <a:rPr lang="en-US" sz="1800" baseline="0" dirty="0" smtClean="0">
                          <a:effectLst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</a:rPr>
                        <a:t>nêu</a:t>
                      </a:r>
                      <a:r>
                        <a:rPr lang="en-US" sz="1800" baseline="0" dirty="0" smtClean="0">
                          <a:effectLst/>
                        </a:rPr>
                        <a:t> 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điều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xảy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ra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tượng.Ngoài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ứng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dụng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làm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hộp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đàn</a:t>
                      </a:r>
                      <a:r>
                        <a:rPr lang="en-US" sz="1800" dirty="0">
                          <a:effectLst/>
                        </a:rPr>
                        <a:t>, </a:t>
                      </a:r>
                      <a:r>
                        <a:rPr lang="en-US" sz="1800" dirty="0" err="1">
                          <a:effectLst/>
                        </a:rPr>
                        <a:t>hiện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tượng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này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còn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ứng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dụng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làm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gì</a:t>
                      </a:r>
                      <a:r>
                        <a:rPr lang="en-US" sz="1800" dirty="0">
                          <a:effectLst/>
                        </a:rPr>
                        <a:t>? </a:t>
                      </a:r>
                      <a:endParaRPr lang="en-US" sz="1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31560797"/>
                  </a:ext>
                </a:extLst>
              </a:tr>
              <a:tr h="9440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pha</a:t>
                      </a:r>
                      <a:r>
                        <a:rPr lang="en-US" sz="2000" dirty="0">
                          <a:effectLst/>
                        </a:rPr>
                        <a:t> ban </a:t>
                      </a:r>
                      <a:r>
                        <a:rPr lang="en-US" sz="2000" dirty="0" err="1">
                          <a:effectLst/>
                        </a:rPr>
                        <a:t>đầu</a:t>
                      </a:r>
                      <a:r>
                        <a:rPr lang="en-US" sz="2000" dirty="0">
                          <a:effectLst/>
                        </a:rPr>
                        <a:t> 𝛗,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13 cos( 36𝛑 t +  6𝛑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0260998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lắc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dài</a:t>
                      </a:r>
                      <a:r>
                        <a:rPr lang="en-US" sz="2000" dirty="0">
                          <a:effectLst/>
                        </a:rPr>
                        <a:t> l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với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ky</a:t>
                      </a:r>
                      <a:r>
                        <a:rPr lang="en-US" sz="2000" dirty="0">
                          <a:effectLst/>
                        </a:rPr>
                        <a:t>̀ T = 0,28 s ở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tốc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trường</a:t>
                      </a:r>
                      <a:r>
                        <a:rPr lang="en-US" sz="2000" dirty="0">
                          <a:effectLst/>
                        </a:rPr>
                        <a:t>  g = 10,4 m/s²? 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N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5,6 s.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57517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655071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0602930-3944-478B-98C8-26F21B1EA076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id="{5A089FF9-9B77-49CB-85D0-913F85762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381D23F-DBDA-42EC-A358-CFB7129801EE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7</a:t>
            </a:r>
          </a:p>
        </p:txBody>
      </p:sp>
      <p:pic>
        <p:nvPicPr>
          <p:cNvPr id="8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9140750"/>
              </p:ext>
            </p:extLst>
          </p:nvPr>
        </p:nvGraphicFramePr>
        <p:xfrm>
          <a:off x="533400" y="1089936"/>
          <a:ext cx="8153400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12866">
                  <a:extLst>
                    <a:ext uri="{9D8B030D-6E8A-4147-A177-3AD203B41FA5}">
                      <a16:colId xmlns:a16="http://schemas.microsoft.com/office/drawing/2014/main" val="4133403901"/>
                    </a:ext>
                  </a:extLst>
                </a:gridCol>
                <a:gridCol w="7440534">
                  <a:extLst>
                    <a:ext uri="{9D8B030D-6E8A-4147-A177-3AD203B41FA5}">
                      <a16:colId xmlns:a16="http://schemas.microsoft.com/office/drawing/2014/main" val="1812493114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quang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ánh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sáng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Điều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xuất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ở </a:t>
                      </a:r>
                      <a:r>
                        <a:rPr lang="en-US" sz="2000" dirty="0" err="1">
                          <a:effectLst/>
                        </a:rPr>
                        <a:t>đâu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Hãy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kể</a:t>
                      </a:r>
                      <a:r>
                        <a:rPr lang="en-US" sz="2000" dirty="0">
                          <a:effectLst/>
                        </a:rPr>
                        <a:t> 2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xảy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2985764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86 cos( 77𝛑 t +  3𝛑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37811765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d'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k.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đoạn</a:t>
                      </a:r>
                      <a:r>
                        <a:rPr lang="en-US" sz="2000" dirty="0">
                          <a:effectLst/>
                        </a:rPr>
                        <a:t> d = 0,98 m. 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f = 0,74 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97519880"/>
                  </a:ext>
                </a:extLst>
              </a:tr>
            </a:tbl>
          </a:graphicData>
        </a:graphic>
      </p:graphicFrame>
      <p:pic>
        <p:nvPicPr>
          <p:cNvPr id="7169" name="image4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367" y="1504950"/>
            <a:ext cx="2080433" cy="1388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88814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6A2CF9B-C556-41FE-B0D2-51E6EBE34D29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64DBECDF-3470-465E-88A6-8ED87B482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B05C87D-ECF0-4E6B-A71C-ACA76BF68271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8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7525825"/>
              </p:ext>
            </p:extLst>
          </p:nvPr>
        </p:nvGraphicFramePr>
        <p:xfrm>
          <a:off x="246254" y="1028700"/>
          <a:ext cx="8458201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5746">
                  <a:extLst>
                    <a:ext uri="{9D8B030D-6E8A-4147-A177-3AD203B41FA5}">
                      <a16:colId xmlns:a16="http://schemas.microsoft.com/office/drawing/2014/main" val="4229390877"/>
                    </a:ext>
                  </a:extLst>
                </a:gridCol>
                <a:gridCol w="7942455">
                  <a:extLst>
                    <a:ext uri="{9D8B030D-6E8A-4147-A177-3AD203B41FA5}">
                      <a16:colId xmlns:a16="http://schemas.microsoft.com/office/drawing/2014/main" val="493399498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Đây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Mô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đó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nào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hoạt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bản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8786172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pha</a:t>
                      </a:r>
                      <a:r>
                        <a:rPr lang="en-US" sz="2000" dirty="0">
                          <a:effectLst/>
                        </a:rPr>
                        <a:t> ban </a:t>
                      </a:r>
                      <a:r>
                        <a:rPr lang="en-US" sz="2000" dirty="0" err="1">
                          <a:effectLst/>
                        </a:rPr>
                        <a:t>đầu</a:t>
                      </a:r>
                      <a:r>
                        <a:rPr lang="en-US" sz="2000" dirty="0">
                          <a:effectLst/>
                        </a:rPr>
                        <a:t> 𝛗,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7 cos( 114𝛑 t +  1𝛑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02844664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en-US" sz="2000" dirty="0">
                          <a:effectLst/>
                        </a:rPr>
                        <a:t> = 0,016 m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N = 16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4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g </a:t>
                      </a:r>
                      <a:r>
                        <a:rPr lang="en-US" sz="2000" dirty="0" err="1">
                          <a:effectLst/>
                        </a:rPr>
                        <a:t>tại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nghiệm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18211091"/>
                  </a:ext>
                </a:extLst>
              </a:tr>
            </a:tbl>
          </a:graphicData>
        </a:graphic>
      </p:graphicFrame>
      <p:pic>
        <p:nvPicPr>
          <p:cNvPr id="8193" name="image5.gif" descr="may phay xoay chieu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467" y="666750"/>
            <a:ext cx="3436538" cy="219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34728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730EC5B1-B389-47F4-8E68-AA4AA2825293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CFE0CB19-FE13-450B-B8CC-ABD3B0B87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4CD2543-5E44-401E-9A5B-F9A4AEF8280A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9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9168974"/>
              </p:ext>
            </p:extLst>
          </p:nvPr>
        </p:nvGraphicFramePr>
        <p:xfrm>
          <a:off x="571500" y="1178337"/>
          <a:ext cx="8115300" cy="3200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2410">
                  <a:extLst>
                    <a:ext uri="{9D8B030D-6E8A-4147-A177-3AD203B41FA5}">
                      <a16:colId xmlns:a16="http://schemas.microsoft.com/office/drawing/2014/main" val="873290226"/>
                    </a:ext>
                  </a:extLst>
                </a:gridCol>
                <a:gridCol w="7652890">
                  <a:extLst>
                    <a:ext uri="{9D8B030D-6E8A-4147-A177-3AD203B41FA5}">
                      <a16:colId xmlns:a16="http://schemas.microsoft.com/office/drawing/2014/main" val="3678136942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nhân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vồng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vồng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gọi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2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đó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8338780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err="1" smtClean="0">
                          <a:effectLst/>
                        </a:rPr>
                        <a:t>tư</a:t>
                      </a:r>
                      <a:r>
                        <a:rPr lang="en-US" sz="2000" dirty="0" smtClean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61 cos( 64𝛑 t +  4𝛑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801691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với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khối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m = 0,3 kg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N = 12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6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k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87168399"/>
                  </a:ext>
                </a:extLst>
              </a:tr>
            </a:tbl>
          </a:graphicData>
        </a:graphic>
      </p:graphicFrame>
      <p:pic>
        <p:nvPicPr>
          <p:cNvPr id="9217" name="Picture 3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681" y="666750"/>
            <a:ext cx="3006119" cy="1884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175046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537F1AE-94BA-4BBF-9421-47CFD77C2304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F90B9788-7AE6-44FA-B404-85382E7C03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725FA85-6EE0-4EB3-8F74-78D225FCCD7E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10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1061870"/>
              </p:ext>
            </p:extLst>
          </p:nvPr>
        </p:nvGraphicFramePr>
        <p:xfrm>
          <a:off x="457199" y="1028700"/>
          <a:ext cx="8171055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7378">
                  <a:extLst>
                    <a:ext uri="{9D8B030D-6E8A-4147-A177-3AD203B41FA5}">
                      <a16:colId xmlns:a16="http://schemas.microsoft.com/office/drawing/2014/main" val="2556359541"/>
                    </a:ext>
                  </a:extLst>
                </a:gridCol>
                <a:gridCol w="7663677">
                  <a:extLst>
                    <a:ext uri="{9D8B030D-6E8A-4147-A177-3AD203B41FA5}">
                      <a16:colId xmlns:a16="http://schemas.microsoft.com/office/drawing/2014/main" val="144928375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Người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lão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viễn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đọc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phải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loại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ở </a:t>
                      </a:r>
                      <a:r>
                        <a:rPr lang="en-US" sz="2000" dirty="0" err="1">
                          <a:effectLst/>
                        </a:rPr>
                        <a:t>xa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trước</a:t>
                      </a:r>
                      <a:r>
                        <a:rPr lang="en-US" sz="2000" dirty="0">
                          <a:effectLst/>
                        </a:rPr>
                        <a:t>/</a:t>
                      </a:r>
                      <a:r>
                        <a:rPr lang="en-US" sz="2000" dirty="0" err="1">
                          <a:effectLst/>
                        </a:rPr>
                        <a:t>sau</a:t>
                      </a:r>
                      <a:r>
                        <a:rPr lang="en-US" sz="2000" dirty="0">
                          <a:effectLst/>
                        </a:rPr>
                        <a:t>/</a:t>
                      </a:r>
                      <a:r>
                        <a:rPr lang="en-US" sz="2000" dirty="0" err="1">
                          <a:effectLst/>
                        </a:rPr>
                        <a:t>trên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võng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mạc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hợp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smtClean="0">
                          <a:effectLst/>
                        </a:rPr>
                        <a:t>So </a:t>
                      </a:r>
                      <a:r>
                        <a:rPr lang="en-US" sz="2000" dirty="0" err="1">
                          <a:effectLst/>
                        </a:rPr>
                        <a:t>với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cận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</a:t>
                      </a:r>
                      <a:r>
                        <a:rPr lang="en-US" sz="2000" dirty="0">
                          <a:effectLst/>
                        </a:rPr>
                        <a:t> ý </a:t>
                      </a:r>
                      <a:r>
                        <a:rPr lang="en-US" sz="2000" dirty="0" err="1">
                          <a:effectLst/>
                        </a:rPr>
                        <a:t>trên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khác</a:t>
                      </a:r>
                      <a:r>
                        <a:rPr lang="en-US" sz="2000" dirty="0">
                          <a:effectLst/>
                        </a:rPr>
                        <a:t>?  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8697745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d'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k.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đoạn</a:t>
                      </a:r>
                      <a:r>
                        <a:rPr lang="en-US" sz="2000" dirty="0">
                          <a:effectLst/>
                        </a:rPr>
                        <a:t> d = 0,85 m. 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f = 0,68 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4458964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N </a:t>
                      </a:r>
                      <a:r>
                        <a:rPr lang="en-US" sz="2000" dirty="0">
                          <a:effectLst/>
                        </a:rPr>
                        <a:t>= 95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78,85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 ở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g = 10,2 m/s² 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09349485"/>
                  </a:ext>
                </a:extLst>
              </a:tr>
            </a:tbl>
          </a:graphicData>
        </a:graphic>
      </p:graphicFrame>
      <p:pic>
        <p:nvPicPr>
          <p:cNvPr id="10241" name="Picture 3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8912"/>
            <a:ext cx="1508125" cy="100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071235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D116A5E-5790-40C9-9EA6-B9A48A205B5E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BB9A0BAD-667D-4397-BAA9-217799474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3F63DDE-24C1-4D14-AB9F-E472BF205951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11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0883132"/>
              </p:ext>
            </p:extLst>
          </p:nvPr>
        </p:nvGraphicFramePr>
        <p:xfrm>
          <a:off x="582043" y="1169612"/>
          <a:ext cx="7979914" cy="3352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2314">
                  <a:extLst>
                    <a:ext uri="{9D8B030D-6E8A-4147-A177-3AD203B41FA5}">
                      <a16:colId xmlns:a16="http://schemas.microsoft.com/office/drawing/2014/main" val="1388243714"/>
                    </a:ext>
                  </a:extLst>
                </a:gridCol>
                <a:gridCol w="7467600">
                  <a:extLst>
                    <a:ext uri="{9D8B030D-6E8A-4147-A177-3AD203B41FA5}">
                      <a16:colId xmlns:a16="http://schemas.microsoft.com/office/drawing/2014/main" val="3989507969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cạnh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nhân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1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916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43 cos( 18𝛑 t +  3𝛑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37099380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nặng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N = 94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84,6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k = 507 N/m.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74215339"/>
                  </a:ext>
                </a:extLst>
              </a:tr>
            </a:tbl>
          </a:graphicData>
        </a:graphic>
      </p:graphicFrame>
      <p:pic>
        <p:nvPicPr>
          <p:cNvPr id="8" name="image24.gif"/>
          <p:cNvPicPr/>
          <p:nvPr/>
        </p:nvPicPr>
        <p:blipFill>
          <a:blip r:embed="rId6"/>
          <a:srcRect/>
          <a:stretch>
            <a:fillRect/>
          </a:stretch>
        </p:blipFill>
        <p:spPr>
          <a:xfrm>
            <a:off x="5714999" y="1181100"/>
            <a:ext cx="2846957" cy="145796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66577474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1C3720DB-0B76-4B50-86DC-3070FB4B2357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39AC50D3-F7BE-4531-A8C0-99C11EDCA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BFE1694-050C-4259-AD86-02874A171E04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12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604617"/>
              </p:ext>
            </p:extLst>
          </p:nvPr>
        </p:nvGraphicFramePr>
        <p:xfrm>
          <a:off x="322455" y="1037668"/>
          <a:ext cx="8305800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4617">
                  <a:extLst>
                    <a:ext uri="{9D8B030D-6E8A-4147-A177-3AD203B41FA5}">
                      <a16:colId xmlns:a16="http://schemas.microsoft.com/office/drawing/2014/main" val="325289509"/>
                    </a:ext>
                  </a:extLst>
                </a:gridCol>
                <a:gridCol w="7831183">
                  <a:extLst>
                    <a:ext uri="{9D8B030D-6E8A-4147-A177-3AD203B41FA5}">
                      <a16:colId xmlns:a16="http://schemas.microsoft.com/office/drawing/2014/main" val="2836861946"/>
                    </a:ext>
                  </a:extLst>
                </a:gridCol>
              </a:tblGrid>
              <a:tr h="12112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Khi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thoại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thích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hợp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nghe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âm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thanh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phát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lớn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+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xảy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tượng</a:t>
                      </a:r>
                      <a:r>
                        <a:rPr lang="en-US" sz="2000" dirty="0" smtClean="0">
                          <a:effectLst/>
                        </a:rPr>
                        <a:t>. </a:t>
                      </a:r>
                      <a:r>
                        <a:rPr lang="en-US" sz="2000" dirty="0" err="1" smtClean="0">
                          <a:effectLst/>
                        </a:rPr>
                        <a:t>Hiện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còn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 smtClean="0">
                          <a:effectLst/>
                        </a:rPr>
                        <a:t>?</a:t>
                      </a: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3525611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pha</a:t>
                      </a:r>
                      <a:r>
                        <a:rPr lang="en-US" sz="2000" dirty="0">
                          <a:effectLst/>
                        </a:rPr>
                        <a:t> ban </a:t>
                      </a:r>
                      <a:r>
                        <a:rPr lang="en-US" sz="2000" dirty="0" err="1">
                          <a:effectLst/>
                        </a:rPr>
                        <a:t>đầu</a:t>
                      </a:r>
                      <a:r>
                        <a:rPr lang="en-US" sz="2000" dirty="0">
                          <a:effectLst/>
                        </a:rPr>
                        <a:t> 𝛗,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err="1" smtClean="0">
                          <a:effectLst/>
                        </a:rPr>
                        <a:t>tư</a:t>
                      </a:r>
                      <a:r>
                        <a:rPr lang="en-US" sz="2000" dirty="0" smtClean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78 cos( 160𝛑 t +  7𝛑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23443279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lắc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dài</a:t>
                      </a:r>
                      <a:r>
                        <a:rPr lang="en-US" sz="2000" dirty="0">
                          <a:effectLst/>
                        </a:rPr>
                        <a:t> l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với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ky</a:t>
                      </a:r>
                      <a:r>
                        <a:rPr lang="en-US" sz="2000" dirty="0">
                          <a:effectLst/>
                        </a:rPr>
                        <a:t>̀ T = 0,4 s ở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tốc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trường</a:t>
                      </a:r>
                      <a:r>
                        <a:rPr lang="en-US" sz="2000" dirty="0">
                          <a:effectLst/>
                        </a:rPr>
                        <a:t>  g = 9,8 m/s²? 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N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7,6 s.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048253"/>
                  </a:ext>
                </a:extLst>
              </a:tr>
            </a:tbl>
          </a:graphicData>
        </a:graphic>
      </p:graphicFrame>
      <p:pic>
        <p:nvPicPr>
          <p:cNvPr id="12289" name="image16.jpg" descr="Tự làm phụ kiện từ các vật dụng sẵn trong nhà - Thietbididong.vn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/>
        </p:blipFill>
        <p:spPr bwMode="auto">
          <a:xfrm>
            <a:off x="6477000" y="21735"/>
            <a:ext cx="1219200" cy="1137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14057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9581E27-F094-4D05-9712-7F82E7A7787C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FEF2C651-7319-4AC3-A742-8A0C662F88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4583621-3798-4A05-B679-8813E0BB976A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13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8994369"/>
              </p:ext>
            </p:extLst>
          </p:nvPr>
        </p:nvGraphicFramePr>
        <p:xfrm>
          <a:off x="321757" y="1733550"/>
          <a:ext cx="8307195" cy="27460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7200">
                  <a:extLst>
                    <a:ext uri="{9D8B030D-6E8A-4147-A177-3AD203B41FA5}">
                      <a16:colId xmlns:a16="http://schemas.microsoft.com/office/drawing/2014/main" val="1108546740"/>
                    </a:ext>
                  </a:extLst>
                </a:gridCol>
                <a:gridCol w="7849995">
                  <a:extLst>
                    <a:ext uri="{9D8B030D-6E8A-4147-A177-3AD203B41FA5}">
                      <a16:colId xmlns:a16="http://schemas.microsoft.com/office/drawing/2014/main" val="810985148"/>
                    </a:ext>
                  </a:extLst>
                </a:gridCol>
              </a:tblGrid>
              <a:tr h="9153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Âm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thanh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dùng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chẩn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đoán</a:t>
                      </a:r>
                      <a:r>
                        <a:rPr lang="en-US" sz="2000" dirty="0">
                          <a:effectLst/>
                        </a:rPr>
                        <a:t> y </a:t>
                      </a:r>
                      <a:r>
                        <a:rPr lang="en-US" sz="2000" dirty="0" err="1">
                          <a:effectLst/>
                        </a:rPr>
                        <a:t>học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loại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âm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như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thế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nào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Ngoài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chẩn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đoán</a:t>
                      </a:r>
                      <a:r>
                        <a:rPr lang="en-US" sz="2000" dirty="0">
                          <a:effectLst/>
                        </a:rPr>
                        <a:t> y </a:t>
                      </a:r>
                      <a:r>
                        <a:rPr lang="en-US" sz="2000" dirty="0" err="1">
                          <a:effectLst/>
                        </a:rPr>
                        <a:t>khoa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tiếp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còn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dùng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âm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thanh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49092325"/>
                  </a:ext>
                </a:extLst>
              </a:tr>
              <a:tr h="9153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68 cos( 6𝛑 t +  2𝛑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38088836"/>
                  </a:ext>
                </a:extLst>
              </a:tr>
              <a:tr h="9153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l = 0,006 m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N = 50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8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g </a:t>
                      </a:r>
                      <a:r>
                        <a:rPr lang="en-US" sz="2000" dirty="0" err="1">
                          <a:effectLst/>
                        </a:rPr>
                        <a:t>tại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nghiệm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54324978"/>
                  </a:ext>
                </a:extLst>
              </a:tr>
            </a:tbl>
          </a:graphicData>
        </a:graphic>
      </p:graphicFrame>
      <p:pic>
        <p:nvPicPr>
          <p:cNvPr id="13313" name="Picture 4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533" y="10298"/>
            <a:ext cx="2592117" cy="172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695569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FAFF8314-E9FB-4254-AFC1-DCE4FDABA96E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29D1209B-2A92-4300-929D-58980764B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4140FE9-DEEE-4CFA-8C0F-A33FF9E78AD7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14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076295"/>
              </p:ext>
            </p:extLst>
          </p:nvPr>
        </p:nvGraphicFramePr>
        <p:xfrm>
          <a:off x="609600" y="1276349"/>
          <a:ext cx="7848600" cy="3200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1683">
                  <a:extLst>
                    <a:ext uri="{9D8B030D-6E8A-4147-A177-3AD203B41FA5}">
                      <a16:colId xmlns:a16="http://schemas.microsoft.com/office/drawing/2014/main" val="2575610407"/>
                    </a:ext>
                  </a:extLst>
                </a:gridCol>
                <a:gridCol w="7386917">
                  <a:extLst>
                    <a:ext uri="{9D8B030D-6E8A-4147-A177-3AD203B41FA5}">
                      <a16:colId xmlns:a16="http://schemas.microsoft.com/office/drawing/2014/main" val="2074170656"/>
                    </a:ext>
                  </a:extLst>
                </a:gridCol>
              </a:tblGrid>
              <a:tr h="12954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hoạt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phuộc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nhún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tượng</a:t>
                      </a:r>
                      <a:r>
                        <a:rPr lang="en-US" sz="2000" dirty="0" smtClean="0">
                          <a:effectLst/>
                        </a:rPr>
                        <a:t>.    </a:t>
                      </a:r>
                      <a:r>
                        <a:rPr lang="en-US" sz="2000" dirty="0" err="1" smtClean="0">
                          <a:effectLst/>
                        </a:rPr>
                        <a:t>Nguyên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nhân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tượng</a:t>
                      </a:r>
                      <a:r>
                        <a:rPr lang="en-US" sz="2000" dirty="0" smtClean="0">
                          <a:effectLst/>
                        </a:rPr>
                        <a:t>?</a:t>
                      </a:r>
                      <a:endParaRPr lang="en-US" sz="2000" dirty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1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ngoài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việc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phuộc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nhún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4473144"/>
                  </a:ext>
                </a:extLst>
              </a:tr>
              <a:tr h="7907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pha</a:t>
                      </a:r>
                      <a:r>
                        <a:rPr lang="en-US" sz="2000" dirty="0">
                          <a:effectLst/>
                        </a:rPr>
                        <a:t> ban </a:t>
                      </a:r>
                      <a:r>
                        <a:rPr lang="en-US" sz="2000" dirty="0" err="1">
                          <a:effectLst/>
                        </a:rPr>
                        <a:t>đầu</a:t>
                      </a:r>
                      <a:r>
                        <a:rPr lang="en-US" sz="2000" dirty="0">
                          <a:effectLst/>
                        </a:rPr>
                        <a:t> 𝛗,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14 cos( 156𝛑 t +  2𝛑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96239521"/>
                  </a:ext>
                </a:extLst>
              </a:tr>
              <a:tr h="7907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d'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k.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đoạn</a:t>
                      </a:r>
                      <a:r>
                        <a:rPr lang="en-US" sz="2000" dirty="0">
                          <a:effectLst/>
                        </a:rPr>
                        <a:t> d = 0,52 m. 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f = 0,28 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53811049"/>
                  </a:ext>
                </a:extLst>
              </a:tr>
            </a:tbl>
          </a:graphicData>
        </a:graphic>
      </p:graphicFrame>
      <p:pic>
        <p:nvPicPr>
          <p:cNvPr id="14337" name="image22.jpg" descr="Phân biệt dao động tắt dần, dao động cưỡng bức và dao động tự duy trì | I  Love Phy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98624"/>
            <a:ext cx="2629140" cy="1174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54816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D385745-9D84-4749-8286-5B91717300D8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10CED65F-28E2-42D3-B74A-DB51463DC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C3E8C8B-8EC0-45E6-8B88-3084A8D8F576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15</a:t>
            </a:r>
          </a:p>
        </p:txBody>
      </p:sp>
      <p:pic>
        <p:nvPicPr>
          <p:cNvPr id="8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4007466"/>
              </p:ext>
            </p:extLst>
          </p:nvPr>
        </p:nvGraphicFramePr>
        <p:xfrm>
          <a:off x="609600" y="1277512"/>
          <a:ext cx="8077200" cy="3200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0517">
                  <a:extLst>
                    <a:ext uri="{9D8B030D-6E8A-4147-A177-3AD203B41FA5}">
                      <a16:colId xmlns:a16="http://schemas.microsoft.com/office/drawing/2014/main" val="772255216"/>
                    </a:ext>
                  </a:extLst>
                </a:gridCol>
                <a:gridCol w="7606683">
                  <a:extLst>
                    <a:ext uri="{9D8B030D-6E8A-4147-A177-3AD203B41FA5}">
                      <a16:colId xmlns:a16="http://schemas.microsoft.com/office/drawing/2014/main" val="2430696076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Thiết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nhỏ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gọi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Cấu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bản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0257028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7 cos( 116𝛑 t +  6𝛑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96950512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nặng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N = 37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11,84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k = 987 N/m.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53552160"/>
                  </a:ext>
                </a:extLst>
              </a:tr>
            </a:tbl>
          </a:graphicData>
        </a:graphic>
      </p:graphicFrame>
      <p:pic>
        <p:nvPicPr>
          <p:cNvPr id="15361" name="image9.jpg" descr="Kính thiên văn Polar Telescope BEEBEST XA4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1277511"/>
            <a:ext cx="1357183" cy="1357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321700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AE76ED5A-8516-4644-BC68-B1F5DA9BC9BC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73D38DC6-D27F-4C57-B351-6AA197E50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850CEA3-CEE1-457A-AA60-D43D08AC2009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16</a:t>
            </a:r>
          </a:p>
        </p:txBody>
      </p:sp>
      <p:pic>
        <p:nvPicPr>
          <p:cNvPr id="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1902064"/>
              </p:ext>
            </p:extLst>
          </p:nvPr>
        </p:nvGraphicFramePr>
        <p:xfrm>
          <a:off x="647700" y="1047750"/>
          <a:ext cx="7848600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661058530"/>
                    </a:ext>
                  </a:extLst>
                </a:gridCol>
                <a:gridCol w="7239000">
                  <a:extLst>
                    <a:ext uri="{9D8B030D-6E8A-4147-A177-3AD203B41FA5}">
                      <a16:colId xmlns:a16="http://schemas.microsoft.com/office/drawing/2014/main" val="3207877507"/>
                    </a:ext>
                  </a:extLst>
                </a:gridCol>
              </a:tblGrid>
              <a:tr h="130576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Giải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thích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tránh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Bão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Trời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của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Đất</a:t>
                      </a:r>
                      <a:r>
                        <a:rPr lang="en-US" sz="2000" dirty="0" smtClean="0">
                          <a:effectLst/>
                        </a:rPr>
                        <a:t>.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Nêu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2 </a:t>
                      </a:r>
                      <a:r>
                        <a:rPr lang="en-US" sz="2000" dirty="0" err="1">
                          <a:effectLst/>
                        </a:rPr>
                        <a:t>thiết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lực</a:t>
                      </a:r>
                      <a:r>
                        <a:rPr lang="en-US" sz="2000" dirty="0">
                          <a:effectLst/>
                        </a:rPr>
                        <a:t> Lorentz </a:t>
                      </a:r>
                      <a:r>
                        <a:rPr lang="en-US" sz="2000" dirty="0" smtClean="0">
                          <a:effectLst/>
                        </a:rPr>
                        <a:t>.</a:t>
                      </a:r>
                      <a:endParaRPr lang="en-US" sz="2000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52839516"/>
                  </a:ext>
                </a:extLst>
              </a:tr>
              <a:tr h="87050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pha</a:t>
                      </a:r>
                      <a:r>
                        <a:rPr lang="en-US" sz="2000" dirty="0">
                          <a:effectLst/>
                        </a:rPr>
                        <a:t> ban </a:t>
                      </a:r>
                      <a:r>
                        <a:rPr lang="en-US" sz="2000" dirty="0" err="1">
                          <a:effectLst/>
                        </a:rPr>
                        <a:t>đầu</a:t>
                      </a:r>
                      <a:r>
                        <a:rPr lang="en-US" sz="2000" dirty="0">
                          <a:effectLst/>
                        </a:rPr>
                        <a:t> 𝛗,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71 cos( 12𝛑 t +  3𝛑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31751380"/>
                  </a:ext>
                </a:extLst>
              </a:tr>
              <a:tr h="130576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N </a:t>
                      </a:r>
                      <a:r>
                        <a:rPr lang="en-US" sz="2000" dirty="0">
                          <a:effectLst/>
                        </a:rPr>
                        <a:t>= 11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8,58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 ở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g = 9,7 m/s² 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55488886"/>
                  </a:ext>
                </a:extLst>
              </a:tr>
            </a:tbl>
          </a:graphicData>
        </a:graphic>
      </p:graphicFrame>
      <p:pic>
        <p:nvPicPr>
          <p:cNvPr id="16385" name="image13.jpg" descr="Từ trường Trái đất có thể đảo chiều sớm hơn các dự đoán, nguy cơ lớn cho  nhân loại - DKN New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246" y="742950"/>
            <a:ext cx="3588182" cy="1725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19.gif" descr="Gió Mặt trời"/>
          <p:cNvPicPr/>
          <p:nvPr/>
        </p:nvPicPr>
        <p:blipFill>
          <a:blip r:embed="rId7"/>
          <a:srcRect/>
          <a:stretch>
            <a:fillRect/>
          </a:stretch>
        </p:blipFill>
        <p:spPr>
          <a:xfrm>
            <a:off x="9220200" y="1154527"/>
            <a:ext cx="1629410" cy="977265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27318487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517E8743-2ECA-447D-9FAF-5DE4237F1124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FC44E2BE-8C62-425A-BC6A-FC9A92A4D7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B2482B7-CC99-4B2A-9AE8-CEBA58A5E0DF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17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244836"/>
              </p:ext>
            </p:extLst>
          </p:nvPr>
        </p:nvGraphicFramePr>
        <p:xfrm>
          <a:off x="532004" y="1080262"/>
          <a:ext cx="8230996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7249">
                  <a:extLst>
                    <a:ext uri="{9D8B030D-6E8A-4147-A177-3AD203B41FA5}">
                      <a16:colId xmlns:a16="http://schemas.microsoft.com/office/drawing/2014/main" val="961412268"/>
                    </a:ext>
                  </a:extLst>
                </a:gridCol>
                <a:gridCol w="7713747">
                  <a:extLst>
                    <a:ext uri="{9D8B030D-6E8A-4147-A177-3AD203B41FA5}">
                      <a16:colId xmlns:a16="http://schemas.microsoft.com/office/drawing/2014/main" val="1908038489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Hình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cạnh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nhân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1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69699518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93 cos( 68𝛑 t +  7𝛑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74473130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với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khối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m = 0,9 kg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N = 56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10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k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9699325"/>
                  </a:ext>
                </a:extLst>
              </a:tr>
            </a:tbl>
          </a:graphicData>
        </a:graphic>
      </p:graphicFrame>
      <p:pic>
        <p:nvPicPr>
          <p:cNvPr id="8" name="image24.gif"/>
          <p:cNvPicPr/>
          <p:nvPr/>
        </p:nvPicPr>
        <p:blipFill>
          <a:blip r:embed="rId6"/>
          <a:srcRect/>
          <a:stretch>
            <a:fillRect/>
          </a:stretch>
        </p:blipFill>
        <p:spPr>
          <a:xfrm>
            <a:off x="5334001" y="1080262"/>
            <a:ext cx="3429000" cy="1796288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60695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76C597F-2BAF-4447-AF28-647409AAC575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26EC7D8C-1D27-4C84-A17C-254C14134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E8EAFA-E886-427C-B5EB-D02402A6927C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18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919626"/>
              </p:ext>
            </p:extLst>
          </p:nvPr>
        </p:nvGraphicFramePr>
        <p:xfrm>
          <a:off x="533400" y="1507272"/>
          <a:ext cx="8269227" cy="2743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5502">
                  <a:extLst>
                    <a:ext uri="{9D8B030D-6E8A-4147-A177-3AD203B41FA5}">
                      <a16:colId xmlns:a16="http://schemas.microsoft.com/office/drawing/2014/main" val="762797610"/>
                    </a:ext>
                  </a:extLst>
                </a:gridCol>
                <a:gridCol w="7793725">
                  <a:extLst>
                    <a:ext uri="{9D8B030D-6E8A-4147-A177-3AD203B41FA5}">
                      <a16:colId xmlns:a16="http://schemas.microsoft.com/office/drawing/2014/main" val="2392627745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Mô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2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72500250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d'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k.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đoạn</a:t>
                      </a:r>
                      <a:r>
                        <a:rPr lang="en-US" sz="2000" dirty="0">
                          <a:effectLst/>
                        </a:rPr>
                        <a:t> d = 0,23 m. 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f = 0,97 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67160596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en-US" sz="2000" dirty="0">
                          <a:effectLst/>
                        </a:rPr>
                        <a:t> = 0,002 m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N = 98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9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g </a:t>
                      </a:r>
                      <a:r>
                        <a:rPr lang="en-US" sz="2000" dirty="0" err="1">
                          <a:effectLst/>
                        </a:rPr>
                        <a:t>tại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nghiệm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12263684"/>
                  </a:ext>
                </a:extLst>
              </a:tr>
            </a:tbl>
          </a:graphicData>
        </a:graphic>
      </p:graphicFrame>
      <p:pic>
        <p:nvPicPr>
          <p:cNvPr id="18433" name="image6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953274"/>
            <a:ext cx="2532784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33170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C3218AC2-B3BA-4882-8E5F-580DF54ABD5F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7FF9E551-B683-409C-B4A5-822335AC5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F0C1DA3-BF15-469C-9C87-4CA6491FB624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19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166790"/>
              </p:ext>
            </p:extLst>
          </p:nvPr>
        </p:nvGraphicFramePr>
        <p:xfrm>
          <a:off x="351727" y="1065247"/>
          <a:ext cx="8440546" cy="36077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5025">
                  <a:extLst>
                    <a:ext uri="{9D8B030D-6E8A-4147-A177-3AD203B41FA5}">
                      <a16:colId xmlns:a16="http://schemas.microsoft.com/office/drawing/2014/main" val="705508506"/>
                    </a:ext>
                  </a:extLst>
                </a:gridCol>
                <a:gridCol w="7985521">
                  <a:extLst>
                    <a:ext uri="{9D8B030D-6E8A-4147-A177-3AD203B41FA5}">
                      <a16:colId xmlns:a16="http://schemas.microsoft.com/office/drawing/2014/main" val="536081209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Khi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thoại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thích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hợp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nghe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âm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thanh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phát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lớn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và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</a:rPr>
                        <a:t>nêu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điều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xảy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tượng</a:t>
                      </a:r>
                      <a:r>
                        <a:rPr lang="en-US" sz="2000" dirty="0" smtClean="0">
                          <a:effectLst/>
                        </a:rPr>
                        <a:t>. </a:t>
                      </a:r>
                      <a:r>
                        <a:rPr lang="en-US" sz="2000" dirty="0" err="1" smtClean="0">
                          <a:effectLst/>
                        </a:rPr>
                        <a:t>Hiện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còn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83595862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9 cos( 130𝛑 t + 10𝛑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33639798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k = 532 N/m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nặng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khối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m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với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ky</a:t>
                      </a:r>
                      <a:r>
                        <a:rPr lang="en-US" sz="2000" dirty="0">
                          <a:effectLst/>
                        </a:rPr>
                        <a:t>̀ T = 0,81 s ? 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N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77,76 s.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63704877"/>
                  </a:ext>
                </a:extLst>
              </a:tr>
            </a:tbl>
          </a:graphicData>
        </a:graphic>
      </p:graphicFrame>
      <p:pic>
        <p:nvPicPr>
          <p:cNvPr id="19457" name="Picture 4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3706"/>
            <a:ext cx="1606550" cy="1068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91127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F9CD3CDB-BFA0-4CBB-BF3F-B05792354328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DBCA3D66-1817-4056-B605-F0BB4775A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49E18E-5D96-4845-BB99-608C38B7E458}"/>
              </a:ext>
            </a:extLst>
          </p:cNvPr>
          <p:cNvSpPr txBox="1"/>
          <p:nvPr/>
        </p:nvSpPr>
        <p:spPr>
          <a:xfrm>
            <a:off x="2667000" y="4381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20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809042"/>
              </p:ext>
            </p:extLst>
          </p:nvPr>
        </p:nvGraphicFramePr>
        <p:xfrm>
          <a:off x="323850" y="1138619"/>
          <a:ext cx="8496300" cy="3520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5159">
                  <a:extLst>
                    <a:ext uri="{9D8B030D-6E8A-4147-A177-3AD203B41FA5}">
                      <a16:colId xmlns:a16="http://schemas.microsoft.com/office/drawing/2014/main" val="1591650947"/>
                    </a:ext>
                  </a:extLst>
                </a:gridCol>
                <a:gridCol w="8041141">
                  <a:extLst>
                    <a:ext uri="{9D8B030D-6E8A-4147-A177-3AD203B41FA5}">
                      <a16:colId xmlns:a16="http://schemas.microsoft.com/office/drawing/2014/main" val="1571371698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Hiện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tượng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mắt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không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thể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nhìn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rõ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những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vật</a:t>
                      </a:r>
                      <a:r>
                        <a:rPr lang="en-US" sz="1800" dirty="0">
                          <a:effectLst/>
                        </a:rPr>
                        <a:t> ở </a:t>
                      </a:r>
                      <a:r>
                        <a:rPr lang="en-US" sz="1800" dirty="0" err="1">
                          <a:effectLst/>
                        </a:rPr>
                        <a:t>xa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như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mắt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thường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là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mắt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bị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tật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gì</a:t>
                      </a:r>
                      <a:r>
                        <a:rPr lang="en-US" sz="1800" dirty="0" smtClean="0">
                          <a:effectLst/>
                        </a:rPr>
                        <a:t>? </a:t>
                      </a:r>
                      <a:r>
                        <a:rPr lang="en-US" sz="1800" dirty="0" err="1" smtClean="0">
                          <a:effectLst/>
                        </a:rPr>
                        <a:t>Vật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>
                          <a:effectLst/>
                        </a:rPr>
                        <a:t>ở </a:t>
                      </a:r>
                      <a:r>
                        <a:rPr lang="en-US" sz="1800" dirty="0" err="1">
                          <a:effectLst/>
                        </a:rPr>
                        <a:t>xa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sẽ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tạo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ảnh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trước</a:t>
                      </a:r>
                      <a:r>
                        <a:rPr lang="en-US" sz="1800" dirty="0">
                          <a:effectLst/>
                        </a:rPr>
                        <a:t>/</a:t>
                      </a:r>
                      <a:r>
                        <a:rPr lang="en-US" sz="1800" dirty="0" err="1">
                          <a:effectLst/>
                        </a:rPr>
                        <a:t>sau</a:t>
                      </a:r>
                      <a:r>
                        <a:rPr lang="en-US" sz="1800" dirty="0">
                          <a:effectLst/>
                        </a:rPr>
                        <a:t>/</a:t>
                      </a:r>
                      <a:r>
                        <a:rPr lang="en-US" sz="1800" dirty="0" err="1">
                          <a:effectLst/>
                        </a:rPr>
                        <a:t>trên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võng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mạc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trong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trường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hợp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bị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tật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này</a:t>
                      </a:r>
                      <a:r>
                        <a:rPr lang="en-US" sz="1800" dirty="0" smtClean="0">
                          <a:effectLst/>
                        </a:rPr>
                        <a:t>? </a:t>
                      </a:r>
                      <a:r>
                        <a:rPr lang="en-US" sz="1800" dirty="0" err="1" smtClean="0">
                          <a:effectLst/>
                        </a:rPr>
                        <a:t>Đeo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loại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kính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gì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để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nhìn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rõ</a:t>
                      </a:r>
                      <a:r>
                        <a:rPr lang="en-US" sz="1800" dirty="0">
                          <a:effectLst/>
                        </a:rPr>
                        <a:t>? </a:t>
                      </a:r>
                      <a:r>
                        <a:rPr lang="en-US" sz="1800" dirty="0" err="1">
                          <a:effectLst/>
                        </a:rPr>
                        <a:t>Hãy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giới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thiệu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một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cách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khác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để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thì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có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thể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chữa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tật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này</a:t>
                      </a:r>
                      <a:r>
                        <a:rPr lang="en-US" sz="1800" dirty="0">
                          <a:effectLst/>
                        </a:rPr>
                        <a:t>?</a:t>
                      </a:r>
                      <a:endParaRPr lang="en-US" sz="1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49831568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Xác định độ lớn tần số góc 𝛚, pha ban đầu 𝛗, tần số f, chu kì T từ phương trình dao động điều hòa:   x = 96 cos( 98𝛑 t +  3𝛑 ) (m)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7486836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lắc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dài</a:t>
                      </a:r>
                      <a:r>
                        <a:rPr lang="en-US" sz="2000" dirty="0">
                          <a:effectLst/>
                        </a:rPr>
                        <a:t> l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với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ky</a:t>
                      </a:r>
                      <a:r>
                        <a:rPr lang="en-US" sz="2000" dirty="0">
                          <a:effectLst/>
                        </a:rPr>
                        <a:t>̀ T = 0,89 s ở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tốc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trường</a:t>
                      </a:r>
                      <a:r>
                        <a:rPr lang="en-US" sz="2000" dirty="0">
                          <a:effectLst/>
                        </a:rPr>
                        <a:t>  g = 10,4 m/s²? 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N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46,28 s.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21444561"/>
                  </a:ext>
                </a:extLst>
              </a:tr>
            </a:tbl>
          </a:graphicData>
        </a:graphic>
      </p:graphicFrame>
      <p:pic>
        <p:nvPicPr>
          <p:cNvPr id="20481" name="image1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723"/>
            <a:ext cx="2155912" cy="1130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93139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A0B0755-81B0-4F72-90D8-51B4BDB437F0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FBEA268F-79BA-4F37-B121-7CBFC17F2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2ABC5BA-4461-4E08-8594-B301571B5193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21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182336"/>
              </p:ext>
            </p:extLst>
          </p:nvPr>
        </p:nvGraphicFramePr>
        <p:xfrm>
          <a:off x="533400" y="1098282"/>
          <a:ext cx="8077200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7583">
                  <a:extLst>
                    <a:ext uri="{9D8B030D-6E8A-4147-A177-3AD203B41FA5}">
                      <a16:colId xmlns:a16="http://schemas.microsoft.com/office/drawing/2014/main" val="268474131"/>
                    </a:ext>
                  </a:extLst>
                </a:gridCol>
                <a:gridCol w="7569617">
                  <a:extLst>
                    <a:ext uri="{9D8B030D-6E8A-4147-A177-3AD203B41FA5}">
                      <a16:colId xmlns:a16="http://schemas.microsoft.com/office/drawing/2014/main" val="2828186904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Xuất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nhìn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như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nước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đường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giữa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nắng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nên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gây</a:t>
                      </a:r>
                      <a:r>
                        <a:rPr lang="en-US" sz="2000" dirty="0">
                          <a:effectLst/>
                        </a:rPr>
                        <a:t> 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2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606913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58 cos( 132𝛑 t +  4𝛑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93735283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d'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k.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đoạn</a:t>
                      </a:r>
                      <a:r>
                        <a:rPr lang="en-US" sz="2000" dirty="0">
                          <a:effectLst/>
                        </a:rPr>
                        <a:t> d = 0,65 m. 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f = 0,62 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28982361"/>
                  </a:ext>
                </a:extLst>
              </a:tr>
            </a:tbl>
          </a:graphicData>
        </a:graphic>
      </p:graphicFrame>
      <p:pic>
        <p:nvPicPr>
          <p:cNvPr id="21505" name="image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272" y="1564690"/>
            <a:ext cx="2630328" cy="133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841958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C1EE9EC3-8AC8-4B27-88E3-CE128D0D7192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443B6D99-BDCD-4E3E-9916-B0798239C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CDD91A2-F4CD-4437-B6B9-EBB4E9AE58DB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22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939106"/>
              </p:ext>
            </p:extLst>
          </p:nvPr>
        </p:nvGraphicFramePr>
        <p:xfrm>
          <a:off x="545615" y="1005385"/>
          <a:ext cx="7924800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3400">
                  <a:extLst>
                    <a:ext uri="{9D8B030D-6E8A-4147-A177-3AD203B41FA5}">
                      <a16:colId xmlns:a16="http://schemas.microsoft.com/office/drawing/2014/main" val="2775328568"/>
                    </a:ext>
                  </a:extLst>
                </a:gridCol>
                <a:gridCol w="7391400">
                  <a:extLst>
                    <a:ext uri="{9D8B030D-6E8A-4147-A177-3AD203B41FA5}">
                      <a16:colId xmlns:a16="http://schemas.microsoft.com/office/drawing/2014/main" val="2143587126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Đây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 smtClean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Mô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tạo</a:t>
                      </a:r>
                      <a:r>
                        <a:rPr lang="en-US" sz="2000" dirty="0" smtClean="0">
                          <a:effectLst/>
                        </a:rPr>
                        <a:t>. </a:t>
                      </a:r>
                      <a:r>
                        <a:rPr lang="en-US" sz="2000" dirty="0" err="1" smtClean="0">
                          <a:effectLst/>
                        </a:rPr>
                        <a:t>Máy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</a:rPr>
                        <a:t>ứ</a:t>
                      </a:r>
                      <a:r>
                        <a:rPr lang="en-US" sz="2000" dirty="0" err="1" smtClean="0">
                          <a:effectLst/>
                        </a:rPr>
                        <a:t>ng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nào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hoạt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bản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của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</a:rPr>
                        <a:t>thiết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</a:rPr>
                        <a:t>bị</a:t>
                      </a:r>
                      <a:r>
                        <a:rPr lang="en-US" sz="2000" dirty="0" smtClean="0">
                          <a:effectLst/>
                        </a:rPr>
                        <a:t>.</a:t>
                      </a:r>
                      <a:endParaRPr lang="en-US" sz="2000" dirty="0" smtClean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5247882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pha</a:t>
                      </a:r>
                      <a:r>
                        <a:rPr lang="en-US" sz="2000" dirty="0">
                          <a:effectLst/>
                        </a:rPr>
                        <a:t> ban </a:t>
                      </a:r>
                      <a:r>
                        <a:rPr lang="en-US" sz="2000" dirty="0" err="1">
                          <a:effectLst/>
                        </a:rPr>
                        <a:t>đầu</a:t>
                      </a:r>
                      <a:r>
                        <a:rPr lang="en-US" sz="2000" dirty="0">
                          <a:effectLst/>
                        </a:rPr>
                        <a:t> 𝛗,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12 cos( 28𝛑 t +  3𝛑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24858322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N </a:t>
                      </a:r>
                      <a:r>
                        <a:rPr lang="en-US" sz="2000" dirty="0">
                          <a:effectLst/>
                        </a:rPr>
                        <a:t>= 47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13,16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 ở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g = 9,5 m/s² 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05365884"/>
                  </a:ext>
                </a:extLst>
              </a:tr>
            </a:tbl>
          </a:graphicData>
        </a:graphic>
      </p:graphicFrame>
      <p:pic>
        <p:nvPicPr>
          <p:cNvPr id="22529" name="image14.jpg" descr="Nguyên lý làm việc của máy biến áp 1 pha - 3 pha [ Bạn cần biết 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4" t="3519" r="6204" b="17032"/>
          <a:stretch>
            <a:fillRect/>
          </a:stretch>
        </p:blipFill>
        <p:spPr bwMode="auto">
          <a:xfrm>
            <a:off x="5791200" y="0"/>
            <a:ext cx="249946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94549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17.jpg" descr="Đàn Guitar Classic Việt Nam DC350J body - Thùng mỏng - Duy Guitar | Tik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27206" y="-507455"/>
            <a:ext cx="1822181" cy="234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3E892E1-B9EA-4B95-9F92-0F0A09A205C3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id="{AE925ACA-2243-4DD4-B02C-9408F6A78B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12C3487-01B8-4E8A-A4FE-1651EA73BE10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23</a:t>
            </a:r>
          </a:p>
        </p:txBody>
      </p:sp>
      <p:pic>
        <p:nvPicPr>
          <p:cNvPr id="6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6092538"/>
              </p:ext>
            </p:extLst>
          </p:nvPr>
        </p:nvGraphicFramePr>
        <p:xfrm>
          <a:off x="424311" y="1127220"/>
          <a:ext cx="8295378" cy="36077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1744">
                  <a:extLst>
                    <a:ext uri="{9D8B030D-6E8A-4147-A177-3AD203B41FA5}">
                      <a16:colId xmlns:a16="http://schemas.microsoft.com/office/drawing/2014/main" val="3422335327"/>
                    </a:ext>
                  </a:extLst>
                </a:gridCol>
                <a:gridCol w="7733634">
                  <a:extLst>
                    <a:ext uri="{9D8B030D-6E8A-4147-A177-3AD203B41FA5}">
                      <a16:colId xmlns:a16="http://schemas.microsoft.com/office/drawing/2014/main" val="53343664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Khi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đàn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lắp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thùng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đàn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hợp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âm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thanh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rất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lớn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Đó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và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</a:rPr>
                        <a:t>nêu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xảy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Ngoài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hộp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đàn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còn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 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0072979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20 cos( 42𝛑 t +  9𝛑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67346516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với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khối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m = 0,2 kg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N = 36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4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k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541306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587109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8A469BD2-5648-433E-A8D8-E5675CBF31A1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29770FAE-3F25-4939-A4BC-BE2B00D2C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46E0273-F7B0-4A4E-B30B-8B17C0165F3F}"/>
              </a:ext>
            </a:extLst>
          </p:cNvPr>
          <p:cNvSpPr txBox="1"/>
          <p:nvPr/>
        </p:nvSpPr>
        <p:spPr>
          <a:xfrm>
            <a:off x="2667000" y="569952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24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067448"/>
              </p:ext>
            </p:extLst>
          </p:nvPr>
        </p:nvGraphicFramePr>
        <p:xfrm>
          <a:off x="609600" y="990729"/>
          <a:ext cx="8077200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3400">
                  <a:extLst>
                    <a:ext uri="{9D8B030D-6E8A-4147-A177-3AD203B41FA5}">
                      <a16:colId xmlns:a16="http://schemas.microsoft.com/office/drawing/2014/main" val="2839547795"/>
                    </a:ext>
                  </a:extLst>
                </a:gridCol>
                <a:gridCol w="7543800">
                  <a:extLst>
                    <a:ext uri="{9D8B030D-6E8A-4147-A177-3AD203B41FA5}">
                      <a16:colId xmlns:a16="http://schemas.microsoft.com/office/drawing/2014/main" val="3365775845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nhân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vồng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vồng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gọi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2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đó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944355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d'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k.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đoạn</a:t>
                      </a:r>
                      <a:r>
                        <a:rPr lang="en-US" sz="2000" dirty="0">
                          <a:effectLst/>
                        </a:rPr>
                        <a:t> d = 0,92 m. 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f = 0,86 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21088167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k = 269 N/m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nặng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khối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m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với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ky</a:t>
                      </a:r>
                      <a:r>
                        <a:rPr lang="en-US" sz="2000" dirty="0">
                          <a:effectLst/>
                        </a:rPr>
                        <a:t>̀ T = 0,39 s ? 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N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16,77 s.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97824818"/>
                  </a:ext>
                </a:extLst>
              </a:tr>
            </a:tbl>
          </a:graphicData>
        </a:graphic>
      </p:graphicFrame>
      <p:pic>
        <p:nvPicPr>
          <p:cNvPr id="24577" name="image1.jpg" descr="cau vo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553998"/>
            <a:ext cx="2895600" cy="1815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7829868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D809C64-9145-4C9F-B34B-983D07EECE5A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C7B94E12-F6ED-45EB-BE8A-F4060A1A2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B3B6310-E44A-40C5-BC3A-35D31B995CA0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25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5072608"/>
              </p:ext>
            </p:extLst>
          </p:nvPr>
        </p:nvGraphicFramePr>
        <p:xfrm>
          <a:off x="304800" y="1733550"/>
          <a:ext cx="8534400" cy="28193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83080">
                  <a:extLst>
                    <a:ext uri="{9D8B030D-6E8A-4147-A177-3AD203B41FA5}">
                      <a16:colId xmlns:a16="http://schemas.microsoft.com/office/drawing/2014/main" val="2678103365"/>
                    </a:ext>
                  </a:extLst>
                </a:gridCol>
                <a:gridCol w="8051320">
                  <a:extLst>
                    <a:ext uri="{9D8B030D-6E8A-4147-A177-3AD203B41FA5}">
                      <a16:colId xmlns:a16="http://schemas.microsoft.com/office/drawing/2014/main" val="4250497725"/>
                    </a:ext>
                  </a:extLst>
                </a:gridCol>
              </a:tblGrid>
              <a:tr h="90501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Sóng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</a:rPr>
                        <a:t>âm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dùng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chẩn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đoán</a:t>
                      </a:r>
                      <a:r>
                        <a:rPr lang="en-US" sz="2000" dirty="0">
                          <a:effectLst/>
                        </a:rPr>
                        <a:t> y </a:t>
                      </a:r>
                      <a:r>
                        <a:rPr lang="en-US" sz="2000" dirty="0" err="1">
                          <a:effectLst/>
                        </a:rPr>
                        <a:t>học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loại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sóng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âm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như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thế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nào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Ngoài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chẩn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đoán</a:t>
                      </a:r>
                      <a:r>
                        <a:rPr lang="en-US" sz="2000" dirty="0">
                          <a:effectLst/>
                        </a:rPr>
                        <a:t> y </a:t>
                      </a:r>
                      <a:r>
                        <a:rPr lang="en-US" sz="2000" dirty="0" err="1">
                          <a:effectLst/>
                        </a:rPr>
                        <a:t>khoa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tiếp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còn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dùng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sóng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</a:rPr>
                        <a:t>âm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00243831"/>
                  </a:ext>
                </a:extLst>
              </a:tr>
              <a:tr h="95719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48 cos( 22𝛑 t +  4𝛑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7551423"/>
                  </a:ext>
                </a:extLst>
              </a:tr>
              <a:tr h="95719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l = 0,024 m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N = 13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4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g </a:t>
                      </a:r>
                      <a:r>
                        <a:rPr lang="en-US" sz="2000" dirty="0" err="1">
                          <a:effectLst/>
                        </a:rPr>
                        <a:t>tại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nghiệm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69855535"/>
                  </a:ext>
                </a:extLst>
              </a:tr>
            </a:tbl>
          </a:graphicData>
        </a:graphic>
      </p:graphicFrame>
      <p:pic>
        <p:nvPicPr>
          <p:cNvPr id="25601" name="Picture 4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3506"/>
            <a:ext cx="2625725" cy="174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969603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16FBE5EB-4ED8-4D6D-BDB3-7C292F46A3E8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1292085C-0F81-47E6-B0BC-32E68FA84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E79EE77-0980-42F3-A94C-A91B544DF4E4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26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309747"/>
              </p:ext>
            </p:extLst>
          </p:nvPr>
        </p:nvGraphicFramePr>
        <p:xfrm>
          <a:off x="609600" y="1005385"/>
          <a:ext cx="7924800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4381">
                  <a:extLst>
                    <a:ext uri="{9D8B030D-6E8A-4147-A177-3AD203B41FA5}">
                      <a16:colId xmlns:a16="http://schemas.microsoft.com/office/drawing/2014/main" val="1360402017"/>
                    </a:ext>
                  </a:extLst>
                </a:gridCol>
                <a:gridCol w="7480419">
                  <a:extLst>
                    <a:ext uri="{9D8B030D-6E8A-4147-A177-3AD203B41FA5}">
                      <a16:colId xmlns:a16="http://schemas.microsoft.com/office/drawing/2014/main" val="555073181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cạnh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nhân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1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43843907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pha</a:t>
                      </a:r>
                      <a:r>
                        <a:rPr lang="en-US" sz="2000" dirty="0">
                          <a:effectLst/>
                        </a:rPr>
                        <a:t> ban </a:t>
                      </a:r>
                      <a:r>
                        <a:rPr lang="en-US" sz="2000" dirty="0" err="1">
                          <a:effectLst/>
                        </a:rPr>
                        <a:t>đầu</a:t>
                      </a:r>
                      <a:r>
                        <a:rPr lang="en-US" sz="2000" dirty="0">
                          <a:effectLst/>
                        </a:rPr>
                        <a:t> 𝛗,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50 cos( 180𝛑 t +  9𝛑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96601177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nặng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N = 16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15,52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k = 9 N/m.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34273199"/>
                  </a:ext>
                </a:extLst>
              </a:tr>
            </a:tbl>
          </a:graphicData>
        </a:graphic>
      </p:graphicFrame>
      <p:pic>
        <p:nvPicPr>
          <p:cNvPr id="8" name="image24.gif"/>
          <p:cNvPicPr/>
          <p:nvPr/>
        </p:nvPicPr>
        <p:blipFill>
          <a:blip r:embed="rId6"/>
          <a:srcRect/>
          <a:stretch>
            <a:fillRect/>
          </a:stretch>
        </p:blipFill>
        <p:spPr>
          <a:xfrm>
            <a:off x="5334000" y="1005385"/>
            <a:ext cx="3200400" cy="182880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12610912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714417A8-3682-465B-B7F5-C3565D10F096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D3BDD310-1D98-4C9E-B048-6BD1D9591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8BE33C5-A88E-4DA9-AD4C-BF5EAE288E43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27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1067415"/>
              </p:ext>
            </p:extLst>
          </p:nvPr>
        </p:nvGraphicFramePr>
        <p:xfrm>
          <a:off x="609600" y="1233985"/>
          <a:ext cx="8077200" cy="3200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7200">
                  <a:extLst>
                    <a:ext uri="{9D8B030D-6E8A-4147-A177-3AD203B41FA5}">
                      <a16:colId xmlns:a16="http://schemas.microsoft.com/office/drawing/2014/main" val="2058835769"/>
                    </a:ext>
                  </a:extLst>
                </a:gridCol>
                <a:gridCol w="7620000">
                  <a:extLst>
                    <a:ext uri="{9D8B030D-6E8A-4147-A177-3AD203B41FA5}">
                      <a16:colId xmlns:a16="http://schemas.microsoft.com/office/drawing/2014/main" val="2335531645"/>
                    </a:ext>
                  </a:extLst>
                </a:gridCol>
              </a:tblGrid>
              <a:tr h="31870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Hiện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Mô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2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3103181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84 cos( 50𝛑 t +  5𝛑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37246662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lắc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dài</a:t>
                      </a:r>
                      <a:r>
                        <a:rPr lang="en-US" sz="2000" dirty="0">
                          <a:effectLst/>
                        </a:rPr>
                        <a:t> l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với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ky</a:t>
                      </a:r>
                      <a:r>
                        <a:rPr lang="en-US" sz="2000" dirty="0">
                          <a:effectLst/>
                        </a:rPr>
                        <a:t>̀ T = 0,17 s ở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tốc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trường</a:t>
                      </a:r>
                      <a:r>
                        <a:rPr lang="en-US" sz="2000" dirty="0">
                          <a:effectLst/>
                        </a:rPr>
                        <a:t>  g = 9,8 m/s²? 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Tính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N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1,87 s.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8693172"/>
                  </a:ext>
                </a:extLst>
              </a:tr>
            </a:tbl>
          </a:graphicData>
        </a:graphic>
      </p:graphicFrame>
      <p:pic>
        <p:nvPicPr>
          <p:cNvPr id="27649" name="image6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328" y="819150"/>
            <a:ext cx="2431472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74338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AC7506C-71FB-4A8B-838E-46E82D777924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8F1367FE-66B8-4B8C-A610-1CECCAF7C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99F43BA-D21A-499B-8542-251E0A547EC3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28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2370704"/>
              </p:ext>
            </p:extLst>
          </p:nvPr>
        </p:nvGraphicFramePr>
        <p:xfrm>
          <a:off x="609600" y="1866671"/>
          <a:ext cx="8077200" cy="2743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3845">
                  <a:extLst>
                    <a:ext uri="{9D8B030D-6E8A-4147-A177-3AD203B41FA5}">
                      <a16:colId xmlns:a16="http://schemas.microsoft.com/office/drawing/2014/main" val="1241983969"/>
                    </a:ext>
                  </a:extLst>
                </a:gridCol>
                <a:gridCol w="7523355">
                  <a:extLst>
                    <a:ext uri="{9D8B030D-6E8A-4147-A177-3AD203B41FA5}">
                      <a16:colId xmlns:a16="http://schemas.microsoft.com/office/drawing/2014/main" val="3043161601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2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3474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Xác định độ lớn tần số góc 𝛚, pha ban đầu 𝛗, tần số f, chu kì T từ phương trình dao động điều hòa:   x = 79 cos( 52𝛑 t +  7𝛑 ) (m)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32644375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d'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k.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đoạn</a:t>
                      </a:r>
                      <a:r>
                        <a:rPr lang="en-US" sz="2000" dirty="0">
                          <a:effectLst/>
                        </a:rPr>
                        <a:t> d = 0,02 m. 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f = 0,91 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6826079"/>
                  </a:ext>
                </a:extLst>
              </a:tr>
            </a:tbl>
          </a:graphicData>
        </a:graphic>
      </p:graphicFrame>
      <p:pic>
        <p:nvPicPr>
          <p:cNvPr id="28673" name="image8.gif" descr="magnetcoilro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6210"/>
            <a:ext cx="2209800" cy="1825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436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697A133-C210-4DBB-8994-9D03B72B2ADC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5EA7153E-F195-4801-9268-994C96A33C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24421E1-D7E1-40D2-A207-8BB75A33485F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29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429942"/>
              </p:ext>
            </p:extLst>
          </p:nvPr>
        </p:nvGraphicFramePr>
        <p:xfrm>
          <a:off x="647700" y="1107978"/>
          <a:ext cx="7848600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0012">
                  <a:extLst>
                    <a:ext uri="{9D8B030D-6E8A-4147-A177-3AD203B41FA5}">
                      <a16:colId xmlns:a16="http://schemas.microsoft.com/office/drawing/2014/main" val="1643173695"/>
                    </a:ext>
                  </a:extLst>
                </a:gridCol>
                <a:gridCol w="7168588">
                  <a:extLst>
                    <a:ext uri="{9D8B030D-6E8A-4147-A177-3AD203B41FA5}">
                      <a16:colId xmlns:a16="http://schemas.microsoft.com/office/drawing/2014/main" val="708597015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Thiết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nhỏ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gọi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Cấu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bản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8317156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Xác định độ lớn biên độ A, tần số góc 𝛚, tần số f, chu kì T từ phương trình dao động điều hòa:   x = 54 cos( 194𝛑 t +  2𝛑 ) (m)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01109902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lắc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dài</a:t>
                      </a:r>
                      <a:r>
                        <a:rPr lang="en-US" sz="2000" dirty="0">
                          <a:effectLst/>
                        </a:rPr>
                        <a:t> l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với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ky</a:t>
                      </a:r>
                      <a:r>
                        <a:rPr lang="en-US" sz="2000" dirty="0">
                          <a:effectLst/>
                        </a:rPr>
                        <a:t>̀ T = 0,82 s ở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tốc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trường</a:t>
                      </a:r>
                      <a:r>
                        <a:rPr lang="en-US" sz="2000" dirty="0">
                          <a:effectLst/>
                        </a:rPr>
                        <a:t>  g = 10,4 m/s²? 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N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53,3 s.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91139128"/>
                  </a:ext>
                </a:extLst>
              </a:tr>
            </a:tbl>
          </a:graphicData>
        </a:graphic>
      </p:graphicFrame>
      <p:pic>
        <p:nvPicPr>
          <p:cNvPr id="29697" name="image9.jpg" descr="Kính thiên văn Polar Telescope BEEBEST XA4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327" y="209550"/>
            <a:ext cx="2223909" cy="222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10276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2E85295-0A80-45C4-B3EC-80EEEC423810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484FB687-AC77-4E77-9CE9-F3D001DBE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70F45C3-A469-43E3-BA05-E23B140E6E61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30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46359"/>
              </p:ext>
            </p:extLst>
          </p:nvPr>
        </p:nvGraphicFramePr>
        <p:xfrm>
          <a:off x="533400" y="1028700"/>
          <a:ext cx="8077200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3400">
                  <a:extLst>
                    <a:ext uri="{9D8B030D-6E8A-4147-A177-3AD203B41FA5}">
                      <a16:colId xmlns:a16="http://schemas.microsoft.com/office/drawing/2014/main" val="4205842910"/>
                    </a:ext>
                  </a:extLst>
                </a:gridCol>
                <a:gridCol w="7543800">
                  <a:extLst>
                    <a:ext uri="{9D8B030D-6E8A-4147-A177-3AD203B41FA5}">
                      <a16:colId xmlns:a16="http://schemas.microsoft.com/office/drawing/2014/main" val="1278920521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Cáp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quang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ánh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sáng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này</a:t>
                      </a:r>
                      <a:r>
                        <a:rPr lang="en-US" sz="2000" dirty="0" smtClean="0">
                          <a:effectLst/>
                        </a:rPr>
                        <a:t>? </a:t>
                      </a:r>
                      <a:r>
                        <a:rPr lang="en-US" sz="2000" dirty="0" err="1" smtClean="0">
                          <a:effectLst/>
                        </a:rPr>
                        <a:t>Trong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xuất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ở </a:t>
                      </a:r>
                      <a:r>
                        <a:rPr lang="en-US" sz="2000" dirty="0" err="1">
                          <a:effectLst/>
                        </a:rPr>
                        <a:t>đâu</a:t>
                      </a:r>
                      <a:r>
                        <a:rPr lang="en-US" sz="2000">
                          <a:effectLst/>
                        </a:rPr>
                        <a:t>? </a:t>
                      </a:r>
                      <a:endParaRPr lang="en-US" sz="200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Hãy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kể</a:t>
                      </a:r>
                      <a:r>
                        <a:rPr lang="en-US" sz="2000" dirty="0">
                          <a:effectLst/>
                        </a:rPr>
                        <a:t> 2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xảy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96951591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Xác định độ lớn tần số góc 𝛚, pha ban đầu 𝛗, tần số f, chu kì T từ phương trình dao động điều hòa:   x = 86 cos( 84𝛑 t +  2𝛑 ) (m)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26947695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k = 320 N/m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nặng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khối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m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với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ky</a:t>
                      </a:r>
                      <a:r>
                        <a:rPr lang="en-US" sz="2000" dirty="0">
                          <a:effectLst/>
                        </a:rPr>
                        <a:t>̀ T = 0,64 s ? 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N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14,72 s.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60913381"/>
                  </a:ext>
                </a:extLst>
              </a:tr>
            </a:tbl>
          </a:graphicData>
        </a:graphic>
      </p:graphicFrame>
      <p:pic>
        <p:nvPicPr>
          <p:cNvPr id="30721" name="image4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-11703"/>
            <a:ext cx="1581150" cy="1131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087108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6556776-6F83-42C6-832A-8B88495DC649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EFFE89C6-916B-41C9-B12A-8060B05A2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C05B41F-56F9-466D-8E65-470D7FA7D8E1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31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753956"/>
              </p:ext>
            </p:extLst>
          </p:nvPr>
        </p:nvGraphicFramePr>
        <p:xfrm>
          <a:off x="381000" y="1294229"/>
          <a:ext cx="8305800" cy="30508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8867">
                  <a:extLst>
                    <a:ext uri="{9D8B030D-6E8A-4147-A177-3AD203B41FA5}">
                      <a16:colId xmlns:a16="http://schemas.microsoft.com/office/drawing/2014/main" val="762451293"/>
                    </a:ext>
                  </a:extLst>
                </a:gridCol>
                <a:gridCol w="7956933">
                  <a:extLst>
                    <a:ext uri="{9D8B030D-6E8A-4147-A177-3AD203B41FA5}">
                      <a16:colId xmlns:a16="http://schemas.microsoft.com/office/drawing/2014/main" val="2791830954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Người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lão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viễn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đọc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phải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loại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ở </a:t>
                      </a:r>
                      <a:r>
                        <a:rPr lang="en-US" sz="2000" dirty="0" err="1">
                          <a:effectLst/>
                        </a:rPr>
                        <a:t>xa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trước</a:t>
                      </a:r>
                      <a:r>
                        <a:rPr lang="en-US" sz="2000" dirty="0">
                          <a:effectLst/>
                        </a:rPr>
                        <a:t>/</a:t>
                      </a:r>
                      <a:r>
                        <a:rPr lang="en-US" sz="2000" dirty="0" err="1">
                          <a:effectLst/>
                        </a:rPr>
                        <a:t>sau</a:t>
                      </a:r>
                      <a:r>
                        <a:rPr lang="en-US" sz="2000" dirty="0">
                          <a:effectLst/>
                        </a:rPr>
                        <a:t>/</a:t>
                      </a:r>
                      <a:r>
                        <a:rPr lang="en-US" sz="2000" dirty="0" err="1">
                          <a:effectLst/>
                        </a:rPr>
                        <a:t>trên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võng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mạc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hợp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So </a:t>
                      </a:r>
                      <a:r>
                        <a:rPr lang="en-US" sz="2000" dirty="0" err="1">
                          <a:effectLst/>
                        </a:rPr>
                        <a:t>với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cận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</a:t>
                      </a:r>
                      <a:r>
                        <a:rPr lang="en-US" sz="2000" dirty="0">
                          <a:effectLst/>
                        </a:rPr>
                        <a:t> ý </a:t>
                      </a:r>
                      <a:r>
                        <a:rPr lang="en-US" sz="2000" dirty="0" err="1">
                          <a:effectLst/>
                        </a:rPr>
                        <a:t>trên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khác</a:t>
                      </a:r>
                      <a:r>
                        <a:rPr lang="en-US" sz="2000" dirty="0">
                          <a:effectLst/>
                        </a:rPr>
                        <a:t>?  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64396147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Xác định độ lớn biên độ A, tần số góc 𝛚, tần số f, chu kì T từ phương trình dao động điều hòa:   x = 74 cos( 46𝛑 t +  9𝛑 ) (m)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2920210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l = 0,032 m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N = 22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8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g </a:t>
                      </a:r>
                      <a:r>
                        <a:rPr lang="en-US" sz="2000" dirty="0" err="1">
                          <a:effectLst/>
                        </a:rPr>
                        <a:t>tại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nghiệm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76361739"/>
                  </a:ext>
                </a:extLst>
              </a:tr>
            </a:tbl>
          </a:graphicData>
        </a:graphic>
      </p:graphicFrame>
      <p:pic>
        <p:nvPicPr>
          <p:cNvPr id="31745" name="image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707"/>
            <a:ext cx="1905000" cy="127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86091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4DE01FD-BF85-4495-809F-560B1AE1487A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8E3AC6ED-8C44-4C31-B295-63EFB150B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3A335A6-9BFE-4C42-960C-426AB7D757B0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32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2439422"/>
              </p:ext>
            </p:extLst>
          </p:nvPr>
        </p:nvGraphicFramePr>
        <p:xfrm>
          <a:off x="532004" y="1075810"/>
          <a:ext cx="8078595" cy="35080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8596">
                  <a:extLst>
                    <a:ext uri="{9D8B030D-6E8A-4147-A177-3AD203B41FA5}">
                      <a16:colId xmlns:a16="http://schemas.microsoft.com/office/drawing/2014/main" val="189752944"/>
                    </a:ext>
                  </a:extLst>
                </a:gridCol>
                <a:gridCol w="7619999">
                  <a:extLst>
                    <a:ext uri="{9D8B030D-6E8A-4147-A177-3AD203B41FA5}">
                      <a16:colId xmlns:a16="http://schemas.microsoft.com/office/drawing/2014/main" val="4281855861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hoạt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phuộc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nhún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nhân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1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ngoài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việc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phuộc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nhún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7888484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Hãy tính vị trí ảnh d' và số phóng đại ảnh k. Biết rằng vật đặt cách thấu kính một đoạn d = 0,21 m.  Thấu kính có tiêu cự f = 0,81 m.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57721487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với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khối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m = 0,3 kg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N = 19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4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k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355305"/>
                  </a:ext>
                </a:extLst>
              </a:tr>
            </a:tbl>
          </a:graphicData>
        </a:graphic>
      </p:graphicFrame>
      <p:pic>
        <p:nvPicPr>
          <p:cNvPr id="32769" name="Picture 4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9333"/>
            <a:ext cx="1905000" cy="85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61881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D427F0EF-9E87-484C-9A2B-9524D01BC805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B9FA681C-B7CF-4489-9FEA-65BB4E12D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39828CF-0A97-4818-ABE4-2322CAA49075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33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269764"/>
              </p:ext>
            </p:extLst>
          </p:nvPr>
        </p:nvGraphicFramePr>
        <p:xfrm>
          <a:off x="685800" y="1439076"/>
          <a:ext cx="7854950" cy="32239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4227">
                  <a:extLst>
                    <a:ext uri="{9D8B030D-6E8A-4147-A177-3AD203B41FA5}">
                      <a16:colId xmlns:a16="http://schemas.microsoft.com/office/drawing/2014/main" val="3500149147"/>
                    </a:ext>
                  </a:extLst>
                </a:gridCol>
                <a:gridCol w="7250723">
                  <a:extLst>
                    <a:ext uri="{9D8B030D-6E8A-4147-A177-3AD203B41FA5}">
                      <a16:colId xmlns:a16="http://schemas.microsoft.com/office/drawing/2014/main" val="2128907227"/>
                    </a:ext>
                  </a:extLst>
                </a:gridCol>
              </a:tblGrid>
              <a:tr h="8864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Giải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thích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tránh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Bão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Đất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2 </a:t>
                      </a:r>
                      <a:r>
                        <a:rPr lang="en-US" sz="2000" dirty="0" err="1">
                          <a:effectLst/>
                        </a:rPr>
                        <a:t>thiết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lực</a:t>
                      </a:r>
                      <a:r>
                        <a:rPr lang="en-US" sz="2000" dirty="0">
                          <a:effectLst/>
                        </a:rPr>
                        <a:t> Lorentz 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5838838"/>
                  </a:ext>
                </a:extLst>
              </a:tr>
              <a:tr h="9379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66 cos( 194𝛑 t +  8𝛑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79710437"/>
                  </a:ext>
                </a:extLst>
              </a:tr>
              <a:tr h="13470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l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N </a:t>
                      </a:r>
                      <a:r>
                        <a:rPr lang="en-US" sz="2000" dirty="0">
                          <a:effectLst/>
                        </a:rPr>
                        <a:t>= 91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51,87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 ở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g = 10,1 m/s² 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99936292"/>
                  </a:ext>
                </a:extLst>
              </a:tr>
            </a:tbl>
          </a:graphicData>
        </a:graphic>
      </p:graphicFrame>
      <p:pic>
        <p:nvPicPr>
          <p:cNvPr id="33793" name="image19.gif" descr="Gió Mặt trời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3300"/>
            <a:ext cx="2438400" cy="146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13914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E3A8B4A-F08B-4269-A195-9A2BB40889BE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A19AAACA-10A5-402E-85E1-7A1031CCD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D96C8C2-0592-40C5-AB1D-D790229DDB6A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34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17543"/>
              </p:ext>
            </p:extLst>
          </p:nvPr>
        </p:nvGraphicFramePr>
        <p:xfrm>
          <a:off x="609600" y="1070292"/>
          <a:ext cx="8001000" cy="3520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2925">
                  <a:extLst>
                    <a:ext uri="{9D8B030D-6E8A-4147-A177-3AD203B41FA5}">
                      <a16:colId xmlns:a16="http://schemas.microsoft.com/office/drawing/2014/main" val="611160315"/>
                    </a:ext>
                  </a:extLst>
                </a:gridCol>
                <a:gridCol w="7538075">
                  <a:extLst>
                    <a:ext uri="{9D8B030D-6E8A-4147-A177-3AD203B41FA5}">
                      <a16:colId xmlns:a16="http://schemas.microsoft.com/office/drawing/2014/main" val="130341741"/>
                    </a:ext>
                  </a:extLst>
                </a:gridCol>
              </a:tblGrid>
              <a:tr h="73945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Người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trong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hình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bên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đang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thực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thí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nghiệm</a:t>
                      </a:r>
                      <a:endParaRPr lang="en-US" sz="18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</a:rPr>
                        <a:t>về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tượng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gì</a:t>
                      </a:r>
                      <a:r>
                        <a:rPr lang="en-US" sz="1800" dirty="0" smtClean="0">
                          <a:effectLst/>
                        </a:rPr>
                        <a:t>? </a:t>
                      </a:r>
                      <a:r>
                        <a:rPr lang="en-US" sz="1800" dirty="0" err="1" smtClean="0">
                          <a:effectLst/>
                        </a:rPr>
                        <a:t>Mô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tả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tượng</a:t>
                      </a:r>
                      <a:r>
                        <a:rPr lang="en-US" sz="1800" dirty="0" smtClean="0">
                          <a:effectLst/>
                        </a:rPr>
                        <a:t>. </a:t>
                      </a:r>
                      <a:r>
                        <a:rPr lang="en-US" sz="1800" dirty="0" err="1" smtClean="0">
                          <a:effectLst/>
                        </a:rPr>
                        <a:t>Điểm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khác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biệt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của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nơi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có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biên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độ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dao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động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cực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tiểu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và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nơi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có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biên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độ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dao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động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cực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đại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là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gì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  <a:endParaRPr lang="en-US" sz="1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88920684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Xác định độ lớn tần số góc 𝛚, pha ban đầu 𝛗, tần số f, chu kì T từ phương trình dao động điều hòa:   x = 1 cos( 180𝛑 t +  1𝛑 ) (m)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4928439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k = 840 N/m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nặng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khối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m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với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ky</a:t>
                      </a:r>
                      <a:r>
                        <a:rPr lang="en-US" sz="2000" dirty="0">
                          <a:effectLst/>
                        </a:rPr>
                        <a:t>̀ T = 0,71 s ? 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N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61,06 s.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32947020"/>
                  </a:ext>
                </a:extLst>
              </a:tr>
            </a:tbl>
          </a:graphicData>
        </a:graphic>
      </p:graphicFrame>
      <p:pic>
        <p:nvPicPr>
          <p:cNvPr id="8" name="image20.gif" descr="C:\Users\Administrator\Pictures\vl2c\giao thoa nuoc.gif"/>
          <p:cNvPicPr/>
          <p:nvPr/>
        </p:nvPicPr>
        <p:blipFill>
          <a:blip r:embed="rId6"/>
          <a:srcRect/>
          <a:stretch>
            <a:fillRect/>
          </a:stretch>
        </p:blipFill>
        <p:spPr>
          <a:xfrm>
            <a:off x="6235335" y="10034"/>
            <a:ext cx="2290445" cy="1416685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731536948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E0BA34A-E8D2-4026-B6B0-CF2B8ACC29AB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D95F1681-44D6-4536-83A7-94BFA6508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79261C5-E558-4776-AEC4-D6EAA0BD4087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35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605514"/>
              </p:ext>
            </p:extLst>
          </p:nvPr>
        </p:nvGraphicFramePr>
        <p:xfrm>
          <a:off x="609600" y="1181099"/>
          <a:ext cx="7924800" cy="34219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4126">
                  <a:extLst>
                    <a:ext uri="{9D8B030D-6E8A-4147-A177-3AD203B41FA5}">
                      <a16:colId xmlns:a16="http://schemas.microsoft.com/office/drawing/2014/main" val="3807373783"/>
                    </a:ext>
                  </a:extLst>
                </a:gridCol>
                <a:gridCol w="7140674">
                  <a:extLst>
                    <a:ext uri="{9D8B030D-6E8A-4147-A177-3AD203B41FA5}">
                      <a16:colId xmlns:a16="http://schemas.microsoft.com/office/drawing/2014/main" val="3308960572"/>
                    </a:ext>
                  </a:extLst>
                </a:gridCol>
              </a:tblGrid>
              <a:tr h="127166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Thiết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người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gọi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Cấu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bản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34548837"/>
                  </a:ext>
                </a:extLst>
              </a:tr>
              <a:tr h="10500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51 cos( 122𝛑 t +  1𝛑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3029191"/>
                  </a:ext>
                </a:extLst>
              </a:tr>
              <a:tr h="10500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d'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k.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đoạn</a:t>
                      </a:r>
                      <a:r>
                        <a:rPr lang="en-US" sz="2000" dirty="0">
                          <a:effectLst/>
                        </a:rPr>
                        <a:t> d = 0,78 m. 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f = 0,59 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07073157"/>
                  </a:ext>
                </a:extLst>
              </a:tr>
            </a:tbl>
          </a:graphicData>
        </a:graphic>
      </p:graphicFrame>
      <p:pic>
        <p:nvPicPr>
          <p:cNvPr id="35841" name="image11.jpg" descr="Hướng dẫn sử dụng kính hiển vi cho người mới bắt đầu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526" y="209550"/>
            <a:ext cx="2273300" cy="227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828571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23D03A9-89A5-479E-9F80-B52766A05E31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588E02AE-39D2-4228-9719-854D12C75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F988389-A73A-44F2-B7E7-345ABE7D4736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36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802391"/>
              </p:ext>
            </p:extLst>
          </p:nvPr>
        </p:nvGraphicFramePr>
        <p:xfrm>
          <a:off x="609600" y="1028700"/>
          <a:ext cx="8077200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4530">
                  <a:extLst>
                    <a:ext uri="{9D8B030D-6E8A-4147-A177-3AD203B41FA5}">
                      <a16:colId xmlns:a16="http://schemas.microsoft.com/office/drawing/2014/main" val="2239314224"/>
                    </a:ext>
                  </a:extLst>
                </a:gridCol>
                <a:gridCol w="7532670">
                  <a:extLst>
                    <a:ext uri="{9D8B030D-6E8A-4147-A177-3AD203B41FA5}">
                      <a16:colId xmlns:a16="http://schemas.microsoft.com/office/drawing/2014/main" val="76574042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Khi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thoại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err="1" smtClean="0">
                          <a:effectLst/>
                        </a:rPr>
                        <a:t>thích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hợp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nghe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âm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thanh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phát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lớn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+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xảy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còn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430700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Xác định độ lớn tần số góc 𝛚, pha ban đầu 𝛗, tần số f, chu kì T từ phương trình dao động điều hòa:   x = 35 cos( 92𝛑 t +  2𝛑 ) (m)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45623914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nặng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N = 14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4,06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k = 150 N/m.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05962025"/>
                  </a:ext>
                </a:extLst>
              </a:tr>
            </a:tbl>
          </a:graphicData>
        </a:graphic>
      </p:graphicFrame>
      <p:pic>
        <p:nvPicPr>
          <p:cNvPr id="36865" name="Picture 4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8874"/>
            <a:ext cx="229235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67209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A716ED81-6A28-4BBE-AFE5-F1B7F83025BD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8D0A2B04-5F4A-4518-AC30-B857F708C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B7E1D91-19CB-4AA7-8F3F-2E195700AE75}"/>
              </a:ext>
            </a:extLst>
          </p:cNvPr>
          <p:cNvSpPr txBox="1"/>
          <p:nvPr/>
        </p:nvSpPr>
        <p:spPr>
          <a:xfrm>
            <a:off x="2667000" y="4381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37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9009515"/>
              </p:ext>
            </p:extLst>
          </p:nvPr>
        </p:nvGraphicFramePr>
        <p:xfrm>
          <a:off x="590986" y="990988"/>
          <a:ext cx="8180957" cy="35579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1978">
                  <a:extLst>
                    <a:ext uri="{9D8B030D-6E8A-4147-A177-3AD203B41FA5}">
                      <a16:colId xmlns:a16="http://schemas.microsoft.com/office/drawing/2014/main" val="3044043106"/>
                    </a:ext>
                  </a:extLst>
                </a:gridCol>
                <a:gridCol w="7708979">
                  <a:extLst>
                    <a:ext uri="{9D8B030D-6E8A-4147-A177-3AD203B41FA5}">
                      <a16:colId xmlns:a16="http://schemas.microsoft.com/office/drawing/2014/main" val="318382190"/>
                    </a:ext>
                  </a:extLst>
                </a:gridCol>
              </a:tblGrid>
              <a:tr h="317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cạnh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tượng.Nguyên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nhân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err="1" smtClean="0">
                          <a:effectLst/>
                        </a:rPr>
                        <a:t>tượng</a:t>
                      </a:r>
                      <a:r>
                        <a:rPr lang="en-US" sz="2000" dirty="0" smtClean="0">
                          <a:effectLst/>
                        </a:rPr>
                        <a:t>. </a:t>
                      </a:r>
                      <a:r>
                        <a:rPr lang="en-US" sz="2000" dirty="0" err="1" smtClean="0">
                          <a:effectLst/>
                        </a:rPr>
                        <a:t>Nêu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1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34244399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82 cos( 90𝛑 t +  4𝛑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5992061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N = 12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8,88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 ở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g </a:t>
                      </a:r>
                      <a:r>
                        <a:rPr lang="en-US" sz="2000" dirty="0">
                          <a:effectLst/>
                        </a:rPr>
                        <a:t>= 9,9 m/s² 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33730207"/>
                  </a:ext>
                </a:extLst>
              </a:tr>
            </a:tbl>
          </a:graphicData>
        </a:graphic>
      </p:graphicFrame>
      <p:pic>
        <p:nvPicPr>
          <p:cNvPr id="8" name="image24.gif"/>
          <p:cNvPicPr/>
          <p:nvPr/>
        </p:nvPicPr>
        <p:blipFill>
          <a:blip r:embed="rId6"/>
          <a:srcRect/>
          <a:stretch>
            <a:fillRect/>
          </a:stretch>
        </p:blipFill>
        <p:spPr>
          <a:xfrm>
            <a:off x="5715000" y="742950"/>
            <a:ext cx="3124200" cy="1601344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42362410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D8CB44BB-56F0-438E-ABE6-3996CB312AC1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21EC6C7E-8ED0-4A24-A64D-B6B87FC24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4FA2BD-E110-4F7F-A4E9-965ED4F49C49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38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144727"/>
              </p:ext>
            </p:extLst>
          </p:nvPr>
        </p:nvGraphicFramePr>
        <p:xfrm>
          <a:off x="457200" y="1047750"/>
          <a:ext cx="8229600" cy="36077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4785">
                  <a:extLst>
                    <a:ext uri="{9D8B030D-6E8A-4147-A177-3AD203B41FA5}">
                      <a16:colId xmlns:a16="http://schemas.microsoft.com/office/drawing/2014/main" val="3421393124"/>
                    </a:ext>
                  </a:extLst>
                </a:gridCol>
                <a:gridCol w="7754815">
                  <a:extLst>
                    <a:ext uri="{9D8B030D-6E8A-4147-A177-3AD203B41FA5}">
                      <a16:colId xmlns:a16="http://schemas.microsoft.com/office/drawing/2014/main" val="1757949615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Đây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Mô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đó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nào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hoạt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bản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6951377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pha</a:t>
                      </a:r>
                      <a:r>
                        <a:rPr lang="en-US" sz="2000" dirty="0">
                          <a:effectLst/>
                        </a:rPr>
                        <a:t> ban </a:t>
                      </a:r>
                      <a:r>
                        <a:rPr lang="en-US" sz="2000" dirty="0" err="1">
                          <a:effectLst/>
                        </a:rPr>
                        <a:t>đầu</a:t>
                      </a:r>
                      <a:r>
                        <a:rPr lang="en-US" sz="2000" dirty="0">
                          <a:effectLst/>
                        </a:rPr>
                        <a:t> 𝛗,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20 cos( 156𝛑 t +  1𝛑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53649529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với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khối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m = 0,4 kg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N = 11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2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k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61782441"/>
                  </a:ext>
                </a:extLst>
              </a:tr>
            </a:tbl>
          </a:graphicData>
        </a:graphic>
      </p:graphicFrame>
      <p:pic>
        <p:nvPicPr>
          <p:cNvPr id="38913" name="image23.gif" descr="may phat dien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3676" y="590550"/>
            <a:ext cx="2953124" cy="2214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1558768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FAFF9804-7C79-4333-820B-ABF775F267BC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256FCE1A-3319-4C0B-8A61-CAE26F4FC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FA325D3-9DCC-4F5B-9905-6F077F6C9394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39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529291"/>
              </p:ext>
            </p:extLst>
          </p:nvPr>
        </p:nvGraphicFramePr>
        <p:xfrm>
          <a:off x="457200" y="1138080"/>
          <a:ext cx="8229600" cy="35080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1000">
                  <a:extLst>
                    <a:ext uri="{9D8B030D-6E8A-4147-A177-3AD203B41FA5}">
                      <a16:colId xmlns:a16="http://schemas.microsoft.com/office/drawing/2014/main" val="1475057995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148675864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Người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lão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viễn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đọc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phải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loại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ở </a:t>
                      </a:r>
                      <a:r>
                        <a:rPr lang="en-US" sz="2000" dirty="0" err="1">
                          <a:effectLst/>
                        </a:rPr>
                        <a:t>xa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trước</a:t>
                      </a:r>
                      <a:r>
                        <a:rPr lang="en-US" sz="2000" dirty="0">
                          <a:effectLst/>
                        </a:rPr>
                        <a:t>/</a:t>
                      </a:r>
                      <a:r>
                        <a:rPr lang="en-US" sz="2000" dirty="0" err="1">
                          <a:effectLst/>
                        </a:rPr>
                        <a:t>sau</a:t>
                      </a:r>
                      <a:r>
                        <a:rPr lang="en-US" sz="2000" dirty="0">
                          <a:effectLst/>
                        </a:rPr>
                        <a:t>/</a:t>
                      </a:r>
                      <a:r>
                        <a:rPr lang="en-US" sz="2000" dirty="0" err="1">
                          <a:effectLst/>
                        </a:rPr>
                        <a:t>trên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võng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mạc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hợp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So </a:t>
                      </a:r>
                      <a:r>
                        <a:rPr lang="en-US" sz="2000" dirty="0" err="1">
                          <a:effectLst/>
                        </a:rPr>
                        <a:t>với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cận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</a:t>
                      </a:r>
                      <a:r>
                        <a:rPr lang="en-US" sz="2000" dirty="0">
                          <a:effectLst/>
                        </a:rPr>
                        <a:t> ý </a:t>
                      </a:r>
                      <a:r>
                        <a:rPr lang="en-US" sz="2000" dirty="0" err="1">
                          <a:effectLst/>
                        </a:rPr>
                        <a:t>trên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khác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1599073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63 cos( 108𝛑 t +  9𝛑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68786762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lắc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dài</a:t>
                      </a:r>
                      <a:r>
                        <a:rPr lang="en-US" sz="2000" dirty="0">
                          <a:effectLst/>
                        </a:rPr>
                        <a:t> l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với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ky</a:t>
                      </a:r>
                      <a:r>
                        <a:rPr lang="en-US" sz="2000" dirty="0">
                          <a:effectLst/>
                        </a:rPr>
                        <a:t>̀ T = 0,92 s ở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tốc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trường</a:t>
                      </a:r>
                      <a:r>
                        <a:rPr lang="en-US" sz="2000" dirty="0">
                          <a:effectLst/>
                        </a:rPr>
                        <a:t>  g = 9,9 m/s²? 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N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11,96 s.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36200206"/>
                  </a:ext>
                </a:extLst>
              </a:tr>
            </a:tbl>
          </a:graphicData>
        </a:graphic>
      </p:graphicFrame>
      <p:pic>
        <p:nvPicPr>
          <p:cNvPr id="39937" name="image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-1917"/>
            <a:ext cx="1660525" cy="111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06744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5CBC35EF-03C5-475A-8762-19E00C50031B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114C92B4-BCEC-44FE-BF6A-F153CA63F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3E28C88-5658-4542-AD06-AD74E2945EF8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40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489361"/>
              </p:ext>
            </p:extLst>
          </p:nvPr>
        </p:nvGraphicFramePr>
        <p:xfrm>
          <a:off x="627255" y="1389994"/>
          <a:ext cx="7696200" cy="30508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8530">
                  <a:extLst>
                    <a:ext uri="{9D8B030D-6E8A-4147-A177-3AD203B41FA5}">
                      <a16:colId xmlns:a16="http://schemas.microsoft.com/office/drawing/2014/main" val="2130461293"/>
                    </a:ext>
                  </a:extLst>
                </a:gridCol>
                <a:gridCol w="7257670">
                  <a:extLst>
                    <a:ext uri="{9D8B030D-6E8A-4147-A177-3AD203B41FA5}">
                      <a16:colId xmlns:a16="http://schemas.microsoft.com/office/drawing/2014/main" val="1510344414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err="1" smtClean="0">
                          <a:effectLst/>
                        </a:rPr>
                        <a:t>Mô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 smtClean="0">
                          <a:effectLst/>
                        </a:rPr>
                        <a:t>Nêu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2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54337715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Hãy tính vị trí ảnh d' và số phóng đại ảnh k. Biết rằng vật đặt cách thấu kính một đoạn d = 0,65 m.  Thấu kính có tiêu cự f = 0,03 m.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63024369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k = 50 N/m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nặng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khối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m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với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ky</a:t>
                      </a:r>
                      <a:r>
                        <a:rPr lang="en-US" sz="2000" dirty="0">
                          <a:effectLst/>
                        </a:rPr>
                        <a:t>̀ T = 0,53 s ? 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N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45,58 s.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70828564"/>
                  </a:ext>
                </a:extLst>
              </a:tr>
            </a:tbl>
          </a:graphicData>
        </a:graphic>
      </p:graphicFrame>
      <p:pic>
        <p:nvPicPr>
          <p:cNvPr id="40961" name="image6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61951"/>
            <a:ext cx="2532256" cy="153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078063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A7AA277E-D69E-4706-A78F-C2F02E487E6A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F4326214-9B8C-493D-A797-2A2300420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E68035C-8016-4BCC-8928-57AAB2897C0E}"/>
              </a:ext>
            </a:extLst>
          </p:cNvPr>
          <p:cNvSpPr txBox="1"/>
          <p:nvPr/>
        </p:nvSpPr>
        <p:spPr>
          <a:xfrm>
            <a:off x="2667000" y="5143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41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649400"/>
              </p:ext>
            </p:extLst>
          </p:nvPr>
        </p:nvGraphicFramePr>
        <p:xfrm>
          <a:off x="647700" y="931005"/>
          <a:ext cx="7848600" cy="3698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3400">
                  <a:extLst>
                    <a:ext uri="{9D8B030D-6E8A-4147-A177-3AD203B41FA5}">
                      <a16:colId xmlns:a16="http://schemas.microsoft.com/office/drawing/2014/main" val="2235972243"/>
                    </a:ext>
                  </a:extLst>
                </a:gridCol>
                <a:gridCol w="7315200">
                  <a:extLst>
                    <a:ext uri="{9D8B030D-6E8A-4147-A177-3AD203B41FA5}">
                      <a16:colId xmlns:a16="http://schemas.microsoft.com/office/drawing/2014/main" val="292637847"/>
                    </a:ext>
                  </a:extLst>
                </a:gridCol>
              </a:tblGrid>
              <a:tr h="12138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nhân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vồng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cầu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vồng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gọi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2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đó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73390997"/>
                  </a:ext>
                </a:extLst>
              </a:tr>
              <a:tr h="9306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Xác định độ lớn biên độ A, tần số góc 𝛚, tần số f, chu kì T từ phương trình dao động điều hòa:   x = 66 cos( 160𝛑 t +  9𝛑 ) (m)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24245877"/>
                  </a:ext>
                </a:extLst>
              </a:tr>
              <a:tr h="13959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l = 0,049 m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N = 18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8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g </a:t>
                      </a:r>
                      <a:r>
                        <a:rPr lang="en-US" sz="2000" dirty="0" err="1">
                          <a:effectLst/>
                        </a:rPr>
                        <a:t>tại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nghiệm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1784812"/>
                  </a:ext>
                </a:extLst>
              </a:tr>
            </a:tbl>
          </a:graphicData>
        </a:graphic>
      </p:graphicFrame>
      <p:pic>
        <p:nvPicPr>
          <p:cNvPr id="41985" name="image1.jpg" descr="cau vo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702" y="519509"/>
            <a:ext cx="2795351" cy="1752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910288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A54F92E5-04DC-4628-B91C-E1705F94E1AF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29E64D81-78D4-4353-9414-4B10A3EE8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25A359B-A2B2-44AC-A870-32B17A155A9A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42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8683698"/>
              </p:ext>
            </p:extLst>
          </p:nvPr>
        </p:nvGraphicFramePr>
        <p:xfrm>
          <a:off x="532004" y="1181100"/>
          <a:ext cx="7926195" cy="31242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4711">
                  <a:extLst>
                    <a:ext uri="{9D8B030D-6E8A-4147-A177-3AD203B41FA5}">
                      <a16:colId xmlns:a16="http://schemas.microsoft.com/office/drawing/2014/main" val="2234458569"/>
                    </a:ext>
                  </a:extLst>
                </a:gridCol>
                <a:gridCol w="7491484">
                  <a:extLst>
                    <a:ext uri="{9D8B030D-6E8A-4147-A177-3AD203B41FA5}">
                      <a16:colId xmlns:a16="http://schemas.microsoft.com/office/drawing/2014/main" val="1300407188"/>
                    </a:ext>
                  </a:extLst>
                </a:gridCol>
              </a:tblGrid>
              <a:tr h="65497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Mô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Nêu</a:t>
                      </a:r>
                      <a:r>
                        <a:rPr lang="en-US" sz="2000" dirty="0">
                          <a:effectLst/>
                        </a:rPr>
                        <a:t> 2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7266184"/>
                  </a:ext>
                </a:extLst>
              </a:tr>
              <a:tr h="112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Xác định độ lớn tần số góc 𝛚, pha ban đầu 𝛗, tần số f, chu kì T từ phương trình dao động điều hòa:   x = 97 cos( 108𝛑 t +  9𝛑 ) (m)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11279282"/>
                  </a:ext>
                </a:extLst>
              </a:tr>
              <a:tr h="11298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d'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k.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đoạn</a:t>
                      </a:r>
                      <a:r>
                        <a:rPr lang="en-US" sz="2000" dirty="0">
                          <a:effectLst/>
                        </a:rPr>
                        <a:t> d = 0,06 m. 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f = 0,4 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6160168"/>
                  </a:ext>
                </a:extLst>
              </a:tr>
            </a:tbl>
          </a:graphicData>
        </a:graphic>
      </p:graphicFrame>
      <p:pic>
        <p:nvPicPr>
          <p:cNvPr id="43009" name="image25.gif" descr="vW4pdb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954" y="477798"/>
            <a:ext cx="2069046" cy="1560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598848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image17.jpg" descr="Đàn Guitar Classic Việt Nam DC350J body - Thùng mỏng - Duy Guitar | Tik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34100" y="-361950"/>
            <a:ext cx="2133601" cy="205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741A474-E3CA-41A5-9D77-2CE68DD44367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id="{1B2D5B87-94AB-4655-9581-688C4A0B9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E3E5F9A-89E3-4903-872C-DBD928280C40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43</a:t>
            </a:r>
          </a:p>
        </p:txBody>
      </p:sp>
      <p:pic>
        <p:nvPicPr>
          <p:cNvPr id="6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9566850"/>
              </p:ext>
            </p:extLst>
          </p:nvPr>
        </p:nvGraphicFramePr>
        <p:xfrm>
          <a:off x="609600" y="1021865"/>
          <a:ext cx="7924800" cy="35080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1000">
                  <a:extLst>
                    <a:ext uri="{9D8B030D-6E8A-4147-A177-3AD203B41FA5}">
                      <a16:colId xmlns:a16="http://schemas.microsoft.com/office/drawing/2014/main" val="2533419860"/>
                    </a:ext>
                  </a:extLst>
                </a:gridCol>
                <a:gridCol w="7543800">
                  <a:extLst>
                    <a:ext uri="{9D8B030D-6E8A-4147-A177-3AD203B41FA5}">
                      <a16:colId xmlns:a16="http://schemas.microsoft.com/office/drawing/2014/main" val="1168561869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Khi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đàn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lắp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thùng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đàn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hợp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âm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thanh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rất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lớn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Đó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và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</a:rPr>
                        <a:t>nêu</a:t>
                      </a:r>
                      <a:r>
                        <a:rPr lang="en-US" sz="2000" baseline="0" dirty="0" smtClean="0">
                          <a:effectLst/>
                        </a:rPr>
                        <a:t> 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xảy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Ngoài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hộp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đàn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còn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 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01233665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86 cos( 12𝛑 t +  5𝛑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91421264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với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khối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m = 0,7 kg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N </a:t>
                      </a:r>
                      <a:r>
                        <a:rPr lang="en-US" sz="2000" dirty="0">
                          <a:effectLst/>
                        </a:rPr>
                        <a:t>= 52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4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k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7929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072870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D29CD31C-A00A-4ABE-8BBF-543727B3E891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EB1732ED-47B7-4311-958F-B81AAEF7A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AF924EB-D309-4D34-AE05-0A33E385BFE8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44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96755"/>
              </p:ext>
            </p:extLst>
          </p:nvPr>
        </p:nvGraphicFramePr>
        <p:xfrm>
          <a:off x="457200" y="1189037"/>
          <a:ext cx="8382000" cy="33639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0476">
                  <a:extLst>
                    <a:ext uri="{9D8B030D-6E8A-4147-A177-3AD203B41FA5}">
                      <a16:colId xmlns:a16="http://schemas.microsoft.com/office/drawing/2014/main" val="328841688"/>
                    </a:ext>
                  </a:extLst>
                </a:gridCol>
                <a:gridCol w="7911524">
                  <a:extLst>
                    <a:ext uri="{9D8B030D-6E8A-4147-A177-3AD203B41FA5}">
                      <a16:colId xmlns:a16="http://schemas.microsoft.com/office/drawing/2014/main" val="1630794082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tượng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mắt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không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thể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nhìn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rõ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những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vật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>
                          <a:effectLst/>
                        </a:rPr>
                        <a:t>ở </a:t>
                      </a:r>
                      <a:r>
                        <a:rPr lang="en-US" sz="1800" dirty="0" err="1">
                          <a:effectLst/>
                        </a:rPr>
                        <a:t>xa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smtClean="0">
                          <a:effectLst/>
                        </a:rPr>
                        <a:t/>
                      </a:r>
                      <a:br>
                        <a:rPr lang="en-US" sz="1800" dirty="0" smtClean="0">
                          <a:effectLst/>
                        </a:rPr>
                      </a:br>
                      <a:r>
                        <a:rPr lang="en-US" sz="1800" dirty="0" err="1" smtClean="0">
                          <a:effectLst/>
                        </a:rPr>
                        <a:t>như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mắt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thường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là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mắt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bị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tật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gì</a:t>
                      </a:r>
                      <a:r>
                        <a:rPr lang="en-US" sz="1800" dirty="0" smtClean="0">
                          <a:effectLst/>
                        </a:rPr>
                        <a:t>? </a:t>
                      </a:r>
                      <a:r>
                        <a:rPr lang="en-US" sz="1800" dirty="0" err="1" smtClean="0">
                          <a:effectLst/>
                        </a:rPr>
                        <a:t>Vật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>
                          <a:effectLst/>
                        </a:rPr>
                        <a:t>ở </a:t>
                      </a:r>
                      <a:r>
                        <a:rPr lang="en-US" sz="1800" dirty="0" err="1">
                          <a:effectLst/>
                        </a:rPr>
                        <a:t>xa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sẽ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tạo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ảnh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trước</a:t>
                      </a:r>
                      <a:r>
                        <a:rPr lang="en-US" sz="1800" dirty="0">
                          <a:effectLst/>
                        </a:rPr>
                        <a:t>/</a:t>
                      </a:r>
                      <a:r>
                        <a:rPr lang="en-US" sz="1800" dirty="0" err="1">
                          <a:effectLst/>
                        </a:rPr>
                        <a:t>sau</a:t>
                      </a:r>
                      <a:r>
                        <a:rPr lang="en-US" sz="1800" dirty="0">
                          <a:effectLst/>
                        </a:rPr>
                        <a:t>/</a:t>
                      </a:r>
                      <a:r>
                        <a:rPr lang="en-US" sz="1800" dirty="0" err="1">
                          <a:effectLst/>
                        </a:rPr>
                        <a:t>trên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võng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mạc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trong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trường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hợp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bị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tật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này</a:t>
                      </a:r>
                      <a:r>
                        <a:rPr lang="en-US" sz="1800" dirty="0">
                          <a:effectLst/>
                        </a:rPr>
                        <a:t>? </a:t>
                      </a:r>
                      <a:r>
                        <a:rPr lang="en-US" sz="1800" dirty="0" err="1" smtClean="0">
                          <a:effectLst/>
                        </a:rPr>
                        <a:t>Đeo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loại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kính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gì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để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nhìn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rõ</a:t>
                      </a:r>
                      <a:r>
                        <a:rPr lang="en-US" sz="1800" dirty="0">
                          <a:effectLst/>
                        </a:rPr>
                        <a:t>? </a:t>
                      </a:r>
                      <a:r>
                        <a:rPr lang="en-US" sz="1800" dirty="0" err="1">
                          <a:effectLst/>
                        </a:rPr>
                        <a:t>Hãy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giới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thiệu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một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cách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khác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để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thì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có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thể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chữa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tật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này</a:t>
                      </a:r>
                      <a:r>
                        <a:rPr lang="en-US" sz="1800" dirty="0">
                          <a:effectLst/>
                        </a:rPr>
                        <a:t>?</a:t>
                      </a:r>
                      <a:endParaRPr lang="en-US" sz="1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39104812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d'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k.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đoạn</a:t>
                      </a:r>
                      <a:r>
                        <a:rPr lang="en-US" sz="2000" dirty="0">
                          <a:effectLst/>
                        </a:rPr>
                        <a:t> d = 0,88 m. 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f = 0,38 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64524681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l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N = 44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7,04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 ở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smtClean="0">
                          <a:effectLst/>
                        </a:rPr>
                        <a:t/>
                      </a:r>
                      <a:br>
                        <a:rPr lang="en-US" sz="2000" dirty="0" smtClean="0">
                          <a:effectLst/>
                        </a:rPr>
                      </a:br>
                      <a:r>
                        <a:rPr lang="en-US" sz="2000" dirty="0" smtClean="0">
                          <a:effectLst/>
                        </a:rPr>
                        <a:t>g </a:t>
                      </a:r>
                      <a:r>
                        <a:rPr lang="en-US" sz="2000" dirty="0">
                          <a:effectLst/>
                        </a:rPr>
                        <a:t>= 10 m/s² 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89851082"/>
                  </a:ext>
                </a:extLst>
              </a:tr>
            </a:tbl>
          </a:graphicData>
        </a:graphic>
      </p:graphicFrame>
      <p:pic>
        <p:nvPicPr>
          <p:cNvPr id="45057" name="Picture 2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3288" y="0"/>
            <a:ext cx="2648712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231793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40B8932-EFC1-42E8-8EA9-37EE8BEB5F71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7F6EF8AC-4798-4435-80FA-DD00D2B73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F2BC7A5-4E8D-43BE-9EF1-3956C39EF607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45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6460469"/>
              </p:ext>
            </p:extLst>
          </p:nvPr>
        </p:nvGraphicFramePr>
        <p:xfrm>
          <a:off x="457200" y="1108629"/>
          <a:ext cx="8153400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4649">
                  <a:extLst>
                    <a:ext uri="{9D8B030D-6E8A-4147-A177-3AD203B41FA5}">
                      <a16:colId xmlns:a16="http://schemas.microsoft.com/office/drawing/2014/main" val="1734677873"/>
                    </a:ext>
                  </a:extLst>
                </a:gridCol>
                <a:gridCol w="7618751">
                  <a:extLst>
                    <a:ext uri="{9D8B030D-6E8A-4147-A177-3AD203B41FA5}">
                      <a16:colId xmlns:a16="http://schemas.microsoft.com/office/drawing/2014/main" val="3422401546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Đây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Mô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tạo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đó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nào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Mô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nguyên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hoạt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bản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03030228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Xác định độ lớn biên độ A, tần số góc 𝛚, tần số f, chu kì T từ phương trình dao động điều hòa:   x = 22 cos( 152𝛑 t +  9𝛑 ) (m)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6549071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nặng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N = 42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39,48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k = 764 N/m.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14942588"/>
                  </a:ext>
                </a:extLst>
              </a:tr>
            </a:tbl>
          </a:graphicData>
        </a:graphic>
      </p:graphicFrame>
      <p:pic>
        <p:nvPicPr>
          <p:cNvPr id="46081" name="image5.gif" descr="may phay xoay chieu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750117"/>
            <a:ext cx="3360241" cy="2147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98013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6163F7B-66B4-430E-A489-1E0D4C9006DF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FBA14F77-D79C-4ED1-A56C-860C6654C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CBC7D29-E97D-45DB-AFF3-3FD149BF64C5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46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500971"/>
              </p:ext>
            </p:extLst>
          </p:nvPr>
        </p:nvGraphicFramePr>
        <p:xfrm>
          <a:off x="408528" y="1186481"/>
          <a:ext cx="8326943" cy="30508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7695">
                  <a:extLst>
                    <a:ext uri="{9D8B030D-6E8A-4147-A177-3AD203B41FA5}">
                      <a16:colId xmlns:a16="http://schemas.microsoft.com/office/drawing/2014/main" val="3135218316"/>
                    </a:ext>
                  </a:extLst>
                </a:gridCol>
                <a:gridCol w="7779248">
                  <a:extLst>
                    <a:ext uri="{9D8B030D-6E8A-4147-A177-3AD203B41FA5}">
                      <a16:colId xmlns:a16="http://schemas.microsoft.com/office/drawing/2014/main" val="145867388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Cáp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quang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ánh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sáng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Điều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gây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này</a:t>
                      </a:r>
                      <a:r>
                        <a:rPr lang="en-US" sz="2000" dirty="0" smtClean="0">
                          <a:effectLst/>
                        </a:rPr>
                        <a:t>? </a:t>
                      </a:r>
                      <a:r>
                        <a:rPr lang="en-US" sz="2000" dirty="0" err="1" smtClean="0">
                          <a:effectLst/>
                        </a:rPr>
                        <a:t>Trong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xuất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ở </a:t>
                      </a:r>
                      <a:r>
                        <a:rPr lang="en-US" sz="2000" dirty="0" err="1">
                          <a:effectLst/>
                        </a:rPr>
                        <a:t>đâu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kể</a:t>
                      </a:r>
                      <a:r>
                        <a:rPr lang="en-US" sz="2000" dirty="0">
                          <a:effectLst/>
                        </a:rPr>
                        <a:t> 2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xảy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8968570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Xác định độ lớn tần số góc 𝛚, pha ban đầu 𝛗, tần số f, chu kì T từ phương trình dao động điều hòa:   x = 15 cos( 8𝛑 t +  𝛑 ) (m)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65198318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l = 0,006 m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N = 33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5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g </a:t>
                      </a:r>
                      <a:r>
                        <a:rPr lang="en-US" sz="2000" dirty="0" err="1">
                          <a:effectLst/>
                        </a:rPr>
                        <a:t>tại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nghiệm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15035788"/>
                  </a:ext>
                </a:extLst>
              </a:tr>
            </a:tbl>
          </a:graphicData>
        </a:graphic>
      </p:graphicFrame>
      <p:pic>
        <p:nvPicPr>
          <p:cNvPr id="47105" name="image4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23847"/>
            <a:ext cx="2057400" cy="1472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0702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869983B-9062-42D5-BC44-41B0FE8258AA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116582CA-DDAE-425B-BF07-57F71A319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3184679-71ED-4DD4-95E0-577CF6EFE1BB}"/>
              </a:ext>
            </a:extLst>
          </p:cNvPr>
          <p:cNvSpPr txBox="1"/>
          <p:nvPr/>
        </p:nvSpPr>
        <p:spPr>
          <a:xfrm>
            <a:off x="2667000" y="4381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47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607080"/>
              </p:ext>
            </p:extLst>
          </p:nvPr>
        </p:nvGraphicFramePr>
        <p:xfrm>
          <a:off x="609600" y="1017270"/>
          <a:ext cx="8001000" cy="3688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8368">
                  <a:extLst>
                    <a:ext uri="{9D8B030D-6E8A-4147-A177-3AD203B41FA5}">
                      <a16:colId xmlns:a16="http://schemas.microsoft.com/office/drawing/2014/main" val="1981967583"/>
                    </a:ext>
                  </a:extLst>
                </a:gridCol>
                <a:gridCol w="7472632">
                  <a:extLst>
                    <a:ext uri="{9D8B030D-6E8A-4147-A177-3AD203B41FA5}">
                      <a16:colId xmlns:a16="http://schemas.microsoft.com/office/drawing/2014/main" val="474343197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Xuất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ảo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ảnh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nhìn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như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có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nước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trên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smtClean="0">
                          <a:effectLst/>
                        </a:rPr>
                        <a:t/>
                      </a:r>
                      <a:br>
                        <a:rPr lang="en-US" sz="1800" dirty="0" smtClean="0">
                          <a:effectLst/>
                        </a:rPr>
                      </a:br>
                      <a:r>
                        <a:rPr lang="en-US" sz="1800" dirty="0" err="1" smtClean="0">
                          <a:effectLst/>
                        </a:rPr>
                        <a:t>mặt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đường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khô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ráo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giữa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trưa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nắng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nóng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smtClean="0">
                          <a:effectLst/>
                        </a:rPr>
                        <a:t/>
                      </a:r>
                      <a:br>
                        <a:rPr lang="en-US" sz="1800" dirty="0" smtClean="0">
                          <a:effectLst/>
                        </a:rPr>
                      </a:br>
                      <a:r>
                        <a:rPr lang="en-US" sz="1800" dirty="0" err="1" smtClean="0">
                          <a:effectLst/>
                        </a:rPr>
                        <a:t>là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>
                          <a:effectLst/>
                        </a:rPr>
                        <a:t>do </a:t>
                      </a:r>
                      <a:r>
                        <a:rPr lang="en-US" sz="1800" dirty="0" err="1">
                          <a:effectLst/>
                        </a:rPr>
                        <a:t>hiện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tượng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gì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tạo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nên</a:t>
                      </a:r>
                      <a:r>
                        <a:rPr lang="en-US" sz="1800" dirty="0">
                          <a:effectLst/>
                        </a:rPr>
                        <a:t>? 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Điều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gây</a:t>
                      </a:r>
                      <a:r>
                        <a:rPr lang="en-US" sz="1800" dirty="0">
                          <a:effectLst/>
                        </a:rPr>
                        <a:t>  </a:t>
                      </a:r>
                      <a:r>
                        <a:rPr lang="en-US" sz="1800" dirty="0" err="1">
                          <a:effectLst/>
                        </a:rPr>
                        <a:t>ra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tượng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này</a:t>
                      </a:r>
                      <a:r>
                        <a:rPr lang="en-US" sz="18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Hãy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nêu</a:t>
                      </a:r>
                      <a:r>
                        <a:rPr lang="en-US" sz="1800" dirty="0">
                          <a:effectLst/>
                        </a:rPr>
                        <a:t> 2 </a:t>
                      </a:r>
                      <a:r>
                        <a:rPr lang="en-US" sz="1800" dirty="0" err="1">
                          <a:effectLst/>
                        </a:rPr>
                        <a:t>ứng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dụng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của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hiện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tượng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  <a:endParaRPr lang="en-US" sz="1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70980977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Xác định độ lớn biên độ A, tần số góc 𝛚, tần số f, chu kì T từ phương trình dao động điều hòa:   x = 45 cos( 60𝛑 t +  1𝛑 ) (m)</a:t>
                      </a:r>
                      <a:endParaRPr lang="en-US" sz="20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56394567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sử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k = 260 N/m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nặng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khối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m </a:t>
                      </a:r>
                      <a:r>
                        <a:rPr lang="en-US" sz="2000" dirty="0" err="1">
                          <a:effectLst/>
                        </a:rPr>
                        <a:t>bằng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tự</a:t>
                      </a:r>
                      <a:r>
                        <a:rPr lang="en-US" sz="2000" dirty="0">
                          <a:effectLst/>
                        </a:rPr>
                        <a:t> do </a:t>
                      </a:r>
                      <a:r>
                        <a:rPr lang="en-US" sz="2000" dirty="0" err="1">
                          <a:effectLst/>
                        </a:rPr>
                        <a:t>với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ky</a:t>
                      </a:r>
                      <a:r>
                        <a:rPr lang="en-US" sz="2000" dirty="0">
                          <a:effectLst/>
                        </a:rPr>
                        <a:t>̀ T = 0,19 s ? 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N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13,11 s.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82160584"/>
                  </a:ext>
                </a:extLst>
              </a:tr>
            </a:tbl>
          </a:graphicData>
        </a:graphic>
      </p:graphicFrame>
      <p:pic>
        <p:nvPicPr>
          <p:cNvPr id="48129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581482"/>
            <a:ext cx="3060902" cy="189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1000552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7414ABC9-674F-4892-86D3-A7634B89BDE8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3D1D6D76-F9F6-4739-9F99-AE587DB29D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7117E4B-6399-4118-AE33-05A445CF8273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48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3047978"/>
              </p:ext>
            </p:extLst>
          </p:nvPr>
        </p:nvGraphicFramePr>
        <p:xfrm>
          <a:off x="457200" y="1409879"/>
          <a:ext cx="7926195" cy="32531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4711">
                  <a:extLst>
                    <a:ext uri="{9D8B030D-6E8A-4147-A177-3AD203B41FA5}">
                      <a16:colId xmlns:a16="http://schemas.microsoft.com/office/drawing/2014/main" val="92740304"/>
                    </a:ext>
                  </a:extLst>
                </a:gridCol>
                <a:gridCol w="7491484">
                  <a:extLst>
                    <a:ext uri="{9D8B030D-6E8A-4147-A177-3AD203B41FA5}">
                      <a16:colId xmlns:a16="http://schemas.microsoft.com/office/drawing/2014/main" val="300170448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Xác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định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thành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phần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người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a/ </a:t>
                      </a:r>
                      <a:r>
                        <a:rPr lang="en-US" sz="2000" dirty="0" err="1">
                          <a:effectLst/>
                        </a:rPr>
                        <a:t>Thay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đổi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mắt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tiết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b/ </a:t>
                      </a:r>
                      <a:r>
                        <a:rPr lang="en-US" sz="2000" dirty="0" err="1">
                          <a:effectLst/>
                        </a:rPr>
                        <a:t>Biến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ánh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thành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điện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c/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vát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thành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mổ</a:t>
                      </a:r>
                      <a:r>
                        <a:rPr lang="en-US" sz="2000" dirty="0">
                          <a:effectLst/>
                        </a:rPr>
                        <a:t> laser?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d/ </a:t>
                      </a:r>
                      <a:r>
                        <a:rPr lang="en-US" sz="2000" dirty="0" err="1">
                          <a:effectLst/>
                        </a:rPr>
                        <a:t>thay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đổi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cỡ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để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tăng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giảm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ánh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mắt</a:t>
                      </a:r>
                      <a:r>
                        <a:rPr lang="en-US" sz="2000" dirty="0">
                          <a:effectLst/>
                        </a:rPr>
                        <a:t>?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6354327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pha</a:t>
                      </a:r>
                      <a:r>
                        <a:rPr lang="en-US" sz="2000" dirty="0">
                          <a:effectLst/>
                        </a:rPr>
                        <a:t> ban </a:t>
                      </a:r>
                      <a:r>
                        <a:rPr lang="en-US" sz="2000" dirty="0" err="1">
                          <a:effectLst/>
                        </a:rPr>
                        <a:t>đầu</a:t>
                      </a:r>
                      <a:r>
                        <a:rPr lang="en-US" sz="2000" dirty="0">
                          <a:effectLst/>
                        </a:rPr>
                        <a:t> 𝛗,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93 cos( 184𝛑 t +  6𝛑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66856832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vị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d'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phóng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ảnh</a:t>
                      </a:r>
                      <a:r>
                        <a:rPr lang="en-US" sz="2000" dirty="0">
                          <a:effectLst/>
                        </a:rPr>
                        <a:t> k. </a:t>
                      </a:r>
                      <a:r>
                        <a:rPr lang="en-US" sz="2000" dirty="0" err="1">
                          <a:effectLst/>
                        </a:rPr>
                        <a:t>Biết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rằng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đặt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cách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đoạn</a:t>
                      </a:r>
                      <a:r>
                        <a:rPr lang="en-US" sz="2000" dirty="0">
                          <a:effectLst/>
                        </a:rPr>
                        <a:t> d = 0,29 m.  </a:t>
                      </a:r>
                      <a:r>
                        <a:rPr lang="en-US" sz="2000" dirty="0" err="1">
                          <a:effectLst/>
                        </a:rPr>
                        <a:t>Thấu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tiêu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</a:t>
                      </a:r>
                      <a:r>
                        <a:rPr lang="en-US" sz="2000" dirty="0">
                          <a:effectLst/>
                        </a:rPr>
                        <a:t> f = 0,46 m.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49940580"/>
                  </a:ext>
                </a:extLst>
              </a:tr>
            </a:tbl>
          </a:graphicData>
        </a:graphic>
      </p:graphicFrame>
      <p:pic>
        <p:nvPicPr>
          <p:cNvPr id="49153" name="image12.png" descr="Bệnh Viêm thần kinh thị giác: Nguyên nhân, biến chứng và cách điều trị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5" b="11204"/>
          <a:stretch/>
        </p:blipFill>
        <p:spPr bwMode="auto">
          <a:xfrm>
            <a:off x="5334000" y="629336"/>
            <a:ext cx="3049395" cy="1998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120522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FEEB1C10-67AF-400A-A0B4-00148CCD36D5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8FEF12CF-400B-4CEE-8D8C-A75E9D2B8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6181142-C263-4628-A104-58EB7FF87934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49</a:t>
            </a:r>
          </a:p>
        </p:txBody>
      </p:sp>
      <p:pic>
        <p:nvPicPr>
          <p:cNvPr id="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946780"/>
              </p:ext>
            </p:extLst>
          </p:nvPr>
        </p:nvGraphicFramePr>
        <p:xfrm>
          <a:off x="457200" y="1142948"/>
          <a:ext cx="8229600" cy="35080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1000">
                  <a:extLst>
                    <a:ext uri="{9D8B030D-6E8A-4147-A177-3AD203B41FA5}">
                      <a16:colId xmlns:a16="http://schemas.microsoft.com/office/drawing/2014/main" val="3778688886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160306455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Người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đang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nghiệm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về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</a:rPr>
                        <a:t>gì</a:t>
                      </a:r>
                      <a:r>
                        <a:rPr lang="en-US" sz="2000" dirty="0" smtClean="0">
                          <a:effectLst/>
                        </a:rPr>
                        <a:t>? </a:t>
                      </a:r>
                      <a:r>
                        <a:rPr lang="en-US" sz="2000" dirty="0" err="1" smtClean="0">
                          <a:effectLst/>
                        </a:rPr>
                        <a:t>Mô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Điểm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khác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biệt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tiểu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49637074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A,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12 cos( 166𝛑 t +  2𝛑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56320990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dài</a:t>
                      </a:r>
                      <a:r>
                        <a:rPr lang="en-US" sz="2000" dirty="0">
                          <a:effectLst/>
                        </a:rPr>
                        <a:t> l = 0,16 m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N = 5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t = 4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tốc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trọng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trường</a:t>
                      </a:r>
                      <a:r>
                        <a:rPr lang="en-US" sz="2000" dirty="0">
                          <a:effectLst/>
                        </a:rPr>
                        <a:t> g </a:t>
                      </a:r>
                      <a:r>
                        <a:rPr lang="en-US" sz="2000" dirty="0" err="1">
                          <a:effectLst/>
                        </a:rPr>
                        <a:t>tại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nơi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nghiệm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72631960"/>
                  </a:ext>
                </a:extLst>
              </a:tr>
            </a:tbl>
          </a:graphicData>
        </a:graphic>
      </p:graphicFrame>
      <p:pic>
        <p:nvPicPr>
          <p:cNvPr id="8" name="image20.gif" descr="C:\Users\Administrator\Pictures\vl2c\giao thoa nuoc.gif"/>
          <p:cNvPicPr/>
          <p:nvPr/>
        </p:nvPicPr>
        <p:blipFill>
          <a:blip r:embed="rId6"/>
          <a:srcRect/>
          <a:stretch>
            <a:fillRect/>
          </a:stretch>
        </p:blipFill>
        <p:spPr>
          <a:xfrm>
            <a:off x="5932152" y="361950"/>
            <a:ext cx="2718002" cy="1721485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48280885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E8F66A93-BBCF-4412-811C-C46CA26571DC}"/>
              </a:ext>
            </a:extLst>
          </p:cNvPr>
          <p:cNvSpPr txBox="1"/>
          <p:nvPr/>
        </p:nvSpPr>
        <p:spPr>
          <a:xfrm>
            <a:off x="2667000" y="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MÔN VẬT LÍ </a:t>
            </a:r>
            <a:r>
              <a:rPr lang="en-US" sz="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sz="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05F592EC-89BD-4C40-9873-C6E445EF80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155" y="46863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29B8CDC-208B-42B6-9FF0-360BB6043060}"/>
              </a:ext>
            </a:extLst>
          </p:cNvPr>
          <p:cNvSpPr txBox="1"/>
          <p:nvPr/>
        </p:nvSpPr>
        <p:spPr>
          <a:xfrm>
            <a:off x="2667000" y="590550"/>
            <a:ext cx="381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ĐỀ 50</a:t>
            </a:r>
          </a:p>
        </p:txBody>
      </p:sp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286443"/>
              </p:ext>
            </p:extLst>
          </p:nvPr>
        </p:nvGraphicFramePr>
        <p:xfrm>
          <a:off x="533400" y="1254342"/>
          <a:ext cx="8229600" cy="3200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4800">
                  <a:extLst>
                    <a:ext uri="{9D8B030D-6E8A-4147-A177-3AD203B41FA5}">
                      <a16:colId xmlns:a16="http://schemas.microsoft.com/office/drawing/2014/main" val="733047521"/>
                    </a:ext>
                  </a:extLst>
                </a:gridCol>
                <a:gridCol w="7924800">
                  <a:extLst>
                    <a:ext uri="{9D8B030D-6E8A-4147-A177-3AD203B41FA5}">
                      <a16:colId xmlns:a16="http://schemas.microsoft.com/office/drawing/2014/main" val="4131086147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hình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bên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gì</a:t>
                      </a:r>
                      <a:r>
                        <a:rPr lang="en-US" sz="2000" dirty="0">
                          <a:effectLst/>
                        </a:rPr>
                        <a:t>?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Mô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vắn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tắt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Nêu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2 </a:t>
                      </a:r>
                      <a:r>
                        <a:rPr lang="en-US" sz="2000" dirty="0" err="1">
                          <a:effectLst/>
                        </a:rPr>
                        <a:t>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này</a:t>
                      </a:r>
                      <a:r>
                        <a:rPr lang="en-US" sz="2000" dirty="0">
                          <a:effectLst/>
                        </a:rPr>
                        <a:t>.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03056111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Xác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định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</a:t>
                      </a:r>
                      <a:r>
                        <a:rPr lang="en-US" sz="2000" dirty="0">
                          <a:effectLst/>
                        </a:rPr>
                        <a:t>̣ </a:t>
                      </a:r>
                      <a:r>
                        <a:rPr lang="en-US" sz="2000" dirty="0" err="1">
                          <a:effectLst/>
                        </a:rPr>
                        <a:t>lớn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</a:t>
                      </a:r>
                      <a:r>
                        <a:rPr lang="en-US" sz="2000" dirty="0" err="1">
                          <a:effectLst/>
                        </a:rPr>
                        <a:t>góc</a:t>
                      </a:r>
                      <a:r>
                        <a:rPr lang="en-US" sz="2000" dirty="0">
                          <a:effectLst/>
                        </a:rPr>
                        <a:t> 𝛚, </a:t>
                      </a:r>
                      <a:r>
                        <a:rPr lang="en-US" sz="2000" dirty="0" err="1">
                          <a:effectLst/>
                        </a:rPr>
                        <a:t>pha</a:t>
                      </a:r>
                      <a:r>
                        <a:rPr lang="en-US" sz="2000" dirty="0">
                          <a:effectLst/>
                        </a:rPr>
                        <a:t> ban </a:t>
                      </a:r>
                      <a:r>
                        <a:rPr lang="en-US" sz="2000" dirty="0" err="1">
                          <a:effectLst/>
                        </a:rPr>
                        <a:t>đầu</a:t>
                      </a:r>
                      <a:r>
                        <a:rPr lang="en-US" sz="2000" dirty="0">
                          <a:effectLst/>
                        </a:rPr>
                        <a:t> 𝛗, </a:t>
                      </a:r>
                      <a:r>
                        <a:rPr lang="en-US" sz="2000" dirty="0" err="1">
                          <a:effectLst/>
                        </a:rPr>
                        <a:t>tần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sô</a:t>
                      </a:r>
                      <a:r>
                        <a:rPr lang="en-US" sz="2000" dirty="0">
                          <a:effectLst/>
                        </a:rPr>
                        <a:t>́ f, </a:t>
                      </a:r>
                      <a:r>
                        <a:rPr lang="en-US" sz="2000" dirty="0" err="1">
                          <a:effectLst/>
                        </a:rPr>
                        <a:t>chu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kì</a:t>
                      </a:r>
                      <a:r>
                        <a:rPr lang="en-US" sz="2000" dirty="0">
                          <a:effectLst/>
                        </a:rPr>
                        <a:t> T </a:t>
                      </a:r>
                      <a:r>
                        <a:rPr lang="en-US" sz="2000" dirty="0" err="1">
                          <a:effectLst/>
                        </a:rPr>
                        <a:t>tư</a:t>
                      </a:r>
                      <a:r>
                        <a:rPr lang="en-US" sz="2000" dirty="0">
                          <a:effectLst/>
                        </a:rPr>
                        <a:t>̀ </a:t>
                      </a:r>
                      <a:r>
                        <a:rPr lang="en-US" sz="2000" dirty="0" err="1">
                          <a:effectLst/>
                        </a:rPr>
                        <a:t>phương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trình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động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hòa</a:t>
                      </a:r>
                      <a:r>
                        <a:rPr lang="en-US" sz="2000" dirty="0">
                          <a:effectLst/>
                        </a:rPr>
                        <a:t>:   x = 94 cos( 42𝛑 t +  8𝛑 ) (m)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00337026"/>
                  </a:ext>
                </a:extLst>
              </a:tr>
              <a:tr h="294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</a:t>
                      </a:r>
                      <a:endParaRPr lang="en-US" sz="20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r>
                        <a:rPr lang="en-US" sz="2000" dirty="0" smtClean="0">
                          <a:effectLst/>
                        </a:rPr>
                        <a:t>Con </a:t>
                      </a:r>
                      <a:r>
                        <a:rPr lang="en-US" sz="2000" dirty="0" err="1">
                          <a:effectLst/>
                        </a:rPr>
                        <a:t>lắc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 </a:t>
                      </a:r>
                      <a:r>
                        <a:rPr lang="en-US" sz="2000" dirty="0" err="1">
                          <a:effectLst/>
                        </a:rPr>
                        <a:t>với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vật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treo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có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khối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lượng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i="1" dirty="0">
                          <a:effectLst/>
                        </a:rPr>
                        <a:t>m</a:t>
                      </a:r>
                      <a:r>
                        <a:rPr lang="en-US" sz="2000" dirty="0">
                          <a:effectLst/>
                        </a:rPr>
                        <a:t> = 0,3 kg </a:t>
                      </a:r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được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en-US" sz="2000" dirty="0" smtClean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 smtClean="0">
                          <a:effectLst/>
                        </a:rPr>
                        <a:t>N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= 76 </a:t>
                      </a:r>
                      <a:r>
                        <a:rPr lang="en-US" sz="2000" dirty="0" err="1">
                          <a:effectLst/>
                        </a:rPr>
                        <a:t>dao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thời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gian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i="1" dirty="0">
                          <a:effectLst/>
                        </a:rPr>
                        <a:t>t</a:t>
                      </a:r>
                      <a:r>
                        <a:rPr lang="en-US" sz="2000" dirty="0">
                          <a:effectLst/>
                        </a:rPr>
                        <a:t> = 6 </a:t>
                      </a:r>
                      <a:r>
                        <a:rPr lang="en-US" sz="2000" dirty="0" err="1">
                          <a:effectLst/>
                        </a:rPr>
                        <a:t>giây</a:t>
                      </a:r>
                      <a:r>
                        <a:rPr lang="en-US" sz="2000" dirty="0">
                          <a:effectLst/>
                        </a:rPr>
                        <a:t>. </a:t>
                      </a:r>
                      <a:r>
                        <a:rPr lang="en-US" sz="2000" dirty="0" err="1">
                          <a:effectLst/>
                        </a:rPr>
                        <a:t>Hãy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tính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độ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cứng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i="1" dirty="0">
                          <a:effectLst/>
                        </a:rPr>
                        <a:t>k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của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lò</a:t>
                      </a:r>
                      <a:r>
                        <a:rPr lang="en-US" sz="2000" dirty="0">
                          <a:effectLst/>
                        </a:rPr>
                        <a:t> xo</a:t>
                      </a:r>
                      <a:r>
                        <a:rPr lang="en-US" sz="2000" dirty="0" smtClean="0">
                          <a:effectLst/>
                        </a:rPr>
                        <a:t>.</a:t>
                      </a:r>
                      <a:endParaRPr lang="en-US" sz="2000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15367421"/>
                  </a:ext>
                </a:extLst>
              </a:tr>
            </a:tbl>
          </a:graphicData>
        </a:graphic>
      </p:graphicFrame>
      <p:pic>
        <p:nvPicPr>
          <p:cNvPr id="512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752" y="819150"/>
            <a:ext cx="3247208" cy="183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29084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777358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B62A74D-2FC5-4331-9A73-2A21372DDE10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2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59877FA1-4333-485D-8900-38597C1BB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773778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7703C14-0987-4FB4-BD9C-F4BEFCD378C2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3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D1267ADF-7765-45B1-A770-A929314A29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833428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B274EB7-CB80-4290-B6AE-EDE933FA1E5E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4</a:t>
            </a: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0E79931C-D7D8-40B6-9FF7-884C3DE71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001707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CDB38A1-61CA-467D-8720-E0125567118D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5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71E0F7F8-9FC9-43E0-AB79-5552D7B07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171025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21EDFD2-85A2-4744-B761-4F1ADA168FFC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6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612F104D-F14A-40DE-80DB-FDB264700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666675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96C2D31-B6E3-49E4-8789-BB5B2A56F6E0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7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D2AB0518-F00D-41F8-A899-A4CA8B55B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42603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F39F6AA-1175-4B3B-BFA1-5C9FF1586B46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8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9C954A18-2525-4953-9FB7-AF20441E5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12419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87246A0-2FFF-4717-9885-49689C096D08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9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1BC15BF1-91C5-44FC-A707-C49082F0C9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104983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75CC0EB-7E66-4916-8238-5995A647CBF5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10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0C3EC702-4306-4E5E-BE30-565F000F7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5771302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D253214-0EE9-46A8-A46B-19F287DEFCEA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11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B2C82ABE-14DD-4D54-A0B5-F53E44FFB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605394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B738C71-CB02-4D16-994B-B3E153853E6C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12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57D08213-29A5-4119-BAAC-251BB7290B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088456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Return 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246E9FE1-AF64-443B-824D-682E0249909D}"/>
              </a:ext>
            </a:extLst>
          </p:cNvPr>
          <p:cNvSpPr/>
          <p:nvPr/>
        </p:nvSpPr>
        <p:spPr>
          <a:xfrm>
            <a:off x="4381500" y="5772150"/>
            <a:ext cx="457200" cy="457200"/>
          </a:xfrm>
          <a:prstGeom prst="actionButtonRetur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3AAE91-5D23-4765-9B4A-F6574DABBF8B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13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20ADAB0E-98FC-48C5-BB38-08A12FACF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75237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5E752BD-6A1D-47E7-929F-69CB931483E8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14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B84B2DA4-E43E-454F-9BF3-AED4B17860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531802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CE222DA-2119-4225-9696-7CE99E43C79D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15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09810F2C-D11B-41FD-B6D9-4857F10DA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997047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A4AB20B-943B-4A12-B4FF-1D3517C9A269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16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05218197-FC39-408A-B0FB-1C93C1333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671456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A434993-E68F-46E4-BA06-519C4A004B89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17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F84F4D3A-13E0-488E-B865-E777F8B41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4290699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7B42647-7816-40E7-9956-CBCBD3913BD5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18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56C1EB3B-C1E6-4E83-A028-771E62818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321404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8A38159-30CA-4ABF-A712-058EBDBD8F62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19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C73084F6-E0C2-4D81-8B11-DDABE8FB2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166622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923145-080A-4348-8EB8-A1B40DBD659B}"/>
              </a:ext>
            </a:extLst>
          </p:cNvPr>
          <p:cNvSpPr txBox="1"/>
          <p:nvPr/>
        </p:nvSpPr>
        <p:spPr>
          <a:xfrm>
            <a:off x="4076700" y="209550"/>
            <a:ext cx="152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CÂU 20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66D766F3-FCBE-4B75-9A66-ED3610AEC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209550"/>
            <a:ext cx="457200" cy="46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54" y="4662985"/>
            <a:ext cx="513846" cy="48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226943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6.9|4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9Slide.vn</Template>
  <TotalTime>590</TotalTime>
  <Words>6536</Words>
  <Application>Microsoft Office PowerPoint</Application>
  <PresentationFormat>On-screen Show (16:9)</PresentationFormat>
  <Paragraphs>596</Paragraphs>
  <Slides>74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9" baseType="lpstr">
      <vt:lpstr>Arial</vt:lpstr>
      <vt:lpstr>Calibri</vt:lpstr>
      <vt:lpstr>Times New Roman</vt:lpstr>
      <vt:lpstr>VNI-Times</vt:lpstr>
      <vt:lpstr>Office Theme</vt:lpstr>
      <vt:lpstr>TRƯỜNG CAO ĐẲNG LÝ TỰ TRỌNG TP.HCM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>9Slide.vn</Manager>
  <Company>9Slide.vn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TP.HCM</dc:title>
  <dc:subject>9Slide.vn</dc:subject>
  <dc:creator>HP</dc:creator>
  <dc:description>9Slide.vn</dc:description>
  <cp:lastModifiedBy>Thanh Tu</cp:lastModifiedBy>
  <cp:revision>107</cp:revision>
  <dcterms:created xsi:type="dcterms:W3CDTF">2006-08-16T00:00:00Z</dcterms:created>
  <dcterms:modified xsi:type="dcterms:W3CDTF">2022-03-04T15:54:01Z</dcterms:modified>
  <cp:category>9Slide.vn</cp:category>
</cp:coreProperties>
</file>