
<file path=[Content_Types].xml><?xml version="1.0" encoding="utf-8"?>
<Types xmlns="http://schemas.openxmlformats.org/package/2006/content-types">
  <Default Extension="png" ContentType="image/png"/>
  <Default Extension="bin" ContentType="application/vnd.openxmlformats-officedocument.oleObject"/>
  <Default Extension="mp3" ContentType="audio/mpeg"/>
  <Default Extension="jpeg" ContentType="image/jpeg"/>
  <Default Extension="wmf" ContentType="image/x-wmf"/>
  <Default Extension="rels" ContentType="application/vnd.openxmlformats-package.relationships+xml"/>
  <Default Extension="xml" ContentType="application/xml"/>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1493" r:id="rId2"/>
    <p:sldId id="1437" r:id="rId3"/>
    <p:sldId id="659" r:id="rId4"/>
    <p:sldId id="676" r:id="rId5"/>
    <p:sldId id="1438" r:id="rId6"/>
    <p:sldId id="667" r:id="rId7"/>
    <p:sldId id="297" r:id="rId8"/>
    <p:sldId id="1486" r:id="rId9"/>
    <p:sldId id="1429" r:id="rId10"/>
    <p:sldId id="1487" r:id="rId11"/>
    <p:sldId id="1439" r:id="rId12"/>
    <p:sldId id="1488" r:id="rId13"/>
    <p:sldId id="671" r:id="rId14"/>
    <p:sldId id="1129" r:id="rId15"/>
    <p:sldId id="1421" r:id="rId16"/>
    <p:sldId id="1434" r:id="rId17"/>
    <p:sldId id="299" r:id="rId18"/>
    <p:sldId id="755" r:id="rId19"/>
    <p:sldId id="724" r:id="rId20"/>
    <p:sldId id="1489" r:id="rId21"/>
    <p:sldId id="1481" r:id="rId22"/>
    <p:sldId id="1492" r:id="rId23"/>
    <p:sldId id="1483" r:id="rId24"/>
    <p:sldId id="1491" r:id="rId25"/>
    <p:sldId id="1484" r:id="rId26"/>
    <p:sldId id="1485" r:id="rId27"/>
    <p:sldId id="726" r:id="rId28"/>
    <p:sldId id="722" r:id="rId29"/>
    <p:sldId id="275" r:id="rId30"/>
    <p:sldId id="721" r:id="rId31"/>
    <p:sldId id="723" r:id="rId32"/>
    <p:sldId id="725" r:id="rId33"/>
    <p:sldId id="727" r:id="rId34"/>
    <p:sldId id="728"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F13B"/>
    <a:srgbClr val="FFCD2D"/>
    <a:srgbClr val="170A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2" autoAdjust="0"/>
    <p:restoredTop sz="94660"/>
  </p:normalViewPr>
  <p:slideViewPr>
    <p:cSldViewPr snapToGrid="0">
      <p:cViewPr varScale="1">
        <p:scale>
          <a:sx n="69" d="100"/>
          <a:sy n="69" d="100"/>
        </p:scale>
        <p:origin x="524" y="34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51.wmf"/><Relationship Id="rId1" Type="http://schemas.openxmlformats.org/officeDocument/2006/relationships/image" Target="../media/image50.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53.wmf"/><Relationship Id="rId1" Type="http://schemas.openxmlformats.org/officeDocument/2006/relationships/image" Target="../media/image5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9A3B8A-B90B-4485-876B-E5AB83BF9252}" type="datetimeFigureOut">
              <a:rPr lang="en-US" smtClean="0"/>
              <a:t>4/23/2022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5D1823-13CD-4EC6-8931-BA8F9A790ED7}" type="slidenum">
              <a:rPr lang="en-US" smtClean="0"/>
              <a:t>‹#›</a:t>
            </a:fld>
            <a:endParaRPr lang="en-US"/>
          </a:p>
        </p:txBody>
      </p:sp>
    </p:spTree>
    <p:extLst>
      <p:ext uri="{BB962C8B-B14F-4D97-AF65-F5344CB8AC3E}">
        <p14:creationId xmlns:p14="http://schemas.microsoft.com/office/powerpoint/2010/main" val="6971462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a:t>Trở</a:t>
            </a:r>
            <a:r>
              <a:rPr lang="en-US" baseline="0"/>
              <a:t> lại với phát hiện lịch sử của N. khi ngồi trong vườn táo nhà mình, ông đặt ra câu hỏi “….”</a:t>
            </a:r>
          </a:p>
          <a:p>
            <a:r>
              <a:rPr lang="en-US" baseline="0"/>
              <a:t>Bạn nào có thể trả lời câu hỏi này giúp N k?.... Do lực hút của TĐ td lên quả táo, làm quả táo rơi.</a:t>
            </a:r>
          </a:p>
          <a:p>
            <a:r>
              <a:rPr lang="en-US" baseline="0"/>
              <a:t>Hoàn toàn chính xác. Chúng ta đã học định luật II N:…. Như vậy, khi vật có gia tốc a thì phải có lực F tác dụng lên vật. Và lực trong trường hợp này chính là lực hút của TĐ td lên táo.</a:t>
            </a:r>
            <a:endParaRPr lang="en-US"/>
          </a:p>
        </p:txBody>
      </p:sp>
      <p:sp>
        <p:nvSpPr>
          <p:cNvPr id="4" name="Slide Number Placeholder 3"/>
          <p:cNvSpPr>
            <a:spLocks noGrp="1"/>
          </p:cNvSpPr>
          <p:nvPr>
            <p:ph type="sldNum" sz="quarter" idx="10"/>
          </p:nvPr>
        </p:nvSpPr>
        <p:spPr/>
        <p:txBody>
          <a:bodyPr/>
          <a:lstStyle/>
          <a:p>
            <a:pPr>
              <a:defRPr/>
            </a:pPr>
            <a:fld id="{7F0993BA-62FD-417F-9522-E26AD6CC54B7}" type="slidenum">
              <a:rPr lang="de-DE" smtClean="0"/>
              <a:pPr>
                <a:defRPr/>
              </a:pPr>
              <a:t>2</a:t>
            </a:fld>
            <a:endParaRPr lang="de-DE"/>
          </a:p>
        </p:txBody>
      </p:sp>
    </p:spTree>
    <p:extLst>
      <p:ext uri="{BB962C8B-B14F-4D97-AF65-F5344CB8AC3E}">
        <p14:creationId xmlns:p14="http://schemas.microsoft.com/office/powerpoint/2010/main" val="6965763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a:t>Bây</a:t>
            </a:r>
            <a:r>
              <a:rPr lang="en-US" baseline="0"/>
              <a:t> giờ, cô treo 1 vật vào 1 lò xo thẳng đứng được cố định 1 đầu. Tại sao vật không rơi xuống dù có trọng lực tác dụng?</a:t>
            </a:r>
          </a:p>
          <a:p>
            <a:r>
              <a:rPr lang="en-US" baseline="0"/>
              <a:t>Theo như DDLII….</a:t>
            </a:r>
          </a:p>
          <a:p>
            <a:r>
              <a:rPr lang="en-US" baseline="0"/>
              <a:t>Lực này xuất hiện khi lò xo biến dạng. Vậy đó là lực gì? Và nó có đặc điểm như thế nào?</a:t>
            </a:r>
            <a:endParaRPr lang="en-US"/>
          </a:p>
        </p:txBody>
      </p:sp>
      <p:sp>
        <p:nvSpPr>
          <p:cNvPr id="4" name="Slide Number Placeholder 3"/>
          <p:cNvSpPr>
            <a:spLocks noGrp="1"/>
          </p:cNvSpPr>
          <p:nvPr>
            <p:ph type="sldNum" sz="quarter" idx="10"/>
          </p:nvPr>
        </p:nvSpPr>
        <p:spPr/>
        <p:txBody>
          <a:bodyPr/>
          <a:lstStyle/>
          <a:p>
            <a:pPr>
              <a:defRPr/>
            </a:pPr>
            <a:fld id="{7F0993BA-62FD-417F-9522-E26AD6CC54B7}" type="slidenum">
              <a:rPr lang="de-DE" smtClean="0"/>
              <a:pPr>
                <a:defRPr/>
              </a:pPr>
              <a:t>3</a:t>
            </a:fld>
            <a:endParaRPr lang="de-DE"/>
          </a:p>
        </p:txBody>
      </p:sp>
    </p:spTree>
    <p:extLst>
      <p:ext uri="{BB962C8B-B14F-4D97-AF65-F5344CB8AC3E}">
        <p14:creationId xmlns:p14="http://schemas.microsoft.com/office/powerpoint/2010/main" val="17816396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a:t>Như</a:t>
            </a:r>
            <a:r>
              <a:rPr lang="en-US" baseline="0"/>
              <a:t> vậy, lực đàn hồi là:….</a:t>
            </a:r>
          </a:p>
          <a:p>
            <a:r>
              <a:rPr lang="en-US" baseline="0"/>
              <a:t>Nếu ta kéo lo xo 1 lực lớn hơn 1 giá trị nào đó thì lò xo k còn quay trở lại trạng thái ban đầu dc. Khi đó, ta nói lực tác dụng vượt quá giới hạn đàn hồi. (làm ví dụ) vậy ta có định nghĩa giới hạn đàn hồi như sau:…</a:t>
            </a:r>
          </a:p>
          <a:p>
            <a:r>
              <a:rPr lang="en-US" baseline="0"/>
              <a:t>Vậy lực đàn hồi có đặc điểm như thế nào? Chúng ta sẽ cùng khảo sát ứng với mỗi trường hợp cụ thể:</a:t>
            </a:r>
            <a:endParaRPr lang="en-US"/>
          </a:p>
        </p:txBody>
      </p:sp>
      <p:sp>
        <p:nvSpPr>
          <p:cNvPr id="4" name="Slide Number Placeholder 3"/>
          <p:cNvSpPr>
            <a:spLocks noGrp="1"/>
          </p:cNvSpPr>
          <p:nvPr>
            <p:ph type="sldNum" sz="quarter" idx="10"/>
          </p:nvPr>
        </p:nvSpPr>
        <p:spPr/>
        <p:txBody>
          <a:bodyPr/>
          <a:lstStyle/>
          <a:p>
            <a:pPr>
              <a:defRPr/>
            </a:pPr>
            <a:fld id="{7F0993BA-62FD-417F-9522-E26AD6CC54B7}" type="slidenum">
              <a:rPr lang="de-DE" smtClean="0"/>
              <a:pPr>
                <a:defRPr/>
              </a:pPr>
              <a:t>6</a:t>
            </a:fld>
            <a:endParaRPr lang="de-DE"/>
          </a:p>
        </p:txBody>
      </p:sp>
    </p:spTree>
    <p:extLst>
      <p:ext uri="{BB962C8B-B14F-4D97-AF65-F5344CB8AC3E}">
        <p14:creationId xmlns:p14="http://schemas.microsoft.com/office/powerpoint/2010/main" val="35163753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a:t>Dấu “-” thể</a:t>
            </a:r>
            <a:r>
              <a:rPr lang="en-US" baseline="0"/>
              <a:t> hiện vecto lực đàn hồi luôn ngược chiều biến dạng.</a:t>
            </a:r>
            <a:endParaRPr lang="en-US"/>
          </a:p>
        </p:txBody>
      </p:sp>
      <p:sp>
        <p:nvSpPr>
          <p:cNvPr id="4" name="Slide Number Placeholder 3"/>
          <p:cNvSpPr>
            <a:spLocks noGrp="1"/>
          </p:cNvSpPr>
          <p:nvPr>
            <p:ph type="sldNum" sz="quarter" idx="10"/>
          </p:nvPr>
        </p:nvSpPr>
        <p:spPr/>
        <p:txBody>
          <a:bodyPr/>
          <a:lstStyle/>
          <a:p>
            <a:pPr>
              <a:defRPr/>
            </a:pPr>
            <a:fld id="{7F0993BA-62FD-417F-9522-E26AD6CC54B7}" type="slidenum">
              <a:rPr lang="de-DE" smtClean="0"/>
              <a:pPr>
                <a:defRPr/>
              </a:pPr>
              <a:t>13</a:t>
            </a:fld>
            <a:endParaRPr lang="de-DE"/>
          </a:p>
        </p:txBody>
      </p:sp>
    </p:spTree>
    <p:extLst>
      <p:ext uri="{BB962C8B-B14F-4D97-AF65-F5344CB8AC3E}">
        <p14:creationId xmlns:p14="http://schemas.microsoft.com/office/powerpoint/2010/main" val="28841749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a:t>Chúng</a:t>
            </a:r>
            <a:r>
              <a:rPr lang="en-US" baseline="0"/>
              <a:t> ta vừa cùng nhau giải mã xong vấn đề 2 đặt ra ở đầu bài. Đó chính là “ lực đàn hồi”. Bây giờ là vấn đề cuối cùng:</a:t>
            </a:r>
            <a:endParaRPr lang="en-US"/>
          </a:p>
        </p:txBody>
      </p:sp>
      <p:sp>
        <p:nvSpPr>
          <p:cNvPr id="4" name="Slide Number Placeholder 3"/>
          <p:cNvSpPr>
            <a:spLocks noGrp="1"/>
          </p:cNvSpPr>
          <p:nvPr>
            <p:ph type="sldNum" sz="quarter" idx="10"/>
          </p:nvPr>
        </p:nvSpPr>
        <p:spPr/>
        <p:txBody>
          <a:bodyPr/>
          <a:lstStyle/>
          <a:p>
            <a:pPr>
              <a:defRPr/>
            </a:pPr>
            <a:fld id="{7F0993BA-62FD-417F-9522-E26AD6CC54B7}" type="slidenum">
              <a:rPr lang="de-DE" smtClean="0"/>
              <a:pPr>
                <a:defRPr/>
              </a:pPr>
              <a:t>16</a:t>
            </a:fld>
            <a:endParaRPr lang="de-DE"/>
          </a:p>
        </p:txBody>
      </p:sp>
    </p:spTree>
    <p:extLst>
      <p:ext uri="{BB962C8B-B14F-4D97-AF65-F5344CB8AC3E}">
        <p14:creationId xmlns:p14="http://schemas.microsoft.com/office/powerpoint/2010/main" val="24224372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a:t>Chúng</a:t>
            </a:r>
            <a:r>
              <a:rPr lang="en-US" baseline="0"/>
              <a:t> ta vừa cùng nhau giải mã xong vấn đề 2 đặt ra ở đầu bài. Đó chính là “ lực đàn hồi”. Bây giờ là vấn đề cuối cùng:</a:t>
            </a:r>
            <a:endParaRPr lang="en-US"/>
          </a:p>
        </p:txBody>
      </p:sp>
      <p:sp>
        <p:nvSpPr>
          <p:cNvPr id="4" name="Slide Number Placeholder 3"/>
          <p:cNvSpPr>
            <a:spLocks noGrp="1"/>
          </p:cNvSpPr>
          <p:nvPr>
            <p:ph type="sldNum" sz="quarter" idx="10"/>
          </p:nvPr>
        </p:nvSpPr>
        <p:spPr/>
        <p:txBody>
          <a:bodyPr/>
          <a:lstStyle/>
          <a:p>
            <a:pPr>
              <a:defRPr/>
            </a:pPr>
            <a:fld id="{7F0993BA-62FD-417F-9522-E26AD6CC54B7}" type="slidenum">
              <a:rPr lang="de-DE" smtClean="0"/>
              <a:pPr>
                <a:defRPr/>
              </a:pPr>
              <a:t>18</a:t>
            </a:fld>
            <a:endParaRPr lang="de-DE"/>
          </a:p>
        </p:txBody>
      </p:sp>
    </p:spTree>
    <p:extLst>
      <p:ext uri="{BB962C8B-B14F-4D97-AF65-F5344CB8AC3E}">
        <p14:creationId xmlns:p14="http://schemas.microsoft.com/office/powerpoint/2010/main" val="14808787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t>19</a:t>
            </a:fld>
            <a:endParaRPr lang="en-US"/>
          </a:p>
        </p:txBody>
      </p:sp>
    </p:spTree>
    <p:extLst>
      <p:ext uri="{BB962C8B-B14F-4D97-AF65-F5344CB8AC3E}">
        <p14:creationId xmlns:p14="http://schemas.microsoft.com/office/powerpoint/2010/main" val="36058217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3689ED99-D797-4491-96B1-D35E90B78C20}" type="slidenum">
              <a:rPr lang="en-US" altLang="en-US" smtClean="0"/>
              <a:pPr>
                <a:defRPr/>
              </a:pPr>
              <a:t>21</a:t>
            </a:fld>
            <a:endParaRPr lang="en-US" altLang="en-US"/>
          </a:p>
        </p:txBody>
      </p:sp>
    </p:spTree>
    <p:extLst>
      <p:ext uri="{BB962C8B-B14F-4D97-AF65-F5344CB8AC3E}">
        <p14:creationId xmlns:p14="http://schemas.microsoft.com/office/powerpoint/2010/main" val="252981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3689ED99-D797-4491-96B1-D35E90B78C20}" type="slidenum">
              <a:rPr lang="en-US" altLang="en-US" smtClean="0"/>
              <a:pPr>
                <a:defRPr/>
              </a:pPr>
              <a:t>23</a:t>
            </a:fld>
            <a:endParaRPr lang="en-US" altLang="en-US"/>
          </a:p>
        </p:txBody>
      </p:sp>
    </p:spTree>
    <p:extLst>
      <p:ext uri="{BB962C8B-B14F-4D97-AF65-F5344CB8AC3E}">
        <p14:creationId xmlns:p14="http://schemas.microsoft.com/office/powerpoint/2010/main" val="10232059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3689ED99-D797-4491-96B1-D35E90B78C20}" type="slidenum">
              <a:rPr lang="en-US" altLang="en-US" smtClean="0"/>
              <a:pPr>
                <a:defRPr/>
              </a:pPr>
              <a:t>25</a:t>
            </a:fld>
            <a:endParaRPr lang="en-US" altLang="en-US"/>
          </a:p>
        </p:txBody>
      </p:sp>
    </p:spTree>
    <p:extLst>
      <p:ext uri="{BB962C8B-B14F-4D97-AF65-F5344CB8AC3E}">
        <p14:creationId xmlns:p14="http://schemas.microsoft.com/office/powerpoint/2010/main" val="22989277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3689ED99-D797-4491-96B1-D35E90B78C20}" type="slidenum">
              <a:rPr lang="en-US" altLang="en-US" smtClean="0"/>
              <a:pPr>
                <a:defRPr/>
              </a:pPr>
              <a:t>26</a:t>
            </a:fld>
            <a:endParaRPr lang="en-US" altLang="en-US"/>
          </a:p>
        </p:txBody>
      </p:sp>
    </p:spTree>
    <p:extLst>
      <p:ext uri="{BB962C8B-B14F-4D97-AF65-F5344CB8AC3E}">
        <p14:creationId xmlns:p14="http://schemas.microsoft.com/office/powerpoint/2010/main" val="138254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3689ED99-D797-4491-96B1-D35E90B78C20}" type="slidenum">
              <a:rPr lang="en-US" altLang="en-US" smtClean="0"/>
              <a:pPr>
                <a:defRPr/>
              </a:pPr>
              <a:t>28</a:t>
            </a:fld>
            <a:endParaRPr lang="en-US" altLang="en-US"/>
          </a:p>
        </p:txBody>
      </p:sp>
    </p:spTree>
    <p:extLst>
      <p:ext uri="{BB962C8B-B14F-4D97-AF65-F5344CB8AC3E}">
        <p14:creationId xmlns:p14="http://schemas.microsoft.com/office/powerpoint/2010/main" val="23516486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t>29</a:t>
            </a:fld>
            <a:endParaRPr lang="en-US"/>
          </a:p>
        </p:txBody>
      </p:sp>
    </p:spTree>
    <p:extLst>
      <p:ext uri="{BB962C8B-B14F-4D97-AF65-F5344CB8AC3E}">
        <p14:creationId xmlns:p14="http://schemas.microsoft.com/office/powerpoint/2010/main" val="36596836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3689ED99-D797-4491-96B1-D35E90B78C20}" type="slidenum">
              <a:rPr lang="en-US" altLang="en-US" smtClean="0"/>
              <a:pPr>
                <a:defRPr/>
              </a:pPr>
              <a:t>30</a:t>
            </a:fld>
            <a:endParaRPr lang="en-US" altLang="en-US"/>
          </a:p>
        </p:txBody>
      </p:sp>
    </p:spTree>
    <p:extLst>
      <p:ext uri="{BB962C8B-B14F-4D97-AF65-F5344CB8AC3E}">
        <p14:creationId xmlns:p14="http://schemas.microsoft.com/office/powerpoint/2010/main" val="39478175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3689ED99-D797-4491-96B1-D35E90B78C20}" type="slidenum">
              <a:rPr lang="en-US" altLang="en-US" smtClean="0"/>
              <a:pPr>
                <a:defRPr/>
              </a:pPr>
              <a:t>31</a:t>
            </a:fld>
            <a:endParaRPr lang="en-US" altLang="en-US"/>
          </a:p>
        </p:txBody>
      </p:sp>
    </p:spTree>
    <p:extLst>
      <p:ext uri="{BB962C8B-B14F-4D97-AF65-F5344CB8AC3E}">
        <p14:creationId xmlns:p14="http://schemas.microsoft.com/office/powerpoint/2010/main" val="328809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3689ED99-D797-4491-96B1-D35E90B78C20}" type="slidenum">
              <a:rPr lang="en-US" altLang="en-US" smtClean="0"/>
              <a:pPr>
                <a:defRPr/>
              </a:pPr>
              <a:t>32</a:t>
            </a:fld>
            <a:endParaRPr lang="en-US" altLang="en-US"/>
          </a:p>
        </p:txBody>
      </p:sp>
    </p:spTree>
    <p:extLst>
      <p:ext uri="{BB962C8B-B14F-4D97-AF65-F5344CB8AC3E}">
        <p14:creationId xmlns:p14="http://schemas.microsoft.com/office/powerpoint/2010/main" val="8966027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3689ED99-D797-4491-96B1-D35E90B78C20}" type="slidenum">
              <a:rPr lang="en-US" altLang="en-US" smtClean="0"/>
              <a:pPr>
                <a:defRPr/>
              </a:pPr>
              <a:t>33</a:t>
            </a:fld>
            <a:endParaRPr lang="en-US" altLang="en-US"/>
          </a:p>
        </p:txBody>
      </p:sp>
    </p:spTree>
    <p:extLst>
      <p:ext uri="{BB962C8B-B14F-4D97-AF65-F5344CB8AC3E}">
        <p14:creationId xmlns:p14="http://schemas.microsoft.com/office/powerpoint/2010/main" val="19859359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3689ED99-D797-4491-96B1-D35E90B78C20}" type="slidenum">
              <a:rPr lang="en-US" altLang="en-US" smtClean="0"/>
              <a:pPr>
                <a:defRPr/>
              </a:pPr>
              <a:t>34</a:t>
            </a:fld>
            <a:endParaRPr lang="en-US" altLang="en-US"/>
          </a:p>
        </p:txBody>
      </p:sp>
    </p:spTree>
    <p:extLst>
      <p:ext uri="{BB962C8B-B14F-4D97-AF65-F5344CB8AC3E}">
        <p14:creationId xmlns:p14="http://schemas.microsoft.com/office/powerpoint/2010/main" val="34988404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3A1C593-65D0-4073-BCC9-577B9352EA97}" type="datetimeFigureOut">
              <a:rPr lang="en-US" smtClean="0"/>
              <a:t>4/23/2022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4001249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A1C593-65D0-4073-BCC9-577B9352EA97}" type="datetimeFigureOut">
              <a:rPr lang="en-US" smtClean="0"/>
              <a:t>4/23/2022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1402064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A1C593-65D0-4073-BCC9-577B9352EA97}" type="datetimeFigureOut">
              <a:rPr lang="en-US" smtClean="0"/>
              <a:t>4/23/2022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1965547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3A1C593-65D0-4073-BCC9-577B9352EA97}" type="datetimeFigureOut">
              <a:rPr lang="en-US" smtClean="0"/>
              <a:t>4/23/2022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2375149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3A1C593-65D0-4073-BCC9-577B9352EA97}" type="datetimeFigureOut">
              <a:rPr lang="en-US" smtClean="0"/>
              <a:t>4/23/2022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412943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3A1C593-65D0-4073-BCC9-577B9352EA97}" type="datetimeFigureOut">
              <a:rPr lang="en-US" smtClean="0"/>
              <a:t>4/23/2022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35580844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A1C593-65D0-4073-BCC9-577B9352EA97}" type="datetimeFigureOut">
              <a:rPr lang="en-US" smtClean="0"/>
              <a:t>4/23/2022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2454063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A1C593-65D0-4073-BCC9-577B9352EA97}" type="datetimeFigureOut">
              <a:rPr lang="en-US" smtClean="0"/>
              <a:t>4/23/2022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33005379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A1C593-65D0-4073-BCC9-577B9352EA97}" type="datetimeFigureOut">
              <a:rPr lang="en-US" smtClean="0"/>
              <a:t>4/23/2022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585876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A1C593-65D0-4073-BCC9-577B9352EA97}" type="datetimeFigureOut">
              <a:rPr lang="en-US" smtClean="0"/>
              <a:t>4/23/2022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682560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A1C593-65D0-4073-BCC9-577B9352EA97}" type="datetimeFigureOut">
              <a:rPr lang="en-US" smtClean="0"/>
              <a:t>4/23/2022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34352867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9Slide.vn - 2019">
            <a:extLst>
              <a:ext uri="{FF2B5EF4-FFF2-40B4-BE49-F238E27FC236}">
                <a16:creationId xmlns:a16="http://schemas.microsoft.com/office/drawing/2014/main" id="{126E417F-8E4A-40C1-B601-2A6ADFDB459A}"/>
              </a:ext>
            </a:extLst>
          </p:cNvPr>
          <p:cNvSpPr txBox="1"/>
          <p:nvPr userDrawn="1"/>
        </p:nvSpPr>
        <p:spPr>
          <a:xfrm>
            <a:off x="0" y="-1604665"/>
            <a:ext cx="12192000" cy="461665"/>
          </a:xfrm>
          <a:prstGeom prst="rect">
            <a:avLst/>
          </a:prstGeom>
          <a:noFill/>
        </p:spPr>
        <p:txBody>
          <a:bodyPr vert="horz" rtlCol="0">
            <a:spAutoFit/>
          </a:bodyPr>
          <a:lstStyle/>
          <a:p>
            <a:pPr algn="ctr"/>
            <a:r>
              <a:rPr lang="en-US" sz="2400">
                <a:solidFill>
                  <a:srgbClr val="CFCFCF"/>
                </a:solidFill>
              </a:rPr>
              <a:t>www.9slide.vn</a:t>
            </a:r>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A1C593-65D0-4073-BCC9-577B9352EA97}" type="datetimeFigureOut">
              <a:rPr lang="en-US" smtClean="0"/>
              <a:t>4/23/2022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618960-8005-486C-9A75-10CB2AAC16F9}" type="slidenum">
              <a:rPr lang="en-US" smtClean="0"/>
              <a:t>‹#›</a:t>
            </a:fld>
            <a:endParaRPr lang="en-US"/>
          </a:p>
        </p:txBody>
      </p:sp>
    </p:spTree>
    <p:extLst>
      <p:ext uri="{BB962C8B-B14F-4D97-AF65-F5344CB8AC3E}">
        <p14:creationId xmlns:p14="http://schemas.microsoft.com/office/powerpoint/2010/main" val="35973008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naturallyhealthyandgorgeous.wordpress.com/2012/01/10/antioxidant-tuesdays-red-delicious-apples/" TargetMode="External"/><Relationship Id="rId5" Type="http://schemas.openxmlformats.org/officeDocument/2006/relationships/image" Target="../media/image3.jpeg"/><Relationship Id="rId4" Type="http://schemas.openxmlformats.org/officeDocument/2006/relationships/hyperlink" Target="https://www.healthtap.com/topics/accidentally-hit-hand-wall-make-fist" TargetMode="External"/><Relationship Id="rId9"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hyperlink" Target="http://naturallyhealthyandgorgeous.wordpress.com/2012/01/10/antioxidant-tuesdays-red-delicious-apples/"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tmjpainandtreatment.com/2014/09/answers-to-questions-about-tmj-disorders/" TargetMode="Externa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8" Type="http://schemas.openxmlformats.org/officeDocument/2006/relationships/image" Target="../media/image13.gif"/><Relationship Id="rId3" Type="http://schemas.openxmlformats.org/officeDocument/2006/relationships/image" Target="../media/image10.png"/><Relationship Id="rId7"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hyperlink" Target="http://naturallyhealthyandgorgeous.wordpress.com/2012/01/10/antioxidant-tuesdays-red-delicious-apples/" TargetMode="Externa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8" Type="http://schemas.openxmlformats.org/officeDocument/2006/relationships/image" Target="../media/image16.wmf"/><Relationship Id="rId3" Type="http://schemas.openxmlformats.org/officeDocument/2006/relationships/oleObject" Target="../embeddings/oleObject1.bin"/><Relationship Id="rId7" Type="http://schemas.openxmlformats.org/officeDocument/2006/relationships/image" Target="../media/image15.w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image" Target="../media/image14.wmf"/></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21.wmf"/><Relationship Id="rId4" Type="http://schemas.openxmlformats.org/officeDocument/2006/relationships/oleObject" Target="../embeddings/oleObject4.bin"/></Relationships>
</file>

<file path=ppt/slides/_rels/slide1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jpg"/></Relationships>
</file>

<file path=ppt/slides/_rels/slide1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9.png"/><Relationship Id="rId7" Type="http://schemas.openxmlformats.org/officeDocument/2006/relationships/hyperlink" Target="http://xemotor.com/tuanhung/?product_cat=phu%E1%BB%99c-nhun-ph%E1%BB%A5-tung" TargetMode="External"/><Relationship Id="rId12" Type="http://schemas.openxmlformats.org/officeDocument/2006/relationships/image" Target="../media/image34.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hyperlink" Target="http://thietbimamnontoancau.com/thu-nhun-ngua-tc-0818/" TargetMode="External"/><Relationship Id="rId5" Type="http://schemas.openxmlformats.org/officeDocument/2006/relationships/image" Target="../media/image30.jpeg"/><Relationship Id="rId10" Type="http://schemas.openxmlformats.org/officeDocument/2006/relationships/image" Target="../media/image33.jpeg"/><Relationship Id="rId4" Type="http://schemas.openxmlformats.org/officeDocument/2006/relationships/hyperlink" Target="http://www.forest.com.pl/?trampolina,27" TargetMode="External"/><Relationship Id="rId9" Type="http://schemas.openxmlformats.org/officeDocument/2006/relationships/hyperlink" Target="http://www.fountainpennetwork.com/forum/index.php/topic/173334-converting-a-jetstream-refill-to-fit-my-parker-jotter/" TargetMode="External"/></Relationships>
</file>

<file path=ppt/slides/_rels/slide17.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jpg"/><Relationship Id="rId7" Type="http://schemas.openxmlformats.org/officeDocument/2006/relationships/image" Target="../media/image40.png"/><Relationship Id="rId2" Type="http://schemas.openxmlformats.org/officeDocument/2006/relationships/image" Target="../media/image35.jp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jpeg"/></Relationships>
</file>

<file path=ppt/slides/_rels/slide18.xml.rels><?xml version="1.0" encoding="UTF-8" standalone="yes"?>
<Relationships xmlns="http://schemas.openxmlformats.org/package/2006/relationships"><Relationship Id="rId8" Type="http://schemas.openxmlformats.org/officeDocument/2006/relationships/hyperlink" Target="http://tmjpainandtreatment.com/2014/09/answers-to-questions-about-tmj-disorders/" TargetMode="External"/><Relationship Id="rId3" Type="http://schemas.openxmlformats.org/officeDocument/2006/relationships/hyperlink" Target="http://www.tinthethao.com.vn/photo/122/2F87D0/Can-canh-man-nhay-cau-nhan-diem-0-tai-Olympic" TargetMode="External"/><Relationship Id="rId7"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43.jpeg"/><Relationship Id="rId5" Type="http://schemas.openxmlformats.org/officeDocument/2006/relationships/hyperlink" Target="http://baotintuc.vn/the-thao/nhay-sao-noi-so-hai-bay-20130306152728606.htm" TargetMode="External"/><Relationship Id="rId4" Type="http://schemas.openxmlformats.org/officeDocument/2006/relationships/image" Target="../media/image42.jpeg"/><Relationship Id="rId9" Type="http://schemas.openxmlformats.org/officeDocument/2006/relationships/image" Target="../media/image4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49.gif"/><Relationship Id="rId4" Type="http://schemas.openxmlformats.org/officeDocument/2006/relationships/image" Target="../media/image48.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51.wmf"/><Relationship Id="rId5" Type="http://schemas.openxmlformats.org/officeDocument/2006/relationships/oleObject" Target="../embeddings/oleObject6.bin"/><Relationship Id="rId4" Type="http://schemas.openxmlformats.org/officeDocument/2006/relationships/image" Target="../media/image50.wmf"/></Relationships>
</file>

<file path=ppt/slides/_rels/slide2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image" Target="../media/image53.wmf"/><Relationship Id="rId3" Type="http://schemas.openxmlformats.org/officeDocument/2006/relationships/notesSlide" Target="../notesSlides/notesSlide13.xml"/><Relationship Id="rId7"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50.wmf"/><Relationship Id="rId5" Type="http://schemas.openxmlformats.org/officeDocument/2006/relationships/oleObject" Target="../embeddings/oleObject7.bin"/><Relationship Id="rId4" Type="http://schemas.openxmlformats.org/officeDocument/2006/relationships/image" Target="../media/image54.png"/></Relationships>
</file>

<file path=ppt/slides/_rels/slide3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12437" y="332509"/>
            <a:ext cx="11739418" cy="6132946"/>
          </a:xfrm>
          <a:prstGeom prst="rect">
            <a:avLst/>
          </a:prstGeom>
        </p:spPr>
      </p:pic>
    </p:spTree>
    <p:extLst>
      <p:ext uri="{BB962C8B-B14F-4D97-AF65-F5344CB8AC3E}">
        <p14:creationId xmlns:p14="http://schemas.microsoft.com/office/powerpoint/2010/main" val="13058847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518400" y="796053"/>
            <a:ext cx="4968000" cy="2936768"/>
            <a:chOff x="4429428" y="583941"/>
            <a:chExt cx="7161389" cy="4371517"/>
          </a:xfrm>
        </p:grpSpPr>
        <p:pic>
          <p:nvPicPr>
            <p:cNvPr id="26628" name="Picture 4" descr="http://images.rapgenius.com/37p8oj4pgheuzd888hkl1ndnr.640x480x1.jpg"/>
            <p:cNvPicPr>
              <a:picLocks noChangeAspect="1" noChangeArrowheads="1"/>
            </p:cNvPicPr>
            <p:nvPr/>
          </p:nvPicPr>
          <p:blipFill>
            <a:blip r:embed="rId3"/>
            <a:srcRect r="8125"/>
            <a:stretch>
              <a:fillRect/>
            </a:stretch>
          </p:blipFill>
          <p:spPr bwMode="auto">
            <a:xfrm>
              <a:off x="4429428" y="1825881"/>
              <a:ext cx="3833712" cy="3129577"/>
            </a:xfrm>
            <a:prstGeom prst="roundRect">
              <a:avLst/>
            </a:prstGeom>
            <a:noFill/>
          </p:spPr>
        </p:pic>
        <p:sp>
          <p:nvSpPr>
            <p:cNvPr id="11" name="Cloud Callout 10"/>
            <p:cNvSpPr/>
            <p:nvPr/>
          </p:nvSpPr>
          <p:spPr bwMode="auto">
            <a:xfrm>
              <a:off x="6924400" y="583941"/>
              <a:ext cx="4666417" cy="2125865"/>
            </a:xfrm>
            <a:prstGeom prst="cloudCallout">
              <a:avLst>
                <a:gd name="adj1" fmla="val -48138"/>
                <a:gd name="adj2" fmla="val 57164"/>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none" lIns="90000" tIns="46800" rIns="90000" bIns="46800" numCol="1" rtlCol="0" anchor="ctr" anchorCtr="0" compatLnSpc="1">
              <a:prstTxWarp prst="textNoShape">
                <a:avLst/>
              </a:prstTxWarp>
            </a:bodyPr>
            <a:lstStyle/>
            <a:p>
              <a:r>
                <a:rPr lang="en-US" sz="2800" dirty="0" err="1">
                  <a:latin typeface="Arial" panose="020B0604020202020204" pitchFamily="34" charset="0"/>
                  <a:cs typeface="Arial" panose="020B0604020202020204" pitchFamily="34" charset="0"/>
                </a:rPr>
                <a:t>Tại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sao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quả</a:t>
              </a:r>
              <a:r>
                <a:rPr lang="en-US" sz="2800" dirty="0">
                  <a:latin typeface="Arial" panose="020B0604020202020204" pitchFamily="34" charset="0"/>
                  <a:cs typeface="Arial" panose="020B0604020202020204" pitchFamily="34" charset="0"/>
                </a:rPr>
                <a:t> </a:t>
              </a:r>
            </a:p>
            <a:p>
              <a:r>
                <a:rPr lang="en-US" sz="2800" dirty="0" err="1">
                  <a:latin typeface="Arial" panose="020B0604020202020204" pitchFamily="34" charset="0"/>
                  <a:cs typeface="Arial" panose="020B0604020202020204" pitchFamily="34" charset="0"/>
                </a:rPr>
                <a:t>táo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bị</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rơi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xuống</a:t>
              </a:r>
              <a:r>
                <a:rPr lang="en-US" sz="2800" dirty="0">
                  <a:latin typeface="Arial" panose="020B0604020202020204" pitchFamily="34" charset="0"/>
                  <a:cs typeface="Arial" panose="020B0604020202020204" pitchFamily="34" charset="0"/>
                </a:rPr>
                <a:t>?</a:t>
              </a:r>
            </a:p>
          </p:txBody>
        </p:sp>
      </p:grpSp>
      <p:grpSp>
        <p:nvGrpSpPr>
          <p:cNvPr id="18" name="Group 17"/>
          <p:cNvGrpSpPr/>
          <p:nvPr/>
        </p:nvGrpSpPr>
        <p:grpSpPr>
          <a:xfrm>
            <a:off x="1775279" y="3572612"/>
            <a:ext cx="2903215" cy="3101245"/>
            <a:chOff x="5150340" y="1048781"/>
            <a:chExt cx="2903215" cy="3101245"/>
          </a:xfrm>
        </p:grpSpPr>
        <p:pic>
          <p:nvPicPr>
            <p:cNvPr id="16" name="Picture 4" descr="https://edc2.healthtap.com/ht-staging/user_answer/reference_image/7592/large/Extremity-upper-hand.jpeg?1386670600">
              <a:hlinkClick r:id="rId4"/>
            </p:cNvPr>
            <p:cNvPicPr>
              <a:picLocks noChangeAspect="1" noChangeArrowheads="1"/>
            </p:cNvPicPr>
            <p:nvPr/>
          </p:nvPicPr>
          <p:blipFill>
            <a:blip r:embed="rId5"/>
            <a:srcRect/>
            <a:stretch>
              <a:fillRect/>
            </a:stretch>
          </p:blipFill>
          <p:spPr bwMode="auto">
            <a:xfrm>
              <a:off x="5150340" y="1048781"/>
              <a:ext cx="2903215" cy="1935477"/>
            </a:xfrm>
            <a:prstGeom prst="rect">
              <a:avLst/>
            </a:prstGeom>
            <a:ln>
              <a:noFill/>
            </a:ln>
            <a:effectLst>
              <a:softEdge rad="112500"/>
            </a:effectLst>
          </p:spPr>
        </p:pic>
        <p:grpSp>
          <p:nvGrpSpPr>
            <p:cNvPr id="23" name="Group 22"/>
            <p:cNvGrpSpPr/>
            <p:nvPr/>
          </p:nvGrpSpPr>
          <p:grpSpPr>
            <a:xfrm>
              <a:off x="6088970" y="2816124"/>
              <a:ext cx="965289" cy="1333902"/>
              <a:chOff x="1327822" y="3622350"/>
              <a:chExt cx="965289" cy="1333902"/>
            </a:xfrm>
          </p:grpSpPr>
          <p:pic>
            <p:nvPicPr>
              <p:cNvPr id="17" name="Picture 8" descr="http://mccutcheonsblog.files.wordpress.com/2011/09/red_delicious_apple.jpg">
                <a:hlinkClick r:id="rId6"/>
              </p:cNvPr>
              <p:cNvPicPr>
                <a:picLocks noChangeAspect="1" noChangeArrowheads="1"/>
              </p:cNvPicPr>
              <p:nvPr/>
            </p:nvPicPr>
            <p:blipFill>
              <a:blip r:embed="rId7" cstate="print"/>
              <a:srcRect/>
              <a:stretch>
                <a:fillRect/>
              </a:stretch>
            </p:blipFill>
            <p:spPr bwMode="auto">
              <a:xfrm rot="5134778">
                <a:off x="1327823" y="3622349"/>
                <a:ext cx="965288" cy="965289"/>
              </a:xfrm>
              <a:prstGeom prst="rect">
                <a:avLst/>
              </a:prstGeom>
              <a:noFill/>
            </p:spPr>
          </p:pic>
          <p:cxnSp>
            <p:nvCxnSpPr>
              <p:cNvPr id="19" name="Straight Arrow Connector 18"/>
              <p:cNvCxnSpPr/>
              <p:nvPr/>
            </p:nvCxnSpPr>
            <p:spPr bwMode="auto">
              <a:xfrm rot="5400000">
                <a:off x="1415845" y="4572000"/>
                <a:ext cx="766916" cy="1588"/>
              </a:xfrm>
              <a:prstGeom prst="straightConnector1">
                <a:avLst/>
              </a:prstGeom>
              <a:solidFill>
                <a:schemeClr val="accent1"/>
              </a:solidFill>
              <a:ln w="57150" cap="flat" cmpd="sng" algn="ctr">
                <a:solidFill>
                  <a:schemeClr val="tx1"/>
                </a:solidFill>
                <a:prstDash val="solid"/>
                <a:round/>
                <a:headEnd type="none" w="med" len="med"/>
                <a:tailEnd type="arrow"/>
              </a:ln>
              <a:effectLst/>
            </p:spPr>
          </p:cxnSp>
        </p:grpSp>
      </p:grpSp>
      <p:grpSp>
        <p:nvGrpSpPr>
          <p:cNvPr id="27" name="Group 26"/>
          <p:cNvGrpSpPr/>
          <p:nvPr/>
        </p:nvGrpSpPr>
        <p:grpSpPr>
          <a:xfrm>
            <a:off x="4038601" y="71647"/>
            <a:ext cx="4419600" cy="581082"/>
            <a:chOff x="2193" y="0"/>
            <a:chExt cx="2245706" cy="1239104"/>
          </a:xfrm>
          <a:solidFill>
            <a:srgbClr val="002060"/>
          </a:solidFill>
          <a:scene3d>
            <a:camera prst="orthographicFront"/>
            <a:lightRig rig="threePt" dir="t">
              <a:rot lat="0" lon="0" rev="7500000"/>
            </a:lightRig>
          </a:scene3d>
        </p:grpSpPr>
        <p:sp>
          <p:nvSpPr>
            <p:cNvPr id="28" name="Rounded Rectangle 27"/>
            <p:cNvSpPr/>
            <p:nvPr/>
          </p:nvSpPr>
          <p:spPr>
            <a:xfrm>
              <a:off x="2193" y="0"/>
              <a:ext cx="2245706" cy="1239104"/>
            </a:xfrm>
            <a:prstGeom prst="roundRect">
              <a:avLst/>
            </a:prstGeom>
            <a:grpFill/>
            <a:sp3d prstMaterial="plastic">
              <a:bevelT w="127000" h="25400" prst="relaxedInset"/>
            </a:sp3d>
          </p:spPr>
          <p:style>
            <a:lnRef idx="0">
              <a:schemeClr val="lt2">
                <a:hueOff val="0"/>
                <a:satOff val="0"/>
                <a:lumOff val="0"/>
                <a:alphaOff val="0"/>
              </a:schemeClr>
            </a:lnRef>
            <a:fillRef idx="3">
              <a:schemeClr val="dk2">
                <a:hueOff val="0"/>
                <a:satOff val="0"/>
                <a:lumOff val="0"/>
                <a:alphaOff val="0"/>
              </a:schemeClr>
            </a:fillRef>
            <a:effectRef idx="2">
              <a:schemeClr val="dk2">
                <a:hueOff val="0"/>
                <a:satOff val="0"/>
                <a:lumOff val="0"/>
                <a:alphaOff val="0"/>
              </a:schemeClr>
            </a:effectRef>
            <a:fontRef idx="minor">
              <a:schemeClr val="lt1"/>
            </a:fontRef>
          </p:style>
        </p:sp>
        <p:sp>
          <p:nvSpPr>
            <p:cNvPr id="29" name="Rounded Rectangle 4"/>
            <p:cNvSpPr/>
            <p:nvPr/>
          </p:nvSpPr>
          <p:spPr>
            <a:xfrm>
              <a:off x="77334" y="60488"/>
              <a:ext cx="2124730" cy="1118127"/>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121920" tIns="60960" rIns="121920" bIns="60960" numCol="1" spcCol="1270" anchor="ctr" anchorCtr="0">
              <a:noAutofit/>
            </a:bodyPr>
            <a:lstStyle/>
            <a:p>
              <a:pPr algn="ctr" defTabSz="1422400">
                <a:lnSpc>
                  <a:spcPct val="90000"/>
                </a:lnSpc>
                <a:spcAft>
                  <a:spcPct val="35000"/>
                </a:spcAft>
              </a:pPr>
              <a:r>
                <a:rPr lang="en-US" sz="3200" b="1" dirty="0" err="1">
                  <a:latin typeface="Arial" panose="020B0604020202020204" pitchFamily="34" charset="0"/>
                  <a:cs typeface="Arial" panose="020B0604020202020204" pitchFamily="34" charset="0"/>
                </a:rPr>
                <a:t>Ôn</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lại</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kiến</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thức</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cũ</a:t>
              </a:r>
              <a:endParaRPr lang="en-US" sz="3200" b="1" dirty="0">
                <a:latin typeface="Arial" panose="020B0604020202020204" pitchFamily="34" charset="0"/>
                <a:cs typeface="Arial" panose="020B0604020202020204" pitchFamily="34" charset="0"/>
              </a:endParaRPr>
            </a:p>
          </p:txBody>
        </p:sp>
      </p:grpSp>
      <p:sp>
        <p:nvSpPr>
          <p:cNvPr id="32" name="Rectangle 31"/>
          <p:cNvSpPr/>
          <p:nvPr/>
        </p:nvSpPr>
        <p:spPr>
          <a:xfrm>
            <a:off x="5486400" y="5658963"/>
            <a:ext cx="4821190" cy="954107"/>
          </a:xfrm>
          <a:prstGeom prst="rect">
            <a:avLst/>
          </a:prstGeom>
        </p:spPr>
        <p:txBody>
          <a:bodyPr wrap="square">
            <a:spAutoFit/>
          </a:bodyPr>
          <a:lstStyle/>
          <a:p>
            <a:pPr algn="ctr"/>
            <a:r>
              <a:rPr lang="en-US" sz="2800" b="1" dirty="0">
                <a:solidFill>
                  <a:srgbClr val="C00000"/>
                </a:solidFill>
                <a:latin typeface="Arial" panose="020B0604020202020204" pitchFamily="34" charset="0"/>
                <a:cs typeface="Arial" panose="020B0604020202020204" pitchFamily="34" charset="0"/>
              </a:rPr>
              <a:t>Do </a:t>
            </a:r>
            <a:r>
              <a:rPr lang="en-US" sz="2800" b="1" dirty="0" err="1">
                <a:solidFill>
                  <a:srgbClr val="C00000"/>
                </a:solidFill>
                <a:latin typeface="Arial" panose="020B0604020202020204" pitchFamily="34" charset="0"/>
                <a:cs typeface="Arial" panose="020B0604020202020204" pitchFamily="34" charset="0"/>
              </a:rPr>
              <a:t>lực</a:t>
            </a:r>
            <a:r>
              <a:rPr lang="en-US" sz="2800" b="1" dirty="0">
                <a:solidFill>
                  <a:srgbClr val="C00000"/>
                </a:solidFill>
                <a:latin typeface="Arial" panose="020B0604020202020204" pitchFamily="34" charset="0"/>
                <a:cs typeface="Arial" panose="020B0604020202020204" pitchFamily="34" charset="0"/>
              </a:rPr>
              <a:t> </a:t>
            </a:r>
            <a:r>
              <a:rPr lang="en-US" sz="2800" b="1" dirty="0" err="1">
                <a:solidFill>
                  <a:srgbClr val="C00000"/>
                </a:solidFill>
                <a:latin typeface="Arial" panose="020B0604020202020204" pitchFamily="34" charset="0"/>
                <a:cs typeface="Arial" panose="020B0604020202020204" pitchFamily="34" charset="0"/>
              </a:rPr>
              <a:t>hấp</a:t>
            </a:r>
            <a:r>
              <a:rPr lang="en-US" sz="2800" b="1" dirty="0">
                <a:solidFill>
                  <a:srgbClr val="C00000"/>
                </a:solidFill>
                <a:latin typeface="Arial" panose="020B0604020202020204" pitchFamily="34" charset="0"/>
                <a:cs typeface="Arial" panose="020B0604020202020204" pitchFamily="34" charset="0"/>
              </a:rPr>
              <a:t> </a:t>
            </a:r>
            <a:r>
              <a:rPr lang="en-US" sz="2800" b="1" dirty="0" err="1">
                <a:solidFill>
                  <a:srgbClr val="C00000"/>
                </a:solidFill>
                <a:latin typeface="Arial" panose="020B0604020202020204" pitchFamily="34" charset="0"/>
                <a:cs typeface="Arial" panose="020B0604020202020204" pitchFamily="34" charset="0"/>
              </a:rPr>
              <a:t>dẫn</a:t>
            </a:r>
            <a:r>
              <a:rPr lang="en-US" sz="2800" b="1" dirty="0">
                <a:solidFill>
                  <a:srgbClr val="C00000"/>
                </a:solidFill>
                <a:latin typeface="Arial" panose="020B0604020202020204" pitchFamily="34" charset="0"/>
                <a:cs typeface="Arial" panose="020B0604020202020204" pitchFamily="34" charset="0"/>
              </a:rPr>
              <a:t> </a:t>
            </a:r>
            <a:r>
              <a:rPr lang="en-US" sz="2800" b="1" dirty="0" err="1">
                <a:solidFill>
                  <a:srgbClr val="C00000"/>
                </a:solidFill>
                <a:latin typeface="Arial" panose="020B0604020202020204" pitchFamily="34" charset="0"/>
                <a:cs typeface="Arial" panose="020B0604020202020204" pitchFamily="34" charset="0"/>
              </a:rPr>
              <a:t>của</a:t>
            </a:r>
            <a:r>
              <a:rPr lang="en-US" sz="2800" b="1" dirty="0">
                <a:solidFill>
                  <a:srgbClr val="C00000"/>
                </a:solidFill>
                <a:latin typeface="Arial" panose="020B0604020202020204" pitchFamily="34" charset="0"/>
                <a:cs typeface="Arial" panose="020B0604020202020204" pitchFamily="34" charset="0"/>
              </a:rPr>
              <a:t> </a:t>
            </a:r>
            <a:r>
              <a:rPr lang="en-US" sz="2800" b="1" dirty="0" err="1">
                <a:solidFill>
                  <a:srgbClr val="C00000"/>
                </a:solidFill>
                <a:latin typeface="Arial" panose="020B0604020202020204" pitchFamily="34" charset="0"/>
                <a:cs typeface="Arial" panose="020B0604020202020204" pitchFamily="34" charset="0"/>
              </a:rPr>
              <a:t>trái</a:t>
            </a:r>
            <a:r>
              <a:rPr lang="en-US" sz="2800" b="1" dirty="0">
                <a:solidFill>
                  <a:srgbClr val="C00000"/>
                </a:solidFill>
                <a:latin typeface="Arial" panose="020B0604020202020204" pitchFamily="34" charset="0"/>
                <a:cs typeface="Arial" panose="020B0604020202020204" pitchFamily="34" charset="0"/>
              </a:rPr>
              <a:t> </a:t>
            </a:r>
            <a:r>
              <a:rPr lang="en-US" sz="2800" b="1" dirty="0" err="1">
                <a:solidFill>
                  <a:srgbClr val="C00000"/>
                </a:solidFill>
                <a:latin typeface="Arial" panose="020B0604020202020204" pitchFamily="34" charset="0"/>
                <a:cs typeface="Arial" panose="020B0604020202020204" pitchFamily="34" charset="0"/>
              </a:rPr>
              <a:t>đất</a:t>
            </a:r>
            <a:r>
              <a:rPr lang="en-US" sz="2800" b="1" dirty="0">
                <a:solidFill>
                  <a:srgbClr val="C00000"/>
                </a:solidFill>
                <a:latin typeface="Arial" panose="020B0604020202020204" pitchFamily="34" charset="0"/>
                <a:cs typeface="Arial" panose="020B0604020202020204" pitchFamily="34" charset="0"/>
              </a:rPr>
              <a:t> (</a:t>
            </a:r>
            <a:r>
              <a:rPr lang="en-US" sz="2800" b="1" dirty="0" err="1">
                <a:solidFill>
                  <a:srgbClr val="C00000"/>
                </a:solidFill>
                <a:latin typeface="Arial" panose="020B0604020202020204" pitchFamily="34" charset="0"/>
                <a:cs typeface="Arial" panose="020B0604020202020204" pitchFamily="34" charset="0"/>
              </a:rPr>
              <a:t>trọng</a:t>
            </a:r>
            <a:r>
              <a:rPr lang="en-US" sz="2800" b="1" dirty="0">
                <a:solidFill>
                  <a:srgbClr val="C00000"/>
                </a:solidFill>
                <a:latin typeface="Arial" panose="020B0604020202020204" pitchFamily="34" charset="0"/>
                <a:cs typeface="Arial" panose="020B0604020202020204" pitchFamily="34" charset="0"/>
              </a:rPr>
              <a:t> </a:t>
            </a:r>
            <a:r>
              <a:rPr lang="en-US" sz="2800" b="1" dirty="0" err="1">
                <a:solidFill>
                  <a:srgbClr val="C00000"/>
                </a:solidFill>
                <a:latin typeface="Arial" panose="020B0604020202020204" pitchFamily="34" charset="0"/>
                <a:cs typeface="Arial" panose="020B0604020202020204" pitchFamily="34" charset="0"/>
              </a:rPr>
              <a:t>lực</a:t>
            </a:r>
            <a:r>
              <a:rPr lang="en-US" sz="2800" b="1" dirty="0">
                <a:solidFill>
                  <a:srgbClr val="C00000"/>
                </a:solidFill>
                <a:latin typeface="Arial" panose="020B0604020202020204" pitchFamily="34" charset="0"/>
                <a:cs typeface="Arial" panose="020B0604020202020204" pitchFamily="34" charset="0"/>
              </a:rPr>
              <a:t>) </a:t>
            </a:r>
            <a:r>
              <a:rPr lang="en-US" sz="2800" b="1" dirty="0" err="1">
                <a:solidFill>
                  <a:srgbClr val="C00000"/>
                </a:solidFill>
                <a:latin typeface="Arial" panose="020B0604020202020204" pitchFamily="34" charset="0"/>
                <a:cs typeface="Arial" panose="020B0604020202020204" pitchFamily="34" charset="0"/>
              </a:rPr>
              <a:t>hút</a:t>
            </a:r>
            <a:r>
              <a:rPr lang="en-US" sz="2800" b="1" dirty="0">
                <a:solidFill>
                  <a:srgbClr val="C00000"/>
                </a:solidFill>
                <a:latin typeface="Arial" panose="020B0604020202020204" pitchFamily="34" charset="0"/>
                <a:cs typeface="Arial" panose="020B0604020202020204" pitchFamily="34" charset="0"/>
              </a:rPr>
              <a:t> </a:t>
            </a:r>
            <a:r>
              <a:rPr lang="en-US" sz="2800" b="1" dirty="0" err="1">
                <a:solidFill>
                  <a:srgbClr val="C00000"/>
                </a:solidFill>
                <a:latin typeface="Arial" panose="020B0604020202020204" pitchFamily="34" charset="0"/>
                <a:cs typeface="Arial" panose="020B0604020202020204" pitchFamily="34" charset="0"/>
              </a:rPr>
              <a:t>quả</a:t>
            </a:r>
            <a:r>
              <a:rPr lang="en-US" sz="2800" b="1" dirty="0">
                <a:solidFill>
                  <a:srgbClr val="C00000"/>
                </a:solidFill>
                <a:latin typeface="Arial" panose="020B0604020202020204" pitchFamily="34" charset="0"/>
                <a:cs typeface="Arial" panose="020B0604020202020204" pitchFamily="34" charset="0"/>
              </a:rPr>
              <a:t> </a:t>
            </a:r>
            <a:r>
              <a:rPr lang="en-US" sz="2800" b="1" dirty="0" err="1">
                <a:solidFill>
                  <a:srgbClr val="C00000"/>
                </a:solidFill>
                <a:latin typeface="Arial" panose="020B0604020202020204" pitchFamily="34" charset="0"/>
                <a:cs typeface="Arial" panose="020B0604020202020204" pitchFamily="34" charset="0"/>
              </a:rPr>
              <a:t>táo</a:t>
            </a:r>
            <a:endParaRPr lang="en-US" sz="2800" dirty="0">
              <a:latin typeface="Arial" panose="020B0604020202020204" pitchFamily="34" charset="0"/>
              <a:cs typeface="Arial" panose="020B0604020202020204" pitchFamily="34" charset="0"/>
            </a:endParaRPr>
          </a:p>
        </p:txBody>
      </p:sp>
      <p:pic>
        <p:nvPicPr>
          <p:cNvPr id="24" name="Picture 8" descr="http://mccutcheonsblog.files.wordpress.com/2011/09/red_delicious_apple.jpg">
            <a:hlinkClick r:id="rId6"/>
            <a:extLst>
              <a:ext uri="{FF2B5EF4-FFF2-40B4-BE49-F238E27FC236}">
                <a16:creationId xmlns:a16="http://schemas.microsoft.com/office/drawing/2014/main" id="{647491E0-B6C2-40C0-AF74-581F0A70A054}"/>
              </a:ext>
            </a:extLst>
          </p:cNvPr>
          <p:cNvPicPr>
            <a:picLocks noChangeAspect="1" noChangeArrowheads="1"/>
          </p:cNvPicPr>
          <p:nvPr/>
        </p:nvPicPr>
        <p:blipFill>
          <a:blip r:embed="rId8" cstate="print"/>
          <a:srcRect/>
          <a:stretch>
            <a:fillRect/>
          </a:stretch>
        </p:blipFill>
        <p:spPr bwMode="auto">
          <a:xfrm rot="5134778">
            <a:off x="7778428" y="899060"/>
            <a:ext cx="587861" cy="587862"/>
          </a:xfrm>
          <a:prstGeom prst="rect">
            <a:avLst/>
          </a:prstGeom>
          <a:noFill/>
        </p:spPr>
      </p:pic>
      <p:cxnSp>
        <p:nvCxnSpPr>
          <p:cNvPr id="26" name="Straight Arrow Connector 25">
            <a:extLst>
              <a:ext uri="{FF2B5EF4-FFF2-40B4-BE49-F238E27FC236}">
                <a16:creationId xmlns:a16="http://schemas.microsoft.com/office/drawing/2014/main" id="{ED8FB6B0-0F38-4C19-BD4E-B831B8C2F2AF}"/>
              </a:ext>
            </a:extLst>
          </p:cNvPr>
          <p:cNvCxnSpPr/>
          <p:nvPr/>
        </p:nvCxnSpPr>
        <p:spPr bwMode="auto">
          <a:xfrm rot="16200000" flipH="1">
            <a:off x="7656450" y="1624418"/>
            <a:ext cx="751134" cy="795"/>
          </a:xfrm>
          <a:prstGeom prst="straightConnector1">
            <a:avLst/>
          </a:prstGeom>
          <a:solidFill>
            <a:schemeClr val="accent1"/>
          </a:solidFill>
          <a:ln w="57150" cap="flat" cmpd="sng" algn="ctr">
            <a:solidFill>
              <a:srgbClr val="C00000"/>
            </a:solidFill>
            <a:prstDash val="solid"/>
            <a:round/>
            <a:headEnd type="none" w="med" len="med"/>
            <a:tailEnd type="arrow"/>
          </a:ln>
          <a:effectLst/>
        </p:spPr>
      </p:cxnSp>
      <p:pic>
        <p:nvPicPr>
          <p:cNvPr id="33" name="Picture 2" descr="http://convergenceconsultinggroup.com/wp-content/uploads/2013/10/Services_Comprehensive_sm.jpg">
            <a:extLst>
              <a:ext uri="{FF2B5EF4-FFF2-40B4-BE49-F238E27FC236}">
                <a16:creationId xmlns:a16="http://schemas.microsoft.com/office/drawing/2014/main" id="{4E1D8C8B-6600-4FA9-A4C4-5B535E0314BE}"/>
              </a:ext>
            </a:extLst>
          </p:cNvPr>
          <p:cNvPicPr>
            <a:picLocks noChangeAspect="1" noChangeArrowheads="1"/>
          </p:cNvPicPr>
          <p:nvPr/>
        </p:nvPicPr>
        <p:blipFill>
          <a:blip r:embed="rId9" cstate="print"/>
          <a:srcRect/>
          <a:stretch>
            <a:fillRect/>
          </a:stretch>
        </p:blipFill>
        <p:spPr bwMode="auto">
          <a:xfrm>
            <a:off x="6477001" y="2186184"/>
            <a:ext cx="3093275" cy="3093275"/>
          </a:xfrm>
          <a:prstGeom prst="rect">
            <a:avLst/>
          </a:prstGeom>
          <a:noFill/>
        </p:spPr>
      </p:pic>
      <p:cxnSp>
        <p:nvCxnSpPr>
          <p:cNvPr id="34" name="Straight Arrow Connector 33">
            <a:extLst>
              <a:ext uri="{FF2B5EF4-FFF2-40B4-BE49-F238E27FC236}">
                <a16:creationId xmlns:a16="http://schemas.microsoft.com/office/drawing/2014/main" id="{220F9E29-C329-4271-9826-74878CB45446}"/>
              </a:ext>
            </a:extLst>
          </p:cNvPr>
          <p:cNvCxnSpPr/>
          <p:nvPr/>
        </p:nvCxnSpPr>
        <p:spPr bwMode="auto">
          <a:xfrm rot="5400000" flipH="1" flipV="1">
            <a:off x="7625366" y="3359208"/>
            <a:ext cx="757631" cy="1588"/>
          </a:xfrm>
          <a:prstGeom prst="straightConnector1">
            <a:avLst/>
          </a:prstGeom>
          <a:solidFill>
            <a:schemeClr val="accent1"/>
          </a:solidFill>
          <a:ln w="57150" cap="flat" cmpd="sng" algn="ctr">
            <a:solidFill>
              <a:srgbClr val="C00000"/>
            </a:solidFill>
            <a:prstDash val="solid"/>
            <a:round/>
            <a:headEnd type="none" w="med" len="med"/>
            <a:tailEnd type="arrow"/>
          </a:ln>
          <a:effectLst/>
        </p:spPr>
      </p:cxn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diamond(in)">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diamond(in)">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diamond(in)">
                                      <p:cBhvr>
                                        <p:cTn id="1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Line 54"/>
          <p:cNvSpPr>
            <a:spLocks noChangeShapeType="1"/>
          </p:cNvSpPr>
          <p:nvPr/>
        </p:nvSpPr>
        <p:spPr bwMode="auto">
          <a:xfrm flipV="1">
            <a:off x="2278744" y="1402570"/>
            <a:ext cx="2253063" cy="45719"/>
          </a:xfrm>
          <a:prstGeom prst="line">
            <a:avLst/>
          </a:prstGeom>
          <a:noFill/>
          <a:ln w="76200">
            <a:pattFill prst="trellis">
              <a:fgClr>
                <a:srgbClr val="000000"/>
              </a:fgClr>
              <a:bgClr>
                <a:srgbClr val="FFFFFF"/>
              </a:bgClr>
            </a:pattFill>
            <a:round/>
            <a:headEnd/>
            <a:tailEnd/>
          </a:ln>
          <a:effectLst/>
        </p:spPr>
        <p:txBody>
          <a:bodyPr/>
          <a:lstStyle/>
          <a:p>
            <a:endParaRPr lang="en-US">
              <a:latin typeface="Arial" panose="020B0604020202020204" pitchFamily="34" charset="0"/>
              <a:cs typeface="Arial" panose="020B0604020202020204" pitchFamily="34" charset="0"/>
            </a:endParaRPr>
          </a:p>
        </p:txBody>
      </p:sp>
      <p:grpSp>
        <p:nvGrpSpPr>
          <p:cNvPr id="18" name="Group 22"/>
          <p:cNvGrpSpPr/>
          <p:nvPr/>
        </p:nvGrpSpPr>
        <p:grpSpPr>
          <a:xfrm>
            <a:off x="3543766" y="3245161"/>
            <a:ext cx="691628" cy="1119753"/>
            <a:chOff x="1433796" y="3836499"/>
            <a:chExt cx="691628" cy="1119753"/>
          </a:xfrm>
        </p:grpSpPr>
        <p:pic>
          <p:nvPicPr>
            <p:cNvPr id="22" name="Picture 8" descr="http://mccutcheonsblog.files.wordpress.com/2011/09/red_delicious_apple.jpg">
              <a:hlinkClick r:id="rId3"/>
            </p:cNvPr>
            <p:cNvPicPr>
              <a:picLocks noChangeAspect="1" noChangeArrowheads="1"/>
            </p:cNvPicPr>
            <p:nvPr/>
          </p:nvPicPr>
          <p:blipFill>
            <a:blip r:embed="rId4" cstate="print"/>
            <a:srcRect/>
            <a:stretch>
              <a:fillRect/>
            </a:stretch>
          </p:blipFill>
          <p:spPr bwMode="auto">
            <a:xfrm rot="5134778">
              <a:off x="1433796" y="3836499"/>
              <a:ext cx="691627" cy="691628"/>
            </a:xfrm>
            <a:prstGeom prst="rect">
              <a:avLst/>
            </a:prstGeom>
            <a:noFill/>
          </p:spPr>
        </p:pic>
        <p:cxnSp>
          <p:nvCxnSpPr>
            <p:cNvPr id="23" name="Straight Arrow Connector 22"/>
            <p:cNvCxnSpPr/>
            <p:nvPr/>
          </p:nvCxnSpPr>
          <p:spPr bwMode="auto">
            <a:xfrm rot="5400000">
              <a:off x="1386817" y="4572000"/>
              <a:ext cx="766916" cy="1588"/>
            </a:xfrm>
            <a:prstGeom prst="straightConnector1">
              <a:avLst/>
            </a:prstGeom>
            <a:solidFill>
              <a:schemeClr val="accent1"/>
            </a:solidFill>
            <a:ln w="57150" cap="flat" cmpd="sng" algn="ctr">
              <a:solidFill>
                <a:schemeClr val="tx1"/>
              </a:solidFill>
              <a:prstDash val="solid"/>
              <a:round/>
              <a:headEnd type="none" w="med" len="med"/>
              <a:tailEnd type="arrow"/>
            </a:ln>
            <a:effectLst/>
          </p:spPr>
        </p:cxnSp>
      </p:grpSp>
      <p:grpSp>
        <p:nvGrpSpPr>
          <p:cNvPr id="27" name="Group 26"/>
          <p:cNvGrpSpPr/>
          <p:nvPr/>
        </p:nvGrpSpPr>
        <p:grpSpPr>
          <a:xfrm>
            <a:off x="3730161" y="1472945"/>
            <a:ext cx="407987" cy="1978973"/>
            <a:chOff x="1625600" y="1472944"/>
            <a:chExt cx="407987" cy="1978973"/>
          </a:xfrm>
        </p:grpSpPr>
        <p:sp>
          <p:nvSpPr>
            <p:cNvPr id="24" name="Freeform 37"/>
            <p:cNvSpPr>
              <a:spLocks/>
            </p:cNvSpPr>
            <p:nvPr/>
          </p:nvSpPr>
          <p:spPr bwMode="auto">
            <a:xfrm>
              <a:off x="1625600" y="1472944"/>
              <a:ext cx="407987" cy="1755775"/>
            </a:xfrm>
            <a:custGeom>
              <a:avLst/>
              <a:gdLst/>
              <a:ahLst/>
              <a:cxnLst>
                <a:cxn ang="0">
                  <a:pos x="1000" y="10"/>
                </a:cxn>
                <a:cxn ang="0">
                  <a:pos x="1707" y="190"/>
                </a:cxn>
                <a:cxn ang="0">
                  <a:pos x="2000" y="510"/>
                </a:cxn>
                <a:cxn ang="0">
                  <a:pos x="1707" y="830"/>
                </a:cxn>
                <a:cxn ang="0">
                  <a:pos x="1000" y="1010"/>
                </a:cxn>
                <a:cxn ang="0">
                  <a:pos x="293" y="990"/>
                </a:cxn>
                <a:cxn ang="0">
                  <a:pos x="0" y="830"/>
                </a:cxn>
                <a:cxn ang="0">
                  <a:pos x="293" y="670"/>
                </a:cxn>
                <a:cxn ang="0">
                  <a:pos x="1000" y="650"/>
                </a:cxn>
                <a:cxn ang="0">
                  <a:pos x="1707" y="830"/>
                </a:cxn>
                <a:cxn ang="0">
                  <a:pos x="2000" y="1150"/>
                </a:cxn>
                <a:cxn ang="0">
                  <a:pos x="1707" y="1470"/>
                </a:cxn>
                <a:cxn ang="0">
                  <a:pos x="1000" y="1650"/>
                </a:cxn>
                <a:cxn ang="0">
                  <a:pos x="293" y="1630"/>
                </a:cxn>
                <a:cxn ang="0">
                  <a:pos x="0" y="1470"/>
                </a:cxn>
                <a:cxn ang="0">
                  <a:pos x="293" y="1310"/>
                </a:cxn>
                <a:cxn ang="0">
                  <a:pos x="1000" y="1290"/>
                </a:cxn>
                <a:cxn ang="0">
                  <a:pos x="1707" y="1470"/>
                </a:cxn>
                <a:cxn ang="0">
                  <a:pos x="2000" y="1790"/>
                </a:cxn>
                <a:cxn ang="0">
                  <a:pos x="1707" y="2110"/>
                </a:cxn>
                <a:cxn ang="0">
                  <a:pos x="1000" y="2290"/>
                </a:cxn>
                <a:cxn ang="0">
                  <a:pos x="293" y="2270"/>
                </a:cxn>
                <a:cxn ang="0">
                  <a:pos x="0" y="2110"/>
                </a:cxn>
                <a:cxn ang="0">
                  <a:pos x="293" y="1950"/>
                </a:cxn>
                <a:cxn ang="0">
                  <a:pos x="1000" y="1930"/>
                </a:cxn>
                <a:cxn ang="0">
                  <a:pos x="1707" y="2110"/>
                </a:cxn>
                <a:cxn ang="0">
                  <a:pos x="2000" y="2430"/>
                </a:cxn>
                <a:cxn ang="0">
                  <a:pos x="1707" y="2750"/>
                </a:cxn>
                <a:cxn ang="0">
                  <a:pos x="1000" y="2930"/>
                </a:cxn>
                <a:cxn ang="0">
                  <a:pos x="293" y="2910"/>
                </a:cxn>
                <a:cxn ang="0">
                  <a:pos x="0" y="2750"/>
                </a:cxn>
                <a:cxn ang="0">
                  <a:pos x="293" y="2590"/>
                </a:cxn>
                <a:cxn ang="0">
                  <a:pos x="1000" y="2570"/>
                </a:cxn>
                <a:cxn ang="0">
                  <a:pos x="1707" y="2750"/>
                </a:cxn>
                <a:cxn ang="0">
                  <a:pos x="2000" y="3070"/>
                </a:cxn>
                <a:cxn ang="0">
                  <a:pos x="1707" y="3390"/>
                </a:cxn>
                <a:cxn ang="0">
                  <a:pos x="1000" y="3570"/>
                </a:cxn>
                <a:cxn ang="0">
                  <a:pos x="293" y="3550"/>
                </a:cxn>
                <a:cxn ang="0">
                  <a:pos x="0" y="3390"/>
                </a:cxn>
                <a:cxn ang="0">
                  <a:pos x="293" y="3230"/>
                </a:cxn>
                <a:cxn ang="0">
                  <a:pos x="1000" y="3210"/>
                </a:cxn>
                <a:cxn ang="0">
                  <a:pos x="1707" y="3390"/>
                </a:cxn>
                <a:cxn ang="0">
                  <a:pos x="2000" y="3710"/>
                </a:cxn>
                <a:cxn ang="0">
                  <a:pos x="1707" y="4030"/>
                </a:cxn>
                <a:cxn ang="0">
                  <a:pos x="1000" y="4210"/>
                </a:cxn>
                <a:cxn ang="0">
                  <a:pos x="293" y="4190"/>
                </a:cxn>
                <a:cxn ang="0">
                  <a:pos x="0" y="4030"/>
                </a:cxn>
                <a:cxn ang="0">
                  <a:pos x="293" y="3870"/>
                </a:cxn>
                <a:cxn ang="0">
                  <a:pos x="1000" y="3850"/>
                </a:cxn>
                <a:cxn ang="0">
                  <a:pos x="1707" y="4030"/>
                </a:cxn>
                <a:cxn ang="0">
                  <a:pos x="2000" y="4350"/>
                </a:cxn>
                <a:cxn ang="0">
                  <a:pos x="1707" y="4670"/>
                </a:cxn>
                <a:cxn ang="0">
                  <a:pos x="1000" y="4850"/>
                </a:cxn>
              </a:cxnLst>
              <a:rect l="0" t="0" r="r" b="b"/>
              <a:pathLst>
                <a:path w="2000" h="4864">
                  <a:moveTo>
                    <a:pt x="617" y="16"/>
                  </a:moveTo>
                  <a:cubicBezTo>
                    <a:pt x="744" y="8"/>
                    <a:pt x="872" y="0"/>
                    <a:pt x="1000" y="10"/>
                  </a:cubicBezTo>
                  <a:cubicBezTo>
                    <a:pt x="1128" y="20"/>
                    <a:pt x="1265" y="46"/>
                    <a:pt x="1383" y="76"/>
                  </a:cubicBezTo>
                  <a:cubicBezTo>
                    <a:pt x="1501" y="106"/>
                    <a:pt x="1617" y="146"/>
                    <a:pt x="1707" y="190"/>
                  </a:cubicBezTo>
                  <a:cubicBezTo>
                    <a:pt x="1797" y="234"/>
                    <a:pt x="1875" y="287"/>
                    <a:pt x="1924" y="340"/>
                  </a:cubicBezTo>
                  <a:cubicBezTo>
                    <a:pt x="1973" y="393"/>
                    <a:pt x="2000" y="453"/>
                    <a:pt x="2000" y="510"/>
                  </a:cubicBezTo>
                  <a:cubicBezTo>
                    <a:pt x="2000" y="567"/>
                    <a:pt x="1973" y="627"/>
                    <a:pt x="1924" y="680"/>
                  </a:cubicBezTo>
                  <a:cubicBezTo>
                    <a:pt x="1875" y="733"/>
                    <a:pt x="1797" y="786"/>
                    <a:pt x="1707" y="830"/>
                  </a:cubicBezTo>
                  <a:cubicBezTo>
                    <a:pt x="1617" y="874"/>
                    <a:pt x="1501" y="914"/>
                    <a:pt x="1383" y="944"/>
                  </a:cubicBezTo>
                  <a:cubicBezTo>
                    <a:pt x="1265" y="974"/>
                    <a:pt x="1128" y="997"/>
                    <a:pt x="1000" y="1010"/>
                  </a:cubicBezTo>
                  <a:cubicBezTo>
                    <a:pt x="872" y="1023"/>
                    <a:pt x="735" y="1027"/>
                    <a:pt x="617" y="1024"/>
                  </a:cubicBezTo>
                  <a:cubicBezTo>
                    <a:pt x="499" y="1021"/>
                    <a:pt x="383" y="1007"/>
                    <a:pt x="293" y="990"/>
                  </a:cubicBezTo>
                  <a:cubicBezTo>
                    <a:pt x="203" y="973"/>
                    <a:pt x="125" y="947"/>
                    <a:pt x="76" y="920"/>
                  </a:cubicBezTo>
                  <a:cubicBezTo>
                    <a:pt x="27" y="893"/>
                    <a:pt x="0" y="860"/>
                    <a:pt x="0" y="830"/>
                  </a:cubicBezTo>
                  <a:cubicBezTo>
                    <a:pt x="0" y="800"/>
                    <a:pt x="27" y="767"/>
                    <a:pt x="76" y="740"/>
                  </a:cubicBezTo>
                  <a:cubicBezTo>
                    <a:pt x="125" y="713"/>
                    <a:pt x="203" y="687"/>
                    <a:pt x="293" y="670"/>
                  </a:cubicBezTo>
                  <a:cubicBezTo>
                    <a:pt x="383" y="653"/>
                    <a:pt x="499" y="639"/>
                    <a:pt x="617" y="636"/>
                  </a:cubicBezTo>
                  <a:cubicBezTo>
                    <a:pt x="735" y="633"/>
                    <a:pt x="872" y="637"/>
                    <a:pt x="1000" y="650"/>
                  </a:cubicBezTo>
                  <a:cubicBezTo>
                    <a:pt x="1128" y="663"/>
                    <a:pt x="1265" y="686"/>
                    <a:pt x="1383" y="716"/>
                  </a:cubicBezTo>
                  <a:cubicBezTo>
                    <a:pt x="1501" y="746"/>
                    <a:pt x="1617" y="786"/>
                    <a:pt x="1707" y="830"/>
                  </a:cubicBezTo>
                  <a:cubicBezTo>
                    <a:pt x="1797" y="874"/>
                    <a:pt x="1875" y="927"/>
                    <a:pt x="1924" y="980"/>
                  </a:cubicBezTo>
                  <a:cubicBezTo>
                    <a:pt x="1973" y="1033"/>
                    <a:pt x="2000" y="1093"/>
                    <a:pt x="2000" y="1150"/>
                  </a:cubicBezTo>
                  <a:cubicBezTo>
                    <a:pt x="2000" y="1207"/>
                    <a:pt x="1973" y="1267"/>
                    <a:pt x="1924" y="1320"/>
                  </a:cubicBezTo>
                  <a:cubicBezTo>
                    <a:pt x="1875" y="1373"/>
                    <a:pt x="1797" y="1426"/>
                    <a:pt x="1707" y="1470"/>
                  </a:cubicBezTo>
                  <a:cubicBezTo>
                    <a:pt x="1617" y="1514"/>
                    <a:pt x="1501" y="1554"/>
                    <a:pt x="1383" y="1584"/>
                  </a:cubicBezTo>
                  <a:cubicBezTo>
                    <a:pt x="1265" y="1614"/>
                    <a:pt x="1128" y="1637"/>
                    <a:pt x="1000" y="1650"/>
                  </a:cubicBezTo>
                  <a:cubicBezTo>
                    <a:pt x="872" y="1663"/>
                    <a:pt x="735" y="1667"/>
                    <a:pt x="617" y="1664"/>
                  </a:cubicBezTo>
                  <a:cubicBezTo>
                    <a:pt x="499" y="1661"/>
                    <a:pt x="383" y="1647"/>
                    <a:pt x="293" y="1630"/>
                  </a:cubicBezTo>
                  <a:cubicBezTo>
                    <a:pt x="203" y="1613"/>
                    <a:pt x="125" y="1587"/>
                    <a:pt x="76" y="1560"/>
                  </a:cubicBezTo>
                  <a:cubicBezTo>
                    <a:pt x="27" y="1533"/>
                    <a:pt x="0" y="1500"/>
                    <a:pt x="0" y="1470"/>
                  </a:cubicBezTo>
                  <a:cubicBezTo>
                    <a:pt x="0" y="1440"/>
                    <a:pt x="27" y="1407"/>
                    <a:pt x="76" y="1380"/>
                  </a:cubicBezTo>
                  <a:cubicBezTo>
                    <a:pt x="125" y="1353"/>
                    <a:pt x="203" y="1327"/>
                    <a:pt x="293" y="1310"/>
                  </a:cubicBezTo>
                  <a:cubicBezTo>
                    <a:pt x="383" y="1293"/>
                    <a:pt x="499" y="1279"/>
                    <a:pt x="617" y="1276"/>
                  </a:cubicBezTo>
                  <a:cubicBezTo>
                    <a:pt x="735" y="1273"/>
                    <a:pt x="872" y="1277"/>
                    <a:pt x="1000" y="1290"/>
                  </a:cubicBezTo>
                  <a:cubicBezTo>
                    <a:pt x="1128" y="1303"/>
                    <a:pt x="1265" y="1326"/>
                    <a:pt x="1383" y="1356"/>
                  </a:cubicBezTo>
                  <a:cubicBezTo>
                    <a:pt x="1501" y="1386"/>
                    <a:pt x="1617" y="1426"/>
                    <a:pt x="1707" y="1470"/>
                  </a:cubicBezTo>
                  <a:cubicBezTo>
                    <a:pt x="1797" y="1514"/>
                    <a:pt x="1875" y="1567"/>
                    <a:pt x="1924" y="1620"/>
                  </a:cubicBezTo>
                  <a:cubicBezTo>
                    <a:pt x="1973" y="1673"/>
                    <a:pt x="2000" y="1733"/>
                    <a:pt x="2000" y="1790"/>
                  </a:cubicBezTo>
                  <a:cubicBezTo>
                    <a:pt x="2000" y="1847"/>
                    <a:pt x="1973" y="1907"/>
                    <a:pt x="1924" y="1960"/>
                  </a:cubicBezTo>
                  <a:cubicBezTo>
                    <a:pt x="1875" y="2013"/>
                    <a:pt x="1797" y="2066"/>
                    <a:pt x="1707" y="2110"/>
                  </a:cubicBezTo>
                  <a:cubicBezTo>
                    <a:pt x="1617" y="2154"/>
                    <a:pt x="1501" y="2194"/>
                    <a:pt x="1383" y="2224"/>
                  </a:cubicBezTo>
                  <a:cubicBezTo>
                    <a:pt x="1265" y="2254"/>
                    <a:pt x="1128" y="2277"/>
                    <a:pt x="1000" y="2290"/>
                  </a:cubicBezTo>
                  <a:cubicBezTo>
                    <a:pt x="872" y="2303"/>
                    <a:pt x="735" y="2307"/>
                    <a:pt x="617" y="2304"/>
                  </a:cubicBezTo>
                  <a:cubicBezTo>
                    <a:pt x="499" y="2301"/>
                    <a:pt x="383" y="2287"/>
                    <a:pt x="293" y="2270"/>
                  </a:cubicBezTo>
                  <a:cubicBezTo>
                    <a:pt x="203" y="2253"/>
                    <a:pt x="125" y="2227"/>
                    <a:pt x="76" y="2200"/>
                  </a:cubicBezTo>
                  <a:cubicBezTo>
                    <a:pt x="27" y="2173"/>
                    <a:pt x="0" y="2140"/>
                    <a:pt x="0" y="2110"/>
                  </a:cubicBezTo>
                  <a:cubicBezTo>
                    <a:pt x="0" y="2080"/>
                    <a:pt x="27" y="2047"/>
                    <a:pt x="76" y="2020"/>
                  </a:cubicBezTo>
                  <a:cubicBezTo>
                    <a:pt x="125" y="1993"/>
                    <a:pt x="203" y="1967"/>
                    <a:pt x="293" y="1950"/>
                  </a:cubicBezTo>
                  <a:cubicBezTo>
                    <a:pt x="383" y="1933"/>
                    <a:pt x="499" y="1919"/>
                    <a:pt x="617" y="1916"/>
                  </a:cubicBezTo>
                  <a:cubicBezTo>
                    <a:pt x="735" y="1913"/>
                    <a:pt x="872" y="1917"/>
                    <a:pt x="1000" y="1930"/>
                  </a:cubicBezTo>
                  <a:cubicBezTo>
                    <a:pt x="1128" y="1943"/>
                    <a:pt x="1265" y="1966"/>
                    <a:pt x="1383" y="1996"/>
                  </a:cubicBezTo>
                  <a:cubicBezTo>
                    <a:pt x="1501" y="2026"/>
                    <a:pt x="1617" y="2066"/>
                    <a:pt x="1707" y="2110"/>
                  </a:cubicBezTo>
                  <a:cubicBezTo>
                    <a:pt x="1797" y="2154"/>
                    <a:pt x="1875" y="2207"/>
                    <a:pt x="1924" y="2260"/>
                  </a:cubicBezTo>
                  <a:cubicBezTo>
                    <a:pt x="1973" y="2313"/>
                    <a:pt x="2000" y="2373"/>
                    <a:pt x="2000" y="2430"/>
                  </a:cubicBezTo>
                  <a:cubicBezTo>
                    <a:pt x="2000" y="2487"/>
                    <a:pt x="1973" y="2547"/>
                    <a:pt x="1924" y="2600"/>
                  </a:cubicBezTo>
                  <a:cubicBezTo>
                    <a:pt x="1875" y="2653"/>
                    <a:pt x="1797" y="2706"/>
                    <a:pt x="1707" y="2750"/>
                  </a:cubicBezTo>
                  <a:cubicBezTo>
                    <a:pt x="1617" y="2794"/>
                    <a:pt x="1501" y="2834"/>
                    <a:pt x="1383" y="2864"/>
                  </a:cubicBezTo>
                  <a:cubicBezTo>
                    <a:pt x="1265" y="2894"/>
                    <a:pt x="1128" y="2917"/>
                    <a:pt x="1000" y="2930"/>
                  </a:cubicBezTo>
                  <a:cubicBezTo>
                    <a:pt x="872" y="2943"/>
                    <a:pt x="735" y="2947"/>
                    <a:pt x="617" y="2944"/>
                  </a:cubicBezTo>
                  <a:cubicBezTo>
                    <a:pt x="499" y="2941"/>
                    <a:pt x="383" y="2927"/>
                    <a:pt x="293" y="2910"/>
                  </a:cubicBezTo>
                  <a:cubicBezTo>
                    <a:pt x="203" y="2893"/>
                    <a:pt x="125" y="2867"/>
                    <a:pt x="76" y="2840"/>
                  </a:cubicBezTo>
                  <a:cubicBezTo>
                    <a:pt x="27" y="2813"/>
                    <a:pt x="0" y="2780"/>
                    <a:pt x="0" y="2750"/>
                  </a:cubicBezTo>
                  <a:cubicBezTo>
                    <a:pt x="0" y="2720"/>
                    <a:pt x="27" y="2687"/>
                    <a:pt x="76" y="2660"/>
                  </a:cubicBezTo>
                  <a:cubicBezTo>
                    <a:pt x="125" y="2633"/>
                    <a:pt x="203" y="2607"/>
                    <a:pt x="293" y="2590"/>
                  </a:cubicBezTo>
                  <a:cubicBezTo>
                    <a:pt x="383" y="2573"/>
                    <a:pt x="499" y="2559"/>
                    <a:pt x="617" y="2556"/>
                  </a:cubicBezTo>
                  <a:cubicBezTo>
                    <a:pt x="735" y="2553"/>
                    <a:pt x="872" y="2557"/>
                    <a:pt x="1000" y="2570"/>
                  </a:cubicBezTo>
                  <a:cubicBezTo>
                    <a:pt x="1128" y="2583"/>
                    <a:pt x="1265" y="2606"/>
                    <a:pt x="1383" y="2636"/>
                  </a:cubicBezTo>
                  <a:cubicBezTo>
                    <a:pt x="1501" y="2666"/>
                    <a:pt x="1617" y="2706"/>
                    <a:pt x="1707" y="2750"/>
                  </a:cubicBezTo>
                  <a:cubicBezTo>
                    <a:pt x="1797" y="2794"/>
                    <a:pt x="1875" y="2847"/>
                    <a:pt x="1924" y="2900"/>
                  </a:cubicBezTo>
                  <a:cubicBezTo>
                    <a:pt x="1973" y="2953"/>
                    <a:pt x="2000" y="3013"/>
                    <a:pt x="2000" y="3070"/>
                  </a:cubicBezTo>
                  <a:cubicBezTo>
                    <a:pt x="2000" y="3127"/>
                    <a:pt x="1973" y="3187"/>
                    <a:pt x="1924" y="3240"/>
                  </a:cubicBezTo>
                  <a:cubicBezTo>
                    <a:pt x="1875" y="3293"/>
                    <a:pt x="1797" y="3346"/>
                    <a:pt x="1707" y="3390"/>
                  </a:cubicBezTo>
                  <a:cubicBezTo>
                    <a:pt x="1617" y="3434"/>
                    <a:pt x="1501" y="3474"/>
                    <a:pt x="1383" y="3504"/>
                  </a:cubicBezTo>
                  <a:cubicBezTo>
                    <a:pt x="1265" y="3534"/>
                    <a:pt x="1128" y="3557"/>
                    <a:pt x="1000" y="3570"/>
                  </a:cubicBezTo>
                  <a:cubicBezTo>
                    <a:pt x="872" y="3583"/>
                    <a:pt x="735" y="3587"/>
                    <a:pt x="617" y="3584"/>
                  </a:cubicBezTo>
                  <a:cubicBezTo>
                    <a:pt x="499" y="3581"/>
                    <a:pt x="383" y="3567"/>
                    <a:pt x="293" y="3550"/>
                  </a:cubicBezTo>
                  <a:cubicBezTo>
                    <a:pt x="203" y="3533"/>
                    <a:pt x="125" y="3507"/>
                    <a:pt x="76" y="3480"/>
                  </a:cubicBezTo>
                  <a:cubicBezTo>
                    <a:pt x="27" y="3453"/>
                    <a:pt x="0" y="3420"/>
                    <a:pt x="0" y="3390"/>
                  </a:cubicBezTo>
                  <a:cubicBezTo>
                    <a:pt x="0" y="3360"/>
                    <a:pt x="27" y="3327"/>
                    <a:pt x="76" y="3300"/>
                  </a:cubicBezTo>
                  <a:cubicBezTo>
                    <a:pt x="125" y="3273"/>
                    <a:pt x="203" y="3247"/>
                    <a:pt x="293" y="3230"/>
                  </a:cubicBezTo>
                  <a:cubicBezTo>
                    <a:pt x="383" y="3213"/>
                    <a:pt x="499" y="3199"/>
                    <a:pt x="617" y="3196"/>
                  </a:cubicBezTo>
                  <a:cubicBezTo>
                    <a:pt x="735" y="3193"/>
                    <a:pt x="872" y="3197"/>
                    <a:pt x="1000" y="3210"/>
                  </a:cubicBezTo>
                  <a:cubicBezTo>
                    <a:pt x="1128" y="3223"/>
                    <a:pt x="1265" y="3246"/>
                    <a:pt x="1383" y="3276"/>
                  </a:cubicBezTo>
                  <a:cubicBezTo>
                    <a:pt x="1501" y="3306"/>
                    <a:pt x="1617" y="3346"/>
                    <a:pt x="1707" y="3390"/>
                  </a:cubicBezTo>
                  <a:cubicBezTo>
                    <a:pt x="1797" y="3434"/>
                    <a:pt x="1875" y="3487"/>
                    <a:pt x="1924" y="3540"/>
                  </a:cubicBezTo>
                  <a:cubicBezTo>
                    <a:pt x="1973" y="3593"/>
                    <a:pt x="2000" y="3653"/>
                    <a:pt x="2000" y="3710"/>
                  </a:cubicBezTo>
                  <a:cubicBezTo>
                    <a:pt x="2000" y="3767"/>
                    <a:pt x="1973" y="3827"/>
                    <a:pt x="1924" y="3880"/>
                  </a:cubicBezTo>
                  <a:cubicBezTo>
                    <a:pt x="1875" y="3933"/>
                    <a:pt x="1797" y="3986"/>
                    <a:pt x="1707" y="4030"/>
                  </a:cubicBezTo>
                  <a:cubicBezTo>
                    <a:pt x="1617" y="4074"/>
                    <a:pt x="1501" y="4114"/>
                    <a:pt x="1383" y="4144"/>
                  </a:cubicBezTo>
                  <a:cubicBezTo>
                    <a:pt x="1265" y="4174"/>
                    <a:pt x="1128" y="4197"/>
                    <a:pt x="1000" y="4210"/>
                  </a:cubicBezTo>
                  <a:cubicBezTo>
                    <a:pt x="872" y="4223"/>
                    <a:pt x="735" y="4227"/>
                    <a:pt x="617" y="4224"/>
                  </a:cubicBezTo>
                  <a:cubicBezTo>
                    <a:pt x="499" y="4221"/>
                    <a:pt x="383" y="4207"/>
                    <a:pt x="293" y="4190"/>
                  </a:cubicBezTo>
                  <a:cubicBezTo>
                    <a:pt x="203" y="4173"/>
                    <a:pt x="125" y="4147"/>
                    <a:pt x="76" y="4120"/>
                  </a:cubicBezTo>
                  <a:cubicBezTo>
                    <a:pt x="27" y="4093"/>
                    <a:pt x="0" y="4060"/>
                    <a:pt x="0" y="4030"/>
                  </a:cubicBezTo>
                  <a:cubicBezTo>
                    <a:pt x="0" y="4000"/>
                    <a:pt x="27" y="3967"/>
                    <a:pt x="76" y="3940"/>
                  </a:cubicBezTo>
                  <a:cubicBezTo>
                    <a:pt x="125" y="3913"/>
                    <a:pt x="203" y="3887"/>
                    <a:pt x="293" y="3870"/>
                  </a:cubicBezTo>
                  <a:cubicBezTo>
                    <a:pt x="383" y="3853"/>
                    <a:pt x="499" y="3839"/>
                    <a:pt x="617" y="3836"/>
                  </a:cubicBezTo>
                  <a:cubicBezTo>
                    <a:pt x="735" y="3833"/>
                    <a:pt x="872" y="3837"/>
                    <a:pt x="1000" y="3850"/>
                  </a:cubicBezTo>
                  <a:cubicBezTo>
                    <a:pt x="1128" y="3863"/>
                    <a:pt x="1265" y="3886"/>
                    <a:pt x="1383" y="3916"/>
                  </a:cubicBezTo>
                  <a:cubicBezTo>
                    <a:pt x="1501" y="3946"/>
                    <a:pt x="1617" y="3986"/>
                    <a:pt x="1707" y="4030"/>
                  </a:cubicBezTo>
                  <a:cubicBezTo>
                    <a:pt x="1797" y="4074"/>
                    <a:pt x="1875" y="4127"/>
                    <a:pt x="1924" y="4180"/>
                  </a:cubicBezTo>
                  <a:cubicBezTo>
                    <a:pt x="1973" y="4233"/>
                    <a:pt x="2000" y="4293"/>
                    <a:pt x="2000" y="4350"/>
                  </a:cubicBezTo>
                  <a:cubicBezTo>
                    <a:pt x="2000" y="4407"/>
                    <a:pt x="1973" y="4467"/>
                    <a:pt x="1924" y="4520"/>
                  </a:cubicBezTo>
                  <a:cubicBezTo>
                    <a:pt x="1875" y="4573"/>
                    <a:pt x="1797" y="4626"/>
                    <a:pt x="1707" y="4670"/>
                  </a:cubicBezTo>
                  <a:cubicBezTo>
                    <a:pt x="1617" y="4714"/>
                    <a:pt x="1501" y="4754"/>
                    <a:pt x="1383" y="4784"/>
                  </a:cubicBezTo>
                  <a:cubicBezTo>
                    <a:pt x="1265" y="4814"/>
                    <a:pt x="1128" y="4837"/>
                    <a:pt x="1000" y="4850"/>
                  </a:cubicBezTo>
                  <a:cubicBezTo>
                    <a:pt x="872" y="4863"/>
                    <a:pt x="744" y="4863"/>
                    <a:pt x="617" y="4864"/>
                  </a:cubicBezTo>
                </a:path>
              </a:pathLst>
            </a:custGeom>
            <a:noFill/>
            <a:ln w="28575" cmpd="sng">
              <a:solidFill>
                <a:srgbClr val="000000"/>
              </a:solidFill>
              <a:round/>
              <a:headEnd/>
              <a:tailEnd/>
            </a:ln>
            <a:effectLst/>
          </p:spPr>
          <p:txBody>
            <a:bodyPr/>
            <a:lstStyle/>
            <a:p>
              <a:endParaRPr lang="en-US">
                <a:latin typeface="Arial" panose="020B0604020202020204" pitchFamily="34" charset="0"/>
                <a:cs typeface="Arial" panose="020B0604020202020204" pitchFamily="34" charset="0"/>
              </a:endParaRPr>
            </a:p>
          </p:txBody>
        </p:sp>
        <p:cxnSp>
          <p:nvCxnSpPr>
            <p:cNvPr id="26" name="Straight Connector 25"/>
            <p:cNvCxnSpPr/>
            <p:nvPr/>
          </p:nvCxnSpPr>
          <p:spPr bwMode="auto">
            <a:xfrm rot="5400000">
              <a:off x="1661956" y="3339921"/>
              <a:ext cx="222404" cy="1588"/>
            </a:xfrm>
            <a:prstGeom prst="line">
              <a:avLst/>
            </a:prstGeom>
            <a:solidFill>
              <a:schemeClr val="accent1"/>
            </a:solidFill>
            <a:ln w="28575" cap="flat" cmpd="sng" algn="ctr">
              <a:solidFill>
                <a:schemeClr val="tx1"/>
              </a:solidFill>
              <a:prstDash val="solid"/>
              <a:round/>
              <a:headEnd type="none" w="med" len="med"/>
              <a:tailEnd type="none" w="med" len="med"/>
            </a:ln>
            <a:effectLst/>
          </p:spPr>
        </p:cxnSp>
      </p:grpSp>
      <p:sp>
        <p:nvSpPr>
          <p:cNvPr id="28" name="Freeform 16"/>
          <p:cNvSpPr>
            <a:spLocks/>
          </p:cNvSpPr>
          <p:nvPr/>
        </p:nvSpPr>
        <p:spPr bwMode="auto">
          <a:xfrm>
            <a:off x="2769030" y="1472944"/>
            <a:ext cx="458787" cy="939800"/>
          </a:xfrm>
          <a:custGeom>
            <a:avLst/>
            <a:gdLst/>
            <a:ahLst/>
            <a:cxnLst>
              <a:cxn ang="0">
                <a:pos x="1000" y="10"/>
              </a:cxn>
              <a:cxn ang="0">
                <a:pos x="1707" y="190"/>
              </a:cxn>
              <a:cxn ang="0">
                <a:pos x="2000" y="510"/>
              </a:cxn>
              <a:cxn ang="0">
                <a:pos x="1707" y="830"/>
              </a:cxn>
              <a:cxn ang="0">
                <a:pos x="1000" y="1010"/>
              </a:cxn>
              <a:cxn ang="0">
                <a:pos x="293" y="990"/>
              </a:cxn>
              <a:cxn ang="0">
                <a:pos x="0" y="830"/>
              </a:cxn>
              <a:cxn ang="0">
                <a:pos x="293" y="670"/>
              </a:cxn>
              <a:cxn ang="0">
                <a:pos x="1000" y="650"/>
              </a:cxn>
              <a:cxn ang="0">
                <a:pos x="1707" y="830"/>
              </a:cxn>
              <a:cxn ang="0">
                <a:pos x="2000" y="1150"/>
              </a:cxn>
              <a:cxn ang="0">
                <a:pos x="1707" y="1470"/>
              </a:cxn>
              <a:cxn ang="0">
                <a:pos x="1000" y="1650"/>
              </a:cxn>
              <a:cxn ang="0">
                <a:pos x="293" y="1630"/>
              </a:cxn>
              <a:cxn ang="0">
                <a:pos x="0" y="1470"/>
              </a:cxn>
              <a:cxn ang="0">
                <a:pos x="293" y="1310"/>
              </a:cxn>
              <a:cxn ang="0">
                <a:pos x="1000" y="1290"/>
              </a:cxn>
              <a:cxn ang="0">
                <a:pos x="1707" y="1470"/>
              </a:cxn>
              <a:cxn ang="0">
                <a:pos x="2000" y="1790"/>
              </a:cxn>
              <a:cxn ang="0">
                <a:pos x="1707" y="2110"/>
              </a:cxn>
              <a:cxn ang="0">
                <a:pos x="1000" y="2290"/>
              </a:cxn>
              <a:cxn ang="0">
                <a:pos x="293" y="2270"/>
              </a:cxn>
              <a:cxn ang="0">
                <a:pos x="0" y="2110"/>
              </a:cxn>
              <a:cxn ang="0">
                <a:pos x="293" y="1950"/>
              </a:cxn>
              <a:cxn ang="0">
                <a:pos x="1000" y="1930"/>
              </a:cxn>
              <a:cxn ang="0">
                <a:pos x="1707" y="2110"/>
              </a:cxn>
              <a:cxn ang="0">
                <a:pos x="2000" y="2430"/>
              </a:cxn>
              <a:cxn ang="0">
                <a:pos x="1707" y="2750"/>
              </a:cxn>
              <a:cxn ang="0">
                <a:pos x="1000" y="2930"/>
              </a:cxn>
              <a:cxn ang="0">
                <a:pos x="293" y="2910"/>
              </a:cxn>
              <a:cxn ang="0">
                <a:pos x="0" y="2750"/>
              </a:cxn>
              <a:cxn ang="0">
                <a:pos x="293" y="2590"/>
              </a:cxn>
              <a:cxn ang="0">
                <a:pos x="1000" y="2570"/>
              </a:cxn>
              <a:cxn ang="0">
                <a:pos x="1707" y="2750"/>
              </a:cxn>
              <a:cxn ang="0">
                <a:pos x="2000" y="3070"/>
              </a:cxn>
              <a:cxn ang="0">
                <a:pos x="1707" y="3390"/>
              </a:cxn>
              <a:cxn ang="0">
                <a:pos x="1000" y="3570"/>
              </a:cxn>
              <a:cxn ang="0">
                <a:pos x="293" y="3550"/>
              </a:cxn>
              <a:cxn ang="0">
                <a:pos x="0" y="3390"/>
              </a:cxn>
              <a:cxn ang="0">
                <a:pos x="293" y="3230"/>
              </a:cxn>
              <a:cxn ang="0">
                <a:pos x="1000" y="3210"/>
              </a:cxn>
              <a:cxn ang="0">
                <a:pos x="1707" y="3390"/>
              </a:cxn>
              <a:cxn ang="0">
                <a:pos x="2000" y="3710"/>
              </a:cxn>
              <a:cxn ang="0">
                <a:pos x="1707" y="4030"/>
              </a:cxn>
              <a:cxn ang="0">
                <a:pos x="1000" y="4210"/>
              </a:cxn>
              <a:cxn ang="0">
                <a:pos x="293" y="4190"/>
              </a:cxn>
              <a:cxn ang="0">
                <a:pos x="0" y="4030"/>
              </a:cxn>
              <a:cxn ang="0">
                <a:pos x="293" y="3870"/>
              </a:cxn>
              <a:cxn ang="0">
                <a:pos x="1000" y="3850"/>
              </a:cxn>
              <a:cxn ang="0">
                <a:pos x="1707" y="4030"/>
              </a:cxn>
              <a:cxn ang="0">
                <a:pos x="2000" y="4350"/>
              </a:cxn>
              <a:cxn ang="0">
                <a:pos x="1707" y="4670"/>
              </a:cxn>
              <a:cxn ang="0">
                <a:pos x="1000" y="4850"/>
              </a:cxn>
            </a:cxnLst>
            <a:rect l="0" t="0" r="r" b="b"/>
            <a:pathLst>
              <a:path w="2000" h="4864">
                <a:moveTo>
                  <a:pt x="617" y="16"/>
                </a:moveTo>
                <a:cubicBezTo>
                  <a:pt x="744" y="8"/>
                  <a:pt x="872" y="0"/>
                  <a:pt x="1000" y="10"/>
                </a:cubicBezTo>
                <a:cubicBezTo>
                  <a:pt x="1128" y="20"/>
                  <a:pt x="1265" y="46"/>
                  <a:pt x="1383" y="76"/>
                </a:cubicBezTo>
                <a:cubicBezTo>
                  <a:pt x="1501" y="106"/>
                  <a:pt x="1617" y="146"/>
                  <a:pt x="1707" y="190"/>
                </a:cubicBezTo>
                <a:cubicBezTo>
                  <a:pt x="1797" y="234"/>
                  <a:pt x="1875" y="287"/>
                  <a:pt x="1924" y="340"/>
                </a:cubicBezTo>
                <a:cubicBezTo>
                  <a:pt x="1973" y="393"/>
                  <a:pt x="2000" y="453"/>
                  <a:pt x="2000" y="510"/>
                </a:cubicBezTo>
                <a:cubicBezTo>
                  <a:pt x="2000" y="567"/>
                  <a:pt x="1973" y="627"/>
                  <a:pt x="1924" y="680"/>
                </a:cubicBezTo>
                <a:cubicBezTo>
                  <a:pt x="1875" y="733"/>
                  <a:pt x="1797" y="786"/>
                  <a:pt x="1707" y="830"/>
                </a:cubicBezTo>
                <a:cubicBezTo>
                  <a:pt x="1617" y="874"/>
                  <a:pt x="1501" y="914"/>
                  <a:pt x="1383" y="944"/>
                </a:cubicBezTo>
                <a:cubicBezTo>
                  <a:pt x="1265" y="974"/>
                  <a:pt x="1128" y="997"/>
                  <a:pt x="1000" y="1010"/>
                </a:cubicBezTo>
                <a:cubicBezTo>
                  <a:pt x="872" y="1023"/>
                  <a:pt x="735" y="1027"/>
                  <a:pt x="617" y="1024"/>
                </a:cubicBezTo>
                <a:cubicBezTo>
                  <a:pt x="499" y="1021"/>
                  <a:pt x="383" y="1007"/>
                  <a:pt x="293" y="990"/>
                </a:cubicBezTo>
                <a:cubicBezTo>
                  <a:pt x="203" y="973"/>
                  <a:pt x="125" y="947"/>
                  <a:pt x="76" y="920"/>
                </a:cubicBezTo>
                <a:cubicBezTo>
                  <a:pt x="27" y="893"/>
                  <a:pt x="0" y="860"/>
                  <a:pt x="0" y="830"/>
                </a:cubicBezTo>
                <a:cubicBezTo>
                  <a:pt x="0" y="800"/>
                  <a:pt x="27" y="767"/>
                  <a:pt x="76" y="740"/>
                </a:cubicBezTo>
                <a:cubicBezTo>
                  <a:pt x="125" y="713"/>
                  <a:pt x="203" y="687"/>
                  <a:pt x="293" y="670"/>
                </a:cubicBezTo>
                <a:cubicBezTo>
                  <a:pt x="383" y="653"/>
                  <a:pt x="499" y="639"/>
                  <a:pt x="617" y="636"/>
                </a:cubicBezTo>
                <a:cubicBezTo>
                  <a:pt x="735" y="633"/>
                  <a:pt x="872" y="637"/>
                  <a:pt x="1000" y="650"/>
                </a:cubicBezTo>
                <a:cubicBezTo>
                  <a:pt x="1128" y="663"/>
                  <a:pt x="1265" y="686"/>
                  <a:pt x="1383" y="716"/>
                </a:cubicBezTo>
                <a:cubicBezTo>
                  <a:pt x="1501" y="746"/>
                  <a:pt x="1617" y="786"/>
                  <a:pt x="1707" y="830"/>
                </a:cubicBezTo>
                <a:cubicBezTo>
                  <a:pt x="1797" y="874"/>
                  <a:pt x="1875" y="927"/>
                  <a:pt x="1924" y="980"/>
                </a:cubicBezTo>
                <a:cubicBezTo>
                  <a:pt x="1973" y="1033"/>
                  <a:pt x="2000" y="1093"/>
                  <a:pt x="2000" y="1150"/>
                </a:cubicBezTo>
                <a:cubicBezTo>
                  <a:pt x="2000" y="1207"/>
                  <a:pt x="1973" y="1267"/>
                  <a:pt x="1924" y="1320"/>
                </a:cubicBezTo>
                <a:cubicBezTo>
                  <a:pt x="1875" y="1373"/>
                  <a:pt x="1797" y="1426"/>
                  <a:pt x="1707" y="1470"/>
                </a:cubicBezTo>
                <a:cubicBezTo>
                  <a:pt x="1617" y="1514"/>
                  <a:pt x="1501" y="1554"/>
                  <a:pt x="1383" y="1584"/>
                </a:cubicBezTo>
                <a:cubicBezTo>
                  <a:pt x="1265" y="1614"/>
                  <a:pt x="1128" y="1637"/>
                  <a:pt x="1000" y="1650"/>
                </a:cubicBezTo>
                <a:cubicBezTo>
                  <a:pt x="872" y="1663"/>
                  <a:pt x="735" y="1667"/>
                  <a:pt x="617" y="1664"/>
                </a:cubicBezTo>
                <a:cubicBezTo>
                  <a:pt x="499" y="1661"/>
                  <a:pt x="383" y="1647"/>
                  <a:pt x="293" y="1630"/>
                </a:cubicBezTo>
                <a:cubicBezTo>
                  <a:pt x="203" y="1613"/>
                  <a:pt x="125" y="1587"/>
                  <a:pt x="76" y="1560"/>
                </a:cubicBezTo>
                <a:cubicBezTo>
                  <a:pt x="27" y="1533"/>
                  <a:pt x="0" y="1500"/>
                  <a:pt x="0" y="1470"/>
                </a:cubicBezTo>
                <a:cubicBezTo>
                  <a:pt x="0" y="1440"/>
                  <a:pt x="27" y="1407"/>
                  <a:pt x="76" y="1380"/>
                </a:cubicBezTo>
                <a:cubicBezTo>
                  <a:pt x="125" y="1353"/>
                  <a:pt x="203" y="1327"/>
                  <a:pt x="293" y="1310"/>
                </a:cubicBezTo>
                <a:cubicBezTo>
                  <a:pt x="383" y="1293"/>
                  <a:pt x="499" y="1279"/>
                  <a:pt x="617" y="1276"/>
                </a:cubicBezTo>
                <a:cubicBezTo>
                  <a:pt x="735" y="1273"/>
                  <a:pt x="872" y="1277"/>
                  <a:pt x="1000" y="1290"/>
                </a:cubicBezTo>
                <a:cubicBezTo>
                  <a:pt x="1128" y="1303"/>
                  <a:pt x="1265" y="1326"/>
                  <a:pt x="1383" y="1356"/>
                </a:cubicBezTo>
                <a:cubicBezTo>
                  <a:pt x="1501" y="1386"/>
                  <a:pt x="1617" y="1426"/>
                  <a:pt x="1707" y="1470"/>
                </a:cubicBezTo>
                <a:cubicBezTo>
                  <a:pt x="1797" y="1514"/>
                  <a:pt x="1875" y="1567"/>
                  <a:pt x="1924" y="1620"/>
                </a:cubicBezTo>
                <a:cubicBezTo>
                  <a:pt x="1973" y="1673"/>
                  <a:pt x="2000" y="1733"/>
                  <a:pt x="2000" y="1790"/>
                </a:cubicBezTo>
                <a:cubicBezTo>
                  <a:pt x="2000" y="1847"/>
                  <a:pt x="1973" y="1907"/>
                  <a:pt x="1924" y="1960"/>
                </a:cubicBezTo>
                <a:cubicBezTo>
                  <a:pt x="1875" y="2013"/>
                  <a:pt x="1797" y="2066"/>
                  <a:pt x="1707" y="2110"/>
                </a:cubicBezTo>
                <a:cubicBezTo>
                  <a:pt x="1617" y="2154"/>
                  <a:pt x="1501" y="2194"/>
                  <a:pt x="1383" y="2224"/>
                </a:cubicBezTo>
                <a:cubicBezTo>
                  <a:pt x="1265" y="2254"/>
                  <a:pt x="1128" y="2277"/>
                  <a:pt x="1000" y="2290"/>
                </a:cubicBezTo>
                <a:cubicBezTo>
                  <a:pt x="872" y="2303"/>
                  <a:pt x="735" y="2307"/>
                  <a:pt x="617" y="2304"/>
                </a:cubicBezTo>
                <a:cubicBezTo>
                  <a:pt x="499" y="2301"/>
                  <a:pt x="383" y="2287"/>
                  <a:pt x="293" y="2270"/>
                </a:cubicBezTo>
                <a:cubicBezTo>
                  <a:pt x="203" y="2253"/>
                  <a:pt x="125" y="2227"/>
                  <a:pt x="76" y="2200"/>
                </a:cubicBezTo>
                <a:cubicBezTo>
                  <a:pt x="27" y="2173"/>
                  <a:pt x="0" y="2140"/>
                  <a:pt x="0" y="2110"/>
                </a:cubicBezTo>
                <a:cubicBezTo>
                  <a:pt x="0" y="2080"/>
                  <a:pt x="27" y="2047"/>
                  <a:pt x="76" y="2020"/>
                </a:cubicBezTo>
                <a:cubicBezTo>
                  <a:pt x="125" y="1993"/>
                  <a:pt x="203" y="1967"/>
                  <a:pt x="293" y="1950"/>
                </a:cubicBezTo>
                <a:cubicBezTo>
                  <a:pt x="383" y="1933"/>
                  <a:pt x="499" y="1919"/>
                  <a:pt x="617" y="1916"/>
                </a:cubicBezTo>
                <a:cubicBezTo>
                  <a:pt x="735" y="1913"/>
                  <a:pt x="872" y="1917"/>
                  <a:pt x="1000" y="1930"/>
                </a:cubicBezTo>
                <a:cubicBezTo>
                  <a:pt x="1128" y="1943"/>
                  <a:pt x="1265" y="1966"/>
                  <a:pt x="1383" y="1996"/>
                </a:cubicBezTo>
                <a:cubicBezTo>
                  <a:pt x="1501" y="2026"/>
                  <a:pt x="1617" y="2066"/>
                  <a:pt x="1707" y="2110"/>
                </a:cubicBezTo>
                <a:cubicBezTo>
                  <a:pt x="1797" y="2154"/>
                  <a:pt x="1875" y="2207"/>
                  <a:pt x="1924" y="2260"/>
                </a:cubicBezTo>
                <a:cubicBezTo>
                  <a:pt x="1973" y="2313"/>
                  <a:pt x="2000" y="2373"/>
                  <a:pt x="2000" y="2430"/>
                </a:cubicBezTo>
                <a:cubicBezTo>
                  <a:pt x="2000" y="2487"/>
                  <a:pt x="1973" y="2547"/>
                  <a:pt x="1924" y="2600"/>
                </a:cubicBezTo>
                <a:cubicBezTo>
                  <a:pt x="1875" y="2653"/>
                  <a:pt x="1797" y="2706"/>
                  <a:pt x="1707" y="2750"/>
                </a:cubicBezTo>
                <a:cubicBezTo>
                  <a:pt x="1617" y="2794"/>
                  <a:pt x="1501" y="2834"/>
                  <a:pt x="1383" y="2864"/>
                </a:cubicBezTo>
                <a:cubicBezTo>
                  <a:pt x="1265" y="2894"/>
                  <a:pt x="1128" y="2917"/>
                  <a:pt x="1000" y="2930"/>
                </a:cubicBezTo>
                <a:cubicBezTo>
                  <a:pt x="872" y="2943"/>
                  <a:pt x="735" y="2947"/>
                  <a:pt x="617" y="2944"/>
                </a:cubicBezTo>
                <a:cubicBezTo>
                  <a:pt x="499" y="2941"/>
                  <a:pt x="383" y="2927"/>
                  <a:pt x="293" y="2910"/>
                </a:cubicBezTo>
                <a:cubicBezTo>
                  <a:pt x="203" y="2893"/>
                  <a:pt x="125" y="2867"/>
                  <a:pt x="76" y="2840"/>
                </a:cubicBezTo>
                <a:cubicBezTo>
                  <a:pt x="27" y="2813"/>
                  <a:pt x="0" y="2780"/>
                  <a:pt x="0" y="2750"/>
                </a:cubicBezTo>
                <a:cubicBezTo>
                  <a:pt x="0" y="2720"/>
                  <a:pt x="27" y="2687"/>
                  <a:pt x="76" y="2660"/>
                </a:cubicBezTo>
                <a:cubicBezTo>
                  <a:pt x="125" y="2633"/>
                  <a:pt x="203" y="2607"/>
                  <a:pt x="293" y="2590"/>
                </a:cubicBezTo>
                <a:cubicBezTo>
                  <a:pt x="383" y="2573"/>
                  <a:pt x="499" y="2559"/>
                  <a:pt x="617" y="2556"/>
                </a:cubicBezTo>
                <a:cubicBezTo>
                  <a:pt x="735" y="2553"/>
                  <a:pt x="872" y="2557"/>
                  <a:pt x="1000" y="2570"/>
                </a:cubicBezTo>
                <a:cubicBezTo>
                  <a:pt x="1128" y="2583"/>
                  <a:pt x="1265" y="2606"/>
                  <a:pt x="1383" y="2636"/>
                </a:cubicBezTo>
                <a:cubicBezTo>
                  <a:pt x="1501" y="2666"/>
                  <a:pt x="1617" y="2706"/>
                  <a:pt x="1707" y="2750"/>
                </a:cubicBezTo>
                <a:cubicBezTo>
                  <a:pt x="1797" y="2794"/>
                  <a:pt x="1875" y="2847"/>
                  <a:pt x="1924" y="2900"/>
                </a:cubicBezTo>
                <a:cubicBezTo>
                  <a:pt x="1973" y="2953"/>
                  <a:pt x="2000" y="3013"/>
                  <a:pt x="2000" y="3070"/>
                </a:cubicBezTo>
                <a:cubicBezTo>
                  <a:pt x="2000" y="3127"/>
                  <a:pt x="1973" y="3187"/>
                  <a:pt x="1924" y="3240"/>
                </a:cubicBezTo>
                <a:cubicBezTo>
                  <a:pt x="1875" y="3293"/>
                  <a:pt x="1797" y="3346"/>
                  <a:pt x="1707" y="3390"/>
                </a:cubicBezTo>
                <a:cubicBezTo>
                  <a:pt x="1617" y="3434"/>
                  <a:pt x="1501" y="3474"/>
                  <a:pt x="1383" y="3504"/>
                </a:cubicBezTo>
                <a:cubicBezTo>
                  <a:pt x="1265" y="3534"/>
                  <a:pt x="1128" y="3557"/>
                  <a:pt x="1000" y="3570"/>
                </a:cubicBezTo>
                <a:cubicBezTo>
                  <a:pt x="872" y="3583"/>
                  <a:pt x="735" y="3587"/>
                  <a:pt x="617" y="3584"/>
                </a:cubicBezTo>
                <a:cubicBezTo>
                  <a:pt x="499" y="3581"/>
                  <a:pt x="383" y="3567"/>
                  <a:pt x="293" y="3550"/>
                </a:cubicBezTo>
                <a:cubicBezTo>
                  <a:pt x="203" y="3533"/>
                  <a:pt x="125" y="3507"/>
                  <a:pt x="76" y="3480"/>
                </a:cubicBezTo>
                <a:cubicBezTo>
                  <a:pt x="27" y="3453"/>
                  <a:pt x="0" y="3420"/>
                  <a:pt x="0" y="3390"/>
                </a:cubicBezTo>
                <a:cubicBezTo>
                  <a:pt x="0" y="3360"/>
                  <a:pt x="27" y="3327"/>
                  <a:pt x="76" y="3300"/>
                </a:cubicBezTo>
                <a:cubicBezTo>
                  <a:pt x="125" y="3273"/>
                  <a:pt x="203" y="3247"/>
                  <a:pt x="293" y="3230"/>
                </a:cubicBezTo>
                <a:cubicBezTo>
                  <a:pt x="383" y="3213"/>
                  <a:pt x="499" y="3199"/>
                  <a:pt x="617" y="3196"/>
                </a:cubicBezTo>
                <a:cubicBezTo>
                  <a:pt x="735" y="3193"/>
                  <a:pt x="872" y="3197"/>
                  <a:pt x="1000" y="3210"/>
                </a:cubicBezTo>
                <a:cubicBezTo>
                  <a:pt x="1128" y="3223"/>
                  <a:pt x="1265" y="3246"/>
                  <a:pt x="1383" y="3276"/>
                </a:cubicBezTo>
                <a:cubicBezTo>
                  <a:pt x="1501" y="3306"/>
                  <a:pt x="1617" y="3346"/>
                  <a:pt x="1707" y="3390"/>
                </a:cubicBezTo>
                <a:cubicBezTo>
                  <a:pt x="1797" y="3434"/>
                  <a:pt x="1875" y="3487"/>
                  <a:pt x="1924" y="3540"/>
                </a:cubicBezTo>
                <a:cubicBezTo>
                  <a:pt x="1973" y="3593"/>
                  <a:pt x="2000" y="3653"/>
                  <a:pt x="2000" y="3710"/>
                </a:cubicBezTo>
                <a:cubicBezTo>
                  <a:pt x="2000" y="3767"/>
                  <a:pt x="1973" y="3827"/>
                  <a:pt x="1924" y="3880"/>
                </a:cubicBezTo>
                <a:cubicBezTo>
                  <a:pt x="1875" y="3933"/>
                  <a:pt x="1797" y="3986"/>
                  <a:pt x="1707" y="4030"/>
                </a:cubicBezTo>
                <a:cubicBezTo>
                  <a:pt x="1617" y="4074"/>
                  <a:pt x="1501" y="4114"/>
                  <a:pt x="1383" y="4144"/>
                </a:cubicBezTo>
                <a:cubicBezTo>
                  <a:pt x="1265" y="4174"/>
                  <a:pt x="1128" y="4197"/>
                  <a:pt x="1000" y="4210"/>
                </a:cubicBezTo>
                <a:cubicBezTo>
                  <a:pt x="872" y="4223"/>
                  <a:pt x="735" y="4227"/>
                  <a:pt x="617" y="4224"/>
                </a:cubicBezTo>
                <a:cubicBezTo>
                  <a:pt x="499" y="4221"/>
                  <a:pt x="383" y="4207"/>
                  <a:pt x="293" y="4190"/>
                </a:cubicBezTo>
                <a:cubicBezTo>
                  <a:pt x="203" y="4173"/>
                  <a:pt x="125" y="4147"/>
                  <a:pt x="76" y="4120"/>
                </a:cubicBezTo>
                <a:cubicBezTo>
                  <a:pt x="27" y="4093"/>
                  <a:pt x="0" y="4060"/>
                  <a:pt x="0" y="4030"/>
                </a:cubicBezTo>
                <a:cubicBezTo>
                  <a:pt x="0" y="4000"/>
                  <a:pt x="27" y="3967"/>
                  <a:pt x="76" y="3940"/>
                </a:cubicBezTo>
                <a:cubicBezTo>
                  <a:pt x="125" y="3913"/>
                  <a:pt x="203" y="3887"/>
                  <a:pt x="293" y="3870"/>
                </a:cubicBezTo>
                <a:cubicBezTo>
                  <a:pt x="383" y="3853"/>
                  <a:pt x="499" y="3839"/>
                  <a:pt x="617" y="3836"/>
                </a:cubicBezTo>
                <a:cubicBezTo>
                  <a:pt x="735" y="3833"/>
                  <a:pt x="872" y="3837"/>
                  <a:pt x="1000" y="3850"/>
                </a:cubicBezTo>
                <a:cubicBezTo>
                  <a:pt x="1128" y="3863"/>
                  <a:pt x="1265" y="3886"/>
                  <a:pt x="1383" y="3916"/>
                </a:cubicBezTo>
                <a:cubicBezTo>
                  <a:pt x="1501" y="3946"/>
                  <a:pt x="1617" y="3986"/>
                  <a:pt x="1707" y="4030"/>
                </a:cubicBezTo>
                <a:cubicBezTo>
                  <a:pt x="1797" y="4074"/>
                  <a:pt x="1875" y="4127"/>
                  <a:pt x="1924" y="4180"/>
                </a:cubicBezTo>
                <a:cubicBezTo>
                  <a:pt x="1973" y="4233"/>
                  <a:pt x="2000" y="4293"/>
                  <a:pt x="2000" y="4350"/>
                </a:cubicBezTo>
                <a:cubicBezTo>
                  <a:pt x="2000" y="4407"/>
                  <a:pt x="1973" y="4467"/>
                  <a:pt x="1924" y="4520"/>
                </a:cubicBezTo>
                <a:cubicBezTo>
                  <a:pt x="1875" y="4573"/>
                  <a:pt x="1797" y="4626"/>
                  <a:pt x="1707" y="4670"/>
                </a:cubicBezTo>
                <a:cubicBezTo>
                  <a:pt x="1617" y="4714"/>
                  <a:pt x="1501" y="4754"/>
                  <a:pt x="1383" y="4784"/>
                </a:cubicBezTo>
                <a:cubicBezTo>
                  <a:pt x="1265" y="4814"/>
                  <a:pt x="1128" y="4837"/>
                  <a:pt x="1000" y="4850"/>
                </a:cubicBezTo>
                <a:cubicBezTo>
                  <a:pt x="872" y="4863"/>
                  <a:pt x="744" y="4863"/>
                  <a:pt x="617" y="4864"/>
                </a:cubicBezTo>
              </a:path>
            </a:pathLst>
          </a:custGeom>
          <a:noFill/>
          <a:ln w="28575" cmpd="sng">
            <a:solidFill>
              <a:srgbClr val="000000"/>
            </a:solidFill>
            <a:round/>
            <a:headEnd/>
            <a:tailEnd/>
          </a:ln>
          <a:effectLst/>
        </p:spPr>
        <p:txBody>
          <a:bodyPr/>
          <a:lstStyle/>
          <a:p>
            <a:endParaRPr lang="en-US">
              <a:latin typeface="Arial" panose="020B0604020202020204" pitchFamily="34" charset="0"/>
              <a:cs typeface="Arial" panose="020B0604020202020204" pitchFamily="34" charset="0"/>
            </a:endParaRPr>
          </a:p>
        </p:txBody>
      </p:sp>
      <p:sp>
        <p:nvSpPr>
          <p:cNvPr id="31" name="Rectangle 30"/>
          <p:cNvSpPr/>
          <p:nvPr/>
        </p:nvSpPr>
        <p:spPr>
          <a:xfrm>
            <a:off x="1993842" y="746407"/>
            <a:ext cx="9477722" cy="523220"/>
          </a:xfrm>
          <a:prstGeom prst="rect">
            <a:avLst/>
          </a:prstGeom>
          <a:noFill/>
        </p:spPr>
        <p:txBody>
          <a:bodyPr wrap="square">
            <a:spAutoFit/>
          </a:bodyPr>
          <a:lstStyle/>
          <a:p>
            <a:pPr algn="ctr"/>
            <a:r>
              <a:rPr lang="en-US" sz="2800" dirty="0" err="1">
                <a:solidFill>
                  <a:srgbClr val="C00000"/>
                </a:solidFill>
                <a:latin typeface="Arial" panose="020B0604020202020204" pitchFamily="34" charset="0"/>
                <a:cs typeface="Arial" panose="020B0604020202020204" pitchFamily="34" charset="0"/>
              </a:rPr>
              <a:t>Tại</a:t>
            </a:r>
            <a:r>
              <a:rPr lang="en-US" sz="2800" dirty="0">
                <a:solidFill>
                  <a:srgbClr val="C00000"/>
                </a:solidFill>
                <a:latin typeface="Arial" panose="020B0604020202020204" pitchFamily="34" charset="0"/>
                <a:cs typeface="Arial" panose="020B0604020202020204" pitchFamily="34" charset="0"/>
              </a:rPr>
              <a:t> </a:t>
            </a:r>
            <a:r>
              <a:rPr lang="en-US" sz="2800" dirty="0" err="1">
                <a:solidFill>
                  <a:srgbClr val="C00000"/>
                </a:solidFill>
                <a:latin typeface="Arial" panose="020B0604020202020204" pitchFamily="34" charset="0"/>
                <a:cs typeface="Arial" panose="020B0604020202020204" pitchFamily="34" charset="0"/>
              </a:rPr>
              <a:t>sao</a:t>
            </a:r>
            <a:r>
              <a:rPr lang="en-US" sz="2800" dirty="0">
                <a:solidFill>
                  <a:srgbClr val="C00000"/>
                </a:solidFill>
                <a:latin typeface="Arial" panose="020B0604020202020204" pitchFamily="34" charset="0"/>
                <a:cs typeface="Arial" panose="020B0604020202020204" pitchFamily="34" charset="0"/>
              </a:rPr>
              <a:t> </a:t>
            </a:r>
            <a:r>
              <a:rPr lang="en-US" sz="2800" dirty="0" err="1">
                <a:solidFill>
                  <a:srgbClr val="C00000"/>
                </a:solidFill>
                <a:latin typeface="Arial" panose="020B0604020202020204" pitchFamily="34" charset="0"/>
                <a:cs typeface="Arial" panose="020B0604020202020204" pitchFamily="34" charset="0"/>
              </a:rPr>
              <a:t>quả</a:t>
            </a:r>
            <a:r>
              <a:rPr lang="en-US" sz="2800" dirty="0">
                <a:solidFill>
                  <a:srgbClr val="C00000"/>
                </a:solidFill>
                <a:latin typeface="Arial" panose="020B0604020202020204" pitchFamily="34" charset="0"/>
                <a:cs typeface="Arial" panose="020B0604020202020204" pitchFamily="34" charset="0"/>
              </a:rPr>
              <a:t> </a:t>
            </a:r>
            <a:r>
              <a:rPr lang="en-US" sz="2800" dirty="0" err="1">
                <a:solidFill>
                  <a:srgbClr val="C00000"/>
                </a:solidFill>
                <a:latin typeface="Arial" panose="020B0604020202020204" pitchFamily="34" charset="0"/>
                <a:cs typeface="Arial" panose="020B0604020202020204" pitchFamily="34" charset="0"/>
              </a:rPr>
              <a:t>táo</a:t>
            </a:r>
            <a:r>
              <a:rPr lang="en-US" sz="2800" dirty="0">
                <a:solidFill>
                  <a:srgbClr val="C00000"/>
                </a:solidFill>
                <a:latin typeface="Arial" panose="020B0604020202020204" pitchFamily="34" charset="0"/>
                <a:cs typeface="Arial" panose="020B0604020202020204" pitchFamily="34" charset="0"/>
              </a:rPr>
              <a:t> </a:t>
            </a:r>
            <a:r>
              <a:rPr lang="en-US" sz="2800" dirty="0" err="1">
                <a:solidFill>
                  <a:srgbClr val="C00000"/>
                </a:solidFill>
                <a:latin typeface="Arial" panose="020B0604020202020204" pitchFamily="34" charset="0"/>
                <a:cs typeface="Arial" panose="020B0604020202020204" pitchFamily="34" charset="0"/>
              </a:rPr>
              <a:t>không</a:t>
            </a:r>
            <a:r>
              <a:rPr lang="en-US" sz="2800" dirty="0">
                <a:solidFill>
                  <a:srgbClr val="C00000"/>
                </a:solidFill>
                <a:latin typeface="Arial" panose="020B0604020202020204" pitchFamily="34" charset="0"/>
                <a:cs typeface="Arial" panose="020B0604020202020204" pitchFamily="34" charset="0"/>
              </a:rPr>
              <a:t> </a:t>
            </a:r>
            <a:r>
              <a:rPr lang="en-US" sz="2800" dirty="0" err="1">
                <a:solidFill>
                  <a:srgbClr val="C00000"/>
                </a:solidFill>
                <a:latin typeface="Arial" panose="020B0604020202020204" pitchFamily="34" charset="0"/>
                <a:cs typeface="Arial" panose="020B0604020202020204" pitchFamily="34" charset="0"/>
              </a:rPr>
              <a:t>rơi</a:t>
            </a:r>
            <a:r>
              <a:rPr lang="en-US" sz="2800" dirty="0">
                <a:solidFill>
                  <a:srgbClr val="C00000"/>
                </a:solidFill>
                <a:latin typeface="Arial" panose="020B0604020202020204" pitchFamily="34" charset="0"/>
                <a:cs typeface="Arial" panose="020B0604020202020204" pitchFamily="34" charset="0"/>
              </a:rPr>
              <a:t> </a:t>
            </a:r>
            <a:r>
              <a:rPr lang="en-US" sz="2800" dirty="0" err="1">
                <a:solidFill>
                  <a:srgbClr val="C00000"/>
                </a:solidFill>
                <a:latin typeface="Arial" panose="020B0604020202020204" pitchFamily="34" charset="0"/>
                <a:cs typeface="Arial" panose="020B0604020202020204" pitchFamily="34" charset="0"/>
              </a:rPr>
              <a:t>xuống</a:t>
            </a:r>
            <a:r>
              <a:rPr lang="en-US" sz="2800" dirty="0">
                <a:solidFill>
                  <a:srgbClr val="C00000"/>
                </a:solidFill>
                <a:latin typeface="Arial" panose="020B0604020202020204" pitchFamily="34" charset="0"/>
                <a:cs typeface="Arial" panose="020B0604020202020204" pitchFamily="34" charset="0"/>
              </a:rPr>
              <a:t> </a:t>
            </a:r>
            <a:r>
              <a:rPr lang="en-US" sz="2800" dirty="0" err="1">
                <a:solidFill>
                  <a:srgbClr val="C00000"/>
                </a:solidFill>
                <a:latin typeface="Arial" panose="020B0604020202020204" pitchFamily="34" charset="0"/>
                <a:cs typeface="Arial" panose="020B0604020202020204" pitchFamily="34" charset="0"/>
              </a:rPr>
              <a:t>dù</a:t>
            </a:r>
            <a:r>
              <a:rPr lang="en-US" sz="2800" dirty="0">
                <a:solidFill>
                  <a:srgbClr val="C00000"/>
                </a:solidFill>
                <a:latin typeface="Arial" panose="020B0604020202020204" pitchFamily="34" charset="0"/>
                <a:cs typeface="Arial" panose="020B0604020202020204" pitchFamily="34" charset="0"/>
              </a:rPr>
              <a:t> </a:t>
            </a:r>
            <a:r>
              <a:rPr lang="en-US" sz="2800" dirty="0" err="1">
                <a:solidFill>
                  <a:srgbClr val="C00000"/>
                </a:solidFill>
                <a:latin typeface="Arial" panose="020B0604020202020204" pitchFamily="34" charset="0"/>
                <a:cs typeface="Arial" panose="020B0604020202020204" pitchFamily="34" charset="0"/>
              </a:rPr>
              <a:t>có</a:t>
            </a:r>
            <a:r>
              <a:rPr lang="en-US" sz="2800" dirty="0">
                <a:solidFill>
                  <a:srgbClr val="C00000"/>
                </a:solidFill>
                <a:latin typeface="Arial" panose="020B0604020202020204" pitchFamily="34" charset="0"/>
                <a:cs typeface="Arial" panose="020B0604020202020204" pitchFamily="34" charset="0"/>
              </a:rPr>
              <a:t> </a:t>
            </a:r>
            <a:r>
              <a:rPr lang="en-US" sz="2800" dirty="0" err="1">
                <a:solidFill>
                  <a:srgbClr val="C00000"/>
                </a:solidFill>
                <a:latin typeface="Arial" panose="020B0604020202020204" pitchFamily="34" charset="0"/>
                <a:cs typeface="Arial" panose="020B0604020202020204" pitchFamily="34" charset="0"/>
              </a:rPr>
              <a:t>trọng</a:t>
            </a:r>
            <a:r>
              <a:rPr lang="en-US" sz="2800" dirty="0">
                <a:solidFill>
                  <a:srgbClr val="C00000"/>
                </a:solidFill>
                <a:latin typeface="Arial" panose="020B0604020202020204" pitchFamily="34" charset="0"/>
                <a:cs typeface="Arial" panose="020B0604020202020204" pitchFamily="34" charset="0"/>
              </a:rPr>
              <a:t> </a:t>
            </a:r>
            <a:r>
              <a:rPr lang="en-US" sz="2800" dirty="0" err="1">
                <a:solidFill>
                  <a:srgbClr val="C00000"/>
                </a:solidFill>
                <a:latin typeface="Arial" panose="020B0604020202020204" pitchFamily="34" charset="0"/>
                <a:cs typeface="Arial" panose="020B0604020202020204" pitchFamily="34" charset="0"/>
              </a:rPr>
              <a:t>lực</a:t>
            </a:r>
            <a:r>
              <a:rPr lang="en-US" sz="2800" dirty="0">
                <a:solidFill>
                  <a:srgbClr val="C00000"/>
                </a:solidFill>
                <a:latin typeface="Arial" panose="020B0604020202020204" pitchFamily="34" charset="0"/>
                <a:cs typeface="Arial" panose="020B0604020202020204" pitchFamily="34" charset="0"/>
              </a:rPr>
              <a:t> </a:t>
            </a:r>
            <a:r>
              <a:rPr lang="en-US" sz="2800" dirty="0" err="1">
                <a:solidFill>
                  <a:srgbClr val="C00000"/>
                </a:solidFill>
                <a:latin typeface="Arial" panose="020B0604020202020204" pitchFamily="34" charset="0"/>
                <a:cs typeface="Arial" panose="020B0604020202020204" pitchFamily="34" charset="0"/>
              </a:rPr>
              <a:t>tác</a:t>
            </a:r>
            <a:r>
              <a:rPr lang="en-US" sz="2800" dirty="0">
                <a:solidFill>
                  <a:srgbClr val="C00000"/>
                </a:solidFill>
                <a:latin typeface="Arial" panose="020B0604020202020204" pitchFamily="34" charset="0"/>
                <a:cs typeface="Arial" panose="020B0604020202020204" pitchFamily="34" charset="0"/>
              </a:rPr>
              <a:t> </a:t>
            </a:r>
            <a:r>
              <a:rPr lang="en-US" sz="2800" dirty="0" err="1">
                <a:solidFill>
                  <a:srgbClr val="C00000"/>
                </a:solidFill>
                <a:latin typeface="Arial" panose="020B0604020202020204" pitchFamily="34" charset="0"/>
                <a:cs typeface="Arial" panose="020B0604020202020204" pitchFamily="34" charset="0"/>
              </a:rPr>
              <a:t>dụng</a:t>
            </a:r>
            <a:r>
              <a:rPr lang="en-US" sz="2800" dirty="0">
                <a:solidFill>
                  <a:srgbClr val="C00000"/>
                </a:solidFill>
                <a:latin typeface="Arial" panose="020B0604020202020204" pitchFamily="34" charset="0"/>
                <a:cs typeface="Arial" panose="020B0604020202020204" pitchFamily="34" charset="0"/>
              </a:rPr>
              <a:t>?</a:t>
            </a:r>
          </a:p>
        </p:txBody>
      </p:sp>
      <p:grpSp>
        <p:nvGrpSpPr>
          <p:cNvPr id="46" name="Group 45"/>
          <p:cNvGrpSpPr/>
          <p:nvPr/>
        </p:nvGrpSpPr>
        <p:grpSpPr>
          <a:xfrm>
            <a:off x="3010152" y="3962413"/>
            <a:ext cx="931153" cy="584775"/>
            <a:chOff x="1102434" y="4327697"/>
            <a:chExt cx="931153" cy="584775"/>
          </a:xfrm>
        </p:grpSpPr>
        <p:sp>
          <p:nvSpPr>
            <p:cNvPr id="30" name="TextBox 29"/>
            <p:cNvSpPr txBox="1"/>
            <p:nvPr/>
          </p:nvSpPr>
          <p:spPr>
            <a:xfrm>
              <a:off x="1102434" y="4327697"/>
              <a:ext cx="931153" cy="584775"/>
            </a:xfrm>
            <a:prstGeom prst="rect">
              <a:avLst/>
            </a:prstGeom>
            <a:noFill/>
          </p:spPr>
          <p:txBody>
            <a:bodyPr wrap="square" rtlCol="0">
              <a:spAutoFit/>
            </a:bodyPr>
            <a:lstStyle/>
            <a:p>
              <a:r>
                <a:rPr lang="en-US" sz="3200" b="1">
                  <a:latin typeface="Arial" panose="020B0604020202020204" pitchFamily="34" charset="0"/>
                  <a:cs typeface="Arial" panose="020B0604020202020204" pitchFamily="34" charset="0"/>
                </a:rPr>
                <a:t>P</a:t>
              </a:r>
            </a:p>
          </p:txBody>
        </p:sp>
        <p:cxnSp>
          <p:nvCxnSpPr>
            <p:cNvPr id="33" name="Straight Arrow Connector 32"/>
            <p:cNvCxnSpPr>
              <a:endCxn id="30" idx="0"/>
            </p:cNvCxnSpPr>
            <p:nvPr/>
          </p:nvCxnSpPr>
          <p:spPr bwMode="auto">
            <a:xfrm>
              <a:off x="1102434" y="4327697"/>
              <a:ext cx="465577" cy="1588"/>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grpSp>
      <p:grpSp>
        <p:nvGrpSpPr>
          <p:cNvPr id="52" name="Group 51"/>
          <p:cNvGrpSpPr/>
          <p:nvPr/>
        </p:nvGrpSpPr>
        <p:grpSpPr>
          <a:xfrm>
            <a:off x="3108331" y="2823785"/>
            <a:ext cx="4480342" cy="2124333"/>
            <a:chOff x="1020574" y="2783102"/>
            <a:chExt cx="4480342" cy="2124333"/>
          </a:xfrm>
        </p:grpSpPr>
        <p:grpSp>
          <p:nvGrpSpPr>
            <p:cNvPr id="51" name="Group 50"/>
            <p:cNvGrpSpPr/>
            <p:nvPr/>
          </p:nvGrpSpPr>
          <p:grpSpPr>
            <a:xfrm>
              <a:off x="3389082" y="4294587"/>
              <a:ext cx="2111834" cy="612848"/>
              <a:chOff x="3389082" y="4294587"/>
              <a:chExt cx="2111834" cy="612848"/>
            </a:xfrm>
          </p:grpSpPr>
          <p:sp>
            <p:nvSpPr>
              <p:cNvPr id="40" name="TextBox 39"/>
              <p:cNvSpPr txBox="1"/>
              <p:nvPr/>
            </p:nvSpPr>
            <p:spPr>
              <a:xfrm>
                <a:off x="3389082" y="4353437"/>
                <a:ext cx="2111834" cy="553998"/>
              </a:xfrm>
              <a:prstGeom prst="rect">
                <a:avLst/>
              </a:prstGeom>
              <a:noFill/>
              <a:ln w="38100">
                <a:noFill/>
              </a:ln>
            </p:spPr>
            <p:txBody>
              <a:bodyPr wrap="square" rtlCol="0">
                <a:spAutoFit/>
              </a:bodyPr>
              <a:lstStyle/>
              <a:p>
                <a:pPr algn="ctr"/>
                <a:r>
                  <a:rPr lang="en-US" sz="3000" b="1">
                    <a:latin typeface="Arial" panose="020B0604020202020204" pitchFamily="34" charset="0"/>
                    <a:cs typeface="Arial" panose="020B0604020202020204" pitchFamily="34" charset="0"/>
                    <a:sym typeface="Symbol"/>
                  </a:rPr>
                  <a:t>P + </a:t>
                </a:r>
                <a:r>
                  <a:rPr lang="en-US" sz="3000" b="1">
                    <a:solidFill>
                      <a:srgbClr val="C00000"/>
                    </a:solidFill>
                    <a:latin typeface="Arial" panose="020B0604020202020204" pitchFamily="34" charset="0"/>
                    <a:cs typeface="Arial" panose="020B0604020202020204" pitchFamily="34" charset="0"/>
                    <a:sym typeface="Symbol"/>
                  </a:rPr>
                  <a:t>?</a:t>
                </a:r>
                <a:r>
                  <a:rPr lang="en-US" sz="3000" b="1">
                    <a:latin typeface="Arial" panose="020B0604020202020204" pitchFamily="34" charset="0"/>
                    <a:cs typeface="Arial" panose="020B0604020202020204" pitchFamily="34" charset="0"/>
                    <a:sym typeface="Symbol"/>
                  </a:rPr>
                  <a:t> </a:t>
                </a:r>
                <a:r>
                  <a:rPr lang="en-US" sz="3000" b="1">
                    <a:latin typeface="Arial" panose="020B0604020202020204" pitchFamily="34" charset="0"/>
                    <a:cs typeface="Arial" panose="020B0604020202020204" pitchFamily="34" charset="0"/>
                  </a:rPr>
                  <a:t>= 0</a:t>
                </a:r>
              </a:p>
            </p:txBody>
          </p:sp>
          <p:cxnSp>
            <p:nvCxnSpPr>
              <p:cNvPr id="41" name="Straight Arrow Connector 40"/>
              <p:cNvCxnSpPr/>
              <p:nvPr/>
            </p:nvCxnSpPr>
            <p:spPr bwMode="auto">
              <a:xfrm>
                <a:off x="3563250" y="4324409"/>
                <a:ext cx="333828" cy="1588"/>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42" name="Straight Arrow Connector 41"/>
              <p:cNvCxnSpPr/>
              <p:nvPr/>
            </p:nvCxnSpPr>
            <p:spPr bwMode="auto">
              <a:xfrm>
                <a:off x="4296230" y="4294587"/>
                <a:ext cx="333828" cy="1588"/>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38" name="Straight Arrow Connector 37"/>
              <p:cNvCxnSpPr/>
              <p:nvPr/>
            </p:nvCxnSpPr>
            <p:spPr bwMode="auto">
              <a:xfrm>
                <a:off x="4959833" y="4301491"/>
                <a:ext cx="333828" cy="1588"/>
              </a:xfrm>
              <a:prstGeom prst="straightConnector1">
                <a:avLst/>
              </a:prstGeom>
              <a:solidFill>
                <a:schemeClr val="accent1"/>
              </a:solidFill>
              <a:ln w="9525" cap="flat" cmpd="sng" algn="ctr">
                <a:solidFill>
                  <a:schemeClr val="tx1"/>
                </a:solidFill>
                <a:prstDash val="solid"/>
                <a:round/>
                <a:headEnd type="none" w="med" len="med"/>
                <a:tailEnd type="arrow"/>
              </a:ln>
              <a:effectLst/>
            </p:spPr>
          </p:cxnSp>
        </p:grpSp>
        <p:grpSp>
          <p:nvGrpSpPr>
            <p:cNvPr id="50" name="Group 49"/>
            <p:cNvGrpSpPr/>
            <p:nvPr/>
          </p:nvGrpSpPr>
          <p:grpSpPr>
            <a:xfrm>
              <a:off x="1020574" y="2783102"/>
              <a:ext cx="931153" cy="760454"/>
              <a:chOff x="1020574" y="2783102"/>
              <a:chExt cx="931153" cy="760454"/>
            </a:xfrm>
          </p:grpSpPr>
          <p:cxnSp>
            <p:nvCxnSpPr>
              <p:cNvPr id="44" name="Straight Arrow Connector 43"/>
              <p:cNvCxnSpPr/>
              <p:nvPr/>
            </p:nvCxnSpPr>
            <p:spPr bwMode="auto">
              <a:xfrm rot="16200000" flipV="1">
                <a:off x="1397046" y="3162535"/>
                <a:ext cx="760454" cy="1588"/>
              </a:xfrm>
              <a:prstGeom prst="straightConnector1">
                <a:avLst/>
              </a:prstGeom>
              <a:solidFill>
                <a:schemeClr val="accent1"/>
              </a:solidFill>
              <a:ln w="57150" cap="flat" cmpd="sng" algn="ctr">
                <a:solidFill>
                  <a:srgbClr val="C00000"/>
                </a:solidFill>
                <a:prstDash val="solid"/>
                <a:round/>
                <a:headEnd type="none" w="med" len="med"/>
                <a:tailEnd type="arrow"/>
              </a:ln>
              <a:effectLst/>
            </p:spPr>
          </p:cxnSp>
          <p:grpSp>
            <p:nvGrpSpPr>
              <p:cNvPr id="47" name="Group 46"/>
              <p:cNvGrpSpPr/>
              <p:nvPr/>
            </p:nvGrpSpPr>
            <p:grpSpPr>
              <a:xfrm>
                <a:off x="1020574" y="2812129"/>
                <a:ext cx="931153" cy="584775"/>
                <a:chOff x="1102434" y="4327697"/>
                <a:chExt cx="931153" cy="584775"/>
              </a:xfrm>
            </p:grpSpPr>
            <p:sp>
              <p:nvSpPr>
                <p:cNvPr id="48" name="TextBox 47"/>
                <p:cNvSpPr txBox="1"/>
                <p:nvPr/>
              </p:nvSpPr>
              <p:spPr>
                <a:xfrm>
                  <a:off x="1102434" y="4327697"/>
                  <a:ext cx="931153" cy="584775"/>
                </a:xfrm>
                <a:prstGeom prst="rect">
                  <a:avLst/>
                </a:prstGeom>
                <a:noFill/>
              </p:spPr>
              <p:txBody>
                <a:bodyPr wrap="square" rtlCol="0">
                  <a:spAutoFit/>
                </a:bodyPr>
                <a:lstStyle/>
                <a:p>
                  <a:r>
                    <a:rPr lang="en-US" sz="3200" b="1">
                      <a:solidFill>
                        <a:srgbClr val="C00000"/>
                      </a:solidFill>
                      <a:latin typeface="Arial" panose="020B0604020202020204" pitchFamily="34" charset="0"/>
                      <a:cs typeface="Arial" panose="020B0604020202020204" pitchFamily="34" charset="0"/>
                    </a:rPr>
                    <a:t>?</a:t>
                  </a:r>
                </a:p>
              </p:txBody>
            </p:sp>
            <p:cxnSp>
              <p:nvCxnSpPr>
                <p:cNvPr id="49" name="Straight Arrow Connector 48"/>
                <p:cNvCxnSpPr>
                  <a:endCxn id="48" idx="0"/>
                </p:cNvCxnSpPr>
                <p:nvPr/>
              </p:nvCxnSpPr>
              <p:spPr bwMode="auto">
                <a:xfrm>
                  <a:off x="1102434" y="4327697"/>
                  <a:ext cx="465577" cy="1588"/>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grpSp>
        </p:grpSp>
      </p:grpSp>
      <p:grpSp>
        <p:nvGrpSpPr>
          <p:cNvPr id="60" name="Group 59"/>
          <p:cNvGrpSpPr/>
          <p:nvPr/>
        </p:nvGrpSpPr>
        <p:grpSpPr>
          <a:xfrm>
            <a:off x="5408199" y="1318950"/>
            <a:ext cx="5640801" cy="2387617"/>
            <a:chOff x="3884198" y="1318949"/>
            <a:chExt cx="5640801" cy="2387617"/>
          </a:xfrm>
        </p:grpSpPr>
        <p:sp>
          <p:nvSpPr>
            <p:cNvPr id="20" name="TextBox 19"/>
            <p:cNvSpPr txBox="1"/>
            <p:nvPr/>
          </p:nvSpPr>
          <p:spPr>
            <a:xfrm>
              <a:off x="3884198" y="2752459"/>
              <a:ext cx="5640801" cy="954107"/>
            </a:xfrm>
            <a:prstGeom prst="rect">
              <a:avLst/>
            </a:prstGeom>
            <a:noFill/>
          </p:spPr>
          <p:txBody>
            <a:bodyPr wrap="square" rtlCol="0">
              <a:spAutoFit/>
            </a:bodyPr>
            <a:lstStyle/>
            <a:p>
              <a:pPr algn="ctr"/>
              <a:r>
                <a:rPr lang="en-US" sz="2400" b="1" dirty="0" err="1">
                  <a:latin typeface="Arial" panose="020B0604020202020204" pitchFamily="34" charset="0"/>
                  <a:cs typeface="Arial" panose="020B0604020202020204" pitchFamily="34" charset="0"/>
                </a:rPr>
                <a:t>gia</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tốc</a:t>
              </a:r>
              <a:r>
                <a:rPr lang="en-US" sz="2400" b="1" dirty="0">
                  <a:latin typeface="Arial" panose="020B0604020202020204" pitchFamily="34" charset="0"/>
                  <a:cs typeface="Arial" panose="020B0604020202020204" pitchFamily="34" charset="0"/>
                </a:rPr>
                <a:t> </a:t>
              </a:r>
              <a:r>
                <a:rPr lang="en-US" sz="3200" b="1" dirty="0">
                  <a:solidFill>
                    <a:srgbClr val="C00000"/>
                  </a:solidFill>
                  <a:latin typeface="Arial" panose="020B0604020202020204" pitchFamily="34" charset="0"/>
                  <a:cs typeface="Arial" panose="020B0604020202020204" pitchFamily="34" charset="0"/>
                </a:rPr>
                <a:t>a = 0</a:t>
              </a:r>
              <a:r>
                <a:rPr lang="en-US" sz="2400" b="1" dirty="0">
                  <a:latin typeface="Arial" panose="020B0604020202020204" pitchFamily="34" charset="0"/>
                  <a:cs typeface="Arial" panose="020B0604020202020204" pitchFamily="34" charset="0"/>
                </a:rPr>
                <a:t> → </a:t>
              </a:r>
              <a:r>
                <a:rPr lang="en-US" sz="2400" b="1" dirty="0" err="1">
                  <a:latin typeface="Arial" panose="020B0604020202020204" pitchFamily="34" charset="0"/>
                  <a:cs typeface="Arial" panose="020B0604020202020204" pitchFamily="34" charset="0"/>
                </a:rPr>
                <a:t>Phải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có</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phải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có</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lực</a:t>
              </a:r>
              <a:r>
                <a:rPr lang="en-US" sz="2400" b="1" dirty="0">
                  <a:latin typeface="Arial" panose="020B0604020202020204" pitchFamily="34" charset="0"/>
                  <a:cs typeface="Arial" panose="020B0604020202020204" pitchFamily="34" charset="0"/>
                </a:rPr>
                <a:t> </a:t>
              </a:r>
              <a:r>
                <a:rPr lang="en-US" sz="2400" b="1" dirty="0">
                  <a:solidFill>
                    <a:srgbClr val="C00000"/>
                  </a:solidFill>
                  <a:latin typeface="Arial" panose="020B0604020202020204" pitchFamily="34" charset="0"/>
                  <a:cs typeface="Arial" panose="020B0604020202020204" pitchFamily="34" charset="0"/>
                </a:rPr>
                <a:t> </a:t>
              </a:r>
              <a:r>
                <a:rPr lang="en-US" sz="2400" b="1" dirty="0" err="1">
                  <a:solidFill>
                    <a:srgbClr val="C00000"/>
                  </a:solidFill>
                  <a:latin typeface="Arial" panose="020B0604020202020204" pitchFamily="34" charset="0"/>
                  <a:cs typeface="Arial" panose="020B0604020202020204" pitchFamily="34" charset="0"/>
                </a:rPr>
                <a:t>ngược</a:t>
              </a:r>
              <a:r>
                <a:rPr lang="en-US" sz="2400" b="1" dirty="0">
                  <a:solidFill>
                    <a:srgbClr val="C00000"/>
                  </a:solidFill>
                  <a:latin typeface="Arial" panose="020B0604020202020204" pitchFamily="34" charset="0"/>
                  <a:cs typeface="Arial" panose="020B0604020202020204" pitchFamily="34" charset="0"/>
                </a:rPr>
                <a:t> </a:t>
              </a:r>
              <a:r>
                <a:rPr lang="en-US" sz="2400" b="1" dirty="0" err="1">
                  <a:solidFill>
                    <a:srgbClr val="C00000"/>
                  </a:solidFill>
                  <a:latin typeface="Arial" panose="020B0604020202020204" pitchFamily="34" charset="0"/>
                  <a:cs typeface="Arial" panose="020B0604020202020204" pitchFamily="34" charset="0"/>
                </a:rPr>
                <a:t>chiều</a:t>
              </a:r>
              <a:r>
                <a:rPr lang="en-US" sz="2400" b="1" dirty="0">
                  <a:solidFill>
                    <a:srgbClr val="C00000"/>
                  </a:solidFill>
                  <a:latin typeface="Arial" panose="020B0604020202020204" pitchFamily="34" charset="0"/>
                  <a:cs typeface="Arial" panose="020B0604020202020204" pitchFamily="34" charset="0"/>
                </a:rPr>
                <a:t> </a:t>
              </a:r>
              <a:r>
                <a:rPr lang="en-US" sz="2400" b="1" dirty="0" err="1">
                  <a:solidFill>
                    <a:srgbClr val="C00000"/>
                  </a:solidFill>
                  <a:latin typeface="Arial" panose="020B0604020202020204" pitchFamily="34" charset="0"/>
                  <a:cs typeface="Arial" panose="020B0604020202020204" pitchFamily="34" charset="0"/>
                </a:rPr>
                <a:t>và</a:t>
              </a:r>
              <a:r>
                <a:rPr lang="en-US" sz="2400" b="1" dirty="0">
                  <a:solidFill>
                    <a:srgbClr val="C00000"/>
                  </a:solidFill>
                  <a:latin typeface="Arial" panose="020B0604020202020204" pitchFamily="34" charset="0"/>
                  <a:cs typeface="Arial" panose="020B0604020202020204" pitchFamily="34" charset="0"/>
                </a:rPr>
                <a:t> </a:t>
              </a:r>
              <a:r>
                <a:rPr lang="en-US" sz="2400" b="1" dirty="0" err="1">
                  <a:solidFill>
                    <a:srgbClr val="C00000"/>
                  </a:solidFill>
                  <a:latin typeface="Arial" panose="020B0604020202020204" pitchFamily="34" charset="0"/>
                  <a:cs typeface="Arial" panose="020B0604020202020204" pitchFamily="34" charset="0"/>
                </a:rPr>
                <a:t>cân</a:t>
              </a:r>
              <a:r>
                <a:rPr lang="en-US" sz="2400" b="1" dirty="0">
                  <a:solidFill>
                    <a:srgbClr val="C00000"/>
                  </a:solidFill>
                  <a:latin typeface="Arial" panose="020B0604020202020204" pitchFamily="34" charset="0"/>
                  <a:cs typeface="Arial" panose="020B0604020202020204" pitchFamily="34" charset="0"/>
                </a:rPr>
                <a:t> </a:t>
              </a:r>
              <a:r>
                <a:rPr lang="en-US" sz="2400" b="1" dirty="0" err="1">
                  <a:solidFill>
                    <a:srgbClr val="C00000"/>
                  </a:solidFill>
                  <a:latin typeface="Arial" panose="020B0604020202020204" pitchFamily="34" charset="0"/>
                  <a:cs typeface="Arial" panose="020B0604020202020204" pitchFamily="34" charset="0"/>
                </a:rPr>
                <a:t>bằng</a:t>
              </a:r>
              <a:r>
                <a:rPr lang="en-US" sz="2400" b="1" dirty="0">
                  <a:solidFill>
                    <a:srgbClr val="C00000"/>
                  </a:solidFill>
                  <a:latin typeface="Arial" panose="020B0604020202020204" pitchFamily="34" charset="0"/>
                  <a:cs typeface="Arial" panose="020B0604020202020204" pitchFamily="34" charset="0"/>
                </a:rPr>
                <a:t> </a:t>
              </a:r>
              <a:r>
                <a:rPr lang="en-US" sz="2400" b="1" dirty="0" err="1">
                  <a:solidFill>
                    <a:srgbClr val="C00000"/>
                  </a:solidFill>
                  <a:latin typeface="Arial" panose="020B0604020202020204" pitchFamily="34" charset="0"/>
                  <a:cs typeface="Arial" panose="020B0604020202020204" pitchFamily="34" charset="0"/>
                </a:rPr>
                <a:t>với</a:t>
              </a:r>
              <a:r>
                <a:rPr lang="en-US" sz="2400" b="1" dirty="0">
                  <a:solidFill>
                    <a:srgbClr val="C00000"/>
                  </a:solidFill>
                  <a:latin typeface="Arial" panose="020B0604020202020204" pitchFamily="34" charset="0"/>
                  <a:cs typeface="Arial" panose="020B0604020202020204" pitchFamily="34" charset="0"/>
                </a:rPr>
                <a:t> P</a:t>
              </a:r>
            </a:p>
          </p:txBody>
        </p:sp>
        <p:grpSp>
          <p:nvGrpSpPr>
            <p:cNvPr id="56" name="Group 55"/>
            <p:cNvGrpSpPr/>
            <p:nvPr/>
          </p:nvGrpSpPr>
          <p:grpSpPr>
            <a:xfrm>
              <a:off x="4128437" y="1318949"/>
              <a:ext cx="4902824" cy="1958738"/>
              <a:chOff x="3296502" y="2270745"/>
              <a:chExt cx="4902824" cy="1958738"/>
            </a:xfrm>
          </p:grpSpPr>
          <p:grpSp>
            <p:nvGrpSpPr>
              <p:cNvPr id="55" name="Group 54"/>
              <p:cNvGrpSpPr/>
              <p:nvPr/>
            </p:nvGrpSpPr>
            <p:grpSpPr>
              <a:xfrm>
                <a:off x="3476166" y="2767000"/>
                <a:ext cx="4723160" cy="1462483"/>
                <a:chOff x="3476166" y="2767000"/>
                <a:chExt cx="4723160" cy="1462483"/>
              </a:xfrm>
            </p:grpSpPr>
            <p:cxnSp>
              <p:nvCxnSpPr>
                <p:cNvPr id="39" name="Straight Arrow Connector 38"/>
                <p:cNvCxnSpPr/>
                <p:nvPr/>
              </p:nvCxnSpPr>
              <p:spPr bwMode="auto">
                <a:xfrm>
                  <a:off x="4049486" y="2767000"/>
                  <a:ext cx="333828" cy="1588"/>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21" name="TextBox 20"/>
                <p:cNvSpPr txBox="1"/>
                <p:nvPr/>
              </p:nvSpPr>
              <p:spPr>
                <a:xfrm>
                  <a:off x="3476166" y="2810542"/>
                  <a:ext cx="2111834" cy="553998"/>
                </a:xfrm>
                <a:prstGeom prst="rect">
                  <a:avLst/>
                </a:prstGeom>
                <a:noFill/>
                <a:ln w="38100">
                  <a:noFill/>
                </a:ln>
              </p:spPr>
              <p:txBody>
                <a:bodyPr wrap="square" rtlCol="0">
                  <a:spAutoFit/>
                </a:bodyPr>
                <a:lstStyle/>
                <a:p>
                  <a:pPr algn="ctr"/>
                  <a:r>
                    <a:rPr lang="en-US" sz="3000" b="1">
                      <a:latin typeface="Arial" panose="020B0604020202020204" pitchFamily="34" charset="0"/>
                      <a:cs typeface="Arial" panose="020B0604020202020204" pitchFamily="34" charset="0"/>
                      <a:sym typeface="Symbol"/>
                    </a:rPr>
                    <a:t> </a:t>
                  </a:r>
                  <a:r>
                    <a:rPr lang="en-US" sz="3000" b="1">
                      <a:latin typeface="Arial" panose="020B0604020202020204" pitchFamily="34" charset="0"/>
                      <a:cs typeface="Arial" panose="020B0604020202020204" pitchFamily="34" charset="0"/>
                    </a:rPr>
                    <a:t>F = ma</a:t>
                  </a:r>
                </a:p>
              </p:txBody>
            </p:sp>
            <p:cxnSp>
              <p:nvCxnSpPr>
                <p:cNvPr id="35" name="Straight Arrow Connector 34"/>
                <p:cNvCxnSpPr/>
                <p:nvPr/>
              </p:nvCxnSpPr>
              <p:spPr bwMode="auto">
                <a:xfrm flipV="1">
                  <a:off x="5065824" y="2946691"/>
                  <a:ext cx="273675" cy="1"/>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43" name="Straight Arrow Connector 42"/>
                <p:cNvCxnSpPr/>
                <p:nvPr/>
              </p:nvCxnSpPr>
              <p:spPr bwMode="auto">
                <a:xfrm flipV="1">
                  <a:off x="4225042" y="3780309"/>
                  <a:ext cx="273675" cy="1"/>
                </a:xfrm>
                <a:prstGeom prst="straightConnector1">
                  <a:avLst/>
                </a:prstGeom>
                <a:solidFill>
                  <a:schemeClr val="accent1"/>
                </a:solidFill>
                <a:ln w="9525" cap="flat" cmpd="sng" algn="ctr">
                  <a:solidFill>
                    <a:srgbClr val="C00000"/>
                  </a:solidFill>
                  <a:prstDash val="solid"/>
                  <a:round/>
                  <a:headEnd type="none" w="med" len="med"/>
                  <a:tailEnd type="arrow"/>
                </a:ln>
                <a:effectLst/>
              </p:spPr>
            </p:cxnSp>
            <p:cxnSp>
              <p:nvCxnSpPr>
                <p:cNvPr id="45" name="Straight Arrow Connector 44"/>
                <p:cNvCxnSpPr/>
                <p:nvPr/>
              </p:nvCxnSpPr>
              <p:spPr bwMode="auto">
                <a:xfrm flipV="1">
                  <a:off x="4915607" y="3766862"/>
                  <a:ext cx="273675" cy="1"/>
                </a:xfrm>
                <a:prstGeom prst="straightConnector1">
                  <a:avLst/>
                </a:prstGeom>
                <a:solidFill>
                  <a:schemeClr val="accent1"/>
                </a:solidFill>
                <a:ln w="9525" cap="flat" cmpd="sng" algn="ctr">
                  <a:solidFill>
                    <a:srgbClr val="C00000"/>
                  </a:solidFill>
                  <a:prstDash val="solid"/>
                  <a:round/>
                  <a:headEnd type="none" w="med" len="med"/>
                  <a:tailEnd type="arrow"/>
                </a:ln>
                <a:effectLst/>
              </p:spPr>
            </p:cxnSp>
            <p:cxnSp>
              <p:nvCxnSpPr>
                <p:cNvPr id="61" name="Straight Arrow Connector 60"/>
                <p:cNvCxnSpPr/>
                <p:nvPr/>
              </p:nvCxnSpPr>
              <p:spPr bwMode="auto">
                <a:xfrm flipV="1">
                  <a:off x="7925651" y="4229482"/>
                  <a:ext cx="273675" cy="1"/>
                </a:xfrm>
                <a:prstGeom prst="straightConnector1">
                  <a:avLst/>
                </a:prstGeom>
                <a:solidFill>
                  <a:schemeClr val="accent1"/>
                </a:solidFill>
                <a:ln w="9525" cap="flat" cmpd="sng" algn="ctr">
                  <a:solidFill>
                    <a:srgbClr val="C00000"/>
                  </a:solidFill>
                  <a:prstDash val="solid"/>
                  <a:round/>
                  <a:headEnd type="none" w="med" len="med"/>
                  <a:tailEnd type="arrow"/>
                </a:ln>
                <a:effectLst/>
              </p:spPr>
            </p:cxnSp>
          </p:grpSp>
          <p:sp>
            <p:nvSpPr>
              <p:cNvPr id="53" name="TextBox 52"/>
              <p:cNvSpPr txBox="1"/>
              <p:nvPr/>
            </p:nvSpPr>
            <p:spPr>
              <a:xfrm>
                <a:off x="3296502" y="2270745"/>
                <a:ext cx="1912371" cy="369332"/>
              </a:xfrm>
              <a:prstGeom prst="rect">
                <a:avLst/>
              </a:prstGeom>
              <a:noFill/>
            </p:spPr>
            <p:txBody>
              <a:bodyPr wrap="square" rtlCol="0">
                <a:spAutoFit/>
              </a:bodyPr>
              <a:lstStyle/>
              <a:p>
                <a:r>
                  <a:rPr lang="en-US" b="1" i="1" dirty="0" err="1">
                    <a:latin typeface="Arial" panose="020B0604020202020204" pitchFamily="34" charset="0"/>
                    <a:cs typeface="Arial" panose="020B0604020202020204" pitchFamily="34" charset="0"/>
                  </a:rPr>
                  <a:t>Định</a:t>
                </a:r>
                <a:r>
                  <a:rPr lang="en-US" b="1" i="1" dirty="0">
                    <a:latin typeface="Arial" panose="020B0604020202020204" pitchFamily="34" charset="0"/>
                    <a:cs typeface="Arial" panose="020B0604020202020204" pitchFamily="34" charset="0"/>
                  </a:rPr>
                  <a:t> </a:t>
                </a:r>
                <a:r>
                  <a:rPr lang="en-US" b="1" i="1" dirty="0" err="1">
                    <a:latin typeface="Arial" panose="020B0604020202020204" pitchFamily="34" charset="0"/>
                    <a:cs typeface="Arial" panose="020B0604020202020204" pitchFamily="34" charset="0"/>
                  </a:rPr>
                  <a:t>luật</a:t>
                </a:r>
                <a:r>
                  <a:rPr lang="en-US" b="1" i="1" dirty="0">
                    <a:latin typeface="Arial" panose="020B0604020202020204" pitchFamily="34" charset="0"/>
                    <a:cs typeface="Arial" panose="020B0604020202020204" pitchFamily="34" charset="0"/>
                  </a:rPr>
                  <a:t> II:</a:t>
                </a:r>
              </a:p>
            </p:txBody>
          </p:sp>
        </p:grpSp>
      </p:grpSp>
      <p:sp>
        <p:nvSpPr>
          <p:cNvPr id="54" name="Rectangle 53"/>
          <p:cNvSpPr/>
          <p:nvPr/>
        </p:nvSpPr>
        <p:spPr>
          <a:xfrm>
            <a:off x="4816643" y="5733661"/>
            <a:ext cx="2558714" cy="523220"/>
          </a:xfrm>
          <a:prstGeom prst="rect">
            <a:avLst/>
          </a:prstGeom>
        </p:spPr>
        <p:txBody>
          <a:bodyPr wrap="none">
            <a:spAutoFit/>
          </a:bodyPr>
          <a:lstStyle/>
          <a:p>
            <a:pPr algn="ctr"/>
            <a:r>
              <a:rPr lang="en-US" sz="2800" b="1">
                <a:solidFill>
                  <a:srgbClr val="C00000"/>
                </a:solidFill>
                <a:latin typeface="Arial" panose="020B0604020202020204" pitchFamily="34" charset="0"/>
                <a:cs typeface="Arial" panose="020B0604020202020204" pitchFamily="34" charset="0"/>
              </a:rPr>
              <a:t> Đó là lực gì? </a:t>
            </a:r>
          </a:p>
        </p:txBody>
      </p:sp>
      <p:grpSp>
        <p:nvGrpSpPr>
          <p:cNvPr id="57" name="Group 56"/>
          <p:cNvGrpSpPr/>
          <p:nvPr/>
        </p:nvGrpSpPr>
        <p:grpSpPr>
          <a:xfrm>
            <a:off x="4405123" y="100370"/>
            <a:ext cx="3381755" cy="581082"/>
            <a:chOff x="2193" y="0"/>
            <a:chExt cx="2245706" cy="1239104"/>
          </a:xfrm>
          <a:solidFill>
            <a:srgbClr val="002060"/>
          </a:solidFill>
          <a:scene3d>
            <a:camera prst="orthographicFront"/>
            <a:lightRig rig="threePt" dir="t">
              <a:rot lat="0" lon="0" rev="7500000"/>
            </a:lightRig>
          </a:scene3d>
        </p:grpSpPr>
        <p:sp>
          <p:nvSpPr>
            <p:cNvPr id="58" name="Rounded Rectangle 57"/>
            <p:cNvSpPr/>
            <p:nvPr/>
          </p:nvSpPr>
          <p:spPr>
            <a:xfrm>
              <a:off x="2193" y="0"/>
              <a:ext cx="2245706" cy="1239104"/>
            </a:xfrm>
            <a:prstGeom prst="roundRect">
              <a:avLst/>
            </a:prstGeom>
            <a:grpFill/>
            <a:sp3d prstMaterial="plastic">
              <a:bevelT w="127000" h="25400" prst="relaxedInset"/>
            </a:sp3d>
          </p:spPr>
          <p:style>
            <a:lnRef idx="0">
              <a:schemeClr val="lt2">
                <a:hueOff val="0"/>
                <a:satOff val="0"/>
                <a:lumOff val="0"/>
                <a:alphaOff val="0"/>
              </a:schemeClr>
            </a:lnRef>
            <a:fillRef idx="3">
              <a:schemeClr val="dk2">
                <a:hueOff val="0"/>
                <a:satOff val="0"/>
                <a:lumOff val="0"/>
                <a:alphaOff val="0"/>
              </a:schemeClr>
            </a:fillRef>
            <a:effectRef idx="2">
              <a:schemeClr val="dk2">
                <a:hueOff val="0"/>
                <a:satOff val="0"/>
                <a:lumOff val="0"/>
                <a:alphaOff val="0"/>
              </a:schemeClr>
            </a:effectRef>
            <a:fontRef idx="minor">
              <a:schemeClr val="lt1"/>
            </a:fontRef>
          </p:style>
        </p:sp>
        <p:sp>
          <p:nvSpPr>
            <p:cNvPr id="59" name="Rounded Rectangle 4"/>
            <p:cNvSpPr/>
            <p:nvPr/>
          </p:nvSpPr>
          <p:spPr>
            <a:xfrm>
              <a:off x="77334" y="60488"/>
              <a:ext cx="2124730" cy="1118127"/>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121920" tIns="60960" rIns="121920" bIns="60960" numCol="1" spcCol="1270" anchor="ctr" anchorCtr="0">
              <a:noAutofit/>
            </a:bodyPr>
            <a:lstStyle/>
            <a:p>
              <a:pPr algn="ctr" defTabSz="1422400">
                <a:lnSpc>
                  <a:spcPct val="90000"/>
                </a:lnSpc>
                <a:spcAft>
                  <a:spcPct val="35000"/>
                </a:spcAft>
              </a:pPr>
              <a:r>
                <a:rPr lang="en-US" sz="3200" b="1">
                  <a:latin typeface="Arial" panose="020B0604020202020204" pitchFamily="34" charset="0"/>
                  <a:cs typeface="Arial" panose="020B0604020202020204" pitchFamily="34" charset="0"/>
                </a:rPr>
                <a:t>Đặt vấn đề</a:t>
              </a: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diamond(in)">
                                      <p:cBhvr>
                                        <p:cTn id="7" dur="500"/>
                                        <p:tgtEl>
                                          <p:spTgt spid="60"/>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diamond(in)">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54"/>
                                        </p:tgtEl>
                                        <p:attrNameLst>
                                          <p:attrName>style.visibility</p:attrName>
                                        </p:attrNameLst>
                                      </p:cBhvr>
                                      <p:to>
                                        <p:strVal val="visible"/>
                                      </p:to>
                                    </p:set>
                                    <p:animEffect transition="in" filter="diamond(in)">
                                      <p:cBhvr>
                                        <p:cTn id="17"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0145" y="582765"/>
            <a:ext cx="11832406" cy="7232749"/>
          </a:xfrm>
          <a:prstGeom prst="rect">
            <a:avLst/>
          </a:prstGeom>
          <a:noFill/>
        </p:spPr>
        <p:txBody>
          <a:bodyPr wrap="square" rtlCol="0">
            <a:spAutoFit/>
          </a:bodyPr>
          <a:lstStyle/>
          <a:p>
            <a:r>
              <a:rPr lang="en-US" sz="4000" b="1" dirty="0" err="1" smtClean="0">
                <a:solidFill>
                  <a:srgbClr val="FF0000"/>
                </a:solidFill>
              </a:rPr>
              <a:t>Bài</a:t>
            </a:r>
            <a:r>
              <a:rPr lang="en-US" sz="4000" b="1" dirty="0" smtClean="0">
                <a:solidFill>
                  <a:srgbClr val="FF0000"/>
                </a:solidFill>
              </a:rPr>
              <a:t> 11: LỰC ĐÀN HỒI CỦA LÒ XO – ĐỊNH LUẬT HOOKE</a:t>
            </a:r>
          </a:p>
          <a:p>
            <a:r>
              <a:rPr lang="it-IT" sz="4000" b="1" i="1" dirty="0" smtClean="0">
                <a:solidFill>
                  <a:srgbClr val="0070C0"/>
                </a:solidFill>
              </a:rPr>
              <a:t>Mục </a:t>
            </a:r>
            <a:r>
              <a:rPr lang="it-IT" sz="4000" b="1" i="1" dirty="0">
                <a:solidFill>
                  <a:srgbClr val="0070C0"/>
                </a:solidFill>
              </a:rPr>
              <a:t>tiêu của bài: </a:t>
            </a:r>
            <a:endParaRPr lang="en-US" sz="4000" i="1" dirty="0" smtClean="0">
              <a:solidFill>
                <a:srgbClr val="0070C0"/>
              </a:solidFill>
            </a:endParaRPr>
          </a:p>
          <a:p>
            <a:r>
              <a:rPr lang="en-US" sz="2800" dirty="0" smtClean="0"/>
              <a:t>- </a:t>
            </a:r>
            <a:r>
              <a:rPr lang="en-US" sz="3200" dirty="0" err="1" smtClean="0"/>
              <a:t>Nêu</a:t>
            </a:r>
            <a:r>
              <a:rPr lang="en-US" sz="3200" dirty="0" smtClean="0"/>
              <a:t> </a:t>
            </a:r>
            <a:r>
              <a:rPr lang="en-US" sz="3200" dirty="0" err="1"/>
              <a:t>được</a:t>
            </a:r>
            <a:r>
              <a:rPr lang="en-US" sz="3200" dirty="0"/>
              <a:t> </a:t>
            </a:r>
            <a:r>
              <a:rPr lang="en-US" sz="3200" dirty="0" err="1"/>
              <a:t>đặc</a:t>
            </a:r>
            <a:r>
              <a:rPr lang="en-US" sz="3200" dirty="0"/>
              <a:t> </a:t>
            </a:r>
            <a:r>
              <a:rPr lang="en-US" sz="3200" dirty="0" err="1"/>
              <a:t>điểm</a:t>
            </a:r>
            <a:r>
              <a:rPr lang="en-US" sz="3200" dirty="0"/>
              <a:t> </a:t>
            </a:r>
            <a:r>
              <a:rPr lang="en-US" sz="3200" dirty="0" err="1"/>
              <a:t>của</a:t>
            </a:r>
            <a:r>
              <a:rPr lang="en-US" sz="3200" dirty="0"/>
              <a:t> </a:t>
            </a:r>
            <a:r>
              <a:rPr lang="en-US" sz="3200" dirty="0" err="1"/>
              <a:t>lực</a:t>
            </a:r>
            <a:r>
              <a:rPr lang="en-US" sz="3200" dirty="0"/>
              <a:t> </a:t>
            </a:r>
            <a:r>
              <a:rPr lang="en-US" sz="3200" dirty="0" err="1"/>
              <a:t>đàn</a:t>
            </a:r>
            <a:r>
              <a:rPr lang="en-US" sz="3200" dirty="0"/>
              <a:t> </a:t>
            </a:r>
            <a:r>
              <a:rPr lang="en-US" sz="3200" dirty="0" err="1"/>
              <a:t>hồi</a:t>
            </a:r>
            <a:r>
              <a:rPr lang="en-US" sz="3200" dirty="0"/>
              <a:t> </a:t>
            </a:r>
            <a:r>
              <a:rPr lang="en-US" sz="3200" dirty="0" err="1"/>
              <a:t>của</a:t>
            </a:r>
            <a:r>
              <a:rPr lang="en-US" sz="3200" dirty="0"/>
              <a:t> lò </a:t>
            </a:r>
            <a:r>
              <a:rPr lang="en-US" sz="3200" dirty="0" smtClean="0"/>
              <a:t>xo </a:t>
            </a:r>
            <a:r>
              <a:rPr lang="en-US" sz="3200" dirty="0" err="1" smtClean="0"/>
              <a:t>về</a:t>
            </a:r>
            <a:r>
              <a:rPr lang="en-US" sz="3200" dirty="0" smtClean="0"/>
              <a:t>  </a:t>
            </a:r>
            <a:r>
              <a:rPr lang="en-US" sz="3200" dirty="0" err="1" smtClean="0"/>
              <a:t>điểm</a:t>
            </a:r>
            <a:r>
              <a:rPr lang="en-US" sz="3200" dirty="0" smtClean="0"/>
              <a:t> </a:t>
            </a:r>
            <a:r>
              <a:rPr lang="en-US" sz="3200" dirty="0" err="1"/>
              <a:t>đặt</a:t>
            </a:r>
            <a:r>
              <a:rPr lang="en-US" sz="3200" dirty="0"/>
              <a:t> </a:t>
            </a:r>
            <a:r>
              <a:rPr lang="en-US" sz="3200" dirty="0" err="1"/>
              <a:t>va</a:t>
            </a:r>
            <a:r>
              <a:rPr lang="en-US" sz="3200" dirty="0"/>
              <a:t>̀ </a:t>
            </a:r>
            <a:r>
              <a:rPr lang="en-US" sz="3200" dirty="0" err="1"/>
              <a:t>hướng</a:t>
            </a:r>
            <a:r>
              <a:rPr lang="en-US" sz="3200" dirty="0"/>
              <a:t>.</a:t>
            </a:r>
          </a:p>
          <a:p>
            <a:r>
              <a:rPr lang="en-US" sz="3200" dirty="0" smtClean="0"/>
              <a:t>- </a:t>
            </a:r>
            <a:r>
              <a:rPr lang="en-US" sz="3200" dirty="0" err="1" smtClean="0"/>
              <a:t>Phát</a:t>
            </a:r>
            <a:r>
              <a:rPr lang="en-US" sz="3200" dirty="0" smtClean="0"/>
              <a:t> </a:t>
            </a:r>
            <a:r>
              <a:rPr lang="en-US" sz="3200" dirty="0" err="1"/>
              <a:t>biểu</a:t>
            </a:r>
            <a:r>
              <a:rPr lang="en-US" sz="3200" dirty="0"/>
              <a:t> </a:t>
            </a:r>
            <a:r>
              <a:rPr lang="en-US" sz="3200" dirty="0" err="1"/>
              <a:t>va</a:t>
            </a:r>
            <a:r>
              <a:rPr lang="en-US" sz="3200" dirty="0"/>
              <a:t>̀ </a:t>
            </a:r>
            <a:r>
              <a:rPr lang="en-US" sz="3200" dirty="0" err="1"/>
              <a:t>viết</a:t>
            </a:r>
            <a:r>
              <a:rPr lang="en-US" sz="3200" dirty="0"/>
              <a:t> </a:t>
            </a:r>
            <a:r>
              <a:rPr lang="en-US" sz="3200" dirty="0" err="1"/>
              <a:t>công</a:t>
            </a:r>
            <a:r>
              <a:rPr lang="en-US" sz="3200" dirty="0"/>
              <a:t> </a:t>
            </a:r>
            <a:r>
              <a:rPr lang="en-US" sz="3200" dirty="0" err="1"/>
              <a:t>thức</a:t>
            </a:r>
            <a:r>
              <a:rPr lang="en-US" sz="3200" dirty="0"/>
              <a:t> </a:t>
            </a:r>
            <a:r>
              <a:rPr lang="en-US" sz="3200" dirty="0" err="1"/>
              <a:t>của</a:t>
            </a:r>
            <a:r>
              <a:rPr lang="en-US" sz="3200" dirty="0"/>
              <a:t> </a:t>
            </a:r>
            <a:r>
              <a:rPr lang="en-US" sz="3200" dirty="0" err="1"/>
              <a:t>định</a:t>
            </a:r>
            <a:r>
              <a:rPr lang="en-US" sz="3200" dirty="0"/>
              <a:t> </a:t>
            </a:r>
            <a:r>
              <a:rPr lang="en-US" sz="3200" dirty="0" err="1"/>
              <a:t>luật</a:t>
            </a:r>
            <a:r>
              <a:rPr lang="en-US" sz="3200" dirty="0"/>
              <a:t> </a:t>
            </a:r>
            <a:r>
              <a:rPr lang="en-US" sz="3200" dirty="0" smtClean="0"/>
              <a:t>Hooke, </a:t>
            </a:r>
            <a:r>
              <a:rPr lang="en-US" sz="3200" dirty="0" err="1"/>
              <a:t>nêu</a:t>
            </a:r>
            <a:r>
              <a:rPr lang="en-US" sz="3200" dirty="0"/>
              <a:t> </a:t>
            </a:r>
            <a:r>
              <a:rPr lang="en-US" sz="3200" dirty="0" err="1"/>
              <a:t>ro</a:t>
            </a:r>
            <a:r>
              <a:rPr lang="en-US" sz="3200" dirty="0"/>
              <a:t>̃ ý </a:t>
            </a:r>
            <a:r>
              <a:rPr lang="en-US" sz="3200" dirty="0" err="1"/>
              <a:t>nghĩa</a:t>
            </a:r>
            <a:r>
              <a:rPr lang="en-US" sz="3200" dirty="0"/>
              <a:t> </a:t>
            </a:r>
            <a:r>
              <a:rPr lang="en-US" sz="3200" dirty="0" err="1"/>
              <a:t>các</a:t>
            </a:r>
            <a:r>
              <a:rPr lang="en-US" sz="3200" dirty="0"/>
              <a:t> </a:t>
            </a:r>
            <a:r>
              <a:rPr lang="en-US" sz="3200" dirty="0" err="1"/>
              <a:t>đại</a:t>
            </a:r>
            <a:r>
              <a:rPr lang="en-US" sz="3200" dirty="0"/>
              <a:t> </a:t>
            </a:r>
            <a:r>
              <a:rPr lang="en-US" sz="3200" dirty="0" err="1"/>
              <a:t>lượng</a:t>
            </a:r>
            <a:r>
              <a:rPr lang="en-US" sz="3200" dirty="0"/>
              <a:t> có </a:t>
            </a:r>
            <a:r>
              <a:rPr lang="en-US" sz="3200" dirty="0" err="1"/>
              <a:t>trong</a:t>
            </a:r>
            <a:r>
              <a:rPr lang="en-US" sz="3200" dirty="0"/>
              <a:t> </a:t>
            </a:r>
            <a:r>
              <a:rPr lang="en-US" sz="3200" dirty="0" err="1"/>
              <a:t>công</a:t>
            </a:r>
            <a:r>
              <a:rPr lang="en-US" sz="3200" dirty="0"/>
              <a:t> </a:t>
            </a:r>
            <a:r>
              <a:rPr lang="en-US" sz="3200" dirty="0" err="1"/>
              <a:t>thức</a:t>
            </a:r>
            <a:r>
              <a:rPr lang="en-US" sz="3200" dirty="0"/>
              <a:t> </a:t>
            </a:r>
            <a:r>
              <a:rPr lang="en-US" sz="3200" dirty="0" err="1"/>
              <a:t>va</a:t>
            </a:r>
            <a:r>
              <a:rPr lang="en-US" sz="3200" dirty="0"/>
              <a:t>̀ </a:t>
            </a:r>
            <a:r>
              <a:rPr lang="en-US" sz="3200" dirty="0" err="1"/>
              <a:t>đơn</a:t>
            </a:r>
            <a:r>
              <a:rPr lang="en-US" sz="3200" dirty="0"/>
              <a:t> vị </a:t>
            </a:r>
            <a:r>
              <a:rPr lang="en-US" sz="3200" dirty="0" err="1"/>
              <a:t>của</a:t>
            </a:r>
            <a:r>
              <a:rPr lang="en-US" sz="3200" dirty="0"/>
              <a:t> </a:t>
            </a:r>
            <a:r>
              <a:rPr lang="en-US" sz="3200" dirty="0" err="1"/>
              <a:t>các</a:t>
            </a:r>
            <a:r>
              <a:rPr lang="en-US" sz="3200" dirty="0"/>
              <a:t> </a:t>
            </a:r>
            <a:r>
              <a:rPr lang="en-US" sz="3200" dirty="0" err="1"/>
              <a:t>đại</a:t>
            </a:r>
            <a:r>
              <a:rPr lang="en-US" sz="3200" dirty="0"/>
              <a:t> </a:t>
            </a:r>
            <a:r>
              <a:rPr lang="en-US" sz="3200" dirty="0" err="1"/>
              <a:t>lượng</a:t>
            </a:r>
            <a:r>
              <a:rPr lang="en-US" sz="3200" dirty="0"/>
              <a:t> </a:t>
            </a:r>
            <a:r>
              <a:rPr lang="en-US" sz="3200" dirty="0" err="1"/>
              <a:t>đo</a:t>
            </a:r>
            <a:r>
              <a:rPr lang="en-US" sz="3200" dirty="0"/>
              <a:t>́</a:t>
            </a:r>
            <a:r>
              <a:rPr lang="en-US" sz="3200" dirty="0" smtClean="0"/>
              <a:t>.</a:t>
            </a:r>
          </a:p>
          <a:p>
            <a:r>
              <a:rPr lang="en-US" sz="3200" dirty="0" smtClean="0"/>
              <a:t>- </a:t>
            </a:r>
            <a:r>
              <a:rPr lang="en-US" sz="3200" dirty="0" err="1" smtClean="0"/>
              <a:t>Vận</a:t>
            </a:r>
            <a:r>
              <a:rPr lang="en-US" sz="3200" dirty="0" smtClean="0"/>
              <a:t> </a:t>
            </a:r>
            <a:r>
              <a:rPr lang="en-US" sz="3200" dirty="0" err="1"/>
              <a:t>dụng</a:t>
            </a:r>
            <a:r>
              <a:rPr lang="en-US" sz="3200" dirty="0"/>
              <a:t> </a:t>
            </a:r>
            <a:r>
              <a:rPr lang="en-US" sz="3200" dirty="0" err="1"/>
              <a:t>được</a:t>
            </a:r>
            <a:r>
              <a:rPr lang="en-US" sz="3200" dirty="0"/>
              <a:t> </a:t>
            </a:r>
            <a:r>
              <a:rPr lang="en-US" sz="3200" dirty="0" err="1"/>
              <a:t>định</a:t>
            </a:r>
            <a:r>
              <a:rPr lang="en-US" sz="3200" dirty="0"/>
              <a:t> </a:t>
            </a:r>
            <a:r>
              <a:rPr lang="en-US" sz="3200" dirty="0" err="1"/>
              <a:t>luật</a:t>
            </a:r>
            <a:r>
              <a:rPr lang="en-US" sz="3200" dirty="0"/>
              <a:t> </a:t>
            </a:r>
            <a:r>
              <a:rPr lang="en-US" sz="3200" dirty="0" smtClean="0"/>
              <a:t>Hooke </a:t>
            </a:r>
            <a:r>
              <a:rPr lang="en-US" sz="3200" dirty="0" err="1" smtClean="0"/>
              <a:t>để</a:t>
            </a:r>
            <a:r>
              <a:rPr lang="en-US" sz="3200" dirty="0" smtClean="0"/>
              <a:t> </a:t>
            </a:r>
            <a:r>
              <a:rPr lang="en-US" sz="3200" dirty="0" err="1"/>
              <a:t>giải</a:t>
            </a:r>
            <a:r>
              <a:rPr lang="en-US" sz="3200" dirty="0"/>
              <a:t> </a:t>
            </a:r>
            <a:r>
              <a:rPr lang="en-US" sz="3200" dirty="0" err="1"/>
              <a:t>các</a:t>
            </a:r>
            <a:r>
              <a:rPr lang="en-US" sz="3200" dirty="0"/>
              <a:t> </a:t>
            </a:r>
            <a:r>
              <a:rPr lang="en-US" sz="3200" dirty="0" err="1"/>
              <a:t>bài</a:t>
            </a:r>
            <a:r>
              <a:rPr lang="en-US" sz="3200" dirty="0"/>
              <a:t> </a:t>
            </a:r>
            <a:r>
              <a:rPr lang="en-US" sz="3200" dirty="0" err="1"/>
              <a:t>tập</a:t>
            </a:r>
            <a:r>
              <a:rPr lang="en-US" sz="3200" dirty="0"/>
              <a:t> có </a:t>
            </a:r>
            <a:r>
              <a:rPr lang="en-US" sz="3200" dirty="0" err="1"/>
              <a:t>liên</a:t>
            </a:r>
            <a:r>
              <a:rPr lang="en-US" sz="3200" dirty="0"/>
              <a:t> </a:t>
            </a:r>
            <a:r>
              <a:rPr lang="en-US" sz="3200" dirty="0" err="1"/>
              <a:t>quan</a:t>
            </a:r>
            <a:r>
              <a:rPr lang="en-US" sz="3200" dirty="0"/>
              <a:t> </a:t>
            </a:r>
            <a:r>
              <a:rPr lang="en-US" sz="3200" dirty="0" err="1"/>
              <a:t>đến</a:t>
            </a:r>
            <a:r>
              <a:rPr lang="en-US" sz="3200" dirty="0"/>
              <a:t> </a:t>
            </a:r>
            <a:r>
              <a:rPr lang="en-US" sz="3200" dirty="0" err="1"/>
              <a:t>bài</a:t>
            </a:r>
            <a:r>
              <a:rPr lang="en-US" sz="3200" dirty="0"/>
              <a:t> </a:t>
            </a:r>
            <a:r>
              <a:rPr lang="en-US" sz="3200" dirty="0" err="1" smtClean="0"/>
              <a:t>học</a:t>
            </a:r>
            <a:endParaRPr lang="en-US" sz="3200" dirty="0" smtClean="0"/>
          </a:p>
          <a:p>
            <a:r>
              <a:rPr lang="de-DE" sz="3200" dirty="0" smtClean="0"/>
              <a:t>- Sinh viên </a:t>
            </a:r>
            <a:r>
              <a:rPr lang="de-DE" sz="3200" dirty="0"/>
              <a:t>chủ động trong hoạt động học tập dưới sự hướng dẫn của </a:t>
            </a:r>
            <a:r>
              <a:rPr lang="de-DE" sz="3200" dirty="0" smtClean="0"/>
              <a:t>giảng </a:t>
            </a:r>
            <a:r>
              <a:rPr lang="de-DE" sz="3200" dirty="0"/>
              <a:t>viên</a:t>
            </a:r>
            <a:r>
              <a:rPr lang="de-DE" sz="3200" dirty="0" smtClean="0"/>
              <a:t>.</a:t>
            </a:r>
          </a:p>
          <a:p>
            <a:r>
              <a:rPr lang="de-DE" sz="3600" b="1" dirty="0" smtClean="0">
                <a:solidFill>
                  <a:srgbClr val="0070C0"/>
                </a:solidFill>
              </a:rPr>
              <a:t>I. Hướng và điểm đặt của lực đàn hồi của lò xo</a:t>
            </a:r>
          </a:p>
          <a:p>
            <a:r>
              <a:rPr lang="de-DE" sz="3600" b="1" dirty="0" smtClean="0">
                <a:solidFill>
                  <a:srgbClr val="0070C0"/>
                </a:solidFill>
              </a:rPr>
              <a:t>II. Độ lớn của lực đàn hồi của lò xo. Định luật Hooke</a:t>
            </a:r>
            <a:endParaRPr lang="en-US" sz="3600" b="1" dirty="0">
              <a:solidFill>
                <a:srgbClr val="0070C0"/>
              </a:solidFill>
            </a:endParaRPr>
          </a:p>
          <a:p>
            <a:endParaRPr lang="en-US" sz="4000" b="1" dirty="0" smtClean="0">
              <a:solidFill>
                <a:srgbClr val="FF0000"/>
              </a:solidFill>
            </a:endParaRPr>
          </a:p>
          <a:p>
            <a:endParaRPr lang="en-US" sz="4000" b="1" dirty="0">
              <a:solidFill>
                <a:srgbClr val="FF0000"/>
              </a:solidFill>
            </a:endParaRPr>
          </a:p>
        </p:txBody>
      </p:sp>
    </p:spTree>
    <p:extLst>
      <p:ext uri="{BB962C8B-B14F-4D97-AF65-F5344CB8AC3E}">
        <p14:creationId xmlns:p14="http://schemas.microsoft.com/office/powerpoint/2010/main" val="3982352919"/>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2B43399E-6B06-4361-BA1A-BC7A6F4D6856}"/>
              </a:ext>
            </a:extLst>
          </p:cNvPr>
          <p:cNvGrpSpPr/>
          <p:nvPr/>
        </p:nvGrpSpPr>
        <p:grpSpPr>
          <a:xfrm>
            <a:off x="4638276" y="128261"/>
            <a:ext cx="2915449" cy="581082"/>
            <a:chOff x="2193" y="0"/>
            <a:chExt cx="2245706" cy="1239104"/>
          </a:xfrm>
          <a:solidFill>
            <a:srgbClr val="002060"/>
          </a:solidFill>
          <a:scene3d>
            <a:camera prst="orthographicFront"/>
            <a:lightRig rig="threePt" dir="t">
              <a:rot lat="0" lon="0" rev="7500000"/>
            </a:lightRig>
          </a:scene3d>
        </p:grpSpPr>
        <p:sp>
          <p:nvSpPr>
            <p:cNvPr id="5" name="Rounded Rectangle 36">
              <a:extLst>
                <a:ext uri="{FF2B5EF4-FFF2-40B4-BE49-F238E27FC236}">
                  <a16:creationId xmlns:a16="http://schemas.microsoft.com/office/drawing/2014/main" id="{94CEB99E-162E-4CD7-B4D0-AB304CD926F4}"/>
                </a:ext>
              </a:extLst>
            </p:cNvPr>
            <p:cNvSpPr/>
            <p:nvPr/>
          </p:nvSpPr>
          <p:spPr>
            <a:xfrm>
              <a:off x="2193" y="0"/>
              <a:ext cx="2245706" cy="1239104"/>
            </a:xfrm>
            <a:prstGeom prst="roundRect">
              <a:avLst/>
            </a:prstGeom>
            <a:grpFill/>
            <a:sp3d prstMaterial="plastic">
              <a:bevelT w="127000" h="25400" prst="relaxedInset"/>
            </a:sp3d>
          </p:spPr>
          <p:style>
            <a:lnRef idx="0">
              <a:schemeClr val="lt2">
                <a:hueOff val="0"/>
                <a:satOff val="0"/>
                <a:lumOff val="0"/>
                <a:alphaOff val="0"/>
              </a:schemeClr>
            </a:lnRef>
            <a:fillRef idx="3">
              <a:schemeClr val="dk2">
                <a:hueOff val="0"/>
                <a:satOff val="0"/>
                <a:lumOff val="0"/>
                <a:alphaOff val="0"/>
              </a:schemeClr>
            </a:fillRef>
            <a:effectRef idx="2">
              <a:schemeClr val="dk2">
                <a:hueOff val="0"/>
                <a:satOff val="0"/>
                <a:lumOff val="0"/>
                <a:alphaOff val="0"/>
              </a:schemeClr>
            </a:effectRef>
            <a:fontRef idx="minor">
              <a:schemeClr val="lt1"/>
            </a:fontRef>
          </p:style>
        </p:sp>
        <p:sp>
          <p:nvSpPr>
            <p:cNvPr id="6" name="Rounded Rectangle 4">
              <a:extLst>
                <a:ext uri="{FF2B5EF4-FFF2-40B4-BE49-F238E27FC236}">
                  <a16:creationId xmlns:a16="http://schemas.microsoft.com/office/drawing/2014/main" id="{F9C97D05-210C-4F08-880F-751FD4828D5E}"/>
                </a:ext>
              </a:extLst>
            </p:cNvPr>
            <p:cNvSpPr/>
            <p:nvPr/>
          </p:nvSpPr>
          <p:spPr>
            <a:xfrm>
              <a:off x="77334" y="60488"/>
              <a:ext cx="2124730" cy="1118127"/>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121920" tIns="60960" rIns="121920" bIns="60960" numCol="1" spcCol="1270" anchor="ctr" anchorCtr="0">
              <a:noAutofit/>
            </a:bodyPr>
            <a:lstStyle/>
            <a:p>
              <a:pPr algn="ctr" defTabSz="1422400">
                <a:lnSpc>
                  <a:spcPct val="90000"/>
                </a:lnSpc>
                <a:spcAft>
                  <a:spcPct val="35000"/>
                </a:spcAft>
              </a:pPr>
              <a:r>
                <a:rPr lang="en-US" sz="3200" b="1" dirty="0" err="1">
                  <a:latin typeface="Arial" panose="020B0604020202020204" pitchFamily="34" charset="0"/>
                  <a:cs typeface="Arial" panose="020B0604020202020204" pitchFamily="34" charset="0"/>
                </a:rPr>
                <a:t>Thảo</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luận</a:t>
              </a:r>
              <a:endParaRPr lang="en-US" sz="3200" b="1" dirty="0">
                <a:latin typeface="Arial" panose="020B0604020202020204" pitchFamily="34" charset="0"/>
                <a:cs typeface="Arial" panose="020B0604020202020204" pitchFamily="34" charset="0"/>
              </a:endParaRPr>
            </a:p>
          </p:txBody>
        </p:sp>
      </p:grpSp>
      <p:sp>
        <p:nvSpPr>
          <p:cNvPr id="10" name="Rectangle 204">
            <a:extLst>
              <a:ext uri="{FF2B5EF4-FFF2-40B4-BE49-F238E27FC236}">
                <a16:creationId xmlns:a16="http://schemas.microsoft.com/office/drawing/2014/main" id="{1EB4AFA6-61C1-4E9B-A215-8FA90876DE3F}"/>
              </a:ext>
            </a:extLst>
          </p:cNvPr>
          <p:cNvSpPr>
            <a:spLocks noChangeArrowheads="1"/>
          </p:cNvSpPr>
          <p:nvPr/>
        </p:nvSpPr>
        <p:spPr bwMode="auto">
          <a:xfrm>
            <a:off x="1828800" y="914400"/>
            <a:ext cx="9144000" cy="914400"/>
          </a:xfrm>
          <a:prstGeom prst="rect">
            <a:avLst/>
          </a:prstGeom>
          <a:noFill/>
          <a:ln w="9525">
            <a:solidFill>
              <a:schemeClr val="bg1"/>
            </a:solidFill>
            <a:miter lim="800000"/>
            <a:headEnd/>
            <a:tailEnd/>
          </a:ln>
          <a:effectLst/>
        </p:spPr>
        <p:txBody>
          <a:bodyPr wrap="none" anchor="ctr"/>
          <a:lstStyle/>
          <a:p>
            <a:endParaRPr lang="en-US" altLang="en-US" sz="240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41A1FEA5-7112-4F30-A541-B4F7F35C8611}"/>
              </a:ext>
            </a:extLst>
          </p:cNvPr>
          <p:cNvSpPr txBox="1"/>
          <p:nvPr/>
        </p:nvSpPr>
        <p:spPr>
          <a:xfrm>
            <a:off x="86497" y="824764"/>
            <a:ext cx="11924271" cy="1077218"/>
          </a:xfrm>
          <a:prstGeom prst="rect">
            <a:avLst/>
          </a:prstGeom>
          <a:noFill/>
        </p:spPr>
        <p:txBody>
          <a:bodyPr wrap="square">
            <a:spAutoFit/>
          </a:bodyPr>
          <a:lstStyle/>
          <a:p>
            <a:pPr algn="ctr"/>
            <a:r>
              <a:rPr lang="en-US" altLang="en-US" sz="3200" dirty="0" err="1">
                <a:latin typeface="Arial" panose="020B0604020202020204" pitchFamily="34" charset="0"/>
                <a:cs typeface="Arial" panose="020B0604020202020204" pitchFamily="34" charset="0"/>
              </a:rPr>
              <a:t>Kéo</a:t>
            </a:r>
            <a:r>
              <a:rPr lang="en-US" altLang="en-US" sz="3200" dirty="0">
                <a:latin typeface="Arial" panose="020B0604020202020204" pitchFamily="34" charset="0"/>
                <a:cs typeface="Arial" panose="020B0604020202020204" pitchFamily="34" charset="0"/>
              </a:rPr>
              <a:t> </a:t>
            </a:r>
            <a:r>
              <a:rPr lang="en-US" altLang="en-US" sz="3200" dirty="0" err="1">
                <a:latin typeface="Arial" panose="020B0604020202020204" pitchFamily="34" charset="0"/>
                <a:cs typeface="Arial" panose="020B0604020202020204" pitchFamily="34" charset="0"/>
              </a:rPr>
              <a:t>lò</a:t>
            </a:r>
            <a:r>
              <a:rPr lang="en-US" altLang="en-US" sz="3200" dirty="0">
                <a:latin typeface="Arial" panose="020B0604020202020204" pitchFamily="34" charset="0"/>
                <a:cs typeface="Arial" panose="020B0604020202020204" pitchFamily="34" charset="0"/>
              </a:rPr>
              <a:t> xo </a:t>
            </a:r>
            <a:r>
              <a:rPr lang="en-US" altLang="en-US" sz="3200" dirty="0" err="1">
                <a:latin typeface="Arial" panose="020B0604020202020204" pitchFamily="34" charset="0"/>
                <a:cs typeface="Arial" panose="020B0604020202020204" pitchFamily="34" charset="0"/>
              </a:rPr>
              <a:t>dãn</a:t>
            </a:r>
            <a:r>
              <a:rPr lang="en-US" altLang="en-US" sz="3200" dirty="0">
                <a:latin typeface="Arial" panose="020B0604020202020204" pitchFamily="34" charset="0"/>
                <a:cs typeface="Arial" panose="020B0604020202020204" pitchFamily="34" charset="0"/>
              </a:rPr>
              <a:t> </a:t>
            </a:r>
            <a:r>
              <a:rPr lang="en-US" altLang="en-US" sz="3200" dirty="0" err="1">
                <a:latin typeface="Arial" panose="020B0604020202020204" pitchFamily="34" charset="0"/>
                <a:cs typeface="Arial" panose="020B0604020202020204" pitchFamily="34" charset="0"/>
              </a:rPr>
              <a:t>một</a:t>
            </a:r>
            <a:r>
              <a:rPr lang="en-US" altLang="en-US" sz="3200" dirty="0">
                <a:latin typeface="Arial" panose="020B0604020202020204" pitchFamily="34" charset="0"/>
                <a:cs typeface="Arial" panose="020B0604020202020204" pitchFamily="34" charset="0"/>
              </a:rPr>
              <a:t> </a:t>
            </a:r>
            <a:r>
              <a:rPr lang="en-US" altLang="en-US" sz="3200" dirty="0" err="1">
                <a:latin typeface="Arial" panose="020B0604020202020204" pitchFamily="34" charset="0"/>
                <a:cs typeface="Arial" panose="020B0604020202020204" pitchFamily="34" charset="0"/>
              </a:rPr>
              <a:t>đoạn</a:t>
            </a:r>
            <a:r>
              <a:rPr lang="en-US" altLang="en-US" sz="3200" dirty="0">
                <a:latin typeface="Arial" panose="020B0604020202020204" pitchFamily="34" charset="0"/>
                <a:cs typeface="Arial" panose="020B0604020202020204" pitchFamily="34" charset="0"/>
              </a:rPr>
              <a:t> </a:t>
            </a:r>
            <a:r>
              <a:rPr lang="en-US" altLang="en-US" sz="3200" dirty="0" err="1">
                <a:latin typeface="Arial" panose="020B0604020202020204" pitchFamily="34" charset="0"/>
                <a:cs typeface="Arial" panose="020B0604020202020204" pitchFamily="34" charset="0"/>
              </a:rPr>
              <a:t>ngắn</a:t>
            </a:r>
            <a:r>
              <a:rPr lang="en-US" altLang="en-US" sz="3200" dirty="0">
                <a:latin typeface="Arial" panose="020B0604020202020204" pitchFamily="34" charset="0"/>
                <a:cs typeface="Arial" panose="020B0604020202020204" pitchFamily="34" charset="0"/>
              </a:rPr>
              <a:t>. </a:t>
            </a:r>
            <a:r>
              <a:rPr lang="en-US" altLang="en-US" sz="3200" dirty="0" err="1">
                <a:latin typeface="Arial" panose="020B0604020202020204" pitchFamily="34" charset="0"/>
                <a:cs typeface="Arial" panose="020B0604020202020204" pitchFamily="34" charset="0"/>
              </a:rPr>
              <a:t>Hai</a:t>
            </a:r>
            <a:r>
              <a:rPr lang="en-US" altLang="en-US" sz="3200" dirty="0">
                <a:latin typeface="Arial" panose="020B0604020202020204" pitchFamily="34" charset="0"/>
                <a:cs typeface="Arial" panose="020B0604020202020204" pitchFamily="34" charset="0"/>
              </a:rPr>
              <a:t> </a:t>
            </a:r>
            <a:r>
              <a:rPr lang="en-US" altLang="en-US" sz="3200" dirty="0" err="1">
                <a:latin typeface="Arial" panose="020B0604020202020204" pitchFamily="34" charset="0"/>
                <a:cs typeface="Arial" panose="020B0604020202020204" pitchFamily="34" charset="0"/>
              </a:rPr>
              <a:t>tay</a:t>
            </a:r>
            <a:r>
              <a:rPr lang="en-US" altLang="en-US" sz="3200" dirty="0">
                <a:latin typeface="Arial" panose="020B0604020202020204" pitchFamily="34" charset="0"/>
                <a:cs typeface="Arial" panose="020B0604020202020204" pitchFamily="34" charset="0"/>
              </a:rPr>
              <a:t> </a:t>
            </a:r>
            <a:r>
              <a:rPr lang="en-US" altLang="en-US" sz="3200" dirty="0" err="1">
                <a:latin typeface="Arial" panose="020B0604020202020204" pitchFamily="34" charset="0"/>
                <a:cs typeface="Arial" panose="020B0604020202020204" pitchFamily="34" charset="0"/>
              </a:rPr>
              <a:t>có</a:t>
            </a:r>
            <a:r>
              <a:rPr lang="en-US" altLang="en-US" sz="3200" dirty="0">
                <a:latin typeface="Arial" panose="020B0604020202020204" pitchFamily="34" charset="0"/>
                <a:cs typeface="Arial" panose="020B0604020202020204" pitchFamily="34" charset="0"/>
              </a:rPr>
              <a:t> </a:t>
            </a:r>
            <a:r>
              <a:rPr lang="en-US" altLang="en-US" sz="3200" dirty="0" err="1">
                <a:latin typeface="Arial" panose="020B0604020202020204" pitchFamily="34" charset="0"/>
                <a:cs typeface="Arial" panose="020B0604020202020204" pitchFamily="34" charset="0"/>
              </a:rPr>
              <a:t>chịu</a:t>
            </a:r>
            <a:r>
              <a:rPr lang="en-US" altLang="en-US" sz="3200" dirty="0">
                <a:latin typeface="Arial" panose="020B0604020202020204" pitchFamily="34" charset="0"/>
                <a:cs typeface="Arial" panose="020B0604020202020204" pitchFamily="34" charset="0"/>
              </a:rPr>
              <a:t> </a:t>
            </a:r>
            <a:r>
              <a:rPr lang="en-US" altLang="en-US" sz="3200" dirty="0" err="1">
                <a:latin typeface="Arial" panose="020B0604020202020204" pitchFamily="34" charset="0"/>
                <a:cs typeface="Arial" panose="020B0604020202020204" pitchFamily="34" charset="0"/>
              </a:rPr>
              <a:t>tác</a:t>
            </a:r>
            <a:r>
              <a:rPr lang="en-US" altLang="en-US" sz="3200" dirty="0">
                <a:latin typeface="Arial" panose="020B0604020202020204" pitchFamily="34" charset="0"/>
                <a:cs typeface="Arial" panose="020B0604020202020204" pitchFamily="34" charset="0"/>
              </a:rPr>
              <a:t> </a:t>
            </a:r>
            <a:r>
              <a:rPr lang="en-US" altLang="en-US" sz="3200" dirty="0" err="1">
                <a:latin typeface="Arial" panose="020B0604020202020204" pitchFamily="34" charset="0"/>
                <a:cs typeface="Arial" panose="020B0604020202020204" pitchFamily="34" charset="0"/>
              </a:rPr>
              <a:t>dụng</a:t>
            </a:r>
            <a:r>
              <a:rPr lang="en-US" altLang="en-US" sz="3200" dirty="0">
                <a:latin typeface="Arial" panose="020B0604020202020204" pitchFamily="34" charset="0"/>
                <a:cs typeface="Arial" panose="020B0604020202020204" pitchFamily="34" charset="0"/>
              </a:rPr>
              <a:t> </a:t>
            </a:r>
            <a:r>
              <a:rPr lang="en-US" altLang="en-US" sz="3200" dirty="0" err="1">
                <a:latin typeface="Arial" panose="020B0604020202020204" pitchFamily="34" charset="0"/>
                <a:cs typeface="Arial" panose="020B0604020202020204" pitchFamily="34" charset="0"/>
              </a:rPr>
              <a:t>của</a:t>
            </a:r>
            <a:r>
              <a:rPr lang="en-US" altLang="en-US" sz="3200" dirty="0">
                <a:latin typeface="Arial" panose="020B0604020202020204" pitchFamily="34" charset="0"/>
                <a:cs typeface="Arial" panose="020B0604020202020204" pitchFamily="34" charset="0"/>
              </a:rPr>
              <a:t> </a:t>
            </a:r>
            <a:r>
              <a:rPr lang="en-US" altLang="en-US" sz="3200" dirty="0" err="1" smtClean="0">
                <a:latin typeface="Arial" panose="020B0604020202020204" pitchFamily="34" charset="0"/>
                <a:cs typeface="Arial" panose="020B0604020202020204" pitchFamily="34" charset="0"/>
              </a:rPr>
              <a:t>lò</a:t>
            </a:r>
            <a:r>
              <a:rPr lang="en-US" altLang="en-US" sz="3200" dirty="0" smtClean="0">
                <a:latin typeface="Arial" panose="020B0604020202020204" pitchFamily="34" charset="0"/>
                <a:cs typeface="Arial" panose="020B0604020202020204" pitchFamily="34" charset="0"/>
              </a:rPr>
              <a:t> xo </a:t>
            </a:r>
          </a:p>
          <a:p>
            <a:pPr algn="ctr"/>
            <a:r>
              <a:rPr lang="en-US" altLang="en-US" sz="3200" dirty="0" smtClean="0">
                <a:latin typeface="Arial" panose="020B0604020202020204" pitchFamily="34" charset="0"/>
                <a:cs typeface="Arial" panose="020B0604020202020204" pitchFamily="34" charset="0"/>
              </a:rPr>
              <a:t>hay </a:t>
            </a:r>
            <a:r>
              <a:rPr lang="en-US" altLang="en-US" sz="3200" dirty="0" err="1" smtClean="0">
                <a:latin typeface="Arial" panose="020B0604020202020204" pitchFamily="34" charset="0"/>
                <a:cs typeface="Arial" panose="020B0604020202020204" pitchFamily="34" charset="0"/>
              </a:rPr>
              <a:t>không</a:t>
            </a:r>
            <a:r>
              <a:rPr lang="en-US" altLang="en-US" sz="3200" dirty="0">
                <a:latin typeface="Arial" panose="020B0604020202020204" pitchFamily="34" charset="0"/>
                <a:cs typeface="Arial" panose="020B0604020202020204" pitchFamily="34" charset="0"/>
              </a:rPr>
              <a:t>? </a:t>
            </a:r>
            <a:r>
              <a:rPr lang="en-US" altLang="en-US" sz="3200" dirty="0" err="1">
                <a:latin typeface="Arial" panose="020B0604020202020204" pitchFamily="34" charset="0"/>
                <a:cs typeface="Arial" panose="020B0604020202020204" pitchFamily="34" charset="0"/>
              </a:rPr>
              <a:t>Chỉ</a:t>
            </a:r>
            <a:r>
              <a:rPr lang="en-US" altLang="en-US" sz="3200" dirty="0">
                <a:latin typeface="Arial" panose="020B0604020202020204" pitchFamily="34" charset="0"/>
                <a:cs typeface="Arial" panose="020B0604020202020204" pitchFamily="34" charset="0"/>
              </a:rPr>
              <a:t> </a:t>
            </a:r>
            <a:r>
              <a:rPr lang="en-US" altLang="en-US" sz="3200" dirty="0" err="1">
                <a:latin typeface="Arial" panose="020B0604020202020204" pitchFamily="34" charset="0"/>
                <a:cs typeface="Arial" panose="020B0604020202020204" pitchFamily="34" charset="0"/>
              </a:rPr>
              <a:t>rõ</a:t>
            </a:r>
            <a:r>
              <a:rPr lang="en-US" altLang="en-US" sz="3200" dirty="0">
                <a:latin typeface="Arial" panose="020B0604020202020204" pitchFamily="34" charset="0"/>
                <a:cs typeface="Arial" panose="020B0604020202020204" pitchFamily="34" charset="0"/>
              </a:rPr>
              <a:t> </a:t>
            </a:r>
            <a:r>
              <a:rPr lang="en-US" altLang="en-US" sz="3200" dirty="0" err="1" smtClean="0">
                <a:latin typeface="Arial" panose="020B0604020202020204" pitchFamily="34" charset="0"/>
                <a:cs typeface="Arial" panose="020B0604020202020204" pitchFamily="34" charset="0"/>
              </a:rPr>
              <a:t>điểm</a:t>
            </a:r>
            <a:r>
              <a:rPr lang="en-US" altLang="en-US" sz="3200" dirty="0" smtClean="0">
                <a:latin typeface="Arial" panose="020B0604020202020204" pitchFamily="34" charset="0"/>
                <a:cs typeface="Arial" panose="020B0604020202020204" pitchFamily="34" charset="0"/>
              </a:rPr>
              <a:t> </a:t>
            </a:r>
            <a:r>
              <a:rPr lang="en-US" altLang="en-US" sz="3200" dirty="0" err="1" smtClean="0">
                <a:latin typeface="Arial" panose="020B0604020202020204" pitchFamily="34" charset="0"/>
                <a:cs typeface="Arial" panose="020B0604020202020204" pitchFamily="34" charset="0"/>
              </a:rPr>
              <a:t>đặt</a:t>
            </a:r>
            <a:r>
              <a:rPr lang="en-US" altLang="en-US" sz="3200" dirty="0" smtClean="0">
                <a:latin typeface="Arial" panose="020B0604020202020204" pitchFamily="34" charset="0"/>
                <a:cs typeface="Arial" panose="020B0604020202020204" pitchFamily="34" charset="0"/>
              </a:rPr>
              <a:t> </a:t>
            </a:r>
            <a:r>
              <a:rPr lang="en-US" altLang="en-US" sz="3200" dirty="0" err="1">
                <a:latin typeface="Arial" panose="020B0604020202020204" pitchFamily="34" charset="0"/>
                <a:cs typeface="Arial" panose="020B0604020202020204" pitchFamily="34" charset="0"/>
              </a:rPr>
              <a:t>và</a:t>
            </a:r>
            <a:r>
              <a:rPr lang="en-US" altLang="en-US" sz="3200" dirty="0">
                <a:latin typeface="Arial" panose="020B0604020202020204" pitchFamily="34" charset="0"/>
                <a:cs typeface="Arial" panose="020B0604020202020204" pitchFamily="34" charset="0"/>
              </a:rPr>
              <a:t> </a:t>
            </a:r>
            <a:r>
              <a:rPr lang="en-US" altLang="en-US" sz="3200" dirty="0" err="1">
                <a:latin typeface="Arial" panose="020B0604020202020204" pitchFamily="34" charset="0"/>
                <a:cs typeface="Arial" panose="020B0604020202020204" pitchFamily="34" charset="0"/>
              </a:rPr>
              <a:t>chiều</a:t>
            </a:r>
            <a:r>
              <a:rPr lang="en-US" altLang="en-US" sz="3200" dirty="0">
                <a:latin typeface="Arial" panose="020B0604020202020204" pitchFamily="34" charset="0"/>
                <a:cs typeface="Arial" panose="020B0604020202020204" pitchFamily="34" charset="0"/>
              </a:rPr>
              <a:t> </a:t>
            </a:r>
            <a:r>
              <a:rPr lang="en-US" altLang="en-US" sz="3200" dirty="0" err="1">
                <a:latin typeface="Arial" panose="020B0604020202020204" pitchFamily="34" charset="0"/>
                <a:cs typeface="Arial" panose="020B0604020202020204" pitchFamily="34" charset="0"/>
              </a:rPr>
              <a:t>của</a:t>
            </a:r>
            <a:r>
              <a:rPr lang="en-US" altLang="en-US" sz="3200" dirty="0">
                <a:latin typeface="Arial" panose="020B0604020202020204" pitchFamily="34" charset="0"/>
                <a:cs typeface="Arial" panose="020B0604020202020204" pitchFamily="34" charset="0"/>
              </a:rPr>
              <a:t> </a:t>
            </a:r>
            <a:r>
              <a:rPr lang="en-US" altLang="en-US" sz="3200" dirty="0" err="1">
                <a:latin typeface="Arial" panose="020B0604020202020204" pitchFamily="34" charset="0"/>
                <a:cs typeface="Arial" panose="020B0604020202020204" pitchFamily="34" charset="0"/>
              </a:rPr>
              <a:t>lực</a:t>
            </a:r>
            <a:r>
              <a:rPr lang="en-US" altLang="en-US" sz="3200" dirty="0">
                <a:latin typeface="Arial" panose="020B0604020202020204" pitchFamily="34" charset="0"/>
                <a:cs typeface="Arial" panose="020B0604020202020204" pitchFamily="34" charset="0"/>
              </a:rPr>
              <a:t> </a:t>
            </a:r>
            <a:r>
              <a:rPr lang="en-US" altLang="en-US" sz="3200" dirty="0" err="1">
                <a:latin typeface="Arial" panose="020B0604020202020204" pitchFamily="34" charset="0"/>
                <a:cs typeface="Arial" panose="020B0604020202020204" pitchFamily="34" charset="0"/>
              </a:rPr>
              <a:t>này</a:t>
            </a:r>
            <a:r>
              <a:rPr lang="en-US" altLang="en-US" sz="3200" dirty="0">
                <a:latin typeface="Arial" panose="020B0604020202020204" pitchFamily="34" charset="0"/>
                <a:cs typeface="Arial" panose="020B0604020202020204" pitchFamily="34" charset="0"/>
              </a:rPr>
              <a:t> ?</a:t>
            </a:r>
          </a:p>
        </p:txBody>
      </p:sp>
      <p:pic>
        <p:nvPicPr>
          <p:cNvPr id="13" name="Picture 12" descr="http://tmjpainandtreatment.com/wp-content/uploads/2014/09/little-man-with-red-question-mark.jpg">
            <a:hlinkClick r:id="rId2"/>
            <a:extLst>
              <a:ext uri="{FF2B5EF4-FFF2-40B4-BE49-F238E27FC236}">
                <a16:creationId xmlns:a16="http://schemas.microsoft.com/office/drawing/2014/main" id="{D9A4271F-589A-429D-B096-794D352C96D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459684"/>
            <a:ext cx="1037828" cy="1462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2" descr="http://images.wisegeek.com/spring.jpg">
            <a:extLst>
              <a:ext uri="{FF2B5EF4-FFF2-40B4-BE49-F238E27FC236}">
                <a16:creationId xmlns:a16="http://schemas.microsoft.com/office/drawing/2014/main" id="{68DC3376-8F96-4395-AFFE-5366F62A5DF5}"/>
              </a:ext>
            </a:extLst>
          </p:cNvPr>
          <p:cNvPicPr>
            <a:picLocks noChangeAspect="1" noChangeArrowheads="1"/>
          </p:cNvPicPr>
          <p:nvPr/>
        </p:nvPicPr>
        <p:blipFill rotWithShape="1">
          <a:blip r:embed="rId4"/>
          <a:srcRect l="-2548" t="8238" r="1049" b="10806"/>
          <a:stretch/>
        </p:blipFill>
        <p:spPr bwMode="auto">
          <a:xfrm>
            <a:off x="1875235" y="1828800"/>
            <a:ext cx="8441531" cy="4551403"/>
          </a:xfrm>
          <a:prstGeom prst="rect">
            <a:avLst/>
          </a:prstGeom>
          <a:noFill/>
        </p:spPr>
      </p:pic>
    </p:spTree>
    <p:extLst>
      <p:ext uri="{BB962C8B-B14F-4D97-AF65-F5344CB8AC3E}">
        <p14:creationId xmlns:p14="http://schemas.microsoft.com/office/powerpoint/2010/main" val="21450391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7"/>
          <p:cNvSpPr txBox="1">
            <a:spLocks noChangeArrowheads="1"/>
          </p:cNvSpPr>
          <p:nvPr/>
        </p:nvSpPr>
        <p:spPr bwMode="auto">
          <a:xfrm>
            <a:off x="116895" y="656946"/>
            <a:ext cx="11604049" cy="954107"/>
          </a:xfrm>
          <a:prstGeom prst="rect">
            <a:avLst/>
          </a:prstGeom>
          <a:solidFill>
            <a:schemeClr val="accent6">
              <a:lumMod val="20000"/>
              <a:lumOff val="80000"/>
            </a:schemeClr>
          </a:solidFill>
          <a:ln w="9525">
            <a:noFill/>
            <a:miter lim="800000"/>
            <a:headEnd/>
            <a:tailEnd/>
          </a:ln>
          <a:effectLst/>
        </p:spPr>
        <p:txBody>
          <a:bodyPr wrap="square">
            <a:spAutoFit/>
          </a:bodyPr>
          <a:lstStyle/>
          <a:p>
            <a:pPr>
              <a:spcBef>
                <a:spcPct val="50000"/>
              </a:spcBef>
            </a:pPr>
            <a:r>
              <a:rPr lang="en-US" sz="2200"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Lực</a:t>
            </a:r>
            <a:r>
              <a:rPr lang="en-US" sz="2800" b="1" i="1" dirty="0">
                <a:latin typeface="Arial" panose="020B0604020202020204" pitchFamily="34" charset="0"/>
                <a:cs typeface="Arial" panose="020B0604020202020204" pitchFamily="34" charset="0"/>
              </a:rPr>
              <a:t> </a:t>
            </a:r>
            <a:r>
              <a:rPr lang="en-US" sz="2800" b="1" i="1" dirty="0" err="1" smtClean="0">
                <a:latin typeface="Arial" panose="020B0604020202020204" pitchFamily="34" charset="0"/>
                <a:cs typeface="Arial" panose="020B0604020202020204" pitchFamily="34" charset="0"/>
              </a:rPr>
              <a:t>đàn</a:t>
            </a:r>
            <a:r>
              <a:rPr lang="en-US" sz="2800" b="1" i="1" dirty="0" smtClean="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hồi</a:t>
            </a:r>
            <a:r>
              <a:rPr lang="en-US" sz="2800" b="1" i="1" dirty="0">
                <a:latin typeface="Arial" panose="020B0604020202020204" pitchFamily="34" charset="0"/>
                <a:cs typeface="Arial" panose="020B0604020202020204" pitchFamily="34" charset="0"/>
              </a:rPr>
              <a:t> :</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Lực</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đàn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hồi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của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lò</a:t>
            </a:r>
            <a:r>
              <a:rPr lang="en-US" sz="2800" dirty="0">
                <a:latin typeface="Arial" panose="020B0604020202020204" pitchFamily="34" charset="0"/>
                <a:cs typeface="Arial" panose="020B0604020202020204" pitchFamily="34" charset="0"/>
              </a:rPr>
              <a:t> xo </a:t>
            </a:r>
            <a:r>
              <a:rPr lang="en-US" sz="2800" dirty="0" err="1">
                <a:latin typeface="Arial" panose="020B0604020202020204" pitchFamily="34" charset="0"/>
                <a:cs typeface="Arial" panose="020B0604020202020204" pitchFamily="34" charset="0"/>
              </a:rPr>
              <a:t>xuất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hiện</a:t>
            </a:r>
            <a:r>
              <a:rPr lang="en-US" sz="2800" dirty="0">
                <a:latin typeface="Arial" panose="020B0604020202020204" pitchFamily="34" charset="0"/>
                <a:cs typeface="Arial" panose="020B0604020202020204" pitchFamily="34" charset="0"/>
              </a:rPr>
              <a:t> ở </a:t>
            </a:r>
            <a:r>
              <a:rPr lang="en-US" sz="2800" dirty="0" err="1">
                <a:latin typeface="Arial" panose="020B0604020202020204" pitchFamily="34" charset="0"/>
                <a:cs typeface="Arial" panose="020B0604020202020204" pitchFamily="34" charset="0"/>
              </a:rPr>
              <a:t>cả</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hai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đầu</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của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lò</a:t>
            </a:r>
            <a:r>
              <a:rPr lang="en-US" sz="2800" dirty="0">
                <a:latin typeface="Arial" panose="020B0604020202020204" pitchFamily="34" charset="0"/>
                <a:cs typeface="Arial" panose="020B0604020202020204" pitchFamily="34" charset="0"/>
              </a:rPr>
              <a:t> xo </a:t>
            </a:r>
            <a:r>
              <a:rPr lang="en-US" sz="2800" dirty="0" err="1">
                <a:latin typeface="Arial" panose="020B0604020202020204" pitchFamily="34" charset="0"/>
                <a:cs typeface="Arial" panose="020B0604020202020204" pitchFamily="34" charset="0"/>
              </a:rPr>
              <a:t>và</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tác</a:t>
            </a:r>
            <a:r>
              <a:rPr lang="en-US" sz="2800" dirty="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dụng</a:t>
            </a:r>
            <a:r>
              <a:rPr lang="en-US" sz="2800" dirty="0" smtClean="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vào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các</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vật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tiếp</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xúc</a:t>
            </a:r>
            <a:r>
              <a:rPr lang="en-US" sz="2800" dirty="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(hay </a:t>
            </a:r>
            <a:r>
              <a:rPr lang="en-US" sz="2800" dirty="0" err="1" smtClean="0">
                <a:latin typeface="Arial" panose="020B0604020202020204" pitchFamily="34" charset="0"/>
                <a:cs typeface="Arial" panose="020B0604020202020204" pitchFamily="34" charset="0"/>
              </a:rPr>
              <a:t>gắn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với</a:t>
            </a:r>
            <a:r>
              <a:rPr lang="en-US" sz="2800" dirty="0" smtClean="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nó</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làm</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cho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nó</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biến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dạng</a:t>
            </a:r>
            <a:r>
              <a:rPr lang="en-US" sz="2800" dirty="0">
                <a:latin typeface="Arial" panose="020B0604020202020204" pitchFamily="34" charset="0"/>
                <a:cs typeface="Arial" panose="020B0604020202020204" pitchFamily="34" charset="0"/>
              </a:rPr>
              <a:t>.</a:t>
            </a:r>
          </a:p>
        </p:txBody>
      </p:sp>
      <p:grpSp>
        <p:nvGrpSpPr>
          <p:cNvPr id="50" name="Group 49">
            <a:extLst>
              <a:ext uri="{FF2B5EF4-FFF2-40B4-BE49-F238E27FC236}">
                <a16:creationId xmlns:a16="http://schemas.microsoft.com/office/drawing/2014/main" id="{73EB6457-DC07-486A-8109-906A90EE3031}"/>
              </a:ext>
            </a:extLst>
          </p:cNvPr>
          <p:cNvGrpSpPr/>
          <p:nvPr/>
        </p:nvGrpSpPr>
        <p:grpSpPr>
          <a:xfrm>
            <a:off x="0" y="53773"/>
            <a:ext cx="12192000" cy="1341906"/>
            <a:chOff x="202778" y="2258508"/>
            <a:chExt cx="8690965" cy="1873199"/>
          </a:xfrm>
        </p:grpSpPr>
        <p:grpSp>
          <p:nvGrpSpPr>
            <p:cNvPr id="53" name="Group 70">
              <a:extLst>
                <a:ext uri="{FF2B5EF4-FFF2-40B4-BE49-F238E27FC236}">
                  <a16:creationId xmlns:a16="http://schemas.microsoft.com/office/drawing/2014/main" id="{B13DF8EF-C059-4E74-A8B8-825E4DFCBC4A}"/>
                </a:ext>
              </a:extLst>
            </p:cNvPr>
            <p:cNvGrpSpPr>
              <a:grpSpLocks/>
            </p:cNvGrpSpPr>
            <p:nvPr/>
          </p:nvGrpSpPr>
          <p:grpSpPr bwMode="auto">
            <a:xfrm>
              <a:off x="286106" y="2280389"/>
              <a:ext cx="8607637" cy="708275"/>
              <a:chOff x="564746" y="3403331"/>
              <a:chExt cx="4432531" cy="1364238"/>
            </a:xfrm>
          </p:grpSpPr>
          <p:pic>
            <p:nvPicPr>
              <p:cNvPr id="64" name="Picture 8" descr="empty-green-rectangle">
                <a:extLst>
                  <a:ext uri="{FF2B5EF4-FFF2-40B4-BE49-F238E27FC236}">
                    <a16:creationId xmlns:a16="http://schemas.microsoft.com/office/drawing/2014/main" id="{EACA4A61-5816-4065-96A0-45594DD563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746" y="3403331"/>
                <a:ext cx="4432531" cy="136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 name="Picture 9" descr="green-top-faded">
                <a:extLst>
                  <a:ext uri="{FF2B5EF4-FFF2-40B4-BE49-F238E27FC236}">
                    <a16:creationId xmlns:a16="http://schemas.microsoft.com/office/drawing/2014/main" id="{2BABD4EB-BD20-4077-AB8C-71F6F53176B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271425" y="3932028"/>
                <a:ext cx="1273935" cy="3960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4" name="TextBox 53">
              <a:extLst>
                <a:ext uri="{FF2B5EF4-FFF2-40B4-BE49-F238E27FC236}">
                  <a16:creationId xmlns:a16="http://schemas.microsoft.com/office/drawing/2014/main" id="{D7D337E8-66A2-4A0A-A2A6-D403DA7ADC2D}"/>
                </a:ext>
              </a:extLst>
            </p:cNvPr>
            <p:cNvSpPr txBox="1"/>
            <p:nvPr/>
          </p:nvSpPr>
          <p:spPr bwMode="auto">
            <a:xfrm>
              <a:off x="202778" y="2304695"/>
              <a:ext cx="1501326" cy="687413"/>
            </a:xfrm>
            <a:prstGeom prst="rect">
              <a:avLst/>
            </a:prstGeom>
            <a:noFill/>
          </p:spPr>
          <p:txBody>
            <a:bodyPr wrap="square">
              <a:spAutoFit/>
            </a:bodyPr>
            <a:lstStyle/>
            <a:p>
              <a:pPr algn="ctr">
                <a:defRPr/>
              </a:pPr>
              <a:r>
                <a:rPr lang="en-US" sz="2600" dirty="0">
                  <a:ln w="18415" cmpd="sng">
                    <a:solidFill>
                      <a:srgbClr val="FFFFFF"/>
                    </a:solidFill>
                    <a:prstDash val="solid"/>
                  </a:ln>
                  <a:solidFill>
                    <a:srgbClr val="FFFFFF"/>
                  </a:solidFill>
                  <a:effectLst>
                    <a:glow rad="101600">
                      <a:schemeClr val="accent4">
                        <a:satMod val="175000"/>
                        <a:alpha val="40000"/>
                      </a:schemeClr>
                    </a:glow>
                    <a:outerShdw blurRad="63500" dir="3600000" algn="tl" rotWithShape="0">
                      <a:srgbClr val="000000">
                        <a:alpha val="70000"/>
                      </a:srgbClr>
                    </a:outerShdw>
                  </a:effectLst>
                  <a:latin typeface="Arial" panose="020B0604020202020204" pitchFamily="34" charset="0"/>
                  <a:cs typeface="Arial" panose="020B0604020202020204" pitchFamily="34" charset="0"/>
                </a:rPr>
                <a:t>I</a:t>
              </a:r>
            </a:p>
          </p:txBody>
        </p:sp>
        <p:sp>
          <p:nvSpPr>
            <p:cNvPr id="61" name="Rectangle 1026060">
              <a:extLst>
                <a:ext uri="{FF2B5EF4-FFF2-40B4-BE49-F238E27FC236}">
                  <a16:creationId xmlns:a16="http://schemas.microsoft.com/office/drawing/2014/main" id="{2F1F44E1-205C-4411-8BF2-1EE4649B508A}"/>
                </a:ext>
              </a:extLst>
            </p:cNvPr>
            <p:cNvSpPr>
              <a:spLocks noChangeArrowheads="1"/>
            </p:cNvSpPr>
            <p:nvPr/>
          </p:nvSpPr>
          <p:spPr bwMode="auto">
            <a:xfrm>
              <a:off x="1267552" y="2258508"/>
              <a:ext cx="7415092" cy="1873199"/>
            </a:xfrm>
            <a:prstGeom prst="rect">
              <a:avLst/>
            </a:prstGeom>
            <a:noFill/>
            <a:ln w="9525" algn="ctr">
              <a:noFill/>
              <a:miter lim="800000"/>
              <a:headEnd/>
              <a:tailEnd/>
            </a:ln>
          </p:spPr>
          <p:txBody>
            <a:bodyPr wrap="square" lIns="109728" tIns="54864" rIns="109728" bIns="54864">
              <a:spAutoFit/>
            </a:bodyPr>
            <a:lstStyle>
              <a:lvl1pPr marL="287338" indent="-287338" defTabSz="1095375">
                <a:defRPr>
                  <a:solidFill>
                    <a:schemeClr val="tx1"/>
                  </a:solidFill>
                  <a:latin typeface="Arial" panose="020B0604020202020204" pitchFamily="34" charset="0"/>
                </a:defRPr>
              </a:lvl1pPr>
              <a:lvl2pPr marL="742950" indent="-285750" defTabSz="1095375">
                <a:defRPr>
                  <a:solidFill>
                    <a:schemeClr val="tx1"/>
                  </a:solidFill>
                  <a:latin typeface="Arial" panose="020B0604020202020204" pitchFamily="34" charset="0"/>
                </a:defRPr>
              </a:lvl2pPr>
              <a:lvl3pPr marL="1143000" indent="-228600" defTabSz="1095375">
                <a:defRPr>
                  <a:solidFill>
                    <a:schemeClr val="tx1"/>
                  </a:solidFill>
                  <a:latin typeface="Arial" panose="020B0604020202020204" pitchFamily="34" charset="0"/>
                </a:defRPr>
              </a:lvl3pPr>
              <a:lvl4pPr marL="1600200" indent="-228600" defTabSz="1095375">
                <a:defRPr>
                  <a:solidFill>
                    <a:schemeClr val="tx1"/>
                  </a:solidFill>
                  <a:latin typeface="Arial" panose="020B0604020202020204" pitchFamily="34" charset="0"/>
                </a:defRPr>
              </a:lvl4pPr>
              <a:lvl5pPr marL="2057400" indent="-228600" defTabSz="1095375">
                <a:defRPr>
                  <a:solidFill>
                    <a:schemeClr val="tx1"/>
                  </a:solidFill>
                  <a:latin typeface="Arial" panose="020B0604020202020204" pitchFamily="34" charset="0"/>
                </a:defRPr>
              </a:lvl5pPr>
              <a:lvl6pPr marL="2514600" indent="-228600" defTabSz="1095375" fontAlgn="base">
                <a:spcBef>
                  <a:spcPct val="0"/>
                </a:spcBef>
                <a:spcAft>
                  <a:spcPct val="0"/>
                </a:spcAft>
                <a:defRPr>
                  <a:solidFill>
                    <a:schemeClr val="tx1"/>
                  </a:solidFill>
                  <a:latin typeface="Arial" panose="020B0604020202020204" pitchFamily="34" charset="0"/>
                </a:defRPr>
              </a:lvl6pPr>
              <a:lvl7pPr marL="2971800" indent="-228600" defTabSz="1095375" fontAlgn="base">
                <a:spcBef>
                  <a:spcPct val="0"/>
                </a:spcBef>
                <a:spcAft>
                  <a:spcPct val="0"/>
                </a:spcAft>
                <a:defRPr>
                  <a:solidFill>
                    <a:schemeClr val="tx1"/>
                  </a:solidFill>
                  <a:latin typeface="Arial" panose="020B0604020202020204" pitchFamily="34" charset="0"/>
                </a:defRPr>
              </a:lvl7pPr>
              <a:lvl8pPr marL="3429000" indent="-228600" defTabSz="1095375" fontAlgn="base">
                <a:spcBef>
                  <a:spcPct val="0"/>
                </a:spcBef>
                <a:spcAft>
                  <a:spcPct val="0"/>
                </a:spcAft>
                <a:defRPr>
                  <a:solidFill>
                    <a:schemeClr val="tx1"/>
                  </a:solidFill>
                  <a:latin typeface="Arial" panose="020B0604020202020204" pitchFamily="34" charset="0"/>
                </a:defRPr>
              </a:lvl8pPr>
              <a:lvl9pPr marL="3886200" indent="-228600" defTabSz="1095375" fontAlgn="base">
                <a:spcBef>
                  <a:spcPct val="0"/>
                </a:spcBef>
                <a:spcAft>
                  <a:spcPct val="0"/>
                </a:spcAft>
                <a:defRPr>
                  <a:solidFill>
                    <a:schemeClr val="tx1"/>
                  </a:solidFill>
                  <a:latin typeface="Arial" panose="020B0604020202020204" pitchFamily="34" charset="0"/>
                </a:defRPr>
              </a:lvl9pPr>
            </a:lstStyle>
            <a:p>
              <a:pPr marL="0" indent="0" defTabSz="1095376">
                <a:buClr>
                  <a:schemeClr val="tx2"/>
                </a:buClr>
                <a:buSzPct val="95000"/>
                <a:defRPr/>
              </a:pPr>
              <a:r>
                <a:rPr lang="en-US" altLang="en-US" sz="4000" i="1" dirty="0" err="1">
                  <a:solidFill>
                    <a:srgbClr val="0070C0"/>
                  </a:solidFill>
                  <a:cs typeface="Arial" panose="020B0604020202020204" pitchFamily="34" charset="0"/>
                </a:rPr>
                <a:t>Hướng</a:t>
              </a:r>
              <a:r>
                <a:rPr lang="en-US" altLang="en-US" sz="4000" i="1" dirty="0">
                  <a:solidFill>
                    <a:srgbClr val="0070C0"/>
                  </a:solidFill>
                  <a:cs typeface="Arial" panose="020B0604020202020204" pitchFamily="34" charset="0"/>
                </a:rPr>
                <a:t> </a:t>
              </a:r>
              <a:r>
                <a:rPr lang="en-US" altLang="en-US" sz="4000" i="1" dirty="0" err="1">
                  <a:solidFill>
                    <a:srgbClr val="0070C0"/>
                  </a:solidFill>
                  <a:cs typeface="Arial" panose="020B0604020202020204" pitchFamily="34" charset="0"/>
                </a:rPr>
                <a:t>và</a:t>
              </a:r>
              <a:r>
                <a:rPr lang="en-US" altLang="en-US" sz="4000" i="1" dirty="0">
                  <a:solidFill>
                    <a:srgbClr val="0070C0"/>
                  </a:solidFill>
                  <a:cs typeface="Arial" panose="020B0604020202020204" pitchFamily="34" charset="0"/>
                </a:rPr>
                <a:t> </a:t>
              </a:r>
              <a:r>
                <a:rPr lang="en-US" altLang="en-US" sz="4000" i="1" dirty="0" err="1">
                  <a:solidFill>
                    <a:srgbClr val="0070C0"/>
                  </a:solidFill>
                  <a:cs typeface="Arial" panose="020B0604020202020204" pitchFamily="34" charset="0"/>
                </a:rPr>
                <a:t>điểm</a:t>
              </a:r>
              <a:r>
                <a:rPr lang="en-US" altLang="en-US" sz="4000" i="1" dirty="0">
                  <a:solidFill>
                    <a:srgbClr val="0070C0"/>
                  </a:solidFill>
                  <a:cs typeface="Arial" panose="020B0604020202020204" pitchFamily="34" charset="0"/>
                </a:rPr>
                <a:t> </a:t>
              </a:r>
              <a:r>
                <a:rPr lang="en-US" altLang="en-US" sz="4000" i="1" dirty="0" err="1">
                  <a:solidFill>
                    <a:srgbClr val="0070C0"/>
                  </a:solidFill>
                  <a:cs typeface="Arial" panose="020B0604020202020204" pitchFamily="34" charset="0"/>
                </a:rPr>
                <a:t>đặt</a:t>
              </a:r>
              <a:r>
                <a:rPr lang="en-US" altLang="en-US" sz="4000" i="1" dirty="0">
                  <a:solidFill>
                    <a:srgbClr val="0070C0"/>
                  </a:solidFill>
                  <a:cs typeface="Arial" panose="020B0604020202020204" pitchFamily="34" charset="0"/>
                </a:rPr>
                <a:t> </a:t>
              </a:r>
              <a:r>
                <a:rPr lang="en-US" altLang="en-US" sz="4000" i="1" dirty="0" err="1">
                  <a:solidFill>
                    <a:srgbClr val="0070C0"/>
                  </a:solidFill>
                  <a:cs typeface="Arial" panose="020B0604020202020204" pitchFamily="34" charset="0"/>
                </a:rPr>
                <a:t>của</a:t>
              </a:r>
              <a:r>
                <a:rPr lang="en-US" altLang="en-US" sz="4000" i="1" dirty="0">
                  <a:solidFill>
                    <a:srgbClr val="0070C0"/>
                  </a:solidFill>
                  <a:cs typeface="Arial" panose="020B0604020202020204" pitchFamily="34" charset="0"/>
                </a:rPr>
                <a:t> </a:t>
              </a:r>
              <a:r>
                <a:rPr lang="en-US" altLang="en-US" sz="4000" i="1" dirty="0" err="1">
                  <a:solidFill>
                    <a:srgbClr val="0070C0"/>
                  </a:solidFill>
                  <a:cs typeface="Arial" panose="020B0604020202020204" pitchFamily="34" charset="0"/>
                </a:rPr>
                <a:t>lực</a:t>
              </a:r>
              <a:r>
                <a:rPr lang="en-US" altLang="en-US" sz="4000" i="1" dirty="0">
                  <a:solidFill>
                    <a:srgbClr val="0070C0"/>
                  </a:solidFill>
                  <a:cs typeface="Arial" panose="020B0604020202020204" pitchFamily="34" charset="0"/>
                </a:rPr>
                <a:t> </a:t>
              </a:r>
              <a:r>
                <a:rPr lang="en-US" altLang="en-US" sz="4000" i="1" dirty="0" err="1">
                  <a:solidFill>
                    <a:srgbClr val="0070C0"/>
                  </a:solidFill>
                  <a:cs typeface="Arial" panose="020B0604020202020204" pitchFamily="34" charset="0"/>
                </a:rPr>
                <a:t>đàn</a:t>
              </a:r>
              <a:r>
                <a:rPr lang="en-US" altLang="en-US" sz="4000" i="1" dirty="0">
                  <a:solidFill>
                    <a:srgbClr val="0070C0"/>
                  </a:solidFill>
                  <a:cs typeface="Arial" panose="020B0604020202020204" pitchFamily="34" charset="0"/>
                </a:rPr>
                <a:t> </a:t>
              </a:r>
              <a:r>
                <a:rPr lang="en-US" altLang="en-US" sz="4000" i="1" dirty="0" err="1" smtClean="0">
                  <a:solidFill>
                    <a:srgbClr val="0070C0"/>
                  </a:solidFill>
                  <a:cs typeface="Arial" panose="020B0604020202020204" pitchFamily="34" charset="0"/>
                </a:rPr>
                <a:t>hồi</a:t>
              </a:r>
              <a:r>
                <a:rPr lang="en-US" altLang="en-US" sz="4000" i="1" dirty="0" smtClean="0">
                  <a:solidFill>
                    <a:srgbClr val="0070C0"/>
                  </a:solidFill>
                  <a:cs typeface="Arial" panose="020B0604020202020204" pitchFamily="34" charset="0"/>
                </a:rPr>
                <a:t> </a:t>
              </a:r>
              <a:r>
                <a:rPr lang="en-US" altLang="en-US" sz="4000" i="1" dirty="0" err="1" smtClean="0">
                  <a:solidFill>
                    <a:srgbClr val="0070C0"/>
                  </a:solidFill>
                  <a:cs typeface="Arial" panose="020B0604020202020204" pitchFamily="34" charset="0"/>
                </a:rPr>
                <a:t>của</a:t>
              </a:r>
              <a:r>
                <a:rPr lang="en-US" altLang="en-US" sz="4000" i="1" dirty="0" smtClean="0">
                  <a:solidFill>
                    <a:srgbClr val="0070C0"/>
                  </a:solidFill>
                  <a:cs typeface="Arial" panose="020B0604020202020204" pitchFamily="34" charset="0"/>
                </a:rPr>
                <a:t> </a:t>
              </a:r>
              <a:r>
                <a:rPr lang="en-US" altLang="en-US" sz="4000" i="1" dirty="0" err="1" smtClean="0">
                  <a:solidFill>
                    <a:srgbClr val="0070C0"/>
                  </a:solidFill>
                  <a:cs typeface="Arial" panose="020B0604020202020204" pitchFamily="34" charset="0"/>
                </a:rPr>
                <a:t>lò</a:t>
              </a:r>
              <a:r>
                <a:rPr lang="en-US" altLang="en-US" sz="4000" i="1" dirty="0" smtClean="0">
                  <a:solidFill>
                    <a:srgbClr val="0070C0"/>
                  </a:solidFill>
                  <a:cs typeface="Arial" panose="020B0604020202020204" pitchFamily="34" charset="0"/>
                </a:rPr>
                <a:t> xo</a:t>
              </a:r>
              <a:endParaRPr lang="en-US" sz="4000" i="1" dirty="0">
                <a:solidFill>
                  <a:srgbClr val="0070C0"/>
                </a:solidFill>
                <a:cs typeface="Arial" panose="020B0604020202020204" pitchFamily="34" charset="0"/>
              </a:endParaRPr>
            </a:p>
          </p:txBody>
        </p:sp>
      </p:grpSp>
      <p:sp>
        <p:nvSpPr>
          <p:cNvPr id="77" name="Rectangle 76">
            <a:extLst>
              <a:ext uri="{FF2B5EF4-FFF2-40B4-BE49-F238E27FC236}">
                <a16:creationId xmlns:a16="http://schemas.microsoft.com/office/drawing/2014/main" id="{B30AE37D-B08F-4E3C-A43A-E9753930B95B}"/>
              </a:ext>
            </a:extLst>
          </p:cNvPr>
          <p:cNvSpPr/>
          <p:nvPr/>
        </p:nvSpPr>
        <p:spPr>
          <a:xfrm>
            <a:off x="513659" y="5329380"/>
            <a:ext cx="10792815" cy="954107"/>
          </a:xfrm>
          <a:prstGeom prst="rect">
            <a:avLst/>
          </a:prstGeom>
          <a:noFill/>
        </p:spPr>
        <p:txBody>
          <a:bodyPr wrap="square">
            <a:spAutoFit/>
          </a:bodyPr>
          <a:lstStyle/>
          <a:p>
            <a:pPr algn="just">
              <a:spcAft>
                <a:spcPts val="0"/>
              </a:spcAft>
            </a:pPr>
            <a:r>
              <a:rPr lang="en-US" altLang="en-US" sz="2800" dirty="0" err="1" smtClean="0">
                <a:latin typeface="Arial" panose="020B0604020202020204" pitchFamily="34" charset="0"/>
                <a:cs typeface="Arial" panose="020B0604020202020204" pitchFamily="34" charset="0"/>
                <a:sym typeface="Symbol" panose="05050102010706020507" pitchFamily="18" charset="2"/>
              </a:rPr>
              <a:t>Khi</a:t>
            </a:r>
            <a:r>
              <a:rPr lang="en-US" altLang="en-US" sz="2800" dirty="0" smtClean="0">
                <a:latin typeface="Arial" panose="020B0604020202020204" pitchFamily="34" charset="0"/>
                <a:cs typeface="Arial" panose="020B0604020202020204" pitchFamily="34" charset="0"/>
                <a:sym typeface="Symbol" panose="05050102010706020507" pitchFamily="18" charset="2"/>
              </a:rPr>
              <a:t> </a:t>
            </a:r>
            <a:r>
              <a:rPr lang="en-US" altLang="en-US" sz="2800" dirty="0" err="1">
                <a:latin typeface="Arial" panose="020B0604020202020204" pitchFamily="34" charset="0"/>
                <a:cs typeface="Arial" panose="020B0604020202020204" pitchFamily="34" charset="0"/>
                <a:sym typeface="Symbol" panose="05050102010706020507" pitchFamily="18" charset="2"/>
              </a:rPr>
              <a:t>bị</a:t>
            </a:r>
            <a:r>
              <a:rPr lang="en-US" altLang="en-US" sz="2800" dirty="0">
                <a:latin typeface="Arial" panose="020B0604020202020204" pitchFamily="34" charset="0"/>
                <a:cs typeface="Arial" panose="020B0604020202020204" pitchFamily="34" charset="0"/>
                <a:sym typeface="Symbol" panose="05050102010706020507" pitchFamily="18" charset="2"/>
              </a:rPr>
              <a:t> </a:t>
            </a:r>
            <a:r>
              <a:rPr lang="en-US" altLang="en-US" sz="2800" dirty="0" err="1" smtClean="0">
                <a:latin typeface="Arial" panose="020B0604020202020204" pitchFamily="34" charset="0"/>
                <a:cs typeface="Arial" panose="020B0604020202020204" pitchFamily="34" charset="0"/>
                <a:sym typeface="Symbol" panose="05050102010706020507" pitchFamily="18" charset="2"/>
              </a:rPr>
              <a:t>dãn</a:t>
            </a:r>
            <a:r>
              <a:rPr lang="en-US" altLang="en-US" sz="2800" dirty="0" smtClean="0">
                <a:latin typeface="Arial" panose="020B0604020202020204" pitchFamily="34" charset="0"/>
                <a:cs typeface="Arial" panose="020B0604020202020204" pitchFamily="34" charset="0"/>
                <a:sym typeface="Symbol" panose="05050102010706020507" pitchFamily="18" charset="2"/>
              </a:rPr>
              <a:t> </a:t>
            </a:r>
            <a:r>
              <a:rPr lang="en-US" altLang="en-US" sz="2800" dirty="0" err="1">
                <a:latin typeface="Arial" panose="020B0604020202020204" pitchFamily="34" charset="0"/>
                <a:cs typeface="Arial" panose="020B0604020202020204" pitchFamily="34" charset="0"/>
                <a:sym typeface="Symbol" panose="05050102010706020507" pitchFamily="18" charset="2"/>
              </a:rPr>
              <a:t>lực</a:t>
            </a:r>
            <a:r>
              <a:rPr lang="en-US" altLang="en-US" sz="2800" dirty="0">
                <a:latin typeface="Arial" panose="020B0604020202020204" pitchFamily="34" charset="0"/>
                <a:cs typeface="Arial" panose="020B0604020202020204" pitchFamily="34" charset="0"/>
                <a:sym typeface="Symbol" panose="05050102010706020507" pitchFamily="18" charset="2"/>
              </a:rPr>
              <a:t> </a:t>
            </a:r>
            <a:r>
              <a:rPr lang="en-US" altLang="en-US" sz="2800" dirty="0" err="1">
                <a:latin typeface="Arial" panose="020B0604020202020204" pitchFamily="34" charset="0"/>
                <a:cs typeface="Arial" panose="020B0604020202020204" pitchFamily="34" charset="0"/>
                <a:sym typeface="Symbol" panose="05050102010706020507" pitchFamily="18" charset="2"/>
              </a:rPr>
              <a:t>đàn</a:t>
            </a:r>
            <a:r>
              <a:rPr lang="en-US" altLang="en-US" sz="2800" dirty="0">
                <a:latin typeface="Arial" panose="020B0604020202020204" pitchFamily="34" charset="0"/>
                <a:cs typeface="Arial" panose="020B0604020202020204" pitchFamily="34" charset="0"/>
                <a:sym typeface="Symbol" panose="05050102010706020507" pitchFamily="18" charset="2"/>
              </a:rPr>
              <a:t> </a:t>
            </a:r>
            <a:r>
              <a:rPr lang="en-US" altLang="en-US" sz="2800" dirty="0" err="1">
                <a:latin typeface="Arial" panose="020B0604020202020204" pitchFamily="34" charset="0"/>
                <a:cs typeface="Arial" panose="020B0604020202020204" pitchFamily="34" charset="0"/>
                <a:sym typeface="Symbol" panose="05050102010706020507" pitchFamily="18" charset="2"/>
              </a:rPr>
              <a:t>hồi</a:t>
            </a:r>
            <a:r>
              <a:rPr lang="en-US" altLang="en-US" sz="2800" dirty="0">
                <a:latin typeface="Arial" panose="020B0604020202020204" pitchFamily="34" charset="0"/>
                <a:cs typeface="Arial" panose="020B0604020202020204" pitchFamily="34" charset="0"/>
                <a:sym typeface="Symbol" panose="05050102010706020507" pitchFamily="18" charset="2"/>
              </a:rPr>
              <a:t> </a:t>
            </a:r>
            <a:r>
              <a:rPr lang="en-US" altLang="en-US" sz="2800" dirty="0" err="1">
                <a:latin typeface="Arial" panose="020B0604020202020204" pitchFamily="34" charset="0"/>
                <a:cs typeface="Arial" panose="020B0604020202020204" pitchFamily="34" charset="0"/>
                <a:sym typeface="Symbol" panose="05050102010706020507" pitchFamily="18" charset="2"/>
              </a:rPr>
              <a:t>của</a:t>
            </a:r>
            <a:r>
              <a:rPr lang="en-US" altLang="en-US" sz="2800" dirty="0">
                <a:latin typeface="Arial" panose="020B0604020202020204" pitchFamily="34" charset="0"/>
                <a:cs typeface="Arial" panose="020B0604020202020204" pitchFamily="34" charset="0"/>
                <a:sym typeface="Symbol" panose="05050102010706020507" pitchFamily="18" charset="2"/>
              </a:rPr>
              <a:t> </a:t>
            </a:r>
            <a:r>
              <a:rPr lang="en-US" altLang="en-US" sz="2800" dirty="0" err="1">
                <a:latin typeface="Arial" panose="020B0604020202020204" pitchFamily="34" charset="0"/>
                <a:cs typeface="Arial" panose="020B0604020202020204" pitchFamily="34" charset="0"/>
                <a:sym typeface="Symbol" panose="05050102010706020507" pitchFamily="18" charset="2"/>
              </a:rPr>
              <a:t>lò</a:t>
            </a:r>
            <a:r>
              <a:rPr lang="en-US" altLang="en-US" sz="2800" dirty="0">
                <a:latin typeface="Arial" panose="020B0604020202020204" pitchFamily="34" charset="0"/>
                <a:cs typeface="Arial" panose="020B0604020202020204" pitchFamily="34" charset="0"/>
                <a:sym typeface="Symbol" panose="05050102010706020507" pitchFamily="18" charset="2"/>
              </a:rPr>
              <a:t> xo </a:t>
            </a:r>
            <a:r>
              <a:rPr lang="en-US" altLang="en-US" sz="2800" dirty="0" err="1" smtClean="0">
                <a:latin typeface="Arial" panose="020B0604020202020204" pitchFamily="34" charset="0"/>
                <a:cs typeface="Arial" panose="020B0604020202020204" pitchFamily="34" charset="0"/>
                <a:sym typeface="Symbol" panose="05050102010706020507" pitchFamily="18" charset="2"/>
              </a:rPr>
              <a:t>hướng</a:t>
            </a:r>
            <a:r>
              <a:rPr lang="en-US" altLang="en-US" sz="2800" dirty="0" smtClean="0">
                <a:latin typeface="Arial" panose="020B0604020202020204" pitchFamily="34" charset="0"/>
                <a:cs typeface="Arial" panose="020B0604020202020204" pitchFamily="34" charset="0"/>
                <a:sym typeface="Symbol" panose="05050102010706020507" pitchFamily="18" charset="2"/>
              </a:rPr>
              <a:t> </a:t>
            </a:r>
            <a:r>
              <a:rPr lang="en-US" altLang="en-US" sz="2800" dirty="0" err="1" smtClean="0">
                <a:latin typeface="Arial" panose="020B0604020202020204" pitchFamily="34" charset="0"/>
                <a:cs typeface="Arial" panose="020B0604020202020204" pitchFamily="34" charset="0"/>
                <a:sym typeface="Symbol" panose="05050102010706020507" pitchFamily="18" charset="2"/>
              </a:rPr>
              <a:t>vào</a:t>
            </a:r>
            <a:r>
              <a:rPr lang="en-US" altLang="en-US" sz="2800" dirty="0" smtClean="0">
                <a:latin typeface="Arial" panose="020B0604020202020204" pitchFamily="34" charset="0"/>
                <a:cs typeface="Arial" panose="020B0604020202020204" pitchFamily="34" charset="0"/>
                <a:sym typeface="Symbol" panose="05050102010706020507" pitchFamily="18" charset="2"/>
              </a:rPr>
              <a:t> </a:t>
            </a:r>
            <a:r>
              <a:rPr lang="en-US" altLang="en-US" sz="2800" dirty="0" err="1" smtClean="0">
                <a:latin typeface="Arial" panose="020B0604020202020204" pitchFamily="34" charset="0"/>
                <a:cs typeface="Arial" panose="020B0604020202020204" pitchFamily="34" charset="0"/>
                <a:sym typeface="Symbol" panose="05050102010706020507" pitchFamily="18" charset="2"/>
              </a:rPr>
              <a:t>trong</a:t>
            </a:r>
            <a:r>
              <a:rPr lang="en-US" altLang="en-US" sz="2800" dirty="0" smtClean="0">
                <a:latin typeface="Arial" panose="020B0604020202020204" pitchFamily="34" charset="0"/>
                <a:cs typeface="Arial" panose="020B0604020202020204" pitchFamily="34" charset="0"/>
                <a:sym typeface="Symbol" panose="05050102010706020507" pitchFamily="18" charset="2"/>
              </a:rPr>
              <a:t>, </a:t>
            </a:r>
            <a:r>
              <a:rPr lang="en-US" altLang="en-US" sz="2800" dirty="0" err="1" smtClean="0">
                <a:latin typeface="Arial" panose="020B0604020202020204" pitchFamily="34" charset="0"/>
                <a:cs typeface="Arial" panose="020B0604020202020204" pitchFamily="34" charset="0"/>
                <a:sym typeface="Symbol" panose="05050102010706020507" pitchFamily="18" charset="2"/>
              </a:rPr>
              <a:t>còn</a:t>
            </a:r>
            <a:r>
              <a:rPr lang="en-US" altLang="en-US" sz="2800" dirty="0" smtClean="0">
                <a:latin typeface="Arial" panose="020B0604020202020204" pitchFamily="34" charset="0"/>
                <a:cs typeface="Arial" panose="020B0604020202020204" pitchFamily="34" charset="0"/>
                <a:sym typeface="Symbol" panose="05050102010706020507" pitchFamily="18" charset="2"/>
              </a:rPr>
              <a:t> </a:t>
            </a:r>
            <a:r>
              <a:rPr lang="en-US" altLang="en-US" sz="2800" dirty="0" err="1" smtClean="0">
                <a:latin typeface="Arial" panose="020B0604020202020204" pitchFamily="34" charset="0"/>
                <a:cs typeface="Arial" panose="020B0604020202020204" pitchFamily="34" charset="0"/>
                <a:sym typeface="Symbol" panose="05050102010706020507" pitchFamily="18" charset="2"/>
              </a:rPr>
              <a:t>khi</a:t>
            </a:r>
            <a:r>
              <a:rPr lang="en-US" altLang="en-US" sz="2800" dirty="0" smtClean="0">
                <a:latin typeface="Arial" panose="020B0604020202020204" pitchFamily="34" charset="0"/>
                <a:cs typeface="Arial" panose="020B0604020202020204" pitchFamily="34" charset="0"/>
                <a:sym typeface="Symbol" panose="05050102010706020507" pitchFamily="18" charset="2"/>
              </a:rPr>
              <a:t> </a:t>
            </a:r>
            <a:r>
              <a:rPr lang="en-US" altLang="en-US" sz="2800" dirty="0" err="1" smtClean="0">
                <a:latin typeface="Arial" panose="020B0604020202020204" pitchFamily="34" charset="0"/>
                <a:cs typeface="Arial" panose="020B0604020202020204" pitchFamily="34" charset="0"/>
                <a:sym typeface="Symbol" panose="05050102010706020507" pitchFamily="18" charset="2"/>
              </a:rPr>
              <a:t>bị</a:t>
            </a:r>
            <a:r>
              <a:rPr lang="en-US" altLang="en-US" sz="2800" dirty="0" smtClean="0">
                <a:latin typeface="Arial" panose="020B0604020202020204" pitchFamily="34" charset="0"/>
                <a:cs typeface="Arial" panose="020B0604020202020204" pitchFamily="34" charset="0"/>
                <a:sym typeface="Symbol" panose="05050102010706020507" pitchFamily="18" charset="2"/>
              </a:rPr>
              <a:t> </a:t>
            </a:r>
            <a:r>
              <a:rPr lang="en-US" altLang="en-US" sz="2800" dirty="0" err="1" smtClean="0">
                <a:latin typeface="Arial" panose="020B0604020202020204" pitchFamily="34" charset="0"/>
                <a:cs typeface="Arial" panose="020B0604020202020204" pitchFamily="34" charset="0"/>
                <a:sym typeface="Symbol" panose="05050102010706020507" pitchFamily="18" charset="2"/>
              </a:rPr>
              <a:t>nén</a:t>
            </a:r>
            <a:r>
              <a:rPr lang="en-US" altLang="en-US" sz="2800" dirty="0" smtClean="0">
                <a:latin typeface="Arial" panose="020B0604020202020204" pitchFamily="34" charset="0"/>
                <a:cs typeface="Arial" panose="020B0604020202020204" pitchFamily="34" charset="0"/>
                <a:sym typeface="Symbol" panose="05050102010706020507" pitchFamily="18" charset="2"/>
              </a:rPr>
              <a:t> </a:t>
            </a:r>
            <a:r>
              <a:rPr lang="en-US" altLang="en-US" sz="2800" dirty="0" err="1" smtClean="0">
                <a:latin typeface="Arial" panose="020B0604020202020204" pitchFamily="34" charset="0"/>
                <a:cs typeface="Arial" panose="020B0604020202020204" pitchFamily="34" charset="0"/>
                <a:sym typeface="Symbol" panose="05050102010706020507" pitchFamily="18" charset="2"/>
              </a:rPr>
              <a:t>lực</a:t>
            </a:r>
            <a:r>
              <a:rPr lang="en-US" altLang="en-US" sz="2800" dirty="0" smtClean="0">
                <a:latin typeface="Arial" panose="020B0604020202020204" pitchFamily="34" charset="0"/>
                <a:cs typeface="Arial" panose="020B0604020202020204" pitchFamily="34" charset="0"/>
                <a:sym typeface="Symbol" panose="05050102010706020507" pitchFamily="18" charset="2"/>
              </a:rPr>
              <a:t> </a:t>
            </a:r>
            <a:r>
              <a:rPr lang="en-US" altLang="en-US" sz="2800" dirty="0" err="1" smtClean="0">
                <a:latin typeface="Arial" panose="020B0604020202020204" pitchFamily="34" charset="0"/>
                <a:cs typeface="Arial" panose="020B0604020202020204" pitchFamily="34" charset="0"/>
                <a:sym typeface="Symbol" panose="05050102010706020507" pitchFamily="18" charset="2"/>
              </a:rPr>
              <a:t>đàn</a:t>
            </a:r>
            <a:r>
              <a:rPr lang="en-US" altLang="en-US" sz="2800" dirty="0" smtClean="0">
                <a:latin typeface="Arial" panose="020B0604020202020204" pitchFamily="34" charset="0"/>
                <a:cs typeface="Arial" panose="020B0604020202020204" pitchFamily="34" charset="0"/>
                <a:sym typeface="Symbol" panose="05050102010706020507" pitchFamily="18" charset="2"/>
              </a:rPr>
              <a:t> </a:t>
            </a:r>
            <a:r>
              <a:rPr lang="en-US" altLang="en-US" sz="2800" dirty="0" err="1" smtClean="0">
                <a:latin typeface="Arial" panose="020B0604020202020204" pitchFamily="34" charset="0"/>
                <a:cs typeface="Arial" panose="020B0604020202020204" pitchFamily="34" charset="0"/>
                <a:sym typeface="Symbol" panose="05050102010706020507" pitchFamily="18" charset="2"/>
              </a:rPr>
              <a:t>hồi</a:t>
            </a:r>
            <a:r>
              <a:rPr lang="en-US" altLang="en-US" sz="2800" dirty="0" smtClean="0">
                <a:latin typeface="Arial" panose="020B0604020202020204" pitchFamily="34" charset="0"/>
                <a:cs typeface="Arial" panose="020B0604020202020204" pitchFamily="34" charset="0"/>
                <a:sym typeface="Symbol" panose="05050102010706020507" pitchFamily="18" charset="2"/>
              </a:rPr>
              <a:t> </a:t>
            </a:r>
            <a:r>
              <a:rPr lang="en-US" altLang="en-US" sz="2800" dirty="0" err="1" smtClean="0">
                <a:latin typeface="Arial" panose="020B0604020202020204" pitchFamily="34" charset="0"/>
                <a:cs typeface="Arial" panose="020B0604020202020204" pitchFamily="34" charset="0"/>
                <a:sym typeface="Symbol" panose="05050102010706020507" pitchFamily="18" charset="2"/>
              </a:rPr>
              <a:t>của</a:t>
            </a:r>
            <a:r>
              <a:rPr lang="en-US" altLang="en-US" sz="2800" dirty="0" smtClean="0">
                <a:latin typeface="Arial" panose="020B0604020202020204" pitchFamily="34" charset="0"/>
                <a:cs typeface="Arial" panose="020B0604020202020204" pitchFamily="34" charset="0"/>
                <a:sym typeface="Symbol" panose="05050102010706020507" pitchFamily="18" charset="2"/>
              </a:rPr>
              <a:t> </a:t>
            </a:r>
            <a:r>
              <a:rPr lang="en-US" altLang="en-US" sz="2800" dirty="0" err="1" smtClean="0">
                <a:latin typeface="Arial" panose="020B0604020202020204" pitchFamily="34" charset="0"/>
                <a:cs typeface="Arial" panose="020B0604020202020204" pitchFamily="34" charset="0"/>
                <a:sym typeface="Symbol" panose="05050102010706020507" pitchFamily="18" charset="2"/>
              </a:rPr>
              <a:t>lò</a:t>
            </a:r>
            <a:r>
              <a:rPr lang="en-US" altLang="en-US" sz="2800" dirty="0" smtClean="0">
                <a:latin typeface="Arial" panose="020B0604020202020204" pitchFamily="34" charset="0"/>
                <a:cs typeface="Arial" panose="020B0604020202020204" pitchFamily="34" charset="0"/>
                <a:sym typeface="Symbol" panose="05050102010706020507" pitchFamily="18" charset="2"/>
              </a:rPr>
              <a:t> xo </a:t>
            </a:r>
            <a:r>
              <a:rPr lang="en-US" altLang="en-US" sz="2800" dirty="0" err="1" smtClean="0">
                <a:latin typeface="Arial" panose="020B0604020202020204" pitchFamily="34" charset="0"/>
                <a:cs typeface="Arial" panose="020B0604020202020204" pitchFamily="34" charset="0"/>
                <a:sym typeface="Symbol" panose="05050102010706020507" pitchFamily="18" charset="2"/>
              </a:rPr>
              <a:t>hướng</a:t>
            </a:r>
            <a:r>
              <a:rPr lang="en-US" altLang="en-US" sz="2800" dirty="0" smtClean="0">
                <a:latin typeface="Arial" panose="020B0604020202020204" pitchFamily="34" charset="0"/>
                <a:cs typeface="Arial" panose="020B0604020202020204" pitchFamily="34" charset="0"/>
                <a:sym typeface="Symbol" panose="05050102010706020507" pitchFamily="18" charset="2"/>
              </a:rPr>
              <a:t> </a:t>
            </a:r>
            <a:r>
              <a:rPr lang="en-US" altLang="en-US" sz="2800" dirty="0" err="1" smtClean="0">
                <a:latin typeface="Arial" panose="020B0604020202020204" pitchFamily="34" charset="0"/>
                <a:cs typeface="Arial" panose="020B0604020202020204" pitchFamily="34" charset="0"/>
                <a:sym typeface="Symbol" panose="05050102010706020507" pitchFamily="18" charset="2"/>
              </a:rPr>
              <a:t>ra</a:t>
            </a:r>
            <a:r>
              <a:rPr lang="en-US" altLang="en-US" sz="2800" dirty="0" smtClean="0">
                <a:latin typeface="Arial" panose="020B0604020202020204" pitchFamily="34" charset="0"/>
                <a:cs typeface="Arial" panose="020B0604020202020204" pitchFamily="34" charset="0"/>
                <a:sym typeface="Symbol" panose="05050102010706020507" pitchFamily="18" charset="2"/>
              </a:rPr>
              <a:t> </a:t>
            </a:r>
            <a:r>
              <a:rPr lang="en-US" altLang="en-US" sz="2800" dirty="0" err="1" smtClean="0">
                <a:latin typeface="Arial" panose="020B0604020202020204" pitchFamily="34" charset="0"/>
                <a:cs typeface="Arial" panose="020B0604020202020204" pitchFamily="34" charset="0"/>
                <a:sym typeface="Symbol" panose="05050102010706020507" pitchFamily="18" charset="2"/>
              </a:rPr>
              <a:t>ngoài</a:t>
            </a:r>
            <a:r>
              <a:rPr lang="en-US" altLang="en-US" sz="2800" dirty="0" smtClean="0">
                <a:latin typeface="Arial" panose="020B0604020202020204" pitchFamily="34" charset="0"/>
                <a:cs typeface="Arial" panose="020B0604020202020204" pitchFamily="34" charset="0"/>
                <a:sym typeface="Symbol" panose="05050102010706020507" pitchFamily="18" charset="2"/>
              </a:rPr>
              <a:t>.</a:t>
            </a:r>
            <a:endParaRPr lang="en-US" altLang="en-US" sz="2800" dirty="0">
              <a:latin typeface="Arial" panose="020B0604020202020204" pitchFamily="34" charset="0"/>
              <a:cs typeface="Arial" panose="020B0604020202020204" pitchFamily="34" charset="0"/>
              <a:sym typeface="Symbol" panose="05050102010706020507" pitchFamily="18" charset="2"/>
            </a:endParaRPr>
          </a:p>
        </p:txBody>
      </p:sp>
      <p:pic>
        <p:nvPicPr>
          <p:cNvPr id="3" name="Picture 2">
            <a:extLst>
              <a:ext uri="{FF2B5EF4-FFF2-40B4-BE49-F238E27FC236}">
                <a16:creationId xmlns:a16="http://schemas.microsoft.com/office/drawing/2014/main" id="{F2285B37-9AE6-4A3C-B1E1-55B83D3DA731}"/>
              </a:ext>
            </a:extLst>
          </p:cNvPr>
          <p:cNvPicPr>
            <a:picLocks noChangeAspect="1"/>
          </p:cNvPicPr>
          <p:nvPr/>
        </p:nvPicPr>
        <p:blipFill>
          <a:blip r:embed="rId5"/>
          <a:stretch>
            <a:fillRect/>
          </a:stretch>
        </p:blipFill>
        <p:spPr>
          <a:xfrm>
            <a:off x="6141793" y="1647866"/>
            <a:ext cx="5880839" cy="3562269"/>
          </a:xfrm>
          <a:prstGeom prst="rect">
            <a:avLst/>
          </a:prstGeom>
        </p:spPr>
      </p:pic>
      <p:grpSp>
        <p:nvGrpSpPr>
          <p:cNvPr id="11" name="Group 10">
            <a:extLst>
              <a:ext uri="{FF2B5EF4-FFF2-40B4-BE49-F238E27FC236}">
                <a16:creationId xmlns:a16="http://schemas.microsoft.com/office/drawing/2014/main" id="{1D1AB517-99D8-4E46-B2FC-FC8D7870F709}"/>
              </a:ext>
            </a:extLst>
          </p:cNvPr>
          <p:cNvGrpSpPr/>
          <p:nvPr/>
        </p:nvGrpSpPr>
        <p:grpSpPr>
          <a:xfrm>
            <a:off x="1128616" y="1927342"/>
            <a:ext cx="1245091" cy="2751996"/>
            <a:chOff x="1215723" y="3427548"/>
            <a:chExt cx="1245091" cy="2770152"/>
          </a:xfrm>
        </p:grpSpPr>
        <p:grpSp>
          <p:nvGrpSpPr>
            <p:cNvPr id="12" name="Group 37">
              <a:extLst>
                <a:ext uri="{FF2B5EF4-FFF2-40B4-BE49-F238E27FC236}">
                  <a16:creationId xmlns:a16="http://schemas.microsoft.com/office/drawing/2014/main" id="{C10DF2CA-F4ED-4719-AD4C-5ED001769908}"/>
                </a:ext>
              </a:extLst>
            </p:cNvPr>
            <p:cNvGrpSpPr/>
            <p:nvPr/>
          </p:nvGrpSpPr>
          <p:grpSpPr>
            <a:xfrm>
              <a:off x="1769186" y="3427548"/>
              <a:ext cx="691628" cy="2662106"/>
              <a:chOff x="2030438" y="3427548"/>
              <a:chExt cx="691628" cy="2662106"/>
            </a:xfrm>
          </p:grpSpPr>
          <p:grpSp>
            <p:nvGrpSpPr>
              <p:cNvPr id="21" name="Group 22">
                <a:extLst>
                  <a:ext uri="{FF2B5EF4-FFF2-40B4-BE49-F238E27FC236}">
                    <a16:creationId xmlns:a16="http://schemas.microsoft.com/office/drawing/2014/main" id="{8AF8EFB5-0560-460B-8E01-EAE1B7383C32}"/>
                  </a:ext>
                </a:extLst>
              </p:cNvPr>
              <p:cNvGrpSpPr/>
              <p:nvPr/>
            </p:nvGrpSpPr>
            <p:grpSpPr>
              <a:xfrm>
                <a:off x="2030438" y="4972685"/>
                <a:ext cx="691628" cy="1116969"/>
                <a:chOff x="1433796" y="3836499"/>
                <a:chExt cx="691628" cy="1116969"/>
              </a:xfrm>
            </p:grpSpPr>
            <p:pic>
              <p:nvPicPr>
                <p:cNvPr id="25" name="Picture 8" descr="http://mccutcheonsblog.files.wordpress.com/2011/09/red_delicious_apple.jpg">
                  <a:hlinkClick r:id="rId6"/>
                  <a:extLst>
                    <a:ext uri="{FF2B5EF4-FFF2-40B4-BE49-F238E27FC236}">
                      <a16:creationId xmlns:a16="http://schemas.microsoft.com/office/drawing/2014/main" id="{37D841E2-3131-49F2-BEF5-423556172D2C}"/>
                    </a:ext>
                  </a:extLst>
                </p:cNvPr>
                <p:cNvPicPr>
                  <a:picLocks noChangeAspect="1" noChangeArrowheads="1"/>
                </p:cNvPicPr>
                <p:nvPr/>
              </p:nvPicPr>
              <p:blipFill>
                <a:blip r:embed="rId7" cstate="print"/>
                <a:srcRect/>
                <a:stretch>
                  <a:fillRect/>
                </a:stretch>
              </p:blipFill>
              <p:spPr bwMode="auto">
                <a:xfrm rot="5134778">
                  <a:off x="1433796" y="3836499"/>
                  <a:ext cx="691627" cy="691628"/>
                </a:xfrm>
                <a:prstGeom prst="rect">
                  <a:avLst/>
                </a:prstGeom>
                <a:noFill/>
              </p:spPr>
            </p:pic>
            <p:cxnSp>
              <p:nvCxnSpPr>
                <p:cNvPr id="26" name="Straight Arrow Connector 25">
                  <a:extLst>
                    <a:ext uri="{FF2B5EF4-FFF2-40B4-BE49-F238E27FC236}">
                      <a16:creationId xmlns:a16="http://schemas.microsoft.com/office/drawing/2014/main" id="{5F8F4633-7451-4AD6-8C14-01DDC5EBD385}"/>
                    </a:ext>
                  </a:extLst>
                </p:cNvPr>
                <p:cNvCxnSpPr/>
                <p:nvPr/>
              </p:nvCxnSpPr>
              <p:spPr bwMode="auto">
                <a:xfrm>
                  <a:off x="1789403" y="4198697"/>
                  <a:ext cx="12787" cy="754771"/>
                </a:xfrm>
                <a:prstGeom prst="straightConnector1">
                  <a:avLst/>
                </a:prstGeom>
                <a:solidFill>
                  <a:schemeClr val="accent1"/>
                </a:solidFill>
                <a:ln w="57150" cap="flat" cmpd="sng" algn="ctr">
                  <a:solidFill>
                    <a:schemeClr val="tx1"/>
                  </a:solidFill>
                  <a:prstDash val="solid"/>
                  <a:round/>
                  <a:headEnd type="none" w="med" len="med"/>
                  <a:tailEnd type="arrow"/>
                </a:ln>
                <a:effectLst/>
              </p:spPr>
            </p:cxnSp>
          </p:grpSp>
          <p:grpSp>
            <p:nvGrpSpPr>
              <p:cNvPr id="22" name="Group 19">
                <a:extLst>
                  <a:ext uri="{FF2B5EF4-FFF2-40B4-BE49-F238E27FC236}">
                    <a16:creationId xmlns:a16="http://schemas.microsoft.com/office/drawing/2014/main" id="{90E2FB97-5F7A-4182-BF27-13796423A800}"/>
                  </a:ext>
                </a:extLst>
              </p:cNvPr>
              <p:cNvGrpSpPr/>
              <p:nvPr/>
            </p:nvGrpSpPr>
            <p:grpSpPr>
              <a:xfrm>
                <a:off x="2229489" y="3427548"/>
                <a:ext cx="407987" cy="1745375"/>
                <a:chOff x="1625600" y="1472944"/>
                <a:chExt cx="407987" cy="1978973"/>
              </a:xfrm>
            </p:grpSpPr>
            <p:sp>
              <p:nvSpPr>
                <p:cNvPr id="23" name="Freeform 37">
                  <a:extLst>
                    <a:ext uri="{FF2B5EF4-FFF2-40B4-BE49-F238E27FC236}">
                      <a16:creationId xmlns:a16="http://schemas.microsoft.com/office/drawing/2014/main" id="{B6D7BA97-6090-46BD-B0E7-432183BBA8D1}"/>
                    </a:ext>
                  </a:extLst>
                </p:cNvPr>
                <p:cNvSpPr>
                  <a:spLocks/>
                </p:cNvSpPr>
                <p:nvPr/>
              </p:nvSpPr>
              <p:spPr bwMode="auto">
                <a:xfrm>
                  <a:off x="1625600" y="1472944"/>
                  <a:ext cx="407987" cy="1755775"/>
                </a:xfrm>
                <a:custGeom>
                  <a:avLst/>
                  <a:gdLst/>
                  <a:ahLst/>
                  <a:cxnLst>
                    <a:cxn ang="0">
                      <a:pos x="1000" y="10"/>
                    </a:cxn>
                    <a:cxn ang="0">
                      <a:pos x="1707" y="190"/>
                    </a:cxn>
                    <a:cxn ang="0">
                      <a:pos x="2000" y="510"/>
                    </a:cxn>
                    <a:cxn ang="0">
                      <a:pos x="1707" y="830"/>
                    </a:cxn>
                    <a:cxn ang="0">
                      <a:pos x="1000" y="1010"/>
                    </a:cxn>
                    <a:cxn ang="0">
                      <a:pos x="293" y="990"/>
                    </a:cxn>
                    <a:cxn ang="0">
                      <a:pos x="0" y="830"/>
                    </a:cxn>
                    <a:cxn ang="0">
                      <a:pos x="293" y="670"/>
                    </a:cxn>
                    <a:cxn ang="0">
                      <a:pos x="1000" y="650"/>
                    </a:cxn>
                    <a:cxn ang="0">
                      <a:pos x="1707" y="830"/>
                    </a:cxn>
                    <a:cxn ang="0">
                      <a:pos x="2000" y="1150"/>
                    </a:cxn>
                    <a:cxn ang="0">
                      <a:pos x="1707" y="1470"/>
                    </a:cxn>
                    <a:cxn ang="0">
                      <a:pos x="1000" y="1650"/>
                    </a:cxn>
                    <a:cxn ang="0">
                      <a:pos x="293" y="1630"/>
                    </a:cxn>
                    <a:cxn ang="0">
                      <a:pos x="0" y="1470"/>
                    </a:cxn>
                    <a:cxn ang="0">
                      <a:pos x="293" y="1310"/>
                    </a:cxn>
                    <a:cxn ang="0">
                      <a:pos x="1000" y="1290"/>
                    </a:cxn>
                    <a:cxn ang="0">
                      <a:pos x="1707" y="1470"/>
                    </a:cxn>
                    <a:cxn ang="0">
                      <a:pos x="2000" y="1790"/>
                    </a:cxn>
                    <a:cxn ang="0">
                      <a:pos x="1707" y="2110"/>
                    </a:cxn>
                    <a:cxn ang="0">
                      <a:pos x="1000" y="2290"/>
                    </a:cxn>
                    <a:cxn ang="0">
                      <a:pos x="293" y="2270"/>
                    </a:cxn>
                    <a:cxn ang="0">
                      <a:pos x="0" y="2110"/>
                    </a:cxn>
                    <a:cxn ang="0">
                      <a:pos x="293" y="1950"/>
                    </a:cxn>
                    <a:cxn ang="0">
                      <a:pos x="1000" y="1930"/>
                    </a:cxn>
                    <a:cxn ang="0">
                      <a:pos x="1707" y="2110"/>
                    </a:cxn>
                    <a:cxn ang="0">
                      <a:pos x="2000" y="2430"/>
                    </a:cxn>
                    <a:cxn ang="0">
                      <a:pos x="1707" y="2750"/>
                    </a:cxn>
                    <a:cxn ang="0">
                      <a:pos x="1000" y="2930"/>
                    </a:cxn>
                    <a:cxn ang="0">
                      <a:pos x="293" y="2910"/>
                    </a:cxn>
                    <a:cxn ang="0">
                      <a:pos x="0" y="2750"/>
                    </a:cxn>
                    <a:cxn ang="0">
                      <a:pos x="293" y="2590"/>
                    </a:cxn>
                    <a:cxn ang="0">
                      <a:pos x="1000" y="2570"/>
                    </a:cxn>
                    <a:cxn ang="0">
                      <a:pos x="1707" y="2750"/>
                    </a:cxn>
                    <a:cxn ang="0">
                      <a:pos x="2000" y="3070"/>
                    </a:cxn>
                    <a:cxn ang="0">
                      <a:pos x="1707" y="3390"/>
                    </a:cxn>
                    <a:cxn ang="0">
                      <a:pos x="1000" y="3570"/>
                    </a:cxn>
                    <a:cxn ang="0">
                      <a:pos x="293" y="3550"/>
                    </a:cxn>
                    <a:cxn ang="0">
                      <a:pos x="0" y="3390"/>
                    </a:cxn>
                    <a:cxn ang="0">
                      <a:pos x="293" y="3230"/>
                    </a:cxn>
                    <a:cxn ang="0">
                      <a:pos x="1000" y="3210"/>
                    </a:cxn>
                    <a:cxn ang="0">
                      <a:pos x="1707" y="3390"/>
                    </a:cxn>
                    <a:cxn ang="0">
                      <a:pos x="2000" y="3710"/>
                    </a:cxn>
                    <a:cxn ang="0">
                      <a:pos x="1707" y="4030"/>
                    </a:cxn>
                    <a:cxn ang="0">
                      <a:pos x="1000" y="4210"/>
                    </a:cxn>
                    <a:cxn ang="0">
                      <a:pos x="293" y="4190"/>
                    </a:cxn>
                    <a:cxn ang="0">
                      <a:pos x="0" y="4030"/>
                    </a:cxn>
                    <a:cxn ang="0">
                      <a:pos x="293" y="3870"/>
                    </a:cxn>
                    <a:cxn ang="0">
                      <a:pos x="1000" y="3850"/>
                    </a:cxn>
                    <a:cxn ang="0">
                      <a:pos x="1707" y="4030"/>
                    </a:cxn>
                    <a:cxn ang="0">
                      <a:pos x="2000" y="4350"/>
                    </a:cxn>
                    <a:cxn ang="0">
                      <a:pos x="1707" y="4670"/>
                    </a:cxn>
                    <a:cxn ang="0">
                      <a:pos x="1000" y="4850"/>
                    </a:cxn>
                  </a:cxnLst>
                  <a:rect l="0" t="0" r="r" b="b"/>
                  <a:pathLst>
                    <a:path w="2000" h="4864">
                      <a:moveTo>
                        <a:pt x="617" y="16"/>
                      </a:moveTo>
                      <a:cubicBezTo>
                        <a:pt x="744" y="8"/>
                        <a:pt x="872" y="0"/>
                        <a:pt x="1000" y="10"/>
                      </a:cubicBezTo>
                      <a:cubicBezTo>
                        <a:pt x="1128" y="20"/>
                        <a:pt x="1265" y="46"/>
                        <a:pt x="1383" y="76"/>
                      </a:cubicBezTo>
                      <a:cubicBezTo>
                        <a:pt x="1501" y="106"/>
                        <a:pt x="1617" y="146"/>
                        <a:pt x="1707" y="190"/>
                      </a:cubicBezTo>
                      <a:cubicBezTo>
                        <a:pt x="1797" y="234"/>
                        <a:pt x="1875" y="287"/>
                        <a:pt x="1924" y="340"/>
                      </a:cubicBezTo>
                      <a:cubicBezTo>
                        <a:pt x="1973" y="393"/>
                        <a:pt x="2000" y="453"/>
                        <a:pt x="2000" y="510"/>
                      </a:cubicBezTo>
                      <a:cubicBezTo>
                        <a:pt x="2000" y="567"/>
                        <a:pt x="1973" y="627"/>
                        <a:pt x="1924" y="680"/>
                      </a:cubicBezTo>
                      <a:cubicBezTo>
                        <a:pt x="1875" y="733"/>
                        <a:pt x="1797" y="786"/>
                        <a:pt x="1707" y="830"/>
                      </a:cubicBezTo>
                      <a:cubicBezTo>
                        <a:pt x="1617" y="874"/>
                        <a:pt x="1501" y="914"/>
                        <a:pt x="1383" y="944"/>
                      </a:cubicBezTo>
                      <a:cubicBezTo>
                        <a:pt x="1265" y="974"/>
                        <a:pt x="1128" y="997"/>
                        <a:pt x="1000" y="1010"/>
                      </a:cubicBezTo>
                      <a:cubicBezTo>
                        <a:pt x="872" y="1023"/>
                        <a:pt x="735" y="1027"/>
                        <a:pt x="617" y="1024"/>
                      </a:cubicBezTo>
                      <a:cubicBezTo>
                        <a:pt x="499" y="1021"/>
                        <a:pt x="383" y="1007"/>
                        <a:pt x="293" y="990"/>
                      </a:cubicBezTo>
                      <a:cubicBezTo>
                        <a:pt x="203" y="973"/>
                        <a:pt x="125" y="947"/>
                        <a:pt x="76" y="920"/>
                      </a:cubicBezTo>
                      <a:cubicBezTo>
                        <a:pt x="27" y="893"/>
                        <a:pt x="0" y="860"/>
                        <a:pt x="0" y="830"/>
                      </a:cubicBezTo>
                      <a:cubicBezTo>
                        <a:pt x="0" y="800"/>
                        <a:pt x="27" y="767"/>
                        <a:pt x="76" y="740"/>
                      </a:cubicBezTo>
                      <a:cubicBezTo>
                        <a:pt x="125" y="713"/>
                        <a:pt x="203" y="687"/>
                        <a:pt x="293" y="670"/>
                      </a:cubicBezTo>
                      <a:cubicBezTo>
                        <a:pt x="383" y="653"/>
                        <a:pt x="499" y="639"/>
                        <a:pt x="617" y="636"/>
                      </a:cubicBezTo>
                      <a:cubicBezTo>
                        <a:pt x="735" y="633"/>
                        <a:pt x="872" y="637"/>
                        <a:pt x="1000" y="650"/>
                      </a:cubicBezTo>
                      <a:cubicBezTo>
                        <a:pt x="1128" y="663"/>
                        <a:pt x="1265" y="686"/>
                        <a:pt x="1383" y="716"/>
                      </a:cubicBezTo>
                      <a:cubicBezTo>
                        <a:pt x="1501" y="746"/>
                        <a:pt x="1617" y="786"/>
                        <a:pt x="1707" y="830"/>
                      </a:cubicBezTo>
                      <a:cubicBezTo>
                        <a:pt x="1797" y="874"/>
                        <a:pt x="1875" y="927"/>
                        <a:pt x="1924" y="980"/>
                      </a:cubicBezTo>
                      <a:cubicBezTo>
                        <a:pt x="1973" y="1033"/>
                        <a:pt x="2000" y="1093"/>
                        <a:pt x="2000" y="1150"/>
                      </a:cubicBezTo>
                      <a:cubicBezTo>
                        <a:pt x="2000" y="1207"/>
                        <a:pt x="1973" y="1267"/>
                        <a:pt x="1924" y="1320"/>
                      </a:cubicBezTo>
                      <a:cubicBezTo>
                        <a:pt x="1875" y="1373"/>
                        <a:pt x="1797" y="1426"/>
                        <a:pt x="1707" y="1470"/>
                      </a:cubicBezTo>
                      <a:cubicBezTo>
                        <a:pt x="1617" y="1514"/>
                        <a:pt x="1501" y="1554"/>
                        <a:pt x="1383" y="1584"/>
                      </a:cubicBezTo>
                      <a:cubicBezTo>
                        <a:pt x="1265" y="1614"/>
                        <a:pt x="1128" y="1637"/>
                        <a:pt x="1000" y="1650"/>
                      </a:cubicBezTo>
                      <a:cubicBezTo>
                        <a:pt x="872" y="1663"/>
                        <a:pt x="735" y="1667"/>
                        <a:pt x="617" y="1664"/>
                      </a:cubicBezTo>
                      <a:cubicBezTo>
                        <a:pt x="499" y="1661"/>
                        <a:pt x="383" y="1647"/>
                        <a:pt x="293" y="1630"/>
                      </a:cubicBezTo>
                      <a:cubicBezTo>
                        <a:pt x="203" y="1613"/>
                        <a:pt x="125" y="1587"/>
                        <a:pt x="76" y="1560"/>
                      </a:cubicBezTo>
                      <a:cubicBezTo>
                        <a:pt x="27" y="1533"/>
                        <a:pt x="0" y="1500"/>
                        <a:pt x="0" y="1470"/>
                      </a:cubicBezTo>
                      <a:cubicBezTo>
                        <a:pt x="0" y="1440"/>
                        <a:pt x="27" y="1407"/>
                        <a:pt x="76" y="1380"/>
                      </a:cubicBezTo>
                      <a:cubicBezTo>
                        <a:pt x="125" y="1353"/>
                        <a:pt x="203" y="1327"/>
                        <a:pt x="293" y="1310"/>
                      </a:cubicBezTo>
                      <a:cubicBezTo>
                        <a:pt x="383" y="1293"/>
                        <a:pt x="499" y="1279"/>
                        <a:pt x="617" y="1276"/>
                      </a:cubicBezTo>
                      <a:cubicBezTo>
                        <a:pt x="735" y="1273"/>
                        <a:pt x="872" y="1277"/>
                        <a:pt x="1000" y="1290"/>
                      </a:cubicBezTo>
                      <a:cubicBezTo>
                        <a:pt x="1128" y="1303"/>
                        <a:pt x="1265" y="1326"/>
                        <a:pt x="1383" y="1356"/>
                      </a:cubicBezTo>
                      <a:cubicBezTo>
                        <a:pt x="1501" y="1386"/>
                        <a:pt x="1617" y="1426"/>
                        <a:pt x="1707" y="1470"/>
                      </a:cubicBezTo>
                      <a:cubicBezTo>
                        <a:pt x="1797" y="1514"/>
                        <a:pt x="1875" y="1567"/>
                        <a:pt x="1924" y="1620"/>
                      </a:cubicBezTo>
                      <a:cubicBezTo>
                        <a:pt x="1973" y="1673"/>
                        <a:pt x="2000" y="1733"/>
                        <a:pt x="2000" y="1790"/>
                      </a:cubicBezTo>
                      <a:cubicBezTo>
                        <a:pt x="2000" y="1847"/>
                        <a:pt x="1973" y="1907"/>
                        <a:pt x="1924" y="1960"/>
                      </a:cubicBezTo>
                      <a:cubicBezTo>
                        <a:pt x="1875" y="2013"/>
                        <a:pt x="1797" y="2066"/>
                        <a:pt x="1707" y="2110"/>
                      </a:cubicBezTo>
                      <a:cubicBezTo>
                        <a:pt x="1617" y="2154"/>
                        <a:pt x="1501" y="2194"/>
                        <a:pt x="1383" y="2224"/>
                      </a:cubicBezTo>
                      <a:cubicBezTo>
                        <a:pt x="1265" y="2254"/>
                        <a:pt x="1128" y="2277"/>
                        <a:pt x="1000" y="2290"/>
                      </a:cubicBezTo>
                      <a:cubicBezTo>
                        <a:pt x="872" y="2303"/>
                        <a:pt x="735" y="2307"/>
                        <a:pt x="617" y="2304"/>
                      </a:cubicBezTo>
                      <a:cubicBezTo>
                        <a:pt x="499" y="2301"/>
                        <a:pt x="383" y="2287"/>
                        <a:pt x="293" y="2270"/>
                      </a:cubicBezTo>
                      <a:cubicBezTo>
                        <a:pt x="203" y="2253"/>
                        <a:pt x="125" y="2227"/>
                        <a:pt x="76" y="2200"/>
                      </a:cubicBezTo>
                      <a:cubicBezTo>
                        <a:pt x="27" y="2173"/>
                        <a:pt x="0" y="2140"/>
                        <a:pt x="0" y="2110"/>
                      </a:cubicBezTo>
                      <a:cubicBezTo>
                        <a:pt x="0" y="2080"/>
                        <a:pt x="27" y="2047"/>
                        <a:pt x="76" y="2020"/>
                      </a:cubicBezTo>
                      <a:cubicBezTo>
                        <a:pt x="125" y="1993"/>
                        <a:pt x="203" y="1967"/>
                        <a:pt x="293" y="1950"/>
                      </a:cubicBezTo>
                      <a:cubicBezTo>
                        <a:pt x="383" y="1933"/>
                        <a:pt x="499" y="1919"/>
                        <a:pt x="617" y="1916"/>
                      </a:cubicBezTo>
                      <a:cubicBezTo>
                        <a:pt x="735" y="1913"/>
                        <a:pt x="872" y="1917"/>
                        <a:pt x="1000" y="1930"/>
                      </a:cubicBezTo>
                      <a:cubicBezTo>
                        <a:pt x="1128" y="1943"/>
                        <a:pt x="1265" y="1966"/>
                        <a:pt x="1383" y="1996"/>
                      </a:cubicBezTo>
                      <a:cubicBezTo>
                        <a:pt x="1501" y="2026"/>
                        <a:pt x="1617" y="2066"/>
                        <a:pt x="1707" y="2110"/>
                      </a:cubicBezTo>
                      <a:cubicBezTo>
                        <a:pt x="1797" y="2154"/>
                        <a:pt x="1875" y="2207"/>
                        <a:pt x="1924" y="2260"/>
                      </a:cubicBezTo>
                      <a:cubicBezTo>
                        <a:pt x="1973" y="2313"/>
                        <a:pt x="2000" y="2373"/>
                        <a:pt x="2000" y="2430"/>
                      </a:cubicBezTo>
                      <a:cubicBezTo>
                        <a:pt x="2000" y="2487"/>
                        <a:pt x="1973" y="2547"/>
                        <a:pt x="1924" y="2600"/>
                      </a:cubicBezTo>
                      <a:cubicBezTo>
                        <a:pt x="1875" y="2653"/>
                        <a:pt x="1797" y="2706"/>
                        <a:pt x="1707" y="2750"/>
                      </a:cubicBezTo>
                      <a:cubicBezTo>
                        <a:pt x="1617" y="2794"/>
                        <a:pt x="1501" y="2834"/>
                        <a:pt x="1383" y="2864"/>
                      </a:cubicBezTo>
                      <a:cubicBezTo>
                        <a:pt x="1265" y="2894"/>
                        <a:pt x="1128" y="2917"/>
                        <a:pt x="1000" y="2930"/>
                      </a:cubicBezTo>
                      <a:cubicBezTo>
                        <a:pt x="872" y="2943"/>
                        <a:pt x="735" y="2947"/>
                        <a:pt x="617" y="2944"/>
                      </a:cubicBezTo>
                      <a:cubicBezTo>
                        <a:pt x="499" y="2941"/>
                        <a:pt x="383" y="2927"/>
                        <a:pt x="293" y="2910"/>
                      </a:cubicBezTo>
                      <a:cubicBezTo>
                        <a:pt x="203" y="2893"/>
                        <a:pt x="125" y="2867"/>
                        <a:pt x="76" y="2840"/>
                      </a:cubicBezTo>
                      <a:cubicBezTo>
                        <a:pt x="27" y="2813"/>
                        <a:pt x="0" y="2780"/>
                        <a:pt x="0" y="2750"/>
                      </a:cubicBezTo>
                      <a:cubicBezTo>
                        <a:pt x="0" y="2720"/>
                        <a:pt x="27" y="2687"/>
                        <a:pt x="76" y="2660"/>
                      </a:cubicBezTo>
                      <a:cubicBezTo>
                        <a:pt x="125" y="2633"/>
                        <a:pt x="203" y="2607"/>
                        <a:pt x="293" y="2590"/>
                      </a:cubicBezTo>
                      <a:cubicBezTo>
                        <a:pt x="383" y="2573"/>
                        <a:pt x="499" y="2559"/>
                        <a:pt x="617" y="2556"/>
                      </a:cubicBezTo>
                      <a:cubicBezTo>
                        <a:pt x="735" y="2553"/>
                        <a:pt x="872" y="2557"/>
                        <a:pt x="1000" y="2570"/>
                      </a:cubicBezTo>
                      <a:cubicBezTo>
                        <a:pt x="1128" y="2583"/>
                        <a:pt x="1265" y="2606"/>
                        <a:pt x="1383" y="2636"/>
                      </a:cubicBezTo>
                      <a:cubicBezTo>
                        <a:pt x="1501" y="2666"/>
                        <a:pt x="1617" y="2706"/>
                        <a:pt x="1707" y="2750"/>
                      </a:cubicBezTo>
                      <a:cubicBezTo>
                        <a:pt x="1797" y="2794"/>
                        <a:pt x="1875" y="2847"/>
                        <a:pt x="1924" y="2900"/>
                      </a:cubicBezTo>
                      <a:cubicBezTo>
                        <a:pt x="1973" y="2953"/>
                        <a:pt x="2000" y="3013"/>
                        <a:pt x="2000" y="3070"/>
                      </a:cubicBezTo>
                      <a:cubicBezTo>
                        <a:pt x="2000" y="3127"/>
                        <a:pt x="1973" y="3187"/>
                        <a:pt x="1924" y="3240"/>
                      </a:cubicBezTo>
                      <a:cubicBezTo>
                        <a:pt x="1875" y="3293"/>
                        <a:pt x="1797" y="3346"/>
                        <a:pt x="1707" y="3390"/>
                      </a:cubicBezTo>
                      <a:cubicBezTo>
                        <a:pt x="1617" y="3434"/>
                        <a:pt x="1501" y="3474"/>
                        <a:pt x="1383" y="3504"/>
                      </a:cubicBezTo>
                      <a:cubicBezTo>
                        <a:pt x="1265" y="3534"/>
                        <a:pt x="1128" y="3557"/>
                        <a:pt x="1000" y="3570"/>
                      </a:cubicBezTo>
                      <a:cubicBezTo>
                        <a:pt x="872" y="3583"/>
                        <a:pt x="735" y="3587"/>
                        <a:pt x="617" y="3584"/>
                      </a:cubicBezTo>
                      <a:cubicBezTo>
                        <a:pt x="499" y="3581"/>
                        <a:pt x="383" y="3567"/>
                        <a:pt x="293" y="3550"/>
                      </a:cubicBezTo>
                      <a:cubicBezTo>
                        <a:pt x="203" y="3533"/>
                        <a:pt x="125" y="3507"/>
                        <a:pt x="76" y="3480"/>
                      </a:cubicBezTo>
                      <a:cubicBezTo>
                        <a:pt x="27" y="3453"/>
                        <a:pt x="0" y="3420"/>
                        <a:pt x="0" y="3390"/>
                      </a:cubicBezTo>
                      <a:cubicBezTo>
                        <a:pt x="0" y="3360"/>
                        <a:pt x="27" y="3327"/>
                        <a:pt x="76" y="3300"/>
                      </a:cubicBezTo>
                      <a:cubicBezTo>
                        <a:pt x="125" y="3273"/>
                        <a:pt x="203" y="3247"/>
                        <a:pt x="293" y="3230"/>
                      </a:cubicBezTo>
                      <a:cubicBezTo>
                        <a:pt x="383" y="3213"/>
                        <a:pt x="499" y="3199"/>
                        <a:pt x="617" y="3196"/>
                      </a:cubicBezTo>
                      <a:cubicBezTo>
                        <a:pt x="735" y="3193"/>
                        <a:pt x="872" y="3197"/>
                        <a:pt x="1000" y="3210"/>
                      </a:cubicBezTo>
                      <a:cubicBezTo>
                        <a:pt x="1128" y="3223"/>
                        <a:pt x="1265" y="3246"/>
                        <a:pt x="1383" y="3276"/>
                      </a:cubicBezTo>
                      <a:cubicBezTo>
                        <a:pt x="1501" y="3306"/>
                        <a:pt x="1617" y="3346"/>
                        <a:pt x="1707" y="3390"/>
                      </a:cubicBezTo>
                      <a:cubicBezTo>
                        <a:pt x="1797" y="3434"/>
                        <a:pt x="1875" y="3487"/>
                        <a:pt x="1924" y="3540"/>
                      </a:cubicBezTo>
                      <a:cubicBezTo>
                        <a:pt x="1973" y="3593"/>
                        <a:pt x="2000" y="3653"/>
                        <a:pt x="2000" y="3710"/>
                      </a:cubicBezTo>
                      <a:cubicBezTo>
                        <a:pt x="2000" y="3767"/>
                        <a:pt x="1973" y="3827"/>
                        <a:pt x="1924" y="3880"/>
                      </a:cubicBezTo>
                      <a:cubicBezTo>
                        <a:pt x="1875" y="3933"/>
                        <a:pt x="1797" y="3986"/>
                        <a:pt x="1707" y="4030"/>
                      </a:cubicBezTo>
                      <a:cubicBezTo>
                        <a:pt x="1617" y="4074"/>
                        <a:pt x="1501" y="4114"/>
                        <a:pt x="1383" y="4144"/>
                      </a:cubicBezTo>
                      <a:cubicBezTo>
                        <a:pt x="1265" y="4174"/>
                        <a:pt x="1128" y="4197"/>
                        <a:pt x="1000" y="4210"/>
                      </a:cubicBezTo>
                      <a:cubicBezTo>
                        <a:pt x="872" y="4223"/>
                        <a:pt x="735" y="4227"/>
                        <a:pt x="617" y="4224"/>
                      </a:cubicBezTo>
                      <a:cubicBezTo>
                        <a:pt x="499" y="4221"/>
                        <a:pt x="383" y="4207"/>
                        <a:pt x="293" y="4190"/>
                      </a:cubicBezTo>
                      <a:cubicBezTo>
                        <a:pt x="203" y="4173"/>
                        <a:pt x="125" y="4147"/>
                        <a:pt x="76" y="4120"/>
                      </a:cubicBezTo>
                      <a:cubicBezTo>
                        <a:pt x="27" y="4093"/>
                        <a:pt x="0" y="4060"/>
                        <a:pt x="0" y="4030"/>
                      </a:cubicBezTo>
                      <a:cubicBezTo>
                        <a:pt x="0" y="4000"/>
                        <a:pt x="27" y="3967"/>
                        <a:pt x="76" y="3940"/>
                      </a:cubicBezTo>
                      <a:cubicBezTo>
                        <a:pt x="125" y="3913"/>
                        <a:pt x="203" y="3887"/>
                        <a:pt x="293" y="3870"/>
                      </a:cubicBezTo>
                      <a:cubicBezTo>
                        <a:pt x="383" y="3853"/>
                        <a:pt x="499" y="3839"/>
                        <a:pt x="617" y="3836"/>
                      </a:cubicBezTo>
                      <a:cubicBezTo>
                        <a:pt x="735" y="3833"/>
                        <a:pt x="872" y="3837"/>
                        <a:pt x="1000" y="3850"/>
                      </a:cubicBezTo>
                      <a:cubicBezTo>
                        <a:pt x="1128" y="3863"/>
                        <a:pt x="1265" y="3886"/>
                        <a:pt x="1383" y="3916"/>
                      </a:cubicBezTo>
                      <a:cubicBezTo>
                        <a:pt x="1501" y="3946"/>
                        <a:pt x="1617" y="3986"/>
                        <a:pt x="1707" y="4030"/>
                      </a:cubicBezTo>
                      <a:cubicBezTo>
                        <a:pt x="1797" y="4074"/>
                        <a:pt x="1875" y="4127"/>
                        <a:pt x="1924" y="4180"/>
                      </a:cubicBezTo>
                      <a:cubicBezTo>
                        <a:pt x="1973" y="4233"/>
                        <a:pt x="2000" y="4293"/>
                        <a:pt x="2000" y="4350"/>
                      </a:cubicBezTo>
                      <a:cubicBezTo>
                        <a:pt x="2000" y="4407"/>
                        <a:pt x="1973" y="4467"/>
                        <a:pt x="1924" y="4520"/>
                      </a:cubicBezTo>
                      <a:cubicBezTo>
                        <a:pt x="1875" y="4573"/>
                        <a:pt x="1797" y="4626"/>
                        <a:pt x="1707" y="4670"/>
                      </a:cubicBezTo>
                      <a:cubicBezTo>
                        <a:pt x="1617" y="4714"/>
                        <a:pt x="1501" y="4754"/>
                        <a:pt x="1383" y="4784"/>
                      </a:cubicBezTo>
                      <a:cubicBezTo>
                        <a:pt x="1265" y="4814"/>
                        <a:pt x="1128" y="4837"/>
                        <a:pt x="1000" y="4850"/>
                      </a:cubicBezTo>
                      <a:cubicBezTo>
                        <a:pt x="872" y="4863"/>
                        <a:pt x="744" y="4863"/>
                        <a:pt x="617" y="4864"/>
                      </a:cubicBezTo>
                    </a:path>
                  </a:pathLst>
                </a:custGeom>
                <a:noFill/>
                <a:ln w="28575" cmpd="sng">
                  <a:solidFill>
                    <a:srgbClr val="000000"/>
                  </a:solidFill>
                  <a:round/>
                  <a:headEnd/>
                  <a:tailEnd/>
                </a:ln>
                <a:effectLst/>
              </p:spPr>
              <p:txBody>
                <a:bodyPr/>
                <a:lstStyle/>
                <a:p>
                  <a:endParaRPr lang="en-US">
                    <a:latin typeface="Arial" panose="020B0604020202020204" pitchFamily="34" charset="0"/>
                    <a:cs typeface="Arial" panose="020B0604020202020204" pitchFamily="34" charset="0"/>
                  </a:endParaRPr>
                </a:p>
              </p:txBody>
            </p:sp>
            <p:cxnSp>
              <p:nvCxnSpPr>
                <p:cNvPr id="24" name="Straight Connector 23">
                  <a:extLst>
                    <a:ext uri="{FF2B5EF4-FFF2-40B4-BE49-F238E27FC236}">
                      <a16:creationId xmlns:a16="http://schemas.microsoft.com/office/drawing/2014/main" id="{5A5C6B92-7997-43E6-80B1-36384B4586A9}"/>
                    </a:ext>
                  </a:extLst>
                </p:cNvPr>
                <p:cNvCxnSpPr/>
                <p:nvPr/>
              </p:nvCxnSpPr>
              <p:spPr bwMode="auto">
                <a:xfrm rot="5400000">
                  <a:off x="1661956" y="3339921"/>
                  <a:ext cx="222404" cy="1588"/>
                </a:xfrm>
                <a:prstGeom prst="line">
                  <a:avLst/>
                </a:prstGeom>
                <a:solidFill>
                  <a:schemeClr val="accent1"/>
                </a:solidFill>
                <a:ln w="28575" cap="flat" cmpd="sng" algn="ctr">
                  <a:solidFill>
                    <a:schemeClr val="tx1"/>
                  </a:solidFill>
                  <a:prstDash val="solid"/>
                  <a:round/>
                  <a:headEnd type="none" w="med" len="med"/>
                  <a:tailEnd type="none" w="med" len="med"/>
                </a:ln>
                <a:effectLst/>
              </p:spPr>
            </p:cxnSp>
          </p:grpSp>
        </p:grpSp>
        <p:grpSp>
          <p:nvGrpSpPr>
            <p:cNvPr id="13" name="Group 22">
              <a:extLst>
                <a:ext uri="{FF2B5EF4-FFF2-40B4-BE49-F238E27FC236}">
                  <a16:creationId xmlns:a16="http://schemas.microsoft.com/office/drawing/2014/main" id="{732758A7-595D-4B4F-8357-BFF4FD62B4E8}"/>
                </a:ext>
              </a:extLst>
            </p:cNvPr>
            <p:cNvGrpSpPr/>
            <p:nvPr/>
          </p:nvGrpSpPr>
          <p:grpSpPr>
            <a:xfrm>
              <a:off x="1238302" y="5612925"/>
              <a:ext cx="931153" cy="584775"/>
              <a:chOff x="1127889" y="4219378"/>
              <a:chExt cx="931153" cy="584775"/>
            </a:xfrm>
          </p:grpSpPr>
          <p:sp>
            <p:nvSpPr>
              <p:cNvPr id="19" name="TextBox 18">
                <a:extLst>
                  <a:ext uri="{FF2B5EF4-FFF2-40B4-BE49-F238E27FC236}">
                    <a16:creationId xmlns:a16="http://schemas.microsoft.com/office/drawing/2014/main" id="{CE7E15D8-56D8-4068-950E-8B198C52A6AC}"/>
                  </a:ext>
                </a:extLst>
              </p:cNvPr>
              <p:cNvSpPr txBox="1"/>
              <p:nvPr/>
            </p:nvSpPr>
            <p:spPr>
              <a:xfrm>
                <a:off x="1127889" y="4219378"/>
                <a:ext cx="931153" cy="584775"/>
              </a:xfrm>
              <a:prstGeom prst="rect">
                <a:avLst/>
              </a:prstGeom>
              <a:noFill/>
            </p:spPr>
            <p:txBody>
              <a:bodyPr wrap="square" rtlCol="0">
                <a:spAutoFit/>
              </a:bodyPr>
              <a:lstStyle/>
              <a:p>
                <a:r>
                  <a:rPr lang="en-US" sz="3200" b="1">
                    <a:latin typeface="Arial" panose="020B0604020202020204" pitchFamily="34" charset="0"/>
                    <a:cs typeface="Arial" panose="020B0604020202020204" pitchFamily="34" charset="0"/>
                  </a:rPr>
                  <a:t>P</a:t>
                </a:r>
              </a:p>
            </p:txBody>
          </p:sp>
          <p:cxnSp>
            <p:nvCxnSpPr>
              <p:cNvPr id="20" name="Straight Arrow Connector 19">
                <a:extLst>
                  <a:ext uri="{FF2B5EF4-FFF2-40B4-BE49-F238E27FC236}">
                    <a16:creationId xmlns:a16="http://schemas.microsoft.com/office/drawing/2014/main" id="{A4AA8EC7-764D-445D-8BBB-14EA2A9EF274}"/>
                  </a:ext>
                </a:extLst>
              </p:cNvPr>
              <p:cNvCxnSpPr>
                <a:endCxn id="19" idx="0"/>
              </p:cNvCxnSpPr>
              <p:nvPr/>
            </p:nvCxnSpPr>
            <p:spPr bwMode="auto">
              <a:xfrm>
                <a:off x="1127889" y="4219378"/>
                <a:ext cx="465577" cy="1588"/>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grpSp>
        <p:grpSp>
          <p:nvGrpSpPr>
            <p:cNvPr id="14" name="Group 49">
              <a:extLst>
                <a:ext uri="{FF2B5EF4-FFF2-40B4-BE49-F238E27FC236}">
                  <a16:creationId xmlns:a16="http://schemas.microsoft.com/office/drawing/2014/main" id="{7F0D59B9-C88A-4AAD-9BAD-26C2473D204D}"/>
                </a:ext>
              </a:extLst>
            </p:cNvPr>
            <p:cNvGrpSpPr/>
            <p:nvPr/>
          </p:nvGrpSpPr>
          <p:grpSpPr>
            <a:xfrm>
              <a:off x="1215723" y="4496091"/>
              <a:ext cx="931153" cy="815776"/>
              <a:chOff x="1019037" y="2719352"/>
              <a:chExt cx="931153" cy="815776"/>
            </a:xfrm>
          </p:grpSpPr>
          <p:cxnSp>
            <p:nvCxnSpPr>
              <p:cNvPr id="15" name="Straight Arrow Connector 14">
                <a:extLst>
                  <a:ext uri="{FF2B5EF4-FFF2-40B4-BE49-F238E27FC236}">
                    <a16:creationId xmlns:a16="http://schemas.microsoft.com/office/drawing/2014/main" id="{FB1E14E3-7724-4F5C-8147-389E3561C105}"/>
                  </a:ext>
                </a:extLst>
              </p:cNvPr>
              <p:cNvCxnSpPr/>
              <p:nvPr/>
            </p:nvCxnSpPr>
            <p:spPr bwMode="auto">
              <a:xfrm rot="16200000" flipV="1">
                <a:off x="1535364" y="3098785"/>
                <a:ext cx="760454" cy="1588"/>
              </a:xfrm>
              <a:prstGeom prst="straightConnector1">
                <a:avLst/>
              </a:prstGeom>
              <a:solidFill>
                <a:schemeClr val="accent1"/>
              </a:solidFill>
              <a:ln w="57150" cap="flat" cmpd="sng" algn="ctr">
                <a:solidFill>
                  <a:srgbClr val="C00000"/>
                </a:solidFill>
                <a:prstDash val="solid"/>
                <a:round/>
                <a:headEnd type="none" w="med" len="med"/>
                <a:tailEnd type="arrow"/>
              </a:ln>
              <a:effectLst/>
            </p:spPr>
          </p:cxnSp>
          <p:grpSp>
            <p:nvGrpSpPr>
              <p:cNvPr id="16" name="Group 46">
                <a:extLst>
                  <a:ext uri="{FF2B5EF4-FFF2-40B4-BE49-F238E27FC236}">
                    <a16:creationId xmlns:a16="http://schemas.microsoft.com/office/drawing/2014/main" id="{53EB9AE5-33E2-457E-8281-B46D11A7AAE7}"/>
                  </a:ext>
                </a:extLst>
              </p:cNvPr>
              <p:cNvGrpSpPr/>
              <p:nvPr/>
            </p:nvGrpSpPr>
            <p:grpSpPr>
              <a:xfrm>
                <a:off x="1019037" y="2950353"/>
                <a:ext cx="931153" cy="584775"/>
                <a:chOff x="1100897" y="4465921"/>
                <a:chExt cx="931153" cy="584775"/>
              </a:xfrm>
            </p:grpSpPr>
            <p:sp>
              <p:nvSpPr>
                <p:cNvPr id="17" name="TextBox 16">
                  <a:extLst>
                    <a:ext uri="{FF2B5EF4-FFF2-40B4-BE49-F238E27FC236}">
                      <a16:creationId xmlns:a16="http://schemas.microsoft.com/office/drawing/2014/main" id="{6CED4571-4104-409B-9FFB-62C50F98F847}"/>
                    </a:ext>
                  </a:extLst>
                </p:cNvPr>
                <p:cNvSpPr txBox="1"/>
                <p:nvPr/>
              </p:nvSpPr>
              <p:spPr>
                <a:xfrm>
                  <a:off x="1100897" y="4465921"/>
                  <a:ext cx="931153" cy="584775"/>
                </a:xfrm>
                <a:prstGeom prst="rect">
                  <a:avLst/>
                </a:prstGeom>
                <a:noFill/>
              </p:spPr>
              <p:txBody>
                <a:bodyPr wrap="square" rtlCol="0">
                  <a:spAutoFit/>
                </a:bodyPr>
                <a:lstStyle/>
                <a:p>
                  <a:r>
                    <a:rPr lang="en-US" sz="3200" b="1">
                      <a:solidFill>
                        <a:srgbClr val="C00000"/>
                      </a:solidFill>
                      <a:latin typeface="Arial" panose="020B0604020202020204" pitchFamily="34" charset="0"/>
                      <a:cs typeface="Arial" panose="020B0604020202020204" pitchFamily="34" charset="0"/>
                    </a:rPr>
                    <a:t>F</a:t>
                  </a:r>
                  <a:r>
                    <a:rPr lang="en-US" sz="3200" b="1" baseline="-25000">
                      <a:solidFill>
                        <a:srgbClr val="C00000"/>
                      </a:solidFill>
                      <a:latin typeface="Arial" panose="020B0604020202020204" pitchFamily="34" charset="0"/>
                      <a:cs typeface="Arial" panose="020B0604020202020204" pitchFamily="34" charset="0"/>
                    </a:rPr>
                    <a:t>đh</a:t>
                  </a:r>
                </a:p>
              </p:txBody>
            </p:sp>
            <p:cxnSp>
              <p:nvCxnSpPr>
                <p:cNvPr id="18" name="Straight Arrow Connector 17">
                  <a:extLst>
                    <a:ext uri="{FF2B5EF4-FFF2-40B4-BE49-F238E27FC236}">
                      <a16:creationId xmlns:a16="http://schemas.microsoft.com/office/drawing/2014/main" id="{905D9EA9-971A-4F9F-B608-EFD543D28423}"/>
                    </a:ext>
                  </a:extLst>
                </p:cNvPr>
                <p:cNvCxnSpPr>
                  <a:endCxn id="17" idx="0"/>
                </p:cNvCxnSpPr>
                <p:nvPr/>
              </p:nvCxnSpPr>
              <p:spPr bwMode="auto">
                <a:xfrm>
                  <a:off x="1100897" y="4465921"/>
                  <a:ext cx="465577" cy="1588"/>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grpSp>
        </p:grpSp>
      </p:grpSp>
      <p:sp>
        <p:nvSpPr>
          <p:cNvPr id="27" name="Freeform 37">
            <a:extLst>
              <a:ext uri="{FF2B5EF4-FFF2-40B4-BE49-F238E27FC236}">
                <a16:creationId xmlns:a16="http://schemas.microsoft.com/office/drawing/2014/main" id="{0CD349A8-7418-4742-A786-03339AE53A57}"/>
              </a:ext>
            </a:extLst>
          </p:cNvPr>
          <p:cNvSpPr>
            <a:spLocks/>
          </p:cNvSpPr>
          <p:nvPr/>
        </p:nvSpPr>
        <p:spPr bwMode="auto">
          <a:xfrm>
            <a:off x="3818816" y="3590969"/>
            <a:ext cx="407987" cy="744056"/>
          </a:xfrm>
          <a:custGeom>
            <a:avLst/>
            <a:gdLst/>
            <a:ahLst/>
            <a:cxnLst>
              <a:cxn ang="0">
                <a:pos x="1000" y="10"/>
              </a:cxn>
              <a:cxn ang="0">
                <a:pos x="1707" y="190"/>
              </a:cxn>
              <a:cxn ang="0">
                <a:pos x="2000" y="510"/>
              </a:cxn>
              <a:cxn ang="0">
                <a:pos x="1707" y="830"/>
              </a:cxn>
              <a:cxn ang="0">
                <a:pos x="1000" y="1010"/>
              </a:cxn>
              <a:cxn ang="0">
                <a:pos x="293" y="990"/>
              </a:cxn>
              <a:cxn ang="0">
                <a:pos x="0" y="830"/>
              </a:cxn>
              <a:cxn ang="0">
                <a:pos x="293" y="670"/>
              </a:cxn>
              <a:cxn ang="0">
                <a:pos x="1000" y="650"/>
              </a:cxn>
              <a:cxn ang="0">
                <a:pos x="1707" y="830"/>
              </a:cxn>
              <a:cxn ang="0">
                <a:pos x="2000" y="1150"/>
              </a:cxn>
              <a:cxn ang="0">
                <a:pos x="1707" y="1470"/>
              </a:cxn>
              <a:cxn ang="0">
                <a:pos x="1000" y="1650"/>
              </a:cxn>
              <a:cxn ang="0">
                <a:pos x="293" y="1630"/>
              </a:cxn>
              <a:cxn ang="0">
                <a:pos x="0" y="1470"/>
              </a:cxn>
              <a:cxn ang="0">
                <a:pos x="293" y="1310"/>
              </a:cxn>
              <a:cxn ang="0">
                <a:pos x="1000" y="1290"/>
              </a:cxn>
              <a:cxn ang="0">
                <a:pos x="1707" y="1470"/>
              </a:cxn>
              <a:cxn ang="0">
                <a:pos x="2000" y="1790"/>
              </a:cxn>
              <a:cxn ang="0">
                <a:pos x="1707" y="2110"/>
              </a:cxn>
              <a:cxn ang="0">
                <a:pos x="1000" y="2290"/>
              </a:cxn>
              <a:cxn ang="0">
                <a:pos x="293" y="2270"/>
              </a:cxn>
              <a:cxn ang="0">
                <a:pos x="0" y="2110"/>
              </a:cxn>
              <a:cxn ang="0">
                <a:pos x="293" y="1950"/>
              </a:cxn>
              <a:cxn ang="0">
                <a:pos x="1000" y="1930"/>
              </a:cxn>
              <a:cxn ang="0">
                <a:pos x="1707" y="2110"/>
              </a:cxn>
              <a:cxn ang="0">
                <a:pos x="2000" y="2430"/>
              </a:cxn>
              <a:cxn ang="0">
                <a:pos x="1707" y="2750"/>
              </a:cxn>
              <a:cxn ang="0">
                <a:pos x="1000" y="2930"/>
              </a:cxn>
              <a:cxn ang="0">
                <a:pos x="293" y="2910"/>
              </a:cxn>
              <a:cxn ang="0">
                <a:pos x="0" y="2750"/>
              </a:cxn>
              <a:cxn ang="0">
                <a:pos x="293" y="2590"/>
              </a:cxn>
              <a:cxn ang="0">
                <a:pos x="1000" y="2570"/>
              </a:cxn>
              <a:cxn ang="0">
                <a:pos x="1707" y="2750"/>
              </a:cxn>
              <a:cxn ang="0">
                <a:pos x="2000" y="3070"/>
              </a:cxn>
              <a:cxn ang="0">
                <a:pos x="1707" y="3390"/>
              </a:cxn>
              <a:cxn ang="0">
                <a:pos x="1000" y="3570"/>
              </a:cxn>
              <a:cxn ang="0">
                <a:pos x="293" y="3550"/>
              </a:cxn>
              <a:cxn ang="0">
                <a:pos x="0" y="3390"/>
              </a:cxn>
              <a:cxn ang="0">
                <a:pos x="293" y="3230"/>
              </a:cxn>
              <a:cxn ang="0">
                <a:pos x="1000" y="3210"/>
              </a:cxn>
              <a:cxn ang="0">
                <a:pos x="1707" y="3390"/>
              </a:cxn>
              <a:cxn ang="0">
                <a:pos x="2000" y="3710"/>
              </a:cxn>
              <a:cxn ang="0">
                <a:pos x="1707" y="4030"/>
              </a:cxn>
              <a:cxn ang="0">
                <a:pos x="1000" y="4210"/>
              </a:cxn>
              <a:cxn ang="0">
                <a:pos x="293" y="4190"/>
              </a:cxn>
              <a:cxn ang="0">
                <a:pos x="0" y="4030"/>
              </a:cxn>
              <a:cxn ang="0">
                <a:pos x="293" y="3870"/>
              </a:cxn>
              <a:cxn ang="0">
                <a:pos x="1000" y="3850"/>
              </a:cxn>
              <a:cxn ang="0">
                <a:pos x="1707" y="4030"/>
              </a:cxn>
              <a:cxn ang="0">
                <a:pos x="2000" y="4350"/>
              </a:cxn>
              <a:cxn ang="0">
                <a:pos x="1707" y="4670"/>
              </a:cxn>
              <a:cxn ang="0">
                <a:pos x="1000" y="4850"/>
              </a:cxn>
            </a:cxnLst>
            <a:rect l="0" t="0" r="r" b="b"/>
            <a:pathLst>
              <a:path w="2000" h="4864">
                <a:moveTo>
                  <a:pt x="617" y="16"/>
                </a:moveTo>
                <a:cubicBezTo>
                  <a:pt x="744" y="8"/>
                  <a:pt x="872" y="0"/>
                  <a:pt x="1000" y="10"/>
                </a:cubicBezTo>
                <a:cubicBezTo>
                  <a:pt x="1128" y="20"/>
                  <a:pt x="1265" y="46"/>
                  <a:pt x="1383" y="76"/>
                </a:cubicBezTo>
                <a:cubicBezTo>
                  <a:pt x="1501" y="106"/>
                  <a:pt x="1617" y="146"/>
                  <a:pt x="1707" y="190"/>
                </a:cubicBezTo>
                <a:cubicBezTo>
                  <a:pt x="1797" y="234"/>
                  <a:pt x="1875" y="287"/>
                  <a:pt x="1924" y="340"/>
                </a:cubicBezTo>
                <a:cubicBezTo>
                  <a:pt x="1973" y="393"/>
                  <a:pt x="2000" y="453"/>
                  <a:pt x="2000" y="510"/>
                </a:cubicBezTo>
                <a:cubicBezTo>
                  <a:pt x="2000" y="567"/>
                  <a:pt x="1973" y="627"/>
                  <a:pt x="1924" y="680"/>
                </a:cubicBezTo>
                <a:cubicBezTo>
                  <a:pt x="1875" y="733"/>
                  <a:pt x="1797" y="786"/>
                  <a:pt x="1707" y="830"/>
                </a:cubicBezTo>
                <a:cubicBezTo>
                  <a:pt x="1617" y="874"/>
                  <a:pt x="1501" y="914"/>
                  <a:pt x="1383" y="944"/>
                </a:cubicBezTo>
                <a:cubicBezTo>
                  <a:pt x="1265" y="974"/>
                  <a:pt x="1128" y="997"/>
                  <a:pt x="1000" y="1010"/>
                </a:cubicBezTo>
                <a:cubicBezTo>
                  <a:pt x="872" y="1023"/>
                  <a:pt x="735" y="1027"/>
                  <a:pt x="617" y="1024"/>
                </a:cubicBezTo>
                <a:cubicBezTo>
                  <a:pt x="499" y="1021"/>
                  <a:pt x="383" y="1007"/>
                  <a:pt x="293" y="990"/>
                </a:cubicBezTo>
                <a:cubicBezTo>
                  <a:pt x="203" y="973"/>
                  <a:pt x="125" y="947"/>
                  <a:pt x="76" y="920"/>
                </a:cubicBezTo>
                <a:cubicBezTo>
                  <a:pt x="27" y="893"/>
                  <a:pt x="0" y="860"/>
                  <a:pt x="0" y="830"/>
                </a:cubicBezTo>
                <a:cubicBezTo>
                  <a:pt x="0" y="800"/>
                  <a:pt x="27" y="767"/>
                  <a:pt x="76" y="740"/>
                </a:cubicBezTo>
                <a:cubicBezTo>
                  <a:pt x="125" y="713"/>
                  <a:pt x="203" y="687"/>
                  <a:pt x="293" y="670"/>
                </a:cubicBezTo>
                <a:cubicBezTo>
                  <a:pt x="383" y="653"/>
                  <a:pt x="499" y="639"/>
                  <a:pt x="617" y="636"/>
                </a:cubicBezTo>
                <a:cubicBezTo>
                  <a:pt x="735" y="633"/>
                  <a:pt x="872" y="637"/>
                  <a:pt x="1000" y="650"/>
                </a:cubicBezTo>
                <a:cubicBezTo>
                  <a:pt x="1128" y="663"/>
                  <a:pt x="1265" y="686"/>
                  <a:pt x="1383" y="716"/>
                </a:cubicBezTo>
                <a:cubicBezTo>
                  <a:pt x="1501" y="746"/>
                  <a:pt x="1617" y="786"/>
                  <a:pt x="1707" y="830"/>
                </a:cubicBezTo>
                <a:cubicBezTo>
                  <a:pt x="1797" y="874"/>
                  <a:pt x="1875" y="927"/>
                  <a:pt x="1924" y="980"/>
                </a:cubicBezTo>
                <a:cubicBezTo>
                  <a:pt x="1973" y="1033"/>
                  <a:pt x="2000" y="1093"/>
                  <a:pt x="2000" y="1150"/>
                </a:cubicBezTo>
                <a:cubicBezTo>
                  <a:pt x="2000" y="1207"/>
                  <a:pt x="1973" y="1267"/>
                  <a:pt x="1924" y="1320"/>
                </a:cubicBezTo>
                <a:cubicBezTo>
                  <a:pt x="1875" y="1373"/>
                  <a:pt x="1797" y="1426"/>
                  <a:pt x="1707" y="1470"/>
                </a:cubicBezTo>
                <a:cubicBezTo>
                  <a:pt x="1617" y="1514"/>
                  <a:pt x="1501" y="1554"/>
                  <a:pt x="1383" y="1584"/>
                </a:cubicBezTo>
                <a:cubicBezTo>
                  <a:pt x="1265" y="1614"/>
                  <a:pt x="1128" y="1637"/>
                  <a:pt x="1000" y="1650"/>
                </a:cubicBezTo>
                <a:cubicBezTo>
                  <a:pt x="872" y="1663"/>
                  <a:pt x="735" y="1667"/>
                  <a:pt x="617" y="1664"/>
                </a:cubicBezTo>
                <a:cubicBezTo>
                  <a:pt x="499" y="1661"/>
                  <a:pt x="383" y="1647"/>
                  <a:pt x="293" y="1630"/>
                </a:cubicBezTo>
                <a:cubicBezTo>
                  <a:pt x="203" y="1613"/>
                  <a:pt x="125" y="1587"/>
                  <a:pt x="76" y="1560"/>
                </a:cubicBezTo>
                <a:cubicBezTo>
                  <a:pt x="27" y="1533"/>
                  <a:pt x="0" y="1500"/>
                  <a:pt x="0" y="1470"/>
                </a:cubicBezTo>
                <a:cubicBezTo>
                  <a:pt x="0" y="1440"/>
                  <a:pt x="27" y="1407"/>
                  <a:pt x="76" y="1380"/>
                </a:cubicBezTo>
                <a:cubicBezTo>
                  <a:pt x="125" y="1353"/>
                  <a:pt x="203" y="1327"/>
                  <a:pt x="293" y="1310"/>
                </a:cubicBezTo>
                <a:cubicBezTo>
                  <a:pt x="383" y="1293"/>
                  <a:pt x="499" y="1279"/>
                  <a:pt x="617" y="1276"/>
                </a:cubicBezTo>
                <a:cubicBezTo>
                  <a:pt x="735" y="1273"/>
                  <a:pt x="872" y="1277"/>
                  <a:pt x="1000" y="1290"/>
                </a:cubicBezTo>
                <a:cubicBezTo>
                  <a:pt x="1128" y="1303"/>
                  <a:pt x="1265" y="1326"/>
                  <a:pt x="1383" y="1356"/>
                </a:cubicBezTo>
                <a:cubicBezTo>
                  <a:pt x="1501" y="1386"/>
                  <a:pt x="1617" y="1426"/>
                  <a:pt x="1707" y="1470"/>
                </a:cubicBezTo>
                <a:cubicBezTo>
                  <a:pt x="1797" y="1514"/>
                  <a:pt x="1875" y="1567"/>
                  <a:pt x="1924" y="1620"/>
                </a:cubicBezTo>
                <a:cubicBezTo>
                  <a:pt x="1973" y="1673"/>
                  <a:pt x="2000" y="1733"/>
                  <a:pt x="2000" y="1790"/>
                </a:cubicBezTo>
                <a:cubicBezTo>
                  <a:pt x="2000" y="1847"/>
                  <a:pt x="1973" y="1907"/>
                  <a:pt x="1924" y="1960"/>
                </a:cubicBezTo>
                <a:cubicBezTo>
                  <a:pt x="1875" y="2013"/>
                  <a:pt x="1797" y="2066"/>
                  <a:pt x="1707" y="2110"/>
                </a:cubicBezTo>
                <a:cubicBezTo>
                  <a:pt x="1617" y="2154"/>
                  <a:pt x="1501" y="2194"/>
                  <a:pt x="1383" y="2224"/>
                </a:cubicBezTo>
                <a:cubicBezTo>
                  <a:pt x="1265" y="2254"/>
                  <a:pt x="1128" y="2277"/>
                  <a:pt x="1000" y="2290"/>
                </a:cubicBezTo>
                <a:cubicBezTo>
                  <a:pt x="872" y="2303"/>
                  <a:pt x="735" y="2307"/>
                  <a:pt x="617" y="2304"/>
                </a:cubicBezTo>
                <a:cubicBezTo>
                  <a:pt x="499" y="2301"/>
                  <a:pt x="383" y="2287"/>
                  <a:pt x="293" y="2270"/>
                </a:cubicBezTo>
                <a:cubicBezTo>
                  <a:pt x="203" y="2253"/>
                  <a:pt x="125" y="2227"/>
                  <a:pt x="76" y="2200"/>
                </a:cubicBezTo>
                <a:cubicBezTo>
                  <a:pt x="27" y="2173"/>
                  <a:pt x="0" y="2140"/>
                  <a:pt x="0" y="2110"/>
                </a:cubicBezTo>
                <a:cubicBezTo>
                  <a:pt x="0" y="2080"/>
                  <a:pt x="27" y="2047"/>
                  <a:pt x="76" y="2020"/>
                </a:cubicBezTo>
                <a:cubicBezTo>
                  <a:pt x="125" y="1993"/>
                  <a:pt x="203" y="1967"/>
                  <a:pt x="293" y="1950"/>
                </a:cubicBezTo>
                <a:cubicBezTo>
                  <a:pt x="383" y="1933"/>
                  <a:pt x="499" y="1919"/>
                  <a:pt x="617" y="1916"/>
                </a:cubicBezTo>
                <a:cubicBezTo>
                  <a:pt x="735" y="1913"/>
                  <a:pt x="872" y="1917"/>
                  <a:pt x="1000" y="1930"/>
                </a:cubicBezTo>
                <a:cubicBezTo>
                  <a:pt x="1128" y="1943"/>
                  <a:pt x="1265" y="1966"/>
                  <a:pt x="1383" y="1996"/>
                </a:cubicBezTo>
                <a:cubicBezTo>
                  <a:pt x="1501" y="2026"/>
                  <a:pt x="1617" y="2066"/>
                  <a:pt x="1707" y="2110"/>
                </a:cubicBezTo>
                <a:cubicBezTo>
                  <a:pt x="1797" y="2154"/>
                  <a:pt x="1875" y="2207"/>
                  <a:pt x="1924" y="2260"/>
                </a:cubicBezTo>
                <a:cubicBezTo>
                  <a:pt x="1973" y="2313"/>
                  <a:pt x="2000" y="2373"/>
                  <a:pt x="2000" y="2430"/>
                </a:cubicBezTo>
                <a:cubicBezTo>
                  <a:pt x="2000" y="2487"/>
                  <a:pt x="1973" y="2547"/>
                  <a:pt x="1924" y="2600"/>
                </a:cubicBezTo>
                <a:cubicBezTo>
                  <a:pt x="1875" y="2653"/>
                  <a:pt x="1797" y="2706"/>
                  <a:pt x="1707" y="2750"/>
                </a:cubicBezTo>
                <a:cubicBezTo>
                  <a:pt x="1617" y="2794"/>
                  <a:pt x="1501" y="2834"/>
                  <a:pt x="1383" y="2864"/>
                </a:cubicBezTo>
                <a:cubicBezTo>
                  <a:pt x="1265" y="2894"/>
                  <a:pt x="1128" y="2917"/>
                  <a:pt x="1000" y="2930"/>
                </a:cubicBezTo>
                <a:cubicBezTo>
                  <a:pt x="872" y="2943"/>
                  <a:pt x="735" y="2947"/>
                  <a:pt x="617" y="2944"/>
                </a:cubicBezTo>
                <a:cubicBezTo>
                  <a:pt x="499" y="2941"/>
                  <a:pt x="383" y="2927"/>
                  <a:pt x="293" y="2910"/>
                </a:cubicBezTo>
                <a:cubicBezTo>
                  <a:pt x="203" y="2893"/>
                  <a:pt x="125" y="2867"/>
                  <a:pt x="76" y="2840"/>
                </a:cubicBezTo>
                <a:cubicBezTo>
                  <a:pt x="27" y="2813"/>
                  <a:pt x="0" y="2780"/>
                  <a:pt x="0" y="2750"/>
                </a:cubicBezTo>
                <a:cubicBezTo>
                  <a:pt x="0" y="2720"/>
                  <a:pt x="27" y="2687"/>
                  <a:pt x="76" y="2660"/>
                </a:cubicBezTo>
                <a:cubicBezTo>
                  <a:pt x="125" y="2633"/>
                  <a:pt x="203" y="2607"/>
                  <a:pt x="293" y="2590"/>
                </a:cubicBezTo>
                <a:cubicBezTo>
                  <a:pt x="383" y="2573"/>
                  <a:pt x="499" y="2559"/>
                  <a:pt x="617" y="2556"/>
                </a:cubicBezTo>
                <a:cubicBezTo>
                  <a:pt x="735" y="2553"/>
                  <a:pt x="872" y="2557"/>
                  <a:pt x="1000" y="2570"/>
                </a:cubicBezTo>
                <a:cubicBezTo>
                  <a:pt x="1128" y="2583"/>
                  <a:pt x="1265" y="2606"/>
                  <a:pt x="1383" y="2636"/>
                </a:cubicBezTo>
                <a:cubicBezTo>
                  <a:pt x="1501" y="2666"/>
                  <a:pt x="1617" y="2706"/>
                  <a:pt x="1707" y="2750"/>
                </a:cubicBezTo>
                <a:cubicBezTo>
                  <a:pt x="1797" y="2794"/>
                  <a:pt x="1875" y="2847"/>
                  <a:pt x="1924" y="2900"/>
                </a:cubicBezTo>
                <a:cubicBezTo>
                  <a:pt x="1973" y="2953"/>
                  <a:pt x="2000" y="3013"/>
                  <a:pt x="2000" y="3070"/>
                </a:cubicBezTo>
                <a:cubicBezTo>
                  <a:pt x="2000" y="3127"/>
                  <a:pt x="1973" y="3187"/>
                  <a:pt x="1924" y="3240"/>
                </a:cubicBezTo>
                <a:cubicBezTo>
                  <a:pt x="1875" y="3293"/>
                  <a:pt x="1797" y="3346"/>
                  <a:pt x="1707" y="3390"/>
                </a:cubicBezTo>
                <a:cubicBezTo>
                  <a:pt x="1617" y="3434"/>
                  <a:pt x="1501" y="3474"/>
                  <a:pt x="1383" y="3504"/>
                </a:cubicBezTo>
                <a:cubicBezTo>
                  <a:pt x="1265" y="3534"/>
                  <a:pt x="1128" y="3557"/>
                  <a:pt x="1000" y="3570"/>
                </a:cubicBezTo>
                <a:cubicBezTo>
                  <a:pt x="872" y="3583"/>
                  <a:pt x="735" y="3587"/>
                  <a:pt x="617" y="3584"/>
                </a:cubicBezTo>
                <a:cubicBezTo>
                  <a:pt x="499" y="3581"/>
                  <a:pt x="383" y="3567"/>
                  <a:pt x="293" y="3550"/>
                </a:cubicBezTo>
                <a:cubicBezTo>
                  <a:pt x="203" y="3533"/>
                  <a:pt x="125" y="3507"/>
                  <a:pt x="76" y="3480"/>
                </a:cubicBezTo>
                <a:cubicBezTo>
                  <a:pt x="27" y="3453"/>
                  <a:pt x="0" y="3420"/>
                  <a:pt x="0" y="3390"/>
                </a:cubicBezTo>
                <a:cubicBezTo>
                  <a:pt x="0" y="3360"/>
                  <a:pt x="27" y="3327"/>
                  <a:pt x="76" y="3300"/>
                </a:cubicBezTo>
                <a:cubicBezTo>
                  <a:pt x="125" y="3273"/>
                  <a:pt x="203" y="3247"/>
                  <a:pt x="293" y="3230"/>
                </a:cubicBezTo>
                <a:cubicBezTo>
                  <a:pt x="383" y="3213"/>
                  <a:pt x="499" y="3199"/>
                  <a:pt x="617" y="3196"/>
                </a:cubicBezTo>
                <a:cubicBezTo>
                  <a:pt x="735" y="3193"/>
                  <a:pt x="872" y="3197"/>
                  <a:pt x="1000" y="3210"/>
                </a:cubicBezTo>
                <a:cubicBezTo>
                  <a:pt x="1128" y="3223"/>
                  <a:pt x="1265" y="3246"/>
                  <a:pt x="1383" y="3276"/>
                </a:cubicBezTo>
                <a:cubicBezTo>
                  <a:pt x="1501" y="3306"/>
                  <a:pt x="1617" y="3346"/>
                  <a:pt x="1707" y="3390"/>
                </a:cubicBezTo>
                <a:cubicBezTo>
                  <a:pt x="1797" y="3434"/>
                  <a:pt x="1875" y="3487"/>
                  <a:pt x="1924" y="3540"/>
                </a:cubicBezTo>
                <a:cubicBezTo>
                  <a:pt x="1973" y="3593"/>
                  <a:pt x="2000" y="3653"/>
                  <a:pt x="2000" y="3710"/>
                </a:cubicBezTo>
                <a:cubicBezTo>
                  <a:pt x="2000" y="3767"/>
                  <a:pt x="1973" y="3827"/>
                  <a:pt x="1924" y="3880"/>
                </a:cubicBezTo>
                <a:cubicBezTo>
                  <a:pt x="1875" y="3933"/>
                  <a:pt x="1797" y="3986"/>
                  <a:pt x="1707" y="4030"/>
                </a:cubicBezTo>
                <a:cubicBezTo>
                  <a:pt x="1617" y="4074"/>
                  <a:pt x="1501" y="4114"/>
                  <a:pt x="1383" y="4144"/>
                </a:cubicBezTo>
                <a:cubicBezTo>
                  <a:pt x="1265" y="4174"/>
                  <a:pt x="1128" y="4197"/>
                  <a:pt x="1000" y="4210"/>
                </a:cubicBezTo>
                <a:cubicBezTo>
                  <a:pt x="872" y="4223"/>
                  <a:pt x="735" y="4227"/>
                  <a:pt x="617" y="4224"/>
                </a:cubicBezTo>
                <a:cubicBezTo>
                  <a:pt x="499" y="4221"/>
                  <a:pt x="383" y="4207"/>
                  <a:pt x="293" y="4190"/>
                </a:cubicBezTo>
                <a:cubicBezTo>
                  <a:pt x="203" y="4173"/>
                  <a:pt x="125" y="4147"/>
                  <a:pt x="76" y="4120"/>
                </a:cubicBezTo>
                <a:cubicBezTo>
                  <a:pt x="27" y="4093"/>
                  <a:pt x="0" y="4060"/>
                  <a:pt x="0" y="4030"/>
                </a:cubicBezTo>
                <a:cubicBezTo>
                  <a:pt x="0" y="4000"/>
                  <a:pt x="27" y="3967"/>
                  <a:pt x="76" y="3940"/>
                </a:cubicBezTo>
                <a:cubicBezTo>
                  <a:pt x="125" y="3913"/>
                  <a:pt x="203" y="3887"/>
                  <a:pt x="293" y="3870"/>
                </a:cubicBezTo>
                <a:cubicBezTo>
                  <a:pt x="383" y="3853"/>
                  <a:pt x="499" y="3839"/>
                  <a:pt x="617" y="3836"/>
                </a:cubicBezTo>
                <a:cubicBezTo>
                  <a:pt x="735" y="3833"/>
                  <a:pt x="872" y="3837"/>
                  <a:pt x="1000" y="3850"/>
                </a:cubicBezTo>
                <a:cubicBezTo>
                  <a:pt x="1128" y="3863"/>
                  <a:pt x="1265" y="3886"/>
                  <a:pt x="1383" y="3916"/>
                </a:cubicBezTo>
                <a:cubicBezTo>
                  <a:pt x="1501" y="3946"/>
                  <a:pt x="1617" y="3986"/>
                  <a:pt x="1707" y="4030"/>
                </a:cubicBezTo>
                <a:cubicBezTo>
                  <a:pt x="1797" y="4074"/>
                  <a:pt x="1875" y="4127"/>
                  <a:pt x="1924" y="4180"/>
                </a:cubicBezTo>
                <a:cubicBezTo>
                  <a:pt x="1973" y="4233"/>
                  <a:pt x="2000" y="4293"/>
                  <a:pt x="2000" y="4350"/>
                </a:cubicBezTo>
                <a:cubicBezTo>
                  <a:pt x="2000" y="4407"/>
                  <a:pt x="1973" y="4467"/>
                  <a:pt x="1924" y="4520"/>
                </a:cubicBezTo>
                <a:cubicBezTo>
                  <a:pt x="1875" y="4573"/>
                  <a:pt x="1797" y="4626"/>
                  <a:pt x="1707" y="4670"/>
                </a:cubicBezTo>
                <a:cubicBezTo>
                  <a:pt x="1617" y="4714"/>
                  <a:pt x="1501" y="4754"/>
                  <a:pt x="1383" y="4784"/>
                </a:cubicBezTo>
                <a:cubicBezTo>
                  <a:pt x="1265" y="4814"/>
                  <a:pt x="1128" y="4837"/>
                  <a:pt x="1000" y="4850"/>
                </a:cubicBezTo>
                <a:cubicBezTo>
                  <a:pt x="872" y="4863"/>
                  <a:pt x="744" y="4863"/>
                  <a:pt x="617" y="4864"/>
                </a:cubicBezTo>
              </a:path>
            </a:pathLst>
          </a:custGeom>
          <a:noFill/>
          <a:ln w="28575" cmpd="sng">
            <a:solidFill>
              <a:srgbClr val="000000"/>
            </a:solidFill>
            <a:round/>
            <a:headEnd/>
            <a:tailEnd/>
          </a:ln>
          <a:effectLst/>
        </p:spPr>
        <p:txBody>
          <a:bodyPr/>
          <a:lstStyle/>
          <a:p>
            <a:endParaRPr lang="en-US">
              <a:latin typeface="Arial" panose="020B0604020202020204" pitchFamily="34" charset="0"/>
              <a:cs typeface="Arial" panose="020B0604020202020204" pitchFamily="34" charset="0"/>
            </a:endParaRPr>
          </a:p>
        </p:txBody>
      </p:sp>
      <p:sp>
        <p:nvSpPr>
          <p:cNvPr id="28" name="Rounded Rectangle 52">
            <a:extLst>
              <a:ext uri="{FF2B5EF4-FFF2-40B4-BE49-F238E27FC236}">
                <a16:creationId xmlns:a16="http://schemas.microsoft.com/office/drawing/2014/main" id="{230F7C65-3467-4358-9070-9B93D3B97B38}"/>
              </a:ext>
            </a:extLst>
          </p:cNvPr>
          <p:cNvSpPr/>
          <p:nvPr/>
        </p:nvSpPr>
        <p:spPr bwMode="auto">
          <a:xfrm>
            <a:off x="3738994" y="3088128"/>
            <a:ext cx="560379" cy="562473"/>
          </a:xfrm>
          <a:prstGeom prst="roundRect">
            <a:avLst/>
          </a:prstGeom>
          <a:solidFill>
            <a:schemeClr val="tx2"/>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none" lIns="90000" tIns="46800" rIns="90000" bIns="46800" numCol="1" rtlCol="0" anchor="ctr" anchorCtr="0" compatLnSpc="1">
            <a:prstTxWarp prst="textNoShape">
              <a:avLst/>
            </a:prstTxWarp>
          </a:bodyPr>
          <a:lstStyle/>
          <a:p>
            <a:endParaRPr lang="en-US" sz="2000">
              <a:latin typeface="Arial" panose="020B0604020202020204" pitchFamily="34" charset="0"/>
              <a:cs typeface="Arial" panose="020B0604020202020204" pitchFamily="34" charset="0"/>
            </a:endParaRPr>
          </a:p>
        </p:txBody>
      </p:sp>
      <p:sp>
        <p:nvSpPr>
          <p:cNvPr id="29" name="Freeform 16">
            <a:extLst>
              <a:ext uri="{FF2B5EF4-FFF2-40B4-BE49-F238E27FC236}">
                <a16:creationId xmlns:a16="http://schemas.microsoft.com/office/drawing/2014/main" id="{9694C527-D729-45A1-B0B1-FFB43EB2EED0}"/>
              </a:ext>
            </a:extLst>
          </p:cNvPr>
          <p:cNvSpPr>
            <a:spLocks/>
          </p:cNvSpPr>
          <p:nvPr/>
        </p:nvSpPr>
        <p:spPr bwMode="auto">
          <a:xfrm>
            <a:off x="1166094" y="1939691"/>
            <a:ext cx="458787" cy="939800"/>
          </a:xfrm>
          <a:custGeom>
            <a:avLst/>
            <a:gdLst/>
            <a:ahLst/>
            <a:cxnLst>
              <a:cxn ang="0">
                <a:pos x="1000" y="10"/>
              </a:cxn>
              <a:cxn ang="0">
                <a:pos x="1707" y="190"/>
              </a:cxn>
              <a:cxn ang="0">
                <a:pos x="2000" y="510"/>
              </a:cxn>
              <a:cxn ang="0">
                <a:pos x="1707" y="830"/>
              </a:cxn>
              <a:cxn ang="0">
                <a:pos x="1000" y="1010"/>
              </a:cxn>
              <a:cxn ang="0">
                <a:pos x="293" y="990"/>
              </a:cxn>
              <a:cxn ang="0">
                <a:pos x="0" y="830"/>
              </a:cxn>
              <a:cxn ang="0">
                <a:pos x="293" y="670"/>
              </a:cxn>
              <a:cxn ang="0">
                <a:pos x="1000" y="650"/>
              </a:cxn>
              <a:cxn ang="0">
                <a:pos x="1707" y="830"/>
              </a:cxn>
              <a:cxn ang="0">
                <a:pos x="2000" y="1150"/>
              </a:cxn>
              <a:cxn ang="0">
                <a:pos x="1707" y="1470"/>
              </a:cxn>
              <a:cxn ang="0">
                <a:pos x="1000" y="1650"/>
              </a:cxn>
              <a:cxn ang="0">
                <a:pos x="293" y="1630"/>
              </a:cxn>
              <a:cxn ang="0">
                <a:pos x="0" y="1470"/>
              </a:cxn>
              <a:cxn ang="0">
                <a:pos x="293" y="1310"/>
              </a:cxn>
              <a:cxn ang="0">
                <a:pos x="1000" y="1290"/>
              </a:cxn>
              <a:cxn ang="0">
                <a:pos x="1707" y="1470"/>
              </a:cxn>
              <a:cxn ang="0">
                <a:pos x="2000" y="1790"/>
              </a:cxn>
              <a:cxn ang="0">
                <a:pos x="1707" y="2110"/>
              </a:cxn>
              <a:cxn ang="0">
                <a:pos x="1000" y="2290"/>
              </a:cxn>
              <a:cxn ang="0">
                <a:pos x="293" y="2270"/>
              </a:cxn>
              <a:cxn ang="0">
                <a:pos x="0" y="2110"/>
              </a:cxn>
              <a:cxn ang="0">
                <a:pos x="293" y="1950"/>
              </a:cxn>
              <a:cxn ang="0">
                <a:pos x="1000" y="1930"/>
              </a:cxn>
              <a:cxn ang="0">
                <a:pos x="1707" y="2110"/>
              </a:cxn>
              <a:cxn ang="0">
                <a:pos x="2000" y="2430"/>
              </a:cxn>
              <a:cxn ang="0">
                <a:pos x="1707" y="2750"/>
              </a:cxn>
              <a:cxn ang="0">
                <a:pos x="1000" y="2930"/>
              </a:cxn>
              <a:cxn ang="0">
                <a:pos x="293" y="2910"/>
              </a:cxn>
              <a:cxn ang="0">
                <a:pos x="0" y="2750"/>
              </a:cxn>
              <a:cxn ang="0">
                <a:pos x="293" y="2590"/>
              </a:cxn>
              <a:cxn ang="0">
                <a:pos x="1000" y="2570"/>
              </a:cxn>
              <a:cxn ang="0">
                <a:pos x="1707" y="2750"/>
              </a:cxn>
              <a:cxn ang="0">
                <a:pos x="2000" y="3070"/>
              </a:cxn>
              <a:cxn ang="0">
                <a:pos x="1707" y="3390"/>
              </a:cxn>
              <a:cxn ang="0">
                <a:pos x="1000" y="3570"/>
              </a:cxn>
              <a:cxn ang="0">
                <a:pos x="293" y="3550"/>
              </a:cxn>
              <a:cxn ang="0">
                <a:pos x="0" y="3390"/>
              </a:cxn>
              <a:cxn ang="0">
                <a:pos x="293" y="3230"/>
              </a:cxn>
              <a:cxn ang="0">
                <a:pos x="1000" y="3210"/>
              </a:cxn>
              <a:cxn ang="0">
                <a:pos x="1707" y="3390"/>
              </a:cxn>
              <a:cxn ang="0">
                <a:pos x="2000" y="3710"/>
              </a:cxn>
              <a:cxn ang="0">
                <a:pos x="1707" y="4030"/>
              </a:cxn>
              <a:cxn ang="0">
                <a:pos x="1000" y="4210"/>
              </a:cxn>
              <a:cxn ang="0">
                <a:pos x="293" y="4190"/>
              </a:cxn>
              <a:cxn ang="0">
                <a:pos x="0" y="4030"/>
              </a:cxn>
              <a:cxn ang="0">
                <a:pos x="293" y="3870"/>
              </a:cxn>
              <a:cxn ang="0">
                <a:pos x="1000" y="3850"/>
              </a:cxn>
              <a:cxn ang="0">
                <a:pos x="1707" y="4030"/>
              </a:cxn>
              <a:cxn ang="0">
                <a:pos x="2000" y="4350"/>
              </a:cxn>
              <a:cxn ang="0">
                <a:pos x="1707" y="4670"/>
              </a:cxn>
              <a:cxn ang="0">
                <a:pos x="1000" y="4850"/>
              </a:cxn>
            </a:cxnLst>
            <a:rect l="0" t="0" r="r" b="b"/>
            <a:pathLst>
              <a:path w="2000" h="4864">
                <a:moveTo>
                  <a:pt x="617" y="16"/>
                </a:moveTo>
                <a:cubicBezTo>
                  <a:pt x="744" y="8"/>
                  <a:pt x="872" y="0"/>
                  <a:pt x="1000" y="10"/>
                </a:cubicBezTo>
                <a:cubicBezTo>
                  <a:pt x="1128" y="20"/>
                  <a:pt x="1265" y="46"/>
                  <a:pt x="1383" y="76"/>
                </a:cubicBezTo>
                <a:cubicBezTo>
                  <a:pt x="1501" y="106"/>
                  <a:pt x="1617" y="146"/>
                  <a:pt x="1707" y="190"/>
                </a:cubicBezTo>
                <a:cubicBezTo>
                  <a:pt x="1797" y="234"/>
                  <a:pt x="1875" y="287"/>
                  <a:pt x="1924" y="340"/>
                </a:cubicBezTo>
                <a:cubicBezTo>
                  <a:pt x="1973" y="393"/>
                  <a:pt x="2000" y="453"/>
                  <a:pt x="2000" y="510"/>
                </a:cubicBezTo>
                <a:cubicBezTo>
                  <a:pt x="2000" y="567"/>
                  <a:pt x="1973" y="627"/>
                  <a:pt x="1924" y="680"/>
                </a:cubicBezTo>
                <a:cubicBezTo>
                  <a:pt x="1875" y="733"/>
                  <a:pt x="1797" y="786"/>
                  <a:pt x="1707" y="830"/>
                </a:cubicBezTo>
                <a:cubicBezTo>
                  <a:pt x="1617" y="874"/>
                  <a:pt x="1501" y="914"/>
                  <a:pt x="1383" y="944"/>
                </a:cubicBezTo>
                <a:cubicBezTo>
                  <a:pt x="1265" y="974"/>
                  <a:pt x="1128" y="997"/>
                  <a:pt x="1000" y="1010"/>
                </a:cubicBezTo>
                <a:cubicBezTo>
                  <a:pt x="872" y="1023"/>
                  <a:pt x="735" y="1027"/>
                  <a:pt x="617" y="1024"/>
                </a:cubicBezTo>
                <a:cubicBezTo>
                  <a:pt x="499" y="1021"/>
                  <a:pt x="383" y="1007"/>
                  <a:pt x="293" y="990"/>
                </a:cubicBezTo>
                <a:cubicBezTo>
                  <a:pt x="203" y="973"/>
                  <a:pt x="125" y="947"/>
                  <a:pt x="76" y="920"/>
                </a:cubicBezTo>
                <a:cubicBezTo>
                  <a:pt x="27" y="893"/>
                  <a:pt x="0" y="860"/>
                  <a:pt x="0" y="830"/>
                </a:cubicBezTo>
                <a:cubicBezTo>
                  <a:pt x="0" y="800"/>
                  <a:pt x="27" y="767"/>
                  <a:pt x="76" y="740"/>
                </a:cubicBezTo>
                <a:cubicBezTo>
                  <a:pt x="125" y="713"/>
                  <a:pt x="203" y="687"/>
                  <a:pt x="293" y="670"/>
                </a:cubicBezTo>
                <a:cubicBezTo>
                  <a:pt x="383" y="653"/>
                  <a:pt x="499" y="639"/>
                  <a:pt x="617" y="636"/>
                </a:cubicBezTo>
                <a:cubicBezTo>
                  <a:pt x="735" y="633"/>
                  <a:pt x="872" y="637"/>
                  <a:pt x="1000" y="650"/>
                </a:cubicBezTo>
                <a:cubicBezTo>
                  <a:pt x="1128" y="663"/>
                  <a:pt x="1265" y="686"/>
                  <a:pt x="1383" y="716"/>
                </a:cubicBezTo>
                <a:cubicBezTo>
                  <a:pt x="1501" y="746"/>
                  <a:pt x="1617" y="786"/>
                  <a:pt x="1707" y="830"/>
                </a:cubicBezTo>
                <a:cubicBezTo>
                  <a:pt x="1797" y="874"/>
                  <a:pt x="1875" y="927"/>
                  <a:pt x="1924" y="980"/>
                </a:cubicBezTo>
                <a:cubicBezTo>
                  <a:pt x="1973" y="1033"/>
                  <a:pt x="2000" y="1093"/>
                  <a:pt x="2000" y="1150"/>
                </a:cubicBezTo>
                <a:cubicBezTo>
                  <a:pt x="2000" y="1207"/>
                  <a:pt x="1973" y="1267"/>
                  <a:pt x="1924" y="1320"/>
                </a:cubicBezTo>
                <a:cubicBezTo>
                  <a:pt x="1875" y="1373"/>
                  <a:pt x="1797" y="1426"/>
                  <a:pt x="1707" y="1470"/>
                </a:cubicBezTo>
                <a:cubicBezTo>
                  <a:pt x="1617" y="1514"/>
                  <a:pt x="1501" y="1554"/>
                  <a:pt x="1383" y="1584"/>
                </a:cubicBezTo>
                <a:cubicBezTo>
                  <a:pt x="1265" y="1614"/>
                  <a:pt x="1128" y="1637"/>
                  <a:pt x="1000" y="1650"/>
                </a:cubicBezTo>
                <a:cubicBezTo>
                  <a:pt x="872" y="1663"/>
                  <a:pt x="735" y="1667"/>
                  <a:pt x="617" y="1664"/>
                </a:cubicBezTo>
                <a:cubicBezTo>
                  <a:pt x="499" y="1661"/>
                  <a:pt x="383" y="1647"/>
                  <a:pt x="293" y="1630"/>
                </a:cubicBezTo>
                <a:cubicBezTo>
                  <a:pt x="203" y="1613"/>
                  <a:pt x="125" y="1587"/>
                  <a:pt x="76" y="1560"/>
                </a:cubicBezTo>
                <a:cubicBezTo>
                  <a:pt x="27" y="1533"/>
                  <a:pt x="0" y="1500"/>
                  <a:pt x="0" y="1470"/>
                </a:cubicBezTo>
                <a:cubicBezTo>
                  <a:pt x="0" y="1440"/>
                  <a:pt x="27" y="1407"/>
                  <a:pt x="76" y="1380"/>
                </a:cubicBezTo>
                <a:cubicBezTo>
                  <a:pt x="125" y="1353"/>
                  <a:pt x="203" y="1327"/>
                  <a:pt x="293" y="1310"/>
                </a:cubicBezTo>
                <a:cubicBezTo>
                  <a:pt x="383" y="1293"/>
                  <a:pt x="499" y="1279"/>
                  <a:pt x="617" y="1276"/>
                </a:cubicBezTo>
                <a:cubicBezTo>
                  <a:pt x="735" y="1273"/>
                  <a:pt x="872" y="1277"/>
                  <a:pt x="1000" y="1290"/>
                </a:cubicBezTo>
                <a:cubicBezTo>
                  <a:pt x="1128" y="1303"/>
                  <a:pt x="1265" y="1326"/>
                  <a:pt x="1383" y="1356"/>
                </a:cubicBezTo>
                <a:cubicBezTo>
                  <a:pt x="1501" y="1386"/>
                  <a:pt x="1617" y="1426"/>
                  <a:pt x="1707" y="1470"/>
                </a:cubicBezTo>
                <a:cubicBezTo>
                  <a:pt x="1797" y="1514"/>
                  <a:pt x="1875" y="1567"/>
                  <a:pt x="1924" y="1620"/>
                </a:cubicBezTo>
                <a:cubicBezTo>
                  <a:pt x="1973" y="1673"/>
                  <a:pt x="2000" y="1733"/>
                  <a:pt x="2000" y="1790"/>
                </a:cubicBezTo>
                <a:cubicBezTo>
                  <a:pt x="2000" y="1847"/>
                  <a:pt x="1973" y="1907"/>
                  <a:pt x="1924" y="1960"/>
                </a:cubicBezTo>
                <a:cubicBezTo>
                  <a:pt x="1875" y="2013"/>
                  <a:pt x="1797" y="2066"/>
                  <a:pt x="1707" y="2110"/>
                </a:cubicBezTo>
                <a:cubicBezTo>
                  <a:pt x="1617" y="2154"/>
                  <a:pt x="1501" y="2194"/>
                  <a:pt x="1383" y="2224"/>
                </a:cubicBezTo>
                <a:cubicBezTo>
                  <a:pt x="1265" y="2254"/>
                  <a:pt x="1128" y="2277"/>
                  <a:pt x="1000" y="2290"/>
                </a:cubicBezTo>
                <a:cubicBezTo>
                  <a:pt x="872" y="2303"/>
                  <a:pt x="735" y="2307"/>
                  <a:pt x="617" y="2304"/>
                </a:cubicBezTo>
                <a:cubicBezTo>
                  <a:pt x="499" y="2301"/>
                  <a:pt x="383" y="2287"/>
                  <a:pt x="293" y="2270"/>
                </a:cubicBezTo>
                <a:cubicBezTo>
                  <a:pt x="203" y="2253"/>
                  <a:pt x="125" y="2227"/>
                  <a:pt x="76" y="2200"/>
                </a:cubicBezTo>
                <a:cubicBezTo>
                  <a:pt x="27" y="2173"/>
                  <a:pt x="0" y="2140"/>
                  <a:pt x="0" y="2110"/>
                </a:cubicBezTo>
                <a:cubicBezTo>
                  <a:pt x="0" y="2080"/>
                  <a:pt x="27" y="2047"/>
                  <a:pt x="76" y="2020"/>
                </a:cubicBezTo>
                <a:cubicBezTo>
                  <a:pt x="125" y="1993"/>
                  <a:pt x="203" y="1967"/>
                  <a:pt x="293" y="1950"/>
                </a:cubicBezTo>
                <a:cubicBezTo>
                  <a:pt x="383" y="1933"/>
                  <a:pt x="499" y="1919"/>
                  <a:pt x="617" y="1916"/>
                </a:cubicBezTo>
                <a:cubicBezTo>
                  <a:pt x="735" y="1913"/>
                  <a:pt x="872" y="1917"/>
                  <a:pt x="1000" y="1930"/>
                </a:cubicBezTo>
                <a:cubicBezTo>
                  <a:pt x="1128" y="1943"/>
                  <a:pt x="1265" y="1966"/>
                  <a:pt x="1383" y="1996"/>
                </a:cubicBezTo>
                <a:cubicBezTo>
                  <a:pt x="1501" y="2026"/>
                  <a:pt x="1617" y="2066"/>
                  <a:pt x="1707" y="2110"/>
                </a:cubicBezTo>
                <a:cubicBezTo>
                  <a:pt x="1797" y="2154"/>
                  <a:pt x="1875" y="2207"/>
                  <a:pt x="1924" y="2260"/>
                </a:cubicBezTo>
                <a:cubicBezTo>
                  <a:pt x="1973" y="2313"/>
                  <a:pt x="2000" y="2373"/>
                  <a:pt x="2000" y="2430"/>
                </a:cubicBezTo>
                <a:cubicBezTo>
                  <a:pt x="2000" y="2487"/>
                  <a:pt x="1973" y="2547"/>
                  <a:pt x="1924" y="2600"/>
                </a:cubicBezTo>
                <a:cubicBezTo>
                  <a:pt x="1875" y="2653"/>
                  <a:pt x="1797" y="2706"/>
                  <a:pt x="1707" y="2750"/>
                </a:cubicBezTo>
                <a:cubicBezTo>
                  <a:pt x="1617" y="2794"/>
                  <a:pt x="1501" y="2834"/>
                  <a:pt x="1383" y="2864"/>
                </a:cubicBezTo>
                <a:cubicBezTo>
                  <a:pt x="1265" y="2894"/>
                  <a:pt x="1128" y="2917"/>
                  <a:pt x="1000" y="2930"/>
                </a:cubicBezTo>
                <a:cubicBezTo>
                  <a:pt x="872" y="2943"/>
                  <a:pt x="735" y="2947"/>
                  <a:pt x="617" y="2944"/>
                </a:cubicBezTo>
                <a:cubicBezTo>
                  <a:pt x="499" y="2941"/>
                  <a:pt x="383" y="2927"/>
                  <a:pt x="293" y="2910"/>
                </a:cubicBezTo>
                <a:cubicBezTo>
                  <a:pt x="203" y="2893"/>
                  <a:pt x="125" y="2867"/>
                  <a:pt x="76" y="2840"/>
                </a:cubicBezTo>
                <a:cubicBezTo>
                  <a:pt x="27" y="2813"/>
                  <a:pt x="0" y="2780"/>
                  <a:pt x="0" y="2750"/>
                </a:cubicBezTo>
                <a:cubicBezTo>
                  <a:pt x="0" y="2720"/>
                  <a:pt x="27" y="2687"/>
                  <a:pt x="76" y="2660"/>
                </a:cubicBezTo>
                <a:cubicBezTo>
                  <a:pt x="125" y="2633"/>
                  <a:pt x="203" y="2607"/>
                  <a:pt x="293" y="2590"/>
                </a:cubicBezTo>
                <a:cubicBezTo>
                  <a:pt x="383" y="2573"/>
                  <a:pt x="499" y="2559"/>
                  <a:pt x="617" y="2556"/>
                </a:cubicBezTo>
                <a:cubicBezTo>
                  <a:pt x="735" y="2553"/>
                  <a:pt x="872" y="2557"/>
                  <a:pt x="1000" y="2570"/>
                </a:cubicBezTo>
                <a:cubicBezTo>
                  <a:pt x="1128" y="2583"/>
                  <a:pt x="1265" y="2606"/>
                  <a:pt x="1383" y="2636"/>
                </a:cubicBezTo>
                <a:cubicBezTo>
                  <a:pt x="1501" y="2666"/>
                  <a:pt x="1617" y="2706"/>
                  <a:pt x="1707" y="2750"/>
                </a:cubicBezTo>
                <a:cubicBezTo>
                  <a:pt x="1797" y="2794"/>
                  <a:pt x="1875" y="2847"/>
                  <a:pt x="1924" y="2900"/>
                </a:cubicBezTo>
                <a:cubicBezTo>
                  <a:pt x="1973" y="2953"/>
                  <a:pt x="2000" y="3013"/>
                  <a:pt x="2000" y="3070"/>
                </a:cubicBezTo>
                <a:cubicBezTo>
                  <a:pt x="2000" y="3127"/>
                  <a:pt x="1973" y="3187"/>
                  <a:pt x="1924" y="3240"/>
                </a:cubicBezTo>
                <a:cubicBezTo>
                  <a:pt x="1875" y="3293"/>
                  <a:pt x="1797" y="3346"/>
                  <a:pt x="1707" y="3390"/>
                </a:cubicBezTo>
                <a:cubicBezTo>
                  <a:pt x="1617" y="3434"/>
                  <a:pt x="1501" y="3474"/>
                  <a:pt x="1383" y="3504"/>
                </a:cubicBezTo>
                <a:cubicBezTo>
                  <a:pt x="1265" y="3534"/>
                  <a:pt x="1128" y="3557"/>
                  <a:pt x="1000" y="3570"/>
                </a:cubicBezTo>
                <a:cubicBezTo>
                  <a:pt x="872" y="3583"/>
                  <a:pt x="735" y="3587"/>
                  <a:pt x="617" y="3584"/>
                </a:cubicBezTo>
                <a:cubicBezTo>
                  <a:pt x="499" y="3581"/>
                  <a:pt x="383" y="3567"/>
                  <a:pt x="293" y="3550"/>
                </a:cubicBezTo>
                <a:cubicBezTo>
                  <a:pt x="203" y="3533"/>
                  <a:pt x="125" y="3507"/>
                  <a:pt x="76" y="3480"/>
                </a:cubicBezTo>
                <a:cubicBezTo>
                  <a:pt x="27" y="3453"/>
                  <a:pt x="0" y="3420"/>
                  <a:pt x="0" y="3390"/>
                </a:cubicBezTo>
                <a:cubicBezTo>
                  <a:pt x="0" y="3360"/>
                  <a:pt x="27" y="3327"/>
                  <a:pt x="76" y="3300"/>
                </a:cubicBezTo>
                <a:cubicBezTo>
                  <a:pt x="125" y="3273"/>
                  <a:pt x="203" y="3247"/>
                  <a:pt x="293" y="3230"/>
                </a:cubicBezTo>
                <a:cubicBezTo>
                  <a:pt x="383" y="3213"/>
                  <a:pt x="499" y="3199"/>
                  <a:pt x="617" y="3196"/>
                </a:cubicBezTo>
                <a:cubicBezTo>
                  <a:pt x="735" y="3193"/>
                  <a:pt x="872" y="3197"/>
                  <a:pt x="1000" y="3210"/>
                </a:cubicBezTo>
                <a:cubicBezTo>
                  <a:pt x="1128" y="3223"/>
                  <a:pt x="1265" y="3246"/>
                  <a:pt x="1383" y="3276"/>
                </a:cubicBezTo>
                <a:cubicBezTo>
                  <a:pt x="1501" y="3306"/>
                  <a:pt x="1617" y="3346"/>
                  <a:pt x="1707" y="3390"/>
                </a:cubicBezTo>
                <a:cubicBezTo>
                  <a:pt x="1797" y="3434"/>
                  <a:pt x="1875" y="3487"/>
                  <a:pt x="1924" y="3540"/>
                </a:cubicBezTo>
                <a:cubicBezTo>
                  <a:pt x="1973" y="3593"/>
                  <a:pt x="2000" y="3653"/>
                  <a:pt x="2000" y="3710"/>
                </a:cubicBezTo>
                <a:cubicBezTo>
                  <a:pt x="2000" y="3767"/>
                  <a:pt x="1973" y="3827"/>
                  <a:pt x="1924" y="3880"/>
                </a:cubicBezTo>
                <a:cubicBezTo>
                  <a:pt x="1875" y="3933"/>
                  <a:pt x="1797" y="3986"/>
                  <a:pt x="1707" y="4030"/>
                </a:cubicBezTo>
                <a:cubicBezTo>
                  <a:pt x="1617" y="4074"/>
                  <a:pt x="1501" y="4114"/>
                  <a:pt x="1383" y="4144"/>
                </a:cubicBezTo>
                <a:cubicBezTo>
                  <a:pt x="1265" y="4174"/>
                  <a:pt x="1128" y="4197"/>
                  <a:pt x="1000" y="4210"/>
                </a:cubicBezTo>
                <a:cubicBezTo>
                  <a:pt x="872" y="4223"/>
                  <a:pt x="735" y="4227"/>
                  <a:pt x="617" y="4224"/>
                </a:cubicBezTo>
                <a:cubicBezTo>
                  <a:pt x="499" y="4221"/>
                  <a:pt x="383" y="4207"/>
                  <a:pt x="293" y="4190"/>
                </a:cubicBezTo>
                <a:cubicBezTo>
                  <a:pt x="203" y="4173"/>
                  <a:pt x="125" y="4147"/>
                  <a:pt x="76" y="4120"/>
                </a:cubicBezTo>
                <a:cubicBezTo>
                  <a:pt x="27" y="4093"/>
                  <a:pt x="0" y="4060"/>
                  <a:pt x="0" y="4030"/>
                </a:cubicBezTo>
                <a:cubicBezTo>
                  <a:pt x="0" y="4000"/>
                  <a:pt x="27" y="3967"/>
                  <a:pt x="76" y="3940"/>
                </a:cubicBezTo>
                <a:cubicBezTo>
                  <a:pt x="125" y="3913"/>
                  <a:pt x="203" y="3887"/>
                  <a:pt x="293" y="3870"/>
                </a:cubicBezTo>
                <a:cubicBezTo>
                  <a:pt x="383" y="3853"/>
                  <a:pt x="499" y="3839"/>
                  <a:pt x="617" y="3836"/>
                </a:cubicBezTo>
                <a:cubicBezTo>
                  <a:pt x="735" y="3833"/>
                  <a:pt x="872" y="3837"/>
                  <a:pt x="1000" y="3850"/>
                </a:cubicBezTo>
                <a:cubicBezTo>
                  <a:pt x="1128" y="3863"/>
                  <a:pt x="1265" y="3886"/>
                  <a:pt x="1383" y="3916"/>
                </a:cubicBezTo>
                <a:cubicBezTo>
                  <a:pt x="1501" y="3946"/>
                  <a:pt x="1617" y="3986"/>
                  <a:pt x="1707" y="4030"/>
                </a:cubicBezTo>
                <a:cubicBezTo>
                  <a:pt x="1797" y="4074"/>
                  <a:pt x="1875" y="4127"/>
                  <a:pt x="1924" y="4180"/>
                </a:cubicBezTo>
                <a:cubicBezTo>
                  <a:pt x="1973" y="4233"/>
                  <a:pt x="2000" y="4293"/>
                  <a:pt x="2000" y="4350"/>
                </a:cubicBezTo>
                <a:cubicBezTo>
                  <a:pt x="2000" y="4407"/>
                  <a:pt x="1973" y="4467"/>
                  <a:pt x="1924" y="4520"/>
                </a:cubicBezTo>
                <a:cubicBezTo>
                  <a:pt x="1875" y="4573"/>
                  <a:pt x="1797" y="4626"/>
                  <a:pt x="1707" y="4670"/>
                </a:cubicBezTo>
                <a:cubicBezTo>
                  <a:pt x="1617" y="4714"/>
                  <a:pt x="1501" y="4754"/>
                  <a:pt x="1383" y="4784"/>
                </a:cubicBezTo>
                <a:cubicBezTo>
                  <a:pt x="1265" y="4814"/>
                  <a:pt x="1128" y="4837"/>
                  <a:pt x="1000" y="4850"/>
                </a:cubicBezTo>
                <a:cubicBezTo>
                  <a:pt x="872" y="4863"/>
                  <a:pt x="744" y="4863"/>
                  <a:pt x="617" y="4864"/>
                </a:cubicBezTo>
              </a:path>
            </a:pathLst>
          </a:custGeom>
          <a:noFill/>
          <a:ln w="28575" cmpd="sng">
            <a:solidFill>
              <a:srgbClr val="000000"/>
            </a:solidFill>
            <a:round/>
            <a:headEnd/>
            <a:tailEnd/>
          </a:ln>
          <a:effectLst/>
        </p:spPr>
        <p:txBody>
          <a:bodyPr/>
          <a:lstStyle/>
          <a:p>
            <a:endParaRPr lang="en-US">
              <a:latin typeface="Arial" panose="020B0604020202020204" pitchFamily="34" charset="0"/>
              <a:cs typeface="Arial" panose="020B0604020202020204" pitchFamily="34" charset="0"/>
            </a:endParaRPr>
          </a:p>
        </p:txBody>
      </p:sp>
      <p:sp>
        <p:nvSpPr>
          <p:cNvPr id="30" name="Freeform 16">
            <a:extLst>
              <a:ext uri="{FF2B5EF4-FFF2-40B4-BE49-F238E27FC236}">
                <a16:creationId xmlns:a16="http://schemas.microsoft.com/office/drawing/2014/main" id="{93E1746C-9D88-43D3-9A4E-5FFDCBF93F05}"/>
              </a:ext>
            </a:extLst>
          </p:cNvPr>
          <p:cNvSpPr>
            <a:spLocks/>
          </p:cNvSpPr>
          <p:nvPr/>
        </p:nvSpPr>
        <p:spPr bwMode="auto">
          <a:xfrm>
            <a:off x="2982665" y="3262709"/>
            <a:ext cx="458787" cy="1115858"/>
          </a:xfrm>
          <a:custGeom>
            <a:avLst/>
            <a:gdLst/>
            <a:ahLst/>
            <a:cxnLst>
              <a:cxn ang="0">
                <a:pos x="1000" y="10"/>
              </a:cxn>
              <a:cxn ang="0">
                <a:pos x="1707" y="190"/>
              </a:cxn>
              <a:cxn ang="0">
                <a:pos x="2000" y="510"/>
              </a:cxn>
              <a:cxn ang="0">
                <a:pos x="1707" y="830"/>
              </a:cxn>
              <a:cxn ang="0">
                <a:pos x="1000" y="1010"/>
              </a:cxn>
              <a:cxn ang="0">
                <a:pos x="293" y="990"/>
              </a:cxn>
              <a:cxn ang="0">
                <a:pos x="0" y="830"/>
              </a:cxn>
              <a:cxn ang="0">
                <a:pos x="293" y="670"/>
              </a:cxn>
              <a:cxn ang="0">
                <a:pos x="1000" y="650"/>
              </a:cxn>
              <a:cxn ang="0">
                <a:pos x="1707" y="830"/>
              </a:cxn>
              <a:cxn ang="0">
                <a:pos x="2000" y="1150"/>
              </a:cxn>
              <a:cxn ang="0">
                <a:pos x="1707" y="1470"/>
              </a:cxn>
              <a:cxn ang="0">
                <a:pos x="1000" y="1650"/>
              </a:cxn>
              <a:cxn ang="0">
                <a:pos x="293" y="1630"/>
              </a:cxn>
              <a:cxn ang="0">
                <a:pos x="0" y="1470"/>
              </a:cxn>
              <a:cxn ang="0">
                <a:pos x="293" y="1310"/>
              </a:cxn>
              <a:cxn ang="0">
                <a:pos x="1000" y="1290"/>
              </a:cxn>
              <a:cxn ang="0">
                <a:pos x="1707" y="1470"/>
              </a:cxn>
              <a:cxn ang="0">
                <a:pos x="2000" y="1790"/>
              </a:cxn>
              <a:cxn ang="0">
                <a:pos x="1707" y="2110"/>
              </a:cxn>
              <a:cxn ang="0">
                <a:pos x="1000" y="2290"/>
              </a:cxn>
              <a:cxn ang="0">
                <a:pos x="293" y="2270"/>
              </a:cxn>
              <a:cxn ang="0">
                <a:pos x="0" y="2110"/>
              </a:cxn>
              <a:cxn ang="0">
                <a:pos x="293" y="1950"/>
              </a:cxn>
              <a:cxn ang="0">
                <a:pos x="1000" y="1930"/>
              </a:cxn>
              <a:cxn ang="0">
                <a:pos x="1707" y="2110"/>
              </a:cxn>
              <a:cxn ang="0">
                <a:pos x="2000" y="2430"/>
              </a:cxn>
              <a:cxn ang="0">
                <a:pos x="1707" y="2750"/>
              </a:cxn>
              <a:cxn ang="0">
                <a:pos x="1000" y="2930"/>
              </a:cxn>
              <a:cxn ang="0">
                <a:pos x="293" y="2910"/>
              </a:cxn>
              <a:cxn ang="0">
                <a:pos x="0" y="2750"/>
              </a:cxn>
              <a:cxn ang="0">
                <a:pos x="293" y="2590"/>
              </a:cxn>
              <a:cxn ang="0">
                <a:pos x="1000" y="2570"/>
              </a:cxn>
              <a:cxn ang="0">
                <a:pos x="1707" y="2750"/>
              </a:cxn>
              <a:cxn ang="0">
                <a:pos x="2000" y="3070"/>
              </a:cxn>
              <a:cxn ang="0">
                <a:pos x="1707" y="3390"/>
              </a:cxn>
              <a:cxn ang="0">
                <a:pos x="1000" y="3570"/>
              </a:cxn>
              <a:cxn ang="0">
                <a:pos x="293" y="3550"/>
              </a:cxn>
              <a:cxn ang="0">
                <a:pos x="0" y="3390"/>
              </a:cxn>
              <a:cxn ang="0">
                <a:pos x="293" y="3230"/>
              </a:cxn>
              <a:cxn ang="0">
                <a:pos x="1000" y="3210"/>
              </a:cxn>
              <a:cxn ang="0">
                <a:pos x="1707" y="3390"/>
              </a:cxn>
              <a:cxn ang="0">
                <a:pos x="2000" y="3710"/>
              </a:cxn>
              <a:cxn ang="0">
                <a:pos x="1707" y="4030"/>
              </a:cxn>
              <a:cxn ang="0">
                <a:pos x="1000" y="4210"/>
              </a:cxn>
              <a:cxn ang="0">
                <a:pos x="293" y="4190"/>
              </a:cxn>
              <a:cxn ang="0">
                <a:pos x="0" y="4030"/>
              </a:cxn>
              <a:cxn ang="0">
                <a:pos x="293" y="3870"/>
              </a:cxn>
              <a:cxn ang="0">
                <a:pos x="1000" y="3850"/>
              </a:cxn>
              <a:cxn ang="0">
                <a:pos x="1707" y="4030"/>
              </a:cxn>
              <a:cxn ang="0">
                <a:pos x="2000" y="4350"/>
              </a:cxn>
              <a:cxn ang="0">
                <a:pos x="1707" y="4670"/>
              </a:cxn>
              <a:cxn ang="0">
                <a:pos x="1000" y="4850"/>
              </a:cxn>
            </a:cxnLst>
            <a:rect l="0" t="0" r="r" b="b"/>
            <a:pathLst>
              <a:path w="2000" h="4864">
                <a:moveTo>
                  <a:pt x="617" y="16"/>
                </a:moveTo>
                <a:cubicBezTo>
                  <a:pt x="744" y="8"/>
                  <a:pt x="872" y="0"/>
                  <a:pt x="1000" y="10"/>
                </a:cubicBezTo>
                <a:cubicBezTo>
                  <a:pt x="1128" y="20"/>
                  <a:pt x="1265" y="46"/>
                  <a:pt x="1383" y="76"/>
                </a:cubicBezTo>
                <a:cubicBezTo>
                  <a:pt x="1501" y="106"/>
                  <a:pt x="1617" y="146"/>
                  <a:pt x="1707" y="190"/>
                </a:cubicBezTo>
                <a:cubicBezTo>
                  <a:pt x="1797" y="234"/>
                  <a:pt x="1875" y="287"/>
                  <a:pt x="1924" y="340"/>
                </a:cubicBezTo>
                <a:cubicBezTo>
                  <a:pt x="1973" y="393"/>
                  <a:pt x="2000" y="453"/>
                  <a:pt x="2000" y="510"/>
                </a:cubicBezTo>
                <a:cubicBezTo>
                  <a:pt x="2000" y="567"/>
                  <a:pt x="1973" y="627"/>
                  <a:pt x="1924" y="680"/>
                </a:cubicBezTo>
                <a:cubicBezTo>
                  <a:pt x="1875" y="733"/>
                  <a:pt x="1797" y="786"/>
                  <a:pt x="1707" y="830"/>
                </a:cubicBezTo>
                <a:cubicBezTo>
                  <a:pt x="1617" y="874"/>
                  <a:pt x="1501" y="914"/>
                  <a:pt x="1383" y="944"/>
                </a:cubicBezTo>
                <a:cubicBezTo>
                  <a:pt x="1265" y="974"/>
                  <a:pt x="1128" y="997"/>
                  <a:pt x="1000" y="1010"/>
                </a:cubicBezTo>
                <a:cubicBezTo>
                  <a:pt x="872" y="1023"/>
                  <a:pt x="735" y="1027"/>
                  <a:pt x="617" y="1024"/>
                </a:cubicBezTo>
                <a:cubicBezTo>
                  <a:pt x="499" y="1021"/>
                  <a:pt x="383" y="1007"/>
                  <a:pt x="293" y="990"/>
                </a:cubicBezTo>
                <a:cubicBezTo>
                  <a:pt x="203" y="973"/>
                  <a:pt x="125" y="947"/>
                  <a:pt x="76" y="920"/>
                </a:cubicBezTo>
                <a:cubicBezTo>
                  <a:pt x="27" y="893"/>
                  <a:pt x="0" y="860"/>
                  <a:pt x="0" y="830"/>
                </a:cubicBezTo>
                <a:cubicBezTo>
                  <a:pt x="0" y="800"/>
                  <a:pt x="27" y="767"/>
                  <a:pt x="76" y="740"/>
                </a:cubicBezTo>
                <a:cubicBezTo>
                  <a:pt x="125" y="713"/>
                  <a:pt x="203" y="687"/>
                  <a:pt x="293" y="670"/>
                </a:cubicBezTo>
                <a:cubicBezTo>
                  <a:pt x="383" y="653"/>
                  <a:pt x="499" y="639"/>
                  <a:pt x="617" y="636"/>
                </a:cubicBezTo>
                <a:cubicBezTo>
                  <a:pt x="735" y="633"/>
                  <a:pt x="872" y="637"/>
                  <a:pt x="1000" y="650"/>
                </a:cubicBezTo>
                <a:cubicBezTo>
                  <a:pt x="1128" y="663"/>
                  <a:pt x="1265" y="686"/>
                  <a:pt x="1383" y="716"/>
                </a:cubicBezTo>
                <a:cubicBezTo>
                  <a:pt x="1501" y="746"/>
                  <a:pt x="1617" y="786"/>
                  <a:pt x="1707" y="830"/>
                </a:cubicBezTo>
                <a:cubicBezTo>
                  <a:pt x="1797" y="874"/>
                  <a:pt x="1875" y="927"/>
                  <a:pt x="1924" y="980"/>
                </a:cubicBezTo>
                <a:cubicBezTo>
                  <a:pt x="1973" y="1033"/>
                  <a:pt x="2000" y="1093"/>
                  <a:pt x="2000" y="1150"/>
                </a:cubicBezTo>
                <a:cubicBezTo>
                  <a:pt x="2000" y="1207"/>
                  <a:pt x="1973" y="1267"/>
                  <a:pt x="1924" y="1320"/>
                </a:cubicBezTo>
                <a:cubicBezTo>
                  <a:pt x="1875" y="1373"/>
                  <a:pt x="1797" y="1426"/>
                  <a:pt x="1707" y="1470"/>
                </a:cubicBezTo>
                <a:cubicBezTo>
                  <a:pt x="1617" y="1514"/>
                  <a:pt x="1501" y="1554"/>
                  <a:pt x="1383" y="1584"/>
                </a:cubicBezTo>
                <a:cubicBezTo>
                  <a:pt x="1265" y="1614"/>
                  <a:pt x="1128" y="1637"/>
                  <a:pt x="1000" y="1650"/>
                </a:cubicBezTo>
                <a:cubicBezTo>
                  <a:pt x="872" y="1663"/>
                  <a:pt x="735" y="1667"/>
                  <a:pt x="617" y="1664"/>
                </a:cubicBezTo>
                <a:cubicBezTo>
                  <a:pt x="499" y="1661"/>
                  <a:pt x="383" y="1647"/>
                  <a:pt x="293" y="1630"/>
                </a:cubicBezTo>
                <a:cubicBezTo>
                  <a:pt x="203" y="1613"/>
                  <a:pt x="125" y="1587"/>
                  <a:pt x="76" y="1560"/>
                </a:cubicBezTo>
                <a:cubicBezTo>
                  <a:pt x="27" y="1533"/>
                  <a:pt x="0" y="1500"/>
                  <a:pt x="0" y="1470"/>
                </a:cubicBezTo>
                <a:cubicBezTo>
                  <a:pt x="0" y="1440"/>
                  <a:pt x="27" y="1407"/>
                  <a:pt x="76" y="1380"/>
                </a:cubicBezTo>
                <a:cubicBezTo>
                  <a:pt x="125" y="1353"/>
                  <a:pt x="203" y="1327"/>
                  <a:pt x="293" y="1310"/>
                </a:cubicBezTo>
                <a:cubicBezTo>
                  <a:pt x="383" y="1293"/>
                  <a:pt x="499" y="1279"/>
                  <a:pt x="617" y="1276"/>
                </a:cubicBezTo>
                <a:cubicBezTo>
                  <a:pt x="735" y="1273"/>
                  <a:pt x="872" y="1277"/>
                  <a:pt x="1000" y="1290"/>
                </a:cubicBezTo>
                <a:cubicBezTo>
                  <a:pt x="1128" y="1303"/>
                  <a:pt x="1265" y="1326"/>
                  <a:pt x="1383" y="1356"/>
                </a:cubicBezTo>
                <a:cubicBezTo>
                  <a:pt x="1501" y="1386"/>
                  <a:pt x="1617" y="1426"/>
                  <a:pt x="1707" y="1470"/>
                </a:cubicBezTo>
                <a:cubicBezTo>
                  <a:pt x="1797" y="1514"/>
                  <a:pt x="1875" y="1567"/>
                  <a:pt x="1924" y="1620"/>
                </a:cubicBezTo>
                <a:cubicBezTo>
                  <a:pt x="1973" y="1673"/>
                  <a:pt x="2000" y="1733"/>
                  <a:pt x="2000" y="1790"/>
                </a:cubicBezTo>
                <a:cubicBezTo>
                  <a:pt x="2000" y="1847"/>
                  <a:pt x="1973" y="1907"/>
                  <a:pt x="1924" y="1960"/>
                </a:cubicBezTo>
                <a:cubicBezTo>
                  <a:pt x="1875" y="2013"/>
                  <a:pt x="1797" y="2066"/>
                  <a:pt x="1707" y="2110"/>
                </a:cubicBezTo>
                <a:cubicBezTo>
                  <a:pt x="1617" y="2154"/>
                  <a:pt x="1501" y="2194"/>
                  <a:pt x="1383" y="2224"/>
                </a:cubicBezTo>
                <a:cubicBezTo>
                  <a:pt x="1265" y="2254"/>
                  <a:pt x="1128" y="2277"/>
                  <a:pt x="1000" y="2290"/>
                </a:cubicBezTo>
                <a:cubicBezTo>
                  <a:pt x="872" y="2303"/>
                  <a:pt x="735" y="2307"/>
                  <a:pt x="617" y="2304"/>
                </a:cubicBezTo>
                <a:cubicBezTo>
                  <a:pt x="499" y="2301"/>
                  <a:pt x="383" y="2287"/>
                  <a:pt x="293" y="2270"/>
                </a:cubicBezTo>
                <a:cubicBezTo>
                  <a:pt x="203" y="2253"/>
                  <a:pt x="125" y="2227"/>
                  <a:pt x="76" y="2200"/>
                </a:cubicBezTo>
                <a:cubicBezTo>
                  <a:pt x="27" y="2173"/>
                  <a:pt x="0" y="2140"/>
                  <a:pt x="0" y="2110"/>
                </a:cubicBezTo>
                <a:cubicBezTo>
                  <a:pt x="0" y="2080"/>
                  <a:pt x="27" y="2047"/>
                  <a:pt x="76" y="2020"/>
                </a:cubicBezTo>
                <a:cubicBezTo>
                  <a:pt x="125" y="1993"/>
                  <a:pt x="203" y="1967"/>
                  <a:pt x="293" y="1950"/>
                </a:cubicBezTo>
                <a:cubicBezTo>
                  <a:pt x="383" y="1933"/>
                  <a:pt x="499" y="1919"/>
                  <a:pt x="617" y="1916"/>
                </a:cubicBezTo>
                <a:cubicBezTo>
                  <a:pt x="735" y="1913"/>
                  <a:pt x="872" y="1917"/>
                  <a:pt x="1000" y="1930"/>
                </a:cubicBezTo>
                <a:cubicBezTo>
                  <a:pt x="1128" y="1943"/>
                  <a:pt x="1265" y="1966"/>
                  <a:pt x="1383" y="1996"/>
                </a:cubicBezTo>
                <a:cubicBezTo>
                  <a:pt x="1501" y="2026"/>
                  <a:pt x="1617" y="2066"/>
                  <a:pt x="1707" y="2110"/>
                </a:cubicBezTo>
                <a:cubicBezTo>
                  <a:pt x="1797" y="2154"/>
                  <a:pt x="1875" y="2207"/>
                  <a:pt x="1924" y="2260"/>
                </a:cubicBezTo>
                <a:cubicBezTo>
                  <a:pt x="1973" y="2313"/>
                  <a:pt x="2000" y="2373"/>
                  <a:pt x="2000" y="2430"/>
                </a:cubicBezTo>
                <a:cubicBezTo>
                  <a:pt x="2000" y="2487"/>
                  <a:pt x="1973" y="2547"/>
                  <a:pt x="1924" y="2600"/>
                </a:cubicBezTo>
                <a:cubicBezTo>
                  <a:pt x="1875" y="2653"/>
                  <a:pt x="1797" y="2706"/>
                  <a:pt x="1707" y="2750"/>
                </a:cubicBezTo>
                <a:cubicBezTo>
                  <a:pt x="1617" y="2794"/>
                  <a:pt x="1501" y="2834"/>
                  <a:pt x="1383" y="2864"/>
                </a:cubicBezTo>
                <a:cubicBezTo>
                  <a:pt x="1265" y="2894"/>
                  <a:pt x="1128" y="2917"/>
                  <a:pt x="1000" y="2930"/>
                </a:cubicBezTo>
                <a:cubicBezTo>
                  <a:pt x="872" y="2943"/>
                  <a:pt x="735" y="2947"/>
                  <a:pt x="617" y="2944"/>
                </a:cubicBezTo>
                <a:cubicBezTo>
                  <a:pt x="499" y="2941"/>
                  <a:pt x="383" y="2927"/>
                  <a:pt x="293" y="2910"/>
                </a:cubicBezTo>
                <a:cubicBezTo>
                  <a:pt x="203" y="2893"/>
                  <a:pt x="125" y="2867"/>
                  <a:pt x="76" y="2840"/>
                </a:cubicBezTo>
                <a:cubicBezTo>
                  <a:pt x="27" y="2813"/>
                  <a:pt x="0" y="2780"/>
                  <a:pt x="0" y="2750"/>
                </a:cubicBezTo>
                <a:cubicBezTo>
                  <a:pt x="0" y="2720"/>
                  <a:pt x="27" y="2687"/>
                  <a:pt x="76" y="2660"/>
                </a:cubicBezTo>
                <a:cubicBezTo>
                  <a:pt x="125" y="2633"/>
                  <a:pt x="203" y="2607"/>
                  <a:pt x="293" y="2590"/>
                </a:cubicBezTo>
                <a:cubicBezTo>
                  <a:pt x="383" y="2573"/>
                  <a:pt x="499" y="2559"/>
                  <a:pt x="617" y="2556"/>
                </a:cubicBezTo>
                <a:cubicBezTo>
                  <a:pt x="735" y="2553"/>
                  <a:pt x="872" y="2557"/>
                  <a:pt x="1000" y="2570"/>
                </a:cubicBezTo>
                <a:cubicBezTo>
                  <a:pt x="1128" y="2583"/>
                  <a:pt x="1265" y="2606"/>
                  <a:pt x="1383" y="2636"/>
                </a:cubicBezTo>
                <a:cubicBezTo>
                  <a:pt x="1501" y="2666"/>
                  <a:pt x="1617" y="2706"/>
                  <a:pt x="1707" y="2750"/>
                </a:cubicBezTo>
                <a:cubicBezTo>
                  <a:pt x="1797" y="2794"/>
                  <a:pt x="1875" y="2847"/>
                  <a:pt x="1924" y="2900"/>
                </a:cubicBezTo>
                <a:cubicBezTo>
                  <a:pt x="1973" y="2953"/>
                  <a:pt x="2000" y="3013"/>
                  <a:pt x="2000" y="3070"/>
                </a:cubicBezTo>
                <a:cubicBezTo>
                  <a:pt x="2000" y="3127"/>
                  <a:pt x="1973" y="3187"/>
                  <a:pt x="1924" y="3240"/>
                </a:cubicBezTo>
                <a:cubicBezTo>
                  <a:pt x="1875" y="3293"/>
                  <a:pt x="1797" y="3346"/>
                  <a:pt x="1707" y="3390"/>
                </a:cubicBezTo>
                <a:cubicBezTo>
                  <a:pt x="1617" y="3434"/>
                  <a:pt x="1501" y="3474"/>
                  <a:pt x="1383" y="3504"/>
                </a:cubicBezTo>
                <a:cubicBezTo>
                  <a:pt x="1265" y="3534"/>
                  <a:pt x="1128" y="3557"/>
                  <a:pt x="1000" y="3570"/>
                </a:cubicBezTo>
                <a:cubicBezTo>
                  <a:pt x="872" y="3583"/>
                  <a:pt x="735" y="3587"/>
                  <a:pt x="617" y="3584"/>
                </a:cubicBezTo>
                <a:cubicBezTo>
                  <a:pt x="499" y="3581"/>
                  <a:pt x="383" y="3567"/>
                  <a:pt x="293" y="3550"/>
                </a:cubicBezTo>
                <a:cubicBezTo>
                  <a:pt x="203" y="3533"/>
                  <a:pt x="125" y="3507"/>
                  <a:pt x="76" y="3480"/>
                </a:cubicBezTo>
                <a:cubicBezTo>
                  <a:pt x="27" y="3453"/>
                  <a:pt x="0" y="3420"/>
                  <a:pt x="0" y="3390"/>
                </a:cubicBezTo>
                <a:cubicBezTo>
                  <a:pt x="0" y="3360"/>
                  <a:pt x="27" y="3327"/>
                  <a:pt x="76" y="3300"/>
                </a:cubicBezTo>
                <a:cubicBezTo>
                  <a:pt x="125" y="3273"/>
                  <a:pt x="203" y="3247"/>
                  <a:pt x="293" y="3230"/>
                </a:cubicBezTo>
                <a:cubicBezTo>
                  <a:pt x="383" y="3213"/>
                  <a:pt x="499" y="3199"/>
                  <a:pt x="617" y="3196"/>
                </a:cubicBezTo>
                <a:cubicBezTo>
                  <a:pt x="735" y="3193"/>
                  <a:pt x="872" y="3197"/>
                  <a:pt x="1000" y="3210"/>
                </a:cubicBezTo>
                <a:cubicBezTo>
                  <a:pt x="1128" y="3223"/>
                  <a:pt x="1265" y="3246"/>
                  <a:pt x="1383" y="3276"/>
                </a:cubicBezTo>
                <a:cubicBezTo>
                  <a:pt x="1501" y="3306"/>
                  <a:pt x="1617" y="3346"/>
                  <a:pt x="1707" y="3390"/>
                </a:cubicBezTo>
                <a:cubicBezTo>
                  <a:pt x="1797" y="3434"/>
                  <a:pt x="1875" y="3487"/>
                  <a:pt x="1924" y="3540"/>
                </a:cubicBezTo>
                <a:cubicBezTo>
                  <a:pt x="1973" y="3593"/>
                  <a:pt x="2000" y="3653"/>
                  <a:pt x="2000" y="3710"/>
                </a:cubicBezTo>
                <a:cubicBezTo>
                  <a:pt x="2000" y="3767"/>
                  <a:pt x="1973" y="3827"/>
                  <a:pt x="1924" y="3880"/>
                </a:cubicBezTo>
                <a:cubicBezTo>
                  <a:pt x="1875" y="3933"/>
                  <a:pt x="1797" y="3986"/>
                  <a:pt x="1707" y="4030"/>
                </a:cubicBezTo>
                <a:cubicBezTo>
                  <a:pt x="1617" y="4074"/>
                  <a:pt x="1501" y="4114"/>
                  <a:pt x="1383" y="4144"/>
                </a:cubicBezTo>
                <a:cubicBezTo>
                  <a:pt x="1265" y="4174"/>
                  <a:pt x="1128" y="4197"/>
                  <a:pt x="1000" y="4210"/>
                </a:cubicBezTo>
                <a:cubicBezTo>
                  <a:pt x="872" y="4223"/>
                  <a:pt x="735" y="4227"/>
                  <a:pt x="617" y="4224"/>
                </a:cubicBezTo>
                <a:cubicBezTo>
                  <a:pt x="499" y="4221"/>
                  <a:pt x="383" y="4207"/>
                  <a:pt x="293" y="4190"/>
                </a:cubicBezTo>
                <a:cubicBezTo>
                  <a:pt x="203" y="4173"/>
                  <a:pt x="125" y="4147"/>
                  <a:pt x="76" y="4120"/>
                </a:cubicBezTo>
                <a:cubicBezTo>
                  <a:pt x="27" y="4093"/>
                  <a:pt x="0" y="4060"/>
                  <a:pt x="0" y="4030"/>
                </a:cubicBezTo>
                <a:cubicBezTo>
                  <a:pt x="0" y="4000"/>
                  <a:pt x="27" y="3967"/>
                  <a:pt x="76" y="3940"/>
                </a:cubicBezTo>
                <a:cubicBezTo>
                  <a:pt x="125" y="3913"/>
                  <a:pt x="203" y="3887"/>
                  <a:pt x="293" y="3870"/>
                </a:cubicBezTo>
                <a:cubicBezTo>
                  <a:pt x="383" y="3853"/>
                  <a:pt x="499" y="3839"/>
                  <a:pt x="617" y="3836"/>
                </a:cubicBezTo>
                <a:cubicBezTo>
                  <a:pt x="735" y="3833"/>
                  <a:pt x="872" y="3837"/>
                  <a:pt x="1000" y="3850"/>
                </a:cubicBezTo>
                <a:cubicBezTo>
                  <a:pt x="1128" y="3863"/>
                  <a:pt x="1265" y="3886"/>
                  <a:pt x="1383" y="3916"/>
                </a:cubicBezTo>
                <a:cubicBezTo>
                  <a:pt x="1501" y="3946"/>
                  <a:pt x="1617" y="3986"/>
                  <a:pt x="1707" y="4030"/>
                </a:cubicBezTo>
                <a:cubicBezTo>
                  <a:pt x="1797" y="4074"/>
                  <a:pt x="1875" y="4127"/>
                  <a:pt x="1924" y="4180"/>
                </a:cubicBezTo>
                <a:cubicBezTo>
                  <a:pt x="1973" y="4233"/>
                  <a:pt x="2000" y="4293"/>
                  <a:pt x="2000" y="4350"/>
                </a:cubicBezTo>
                <a:cubicBezTo>
                  <a:pt x="2000" y="4407"/>
                  <a:pt x="1973" y="4467"/>
                  <a:pt x="1924" y="4520"/>
                </a:cubicBezTo>
                <a:cubicBezTo>
                  <a:pt x="1875" y="4573"/>
                  <a:pt x="1797" y="4626"/>
                  <a:pt x="1707" y="4670"/>
                </a:cubicBezTo>
                <a:cubicBezTo>
                  <a:pt x="1617" y="4714"/>
                  <a:pt x="1501" y="4754"/>
                  <a:pt x="1383" y="4784"/>
                </a:cubicBezTo>
                <a:cubicBezTo>
                  <a:pt x="1265" y="4814"/>
                  <a:pt x="1128" y="4837"/>
                  <a:pt x="1000" y="4850"/>
                </a:cubicBezTo>
                <a:cubicBezTo>
                  <a:pt x="872" y="4863"/>
                  <a:pt x="744" y="4863"/>
                  <a:pt x="617" y="4864"/>
                </a:cubicBezTo>
              </a:path>
            </a:pathLst>
          </a:custGeom>
          <a:noFill/>
          <a:ln w="28575" cmpd="sng">
            <a:solidFill>
              <a:srgbClr val="000000"/>
            </a:solidFill>
            <a:round/>
            <a:headEnd/>
            <a:tailEnd/>
          </a:ln>
          <a:effectLst/>
        </p:spPr>
        <p:txBody>
          <a:bodyPr/>
          <a:lstStyle/>
          <a:p>
            <a:endParaRPr lang="en-US">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id="{0D86C644-6CB3-462F-92A0-E0EE791143B2}"/>
              </a:ext>
            </a:extLst>
          </p:cNvPr>
          <p:cNvSpPr txBox="1"/>
          <p:nvPr/>
        </p:nvSpPr>
        <p:spPr>
          <a:xfrm>
            <a:off x="4226803" y="2320520"/>
            <a:ext cx="931153" cy="584775"/>
          </a:xfrm>
          <a:prstGeom prst="rect">
            <a:avLst/>
          </a:prstGeom>
          <a:noFill/>
        </p:spPr>
        <p:txBody>
          <a:bodyPr wrap="square" rtlCol="0">
            <a:spAutoFit/>
          </a:bodyPr>
          <a:lstStyle/>
          <a:p>
            <a:r>
              <a:rPr lang="en-US" sz="3200" b="1">
                <a:solidFill>
                  <a:srgbClr val="C00000"/>
                </a:solidFill>
                <a:latin typeface="Arial" panose="020B0604020202020204" pitchFamily="34" charset="0"/>
                <a:cs typeface="Arial" panose="020B0604020202020204" pitchFamily="34" charset="0"/>
              </a:rPr>
              <a:t>F</a:t>
            </a:r>
            <a:r>
              <a:rPr lang="en-US" sz="3200" b="1" baseline="-25000">
                <a:solidFill>
                  <a:srgbClr val="C00000"/>
                </a:solidFill>
                <a:latin typeface="Arial" panose="020B0604020202020204" pitchFamily="34" charset="0"/>
                <a:cs typeface="Arial" panose="020B0604020202020204" pitchFamily="34" charset="0"/>
              </a:rPr>
              <a:t>đh</a:t>
            </a:r>
          </a:p>
        </p:txBody>
      </p:sp>
      <p:cxnSp>
        <p:nvCxnSpPr>
          <p:cNvPr id="32" name="Straight Arrow Connector 31">
            <a:extLst>
              <a:ext uri="{FF2B5EF4-FFF2-40B4-BE49-F238E27FC236}">
                <a16:creationId xmlns:a16="http://schemas.microsoft.com/office/drawing/2014/main" id="{1F04A49E-8346-451D-A0C6-72226F5DE3C5}"/>
              </a:ext>
            </a:extLst>
          </p:cNvPr>
          <p:cNvCxnSpPr/>
          <p:nvPr/>
        </p:nvCxnSpPr>
        <p:spPr bwMode="auto">
          <a:xfrm rot="5400000">
            <a:off x="3617586" y="3765335"/>
            <a:ext cx="766916" cy="1588"/>
          </a:xfrm>
          <a:prstGeom prst="straightConnector1">
            <a:avLst/>
          </a:prstGeom>
          <a:solidFill>
            <a:schemeClr val="accent1"/>
          </a:solidFill>
          <a:ln w="57150" cap="flat" cmpd="sng" algn="ctr">
            <a:solidFill>
              <a:schemeClr val="tx1"/>
            </a:solidFill>
            <a:prstDash val="solid"/>
            <a:round/>
            <a:headEnd type="none" w="med" len="med"/>
            <a:tailEnd type="arrow"/>
          </a:ln>
          <a:effectLst/>
        </p:spPr>
      </p:cxnSp>
      <p:cxnSp>
        <p:nvCxnSpPr>
          <p:cNvPr id="33" name="Straight Arrow Connector 32">
            <a:extLst>
              <a:ext uri="{FF2B5EF4-FFF2-40B4-BE49-F238E27FC236}">
                <a16:creationId xmlns:a16="http://schemas.microsoft.com/office/drawing/2014/main" id="{1E29D901-8109-41CA-8DCA-0359268B8F79}"/>
              </a:ext>
            </a:extLst>
          </p:cNvPr>
          <p:cNvCxnSpPr/>
          <p:nvPr/>
        </p:nvCxnSpPr>
        <p:spPr bwMode="auto">
          <a:xfrm rot="16200000" flipV="1">
            <a:off x="3618022" y="2996627"/>
            <a:ext cx="760454" cy="1588"/>
          </a:xfrm>
          <a:prstGeom prst="straightConnector1">
            <a:avLst/>
          </a:prstGeom>
          <a:solidFill>
            <a:schemeClr val="accent1"/>
          </a:solidFill>
          <a:ln w="57150" cap="flat" cmpd="sng" algn="ctr">
            <a:solidFill>
              <a:srgbClr val="C00000"/>
            </a:solidFill>
            <a:prstDash val="solid"/>
            <a:round/>
            <a:headEnd type="none" w="med" len="med"/>
            <a:tailEnd type="arrow"/>
          </a:ln>
          <a:effectLst/>
        </p:spPr>
      </p:cxnSp>
      <p:sp>
        <p:nvSpPr>
          <p:cNvPr id="34" name="TextBox 33">
            <a:extLst>
              <a:ext uri="{FF2B5EF4-FFF2-40B4-BE49-F238E27FC236}">
                <a16:creationId xmlns:a16="http://schemas.microsoft.com/office/drawing/2014/main" id="{09DE4A4D-CC79-4801-8156-A7051F6BFEDD}"/>
              </a:ext>
            </a:extLst>
          </p:cNvPr>
          <p:cNvSpPr txBox="1"/>
          <p:nvPr/>
        </p:nvSpPr>
        <p:spPr>
          <a:xfrm>
            <a:off x="4299373" y="3564813"/>
            <a:ext cx="931153" cy="584775"/>
          </a:xfrm>
          <a:prstGeom prst="rect">
            <a:avLst/>
          </a:prstGeom>
          <a:noFill/>
        </p:spPr>
        <p:txBody>
          <a:bodyPr wrap="square" rtlCol="0">
            <a:spAutoFit/>
          </a:bodyPr>
          <a:lstStyle/>
          <a:p>
            <a:r>
              <a:rPr lang="en-US" sz="3200" b="1">
                <a:latin typeface="Arial" panose="020B0604020202020204" pitchFamily="34" charset="0"/>
                <a:cs typeface="Arial" panose="020B0604020202020204" pitchFamily="34" charset="0"/>
              </a:rPr>
              <a:t>P</a:t>
            </a:r>
          </a:p>
        </p:txBody>
      </p:sp>
      <p:cxnSp>
        <p:nvCxnSpPr>
          <p:cNvPr id="35" name="Straight Arrow Connector 34">
            <a:extLst>
              <a:ext uri="{FF2B5EF4-FFF2-40B4-BE49-F238E27FC236}">
                <a16:creationId xmlns:a16="http://schemas.microsoft.com/office/drawing/2014/main" id="{493C1485-F39E-4068-96CA-4495FCF183E8}"/>
              </a:ext>
            </a:extLst>
          </p:cNvPr>
          <p:cNvCxnSpPr/>
          <p:nvPr/>
        </p:nvCxnSpPr>
        <p:spPr bwMode="auto">
          <a:xfrm>
            <a:off x="4299373" y="2318931"/>
            <a:ext cx="465577" cy="1588"/>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cxnSp>
        <p:nvCxnSpPr>
          <p:cNvPr id="36" name="Straight Arrow Connector 35">
            <a:extLst>
              <a:ext uri="{FF2B5EF4-FFF2-40B4-BE49-F238E27FC236}">
                <a16:creationId xmlns:a16="http://schemas.microsoft.com/office/drawing/2014/main" id="{2C341C99-8CAA-49EA-B9A2-7C283D35B5AA}"/>
              </a:ext>
            </a:extLst>
          </p:cNvPr>
          <p:cNvCxnSpPr/>
          <p:nvPr/>
        </p:nvCxnSpPr>
        <p:spPr bwMode="auto">
          <a:xfrm>
            <a:off x="4387021" y="3579326"/>
            <a:ext cx="465577" cy="1588"/>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sp>
        <p:nvSpPr>
          <p:cNvPr id="37" name="Line 54">
            <a:extLst>
              <a:ext uri="{FF2B5EF4-FFF2-40B4-BE49-F238E27FC236}">
                <a16:creationId xmlns:a16="http://schemas.microsoft.com/office/drawing/2014/main" id="{4EF50D49-6537-4B62-8011-AD47D283EC53}"/>
              </a:ext>
            </a:extLst>
          </p:cNvPr>
          <p:cNvSpPr>
            <a:spLocks noChangeShapeType="1"/>
          </p:cNvSpPr>
          <p:nvPr/>
        </p:nvSpPr>
        <p:spPr bwMode="auto">
          <a:xfrm flipV="1">
            <a:off x="885526" y="1894078"/>
            <a:ext cx="1774547" cy="29515"/>
          </a:xfrm>
          <a:prstGeom prst="line">
            <a:avLst/>
          </a:prstGeom>
          <a:noFill/>
          <a:ln w="76200">
            <a:pattFill prst="trellis">
              <a:fgClr>
                <a:srgbClr val="000000"/>
              </a:fgClr>
              <a:bgClr>
                <a:srgbClr val="FFFFFF"/>
              </a:bgClr>
            </a:pattFill>
            <a:round/>
            <a:headEnd/>
            <a:tailEnd/>
          </a:ln>
          <a:effectLst/>
        </p:spPr>
        <p:txBody>
          <a:bodyPr/>
          <a:lstStyle/>
          <a:p>
            <a:endParaRPr lang="en-US">
              <a:latin typeface="Arial" panose="020B0604020202020204" pitchFamily="34" charset="0"/>
              <a:cs typeface="Arial" panose="020B0604020202020204" pitchFamily="34" charset="0"/>
            </a:endParaRPr>
          </a:p>
        </p:txBody>
      </p:sp>
      <p:sp>
        <p:nvSpPr>
          <p:cNvPr id="38" name="Line 54">
            <a:extLst>
              <a:ext uri="{FF2B5EF4-FFF2-40B4-BE49-F238E27FC236}">
                <a16:creationId xmlns:a16="http://schemas.microsoft.com/office/drawing/2014/main" id="{721F4EAB-AF9B-481B-A79F-2E4DFB4C642F}"/>
              </a:ext>
            </a:extLst>
          </p:cNvPr>
          <p:cNvSpPr>
            <a:spLocks noChangeShapeType="1"/>
          </p:cNvSpPr>
          <p:nvPr/>
        </p:nvSpPr>
        <p:spPr bwMode="auto">
          <a:xfrm flipV="1">
            <a:off x="3015689" y="4335026"/>
            <a:ext cx="1269179" cy="45719"/>
          </a:xfrm>
          <a:prstGeom prst="line">
            <a:avLst/>
          </a:prstGeom>
          <a:noFill/>
          <a:ln w="76200">
            <a:pattFill prst="trellis">
              <a:fgClr>
                <a:srgbClr val="000000"/>
              </a:fgClr>
              <a:bgClr>
                <a:srgbClr val="FFFFFF"/>
              </a:bgClr>
            </a:pattFill>
            <a:round/>
            <a:headEnd/>
            <a:tailEnd/>
          </a:ln>
          <a:effectLst/>
        </p:spPr>
        <p:txBody>
          <a:bodyPr/>
          <a:lstStyle/>
          <a:p>
            <a:endParaRPr lang="en-US">
              <a:latin typeface="Arial" panose="020B0604020202020204" pitchFamily="34" charset="0"/>
              <a:cs typeface="Arial" panose="020B0604020202020204" pitchFamily="34" charset="0"/>
            </a:endParaRPr>
          </a:p>
        </p:txBody>
      </p:sp>
      <p:pic>
        <p:nvPicPr>
          <p:cNvPr id="40" name="Picture 8" descr="Buncee - Did You Meet Your Goals?">
            <a:extLst>
              <a:ext uri="{FF2B5EF4-FFF2-40B4-BE49-F238E27FC236}">
                <a16:creationId xmlns:a16="http://schemas.microsoft.com/office/drawing/2014/main" id="{3B736A83-0D11-465F-88F9-01FEC6B2DEC9}"/>
              </a:ext>
            </a:extLst>
          </p:cNvPr>
          <p:cNvPicPr>
            <a:picLocks noChangeAspect="1" noChangeArrowheads="1" noCrop="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258753" y="333081"/>
            <a:ext cx="1330010" cy="113415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7"/>
                                        </p:tgtEl>
                                        <p:attrNameLst>
                                          <p:attrName>style.visibility</p:attrName>
                                        </p:attrNameLst>
                                      </p:cBhvr>
                                      <p:to>
                                        <p:strVal val="visible"/>
                                      </p:to>
                                    </p:set>
                                    <p:animEffect transition="in" filter="wipe(down)">
                                      <p:cBhvr>
                                        <p:cTn id="12"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Line 212">
            <a:extLst>
              <a:ext uri="{FF2B5EF4-FFF2-40B4-BE49-F238E27FC236}">
                <a16:creationId xmlns:a16="http://schemas.microsoft.com/office/drawing/2014/main" id="{13CFEB15-3233-403E-8E9B-49B6324EADB5}"/>
              </a:ext>
            </a:extLst>
          </p:cNvPr>
          <p:cNvSpPr>
            <a:spLocks noChangeShapeType="1"/>
          </p:cNvSpPr>
          <p:nvPr/>
        </p:nvSpPr>
        <p:spPr bwMode="auto">
          <a:xfrm>
            <a:off x="977284" y="1855433"/>
            <a:ext cx="51054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4" name="Group 24">
            <a:extLst>
              <a:ext uri="{FF2B5EF4-FFF2-40B4-BE49-F238E27FC236}">
                <a16:creationId xmlns:a16="http://schemas.microsoft.com/office/drawing/2014/main" id="{5806431C-0AE7-4738-BD70-F2ADC890A152}"/>
              </a:ext>
            </a:extLst>
          </p:cNvPr>
          <p:cNvGrpSpPr>
            <a:grpSpLocks/>
          </p:cNvGrpSpPr>
          <p:nvPr/>
        </p:nvGrpSpPr>
        <p:grpSpPr bwMode="auto">
          <a:xfrm>
            <a:off x="1947247" y="1550633"/>
            <a:ext cx="3200400" cy="611188"/>
            <a:chOff x="720" y="1392"/>
            <a:chExt cx="3687" cy="625"/>
          </a:xfrm>
        </p:grpSpPr>
        <p:grpSp>
          <p:nvGrpSpPr>
            <p:cNvPr id="5" name="Group 21">
              <a:extLst>
                <a:ext uri="{FF2B5EF4-FFF2-40B4-BE49-F238E27FC236}">
                  <a16:creationId xmlns:a16="http://schemas.microsoft.com/office/drawing/2014/main" id="{3E5DDA83-D018-4F13-B57B-CECA6820F333}"/>
                </a:ext>
              </a:extLst>
            </p:cNvPr>
            <p:cNvGrpSpPr>
              <a:grpSpLocks/>
            </p:cNvGrpSpPr>
            <p:nvPr/>
          </p:nvGrpSpPr>
          <p:grpSpPr bwMode="auto">
            <a:xfrm>
              <a:off x="1104" y="1392"/>
              <a:ext cx="2928" cy="625"/>
              <a:chOff x="48" y="1161"/>
              <a:chExt cx="4869" cy="856"/>
            </a:xfrm>
          </p:grpSpPr>
          <p:sp>
            <p:nvSpPr>
              <p:cNvPr id="8" name="Arc 4">
                <a:extLst>
                  <a:ext uri="{FF2B5EF4-FFF2-40B4-BE49-F238E27FC236}">
                    <a16:creationId xmlns:a16="http://schemas.microsoft.com/office/drawing/2014/main" id="{9DD0E24C-44D9-4B17-A1B4-CD51B9E73D40}"/>
                  </a:ext>
                </a:extLst>
              </p:cNvPr>
              <p:cNvSpPr>
                <a:spLocks/>
              </p:cNvSpPr>
              <p:nvPr/>
            </p:nvSpPr>
            <p:spPr bwMode="auto">
              <a:xfrm>
                <a:off x="48" y="1164"/>
                <a:ext cx="612" cy="841"/>
              </a:xfrm>
              <a:custGeom>
                <a:avLst/>
                <a:gdLst>
                  <a:gd name="G0" fmla="+- 21430 0 0"/>
                  <a:gd name="G1" fmla="+- 21600 0 0"/>
                  <a:gd name="G2" fmla="+- 21600 0 0"/>
                  <a:gd name="T0" fmla="*/ 0 w 43030"/>
                  <a:gd name="T1" fmla="*/ 18897 h 37126"/>
                  <a:gd name="T2" fmla="*/ 36447 w 43030"/>
                  <a:gd name="T3" fmla="*/ 37126 h 37126"/>
                  <a:gd name="T4" fmla="*/ 21430 w 43030"/>
                  <a:gd name="T5" fmla="*/ 21600 h 37126"/>
                </a:gdLst>
                <a:ahLst/>
                <a:cxnLst>
                  <a:cxn ang="0">
                    <a:pos x="T0" y="T1"/>
                  </a:cxn>
                  <a:cxn ang="0">
                    <a:pos x="T2" y="T3"/>
                  </a:cxn>
                  <a:cxn ang="0">
                    <a:pos x="T4" y="T5"/>
                  </a:cxn>
                </a:cxnLst>
                <a:rect l="0" t="0" r="r" b="b"/>
                <a:pathLst>
                  <a:path w="43030" h="37126" fill="none" extrusionOk="0">
                    <a:moveTo>
                      <a:pt x="-1" y="18896"/>
                    </a:moveTo>
                    <a:cubicBezTo>
                      <a:pt x="1361" y="8098"/>
                      <a:pt x="10545" y="0"/>
                      <a:pt x="21430" y="0"/>
                    </a:cubicBezTo>
                    <a:cubicBezTo>
                      <a:pt x="33359" y="0"/>
                      <a:pt x="43030" y="9670"/>
                      <a:pt x="43030" y="21600"/>
                    </a:cubicBezTo>
                    <a:cubicBezTo>
                      <a:pt x="43030" y="27453"/>
                      <a:pt x="40654" y="33056"/>
                      <a:pt x="36446" y="37125"/>
                    </a:cubicBezTo>
                  </a:path>
                  <a:path w="43030" h="37126" stroke="0" extrusionOk="0">
                    <a:moveTo>
                      <a:pt x="-1" y="18896"/>
                    </a:moveTo>
                    <a:cubicBezTo>
                      <a:pt x="1361" y="8098"/>
                      <a:pt x="10545" y="0"/>
                      <a:pt x="21430" y="0"/>
                    </a:cubicBezTo>
                    <a:cubicBezTo>
                      <a:pt x="33359" y="0"/>
                      <a:pt x="43030" y="9670"/>
                      <a:pt x="43030" y="21600"/>
                    </a:cubicBezTo>
                    <a:cubicBezTo>
                      <a:pt x="43030" y="27453"/>
                      <a:pt x="40654" y="33056"/>
                      <a:pt x="36446" y="37125"/>
                    </a:cubicBezTo>
                    <a:lnTo>
                      <a:pt x="2143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9" name="Group 20">
                <a:extLst>
                  <a:ext uri="{FF2B5EF4-FFF2-40B4-BE49-F238E27FC236}">
                    <a16:creationId xmlns:a16="http://schemas.microsoft.com/office/drawing/2014/main" id="{5D306B70-BB80-4C05-8626-47DE6EF78EB0}"/>
                  </a:ext>
                </a:extLst>
              </p:cNvPr>
              <p:cNvGrpSpPr>
                <a:grpSpLocks/>
              </p:cNvGrpSpPr>
              <p:nvPr/>
            </p:nvGrpSpPr>
            <p:grpSpPr bwMode="auto">
              <a:xfrm>
                <a:off x="474" y="1161"/>
                <a:ext cx="4443" cy="856"/>
                <a:chOff x="-30" y="1152"/>
                <a:chExt cx="4443" cy="856"/>
              </a:xfrm>
            </p:grpSpPr>
            <p:sp>
              <p:nvSpPr>
                <p:cNvPr id="10" name="Arc 10">
                  <a:extLst>
                    <a:ext uri="{FF2B5EF4-FFF2-40B4-BE49-F238E27FC236}">
                      <a16:creationId xmlns:a16="http://schemas.microsoft.com/office/drawing/2014/main" id="{19DBAB38-C05F-4FD4-B299-7D39D174A312}"/>
                    </a:ext>
                  </a:extLst>
                </p:cNvPr>
                <p:cNvSpPr>
                  <a:spLocks/>
                </p:cNvSpPr>
                <p:nvPr/>
              </p:nvSpPr>
              <p:spPr bwMode="auto">
                <a:xfrm>
                  <a:off x="3371" y="1152"/>
                  <a:ext cx="615" cy="840"/>
                </a:xfrm>
                <a:custGeom>
                  <a:avLst/>
                  <a:gdLst>
                    <a:gd name="G0" fmla="+- 21600 0 0"/>
                    <a:gd name="G1" fmla="+- 21600 0 0"/>
                    <a:gd name="G2" fmla="+- 21600 0 0"/>
                    <a:gd name="T0" fmla="*/ 6463 w 43200"/>
                    <a:gd name="T1" fmla="*/ 37009 h 37126"/>
                    <a:gd name="T2" fmla="*/ 36617 w 43200"/>
                    <a:gd name="T3" fmla="*/ 37126 h 37126"/>
                    <a:gd name="T4" fmla="*/ 21600 w 43200"/>
                    <a:gd name="T5" fmla="*/ 21600 h 37126"/>
                  </a:gdLst>
                  <a:ahLst/>
                  <a:cxnLst>
                    <a:cxn ang="0">
                      <a:pos x="T0" y="T1"/>
                    </a:cxn>
                    <a:cxn ang="0">
                      <a:pos x="T2" y="T3"/>
                    </a:cxn>
                    <a:cxn ang="0">
                      <a:pos x="T4" y="T5"/>
                    </a:cxn>
                  </a:cxnLst>
                  <a:rect l="0" t="0" r="r" b="b"/>
                  <a:pathLst>
                    <a:path w="43200" h="37126" fill="none"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path>
                    <a:path w="43200" h="37126" stroke="0"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lnTo>
                        <a:pt x="2160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1" name="Group 19">
                  <a:extLst>
                    <a:ext uri="{FF2B5EF4-FFF2-40B4-BE49-F238E27FC236}">
                      <a16:creationId xmlns:a16="http://schemas.microsoft.com/office/drawing/2014/main" id="{A072D417-025A-4BE4-B243-856CBBEBE9F6}"/>
                    </a:ext>
                  </a:extLst>
                </p:cNvPr>
                <p:cNvGrpSpPr>
                  <a:grpSpLocks/>
                </p:cNvGrpSpPr>
                <p:nvPr/>
              </p:nvGrpSpPr>
              <p:grpSpPr bwMode="auto">
                <a:xfrm>
                  <a:off x="-30" y="1152"/>
                  <a:ext cx="4443" cy="856"/>
                  <a:chOff x="-30" y="1152"/>
                  <a:chExt cx="4443" cy="856"/>
                </a:xfrm>
              </p:grpSpPr>
              <p:grpSp>
                <p:nvGrpSpPr>
                  <p:cNvPr id="12" name="Group 13">
                    <a:extLst>
                      <a:ext uri="{FF2B5EF4-FFF2-40B4-BE49-F238E27FC236}">
                        <a16:creationId xmlns:a16="http://schemas.microsoft.com/office/drawing/2014/main" id="{6F5E470E-63A2-43D1-82B5-52C0FEAD7E19}"/>
                      </a:ext>
                    </a:extLst>
                  </p:cNvPr>
                  <p:cNvGrpSpPr>
                    <a:grpSpLocks/>
                  </p:cNvGrpSpPr>
                  <p:nvPr/>
                </p:nvGrpSpPr>
                <p:grpSpPr bwMode="auto">
                  <a:xfrm>
                    <a:off x="1668" y="1159"/>
                    <a:ext cx="1889" cy="849"/>
                    <a:chOff x="1668" y="1159"/>
                    <a:chExt cx="1889" cy="849"/>
                  </a:xfrm>
                </p:grpSpPr>
                <p:sp>
                  <p:nvSpPr>
                    <p:cNvPr id="19" name="Arc 5">
                      <a:extLst>
                        <a:ext uri="{FF2B5EF4-FFF2-40B4-BE49-F238E27FC236}">
                          <a16:creationId xmlns:a16="http://schemas.microsoft.com/office/drawing/2014/main" id="{3ED22BB6-060E-4570-B5FA-1FA6952D9949}"/>
                        </a:ext>
                      </a:extLst>
                    </p:cNvPr>
                    <p:cNvSpPr>
                      <a:spLocks/>
                    </p:cNvSpPr>
                    <p:nvPr/>
                  </p:nvSpPr>
                  <p:spPr bwMode="auto">
                    <a:xfrm>
                      <a:off x="1668" y="1168"/>
                      <a:ext cx="614" cy="840"/>
                    </a:xfrm>
                    <a:custGeom>
                      <a:avLst/>
                      <a:gdLst>
                        <a:gd name="G0" fmla="+- 21600 0 0"/>
                        <a:gd name="G1" fmla="+- 21600 0 0"/>
                        <a:gd name="G2" fmla="+- 21600 0 0"/>
                        <a:gd name="T0" fmla="*/ 6463 w 43200"/>
                        <a:gd name="T1" fmla="*/ 37009 h 37126"/>
                        <a:gd name="T2" fmla="*/ 36617 w 43200"/>
                        <a:gd name="T3" fmla="*/ 37126 h 37126"/>
                        <a:gd name="T4" fmla="*/ 21600 w 43200"/>
                        <a:gd name="T5" fmla="*/ 21600 h 37126"/>
                      </a:gdLst>
                      <a:ahLst/>
                      <a:cxnLst>
                        <a:cxn ang="0">
                          <a:pos x="T0" y="T1"/>
                        </a:cxn>
                        <a:cxn ang="0">
                          <a:pos x="T2" y="T3"/>
                        </a:cxn>
                        <a:cxn ang="0">
                          <a:pos x="T4" y="T5"/>
                        </a:cxn>
                      </a:cxnLst>
                      <a:rect l="0" t="0" r="r" b="b"/>
                      <a:pathLst>
                        <a:path w="43200" h="37126" fill="none"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path>
                        <a:path w="43200" h="37126" stroke="0"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lnTo>
                            <a:pt x="2160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 name="Arc 7">
                      <a:extLst>
                        <a:ext uri="{FF2B5EF4-FFF2-40B4-BE49-F238E27FC236}">
                          <a16:creationId xmlns:a16="http://schemas.microsoft.com/office/drawing/2014/main" id="{5485B833-6101-44AC-9BC1-E569E2D600A7}"/>
                        </a:ext>
                      </a:extLst>
                    </p:cNvPr>
                    <p:cNvSpPr>
                      <a:spLocks/>
                    </p:cNvSpPr>
                    <p:nvPr/>
                  </p:nvSpPr>
                  <p:spPr bwMode="auto">
                    <a:xfrm>
                      <a:off x="2095" y="1160"/>
                      <a:ext cx="614" cy="841"/>
                    </a:xfrm>
                    <a:custGeom>
                      <a:avLst/>
                      <a:gdLst>
                        <a:gd name="G0" fmla="+- 21600 0 0"/>
                        <a:gd name="G1" fmla="+- 21600 0 0"/>
                        <a:gd name="G2" fmla="+- 21600 0 0"/>
                        <a:gd name="T0" fmla="*/ 6463 w 43200"/>
                        <a:gd name="T1" fmla="*/ 37009 h 37126"/>
                        <a:gd name="T2" fmla="*/ 36617 w 43200"/>
                        <a:gd name="T3" fmla="*/ 37126 h 37126"/>
                        <a:gd name="T4" fmla="*/ 21600 w 43200"/>
                        <a:gd name="T5" fmla="*/ 21600 h 37126"/>
                      </a:gdLst>
                      <a:ahLst/>
                      <a:cxnLst>
                        <a:cxn ang="0">
                          <a:pos x="T0" y="T1"/>
                        </a:cxn>
                        <a:cxn ang="0">
                          <a:pos x="T2" y="T3"/>
                        </a:cxn>
                        <a:cxn ang="0">
                          <a:pos x="T4" y="T5"/>
                        </a:cxn>
                      </a:cxnLst>
                      <a:rect l="0" t="0" r="r" b="b"/>
                      <a:pathLst>
                        <a:path w="43200" h="37126" fill="none"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path>
                        <a:path w="43200" h="37126" stroke="0"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lnTo>
                            <a:pt x="2160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 name="Arc 8">
                      <a:extLst>
                        <a:ext uri="{FF2B5EF4-FFF2-40B4-BE49-F238E27FC236}">
                          <a16:creationId xmlns:a16="http://schemas.microsoft.com/office/drawing/2014/main" id="{A037F6B2-1750-4D55-B103-BAC6A183AA31}"/>
                        </a:ext>
                      </a:extLst>
                    </p:cNvPr>
                    <p:cNvSpPr>
                      <a:spLocks/>
                    </p:cNvSpPr>
                    <p:nvPr/>
                  </p:nvSpPr>
                  <p:spPr bwMode="auto">
                    <a:xfrm>
                      <a:off x="2515" y="1167"/>
                      <a:ext cx="614" cy="840"/>
                    </a:xfrm>
                    <a:custGeom>
                      <a:avLst/>
                      <a:gdLst>
                        <a:gd name="G0" fmla="+- 21600 0 0"/>
                        <a:gd name="G1" fmla="+- 21600 0 0"/>
                        <a:gd name="G2" fmla="+- 21600 0 0"/>
                        <a:gd name="T0" fmla="*/ 6463 w 43200"/>
                        <a:gd name="T1" fmla="*/ 37009 h 37126"/>
                        <a:gd name="T2" fmla="*/ 36617 w 43200"/>
                        <a:gd name="T3" fmla="*/ 37126 h 37126"/>
                        <a:gd name="T4" fmla="*/ 21600 w 43200"/>
                        <a:gd name="T5" fmla="*/ 21600 h 37126"/>
                      </a:gdLst>
                      <a:ahLst/>
                      <a:cxnLst>
                        <a:cxn ang="0">
                          <a:pos x="T0" y="T1"/>
                        </a:cxn>
                        <a:cxn ang="0">
                          <a:pos x="T2" y="T3"/>
                        </a:cxn>
                        <a:cxn ang="0">
                          <a:pos x="T4" y="T5"/>
                        </a:cxn>
                      </a:cxnLst>
                      <a:rect l="0" t="0" r="r" b="b"/>
                      <a:pathLst>
                        <a:path w="43200" h="37126" fill="none"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path>
                        <a:path w="43200" h="37126" stroke="0"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lnTo>
                            <a:pt x="2160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 name="Arc 9">
                      <a:extLst>
                        <a:ext uri="{FF2B5EF4-FFF2-40B4-BE49-F238E27FC236}">
                          <a16:creationId xmlns:a16="http://schemas.microsoft.com/office/drawing/2014/main" id="{C17B5C1E-86B5-4AF7-B647-F97B414739DC}"/>
                        </a:ext>
                      </a:extLst>
                    </p:cNvPr>
                    <p:cNvSpPr>
                      <a:spLocks/>
                    </p:cNvSpPr>
                    <p:nvPr/>
                  </p:nvSpPr>
                  <p:spPr bwMode="auto">
                    <a:xfrm>
                      <a:off x="2943" y="1159"/>
                      <a:ext cx="614" cy="840"/>
                    </a:xfrm>
                    <a:custGeom>
                      <a:avLst/>
                      <a:gdLst>
                        <a:gd name="G0" fmla="+- 21600 0 0"/>
                        <a:gd name="G1" fmla="+- 21600 0 0"/>
                        <a:gd name="G2" fmla="+- 21600 0 0"/>
                        <a:gd name="T0" fmla="*/ 6463 w 43200"/>
                        <a:gd name="T1" fmla="*/ 37009 h 37126"/>
                        <a:gd name="T2" fmla="*/ 36617 w 43200"/>
                        <a:gd name="T3" fmla="*/ 37126 h 37126"/>
                        <a:gd name="T4" fmla="*/ 21600 w 43200"/>
                        <a:gd name="T5" fmla="*/ 21600 h 37126"/>
                      </a:gdLst>
                      <a:ahLst/>
                      <a:cxnLst>
                        <a:cxn ang="0">
                          <a:pos x="T0" y="T1"/>
                        </a:cxn>
                        <a:cxn ang="0">
                          <a:pos x="T2" y="T3"/>
                        </a:cxn>
                        <a:cxn ang="0">
                          <a:pos x="T4" y="T5"/>
                        </a:cxn>
                      </a:cxnLst>
                      <a:rect l="0" t="0" r="r" b="b"/>
                      <a:pathLst>
                        <a:path w="43200" h="37126" fill="none"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path>
                        <a:path w="43200" h="37126" stroke="0"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lnTo>
                            <a:pt x="2160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13" name="Arc 11">
                    <a:extLst>
                      <a:ext uri="{FF2B5EF4-FFF2-40B4-BE49-F238E27FC236}">
                        <a16:creationId xmlns:a16="http://schemas.microsoft.com/office/drawing/2014/main" id="{60FD3539-85EC-48E3-9941-DCD2E045B049}"/>
                      </a:ext>
                    </a:extLst>
                  </p:cNvPr>
                  <p:cNvSpPr>
                    <a:spLocks/>
                  </p:cNvSpPr>
                  <p:nvPr/>
                </p:nvSpPr>
                <p:spPr bwMode="auto">
                  <a:xfrm>
                    <a:off x="3802" y="1153"/>
                    <a:ext cx="611" cy="837"/>
                  </a:xfrm>
                  <a:custGeom>
                    <a:avLst/>
                    <a:gdLst>
                      <a:gd name="G0" fmla="+- 21600 0 0"/>
                      <a:gd name="G1" fmla="+- 21600 0 0"/>
                      <a:gd name="G2" fmla="+- 21600 0 0"/>
                      <a:gd name="T0" fmla="*/ 6463 w 42988"/>
                      <a:gd name="T1" fmla="*/ 37009 h 37009"/>
                      <a:gd name="T2" fmla="*/ 42988 w 42988"/>
                      <a:gd name="T3" fmla="*/ 18581 h 37009"/>
                      <a:gd name="T4" fmla="*/ 21600 w 42988"/>
                      <a:gd name="T5" fmla="*/ 21600 h 37009"/>
                    </a:gdLst>
                    <a:ahLst/>
                    <a:cxnLst>
                      <a:cxn ang="0">
                        <a:pos x="T0" y="T1"/>
                      </a:cxn>
                      <a:cxn ang="0">
                        <a:pos x="T2" y="T3"/>
                      </a:cxn>
                      <a:cxn ang="0">
                        <a:pos x="T4" y="T5"/>
                      </a:cxn>
                    </a:cxnLst>
                    <a:rect l="0" t="0" r="r" b="b"/>
                    <a:pathLst>
                      <a:path w="42988" h="37009" fill="none" extrusionOk="0">
                        <a:moveTo>
                          <a:pt x="6463" y="37008"/>
                        </a:moveTo>
                        <a:cubicBezTo>
                          <a:pt x="2328" y="32947"/>
                          <a:pt x="0" y="27395"/>
                          <a:pt x="0" y="21600"/>
                        </a:cubicBezTo>
                        <a:cubicBezTo>
                          <a:pt x="0" y="9670"/>
                          <a:pt x="9670" y="0"/>
                          <a:pt x="21600" y="0"/>
                        </a:cubicBezTo>
                        <a:cubicBezTo>
                          <a:pt x="32362" y="0"/>
                          <a:pt x="41483" y="7923"/>
                          <a:pt x="42987" y="18581"/>
                        </a:cubicBezTo>
                      </a:path>
                      <a:path w="42988" h="37009" stroke="0" extrusionOk="0">
                        <a:moveTo>
                          <a:pt x="6463" y="37008"/>
                        </a:moveTo>
                        <a:cubicBezTo>
                          <a:pt x="2328" y="32947"/>
                          <a:pt x="0" y="27395"/>
                          <a:pt x="0" y="21600"/>
                        </a:cubicBezTo>
                        <a:cubicBezTo>
                          <a:pt x="0" y="9670"/>
                          <a:pt x="9670" y="0"/>
                          <a:pt x="21600" y="0"/>
                        </a:cubicBezTo>
                        <a:cubicBezTo>
                          <a:pt x="32362" y="0"/>
                          <a:pt x="41483" y="7923"/>
                          <a:pt x="42987" y="18581"/>
                        </a:cubicBezTo>
                        <a:lnTo>
                          <a:pt x="2160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b="1"/>
                  </a:p>
                </p:txBody>
              </p:sp>
              <p:grpSp>
                <p:nvGrpSpPr>
                  <p:cNvPr id="14" name="Group 14">
                    <a:extLst>
                      <a:ext uri="{FF2B5EF4-FFF2-40B4-BE49-F238E27FC236}">
                        <a16:creationId xmlns:a16="http://schemas.microsoft.com/office/drawing/2014/main" id="{180D1F3B-9C35-4707-BB37-9D6D655CE788}"/>
                      </a:ext>
                    </a:extLst>
                  </p:cNvPr>
                  <p:cNvGrpSpPr>
                    <a:grpSpLocks/>
                  </p:cNvGrpSpPr>
                  <p:nvPr/>
                </p:nvGrpSpPr>
                <p:grpSpPr bwMode="auto">
                  <a:xfrm>
                    <a:off x="-30" y="1152"/>
                    <a:ext cx="1889" cy="849"/>
                    <a:chOff x="1668" y="1159"/>
                    <a:chExt cx="1889" cy="849"/>
                  </a:xfrm>
                </p:grpSpPr>
                <p:sp>
                  <p:nvSpPr>
                    <p:cNvPr id="15" name="Arc 15">
                      <a:extLst>
                        <a:ext uri="{FF2B5EF4-FFF2-40B4-BE49-F238E27FC236}">
                          <a16:creationId xmlns:a16="http://schemas.microsoft.com/office/drawing/2014/main" id="{07442098-A3F1-4B7D-83D2-21E074526F7B}"/>
                        </a:ext>
                      </a:extLst>
                    </p:cNvPr>
                    <p:cNvSpPr>
                      <a:spLocks/>
                    </p:cNvSpPr>
                    <p:nvPr/>
                  </p:nvSpPr>
                  <p:spPr bwMode="auto">
                    <a:xfrm>
                      <a:off x="1668" y="1168"/>
                      <a:ext cx="614" cy="840"/>
                    </a:xfrm>
                    <a:custGeom>
                      <a:avLst/>
                      <a:gdLst>
                        <a:gd name="G0" fmla="+- 21600 0 0"/>
                        <a:gd name="G1" fmla="+- 21600 0 0"/>
                        <a:gd name="G2" fmla="+- 21600 0 0"/>
                        <a:gd name="T0" fmla="*/ 6463 w 43200"/>
                        <a:gd name="T1" fmla="*/ 37009 h 37126"/>
                        <a:gd name="T2" fmla="*/ 36617 w 43200"/>
                        <a:gd name="T3" fmla="*/ 37126 h 37126"/>
                        <a:gd name="T4" fmla="*/ 21600 w 43200"/>
                        <a:gd name="T5" fmla="*/ 21600 h 37126"/>
                      </a:gdLst>
                      <a:ahLst/>
                      <a:cxnLst>
                        <a:cxn ang="0">
                          <a:pos x="T0" y="T1"/>
                        </a:cxn>
                        <a:cxn ang="0">
                          <a:pos x="T2" y="T3"/>
                        </a:cxn>
                        <a:cxn ang="0">
                          <a:pos x="T4" y="T5"/>
                        </a:cxn>
                      </a:cxnLst>
                      <a:rect l="0" t="0" r="r" b="b"/>
                      <a:pathLst>
                        <a:path w="43200" h="37126" fill="none"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path>
                        <a:path w="43200" h="37126" stroke="0"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lnTo>
                            <a:pt x="2160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 name="Arc 16">
                      <a:extLst>
                        <a:ext uri="{FF2B5EF4-FFF2-40B4-BE49-F238E27FC236}">
                          <a16:creationId xmlns:a16="http://schemas.microsoft.com/office/drawing/2014/main" id="{C33F6C48-7977-457A-AE3B-D4CC7E566237}"/>
                        </a:ext>
                      </a:extLst>
                    </p:cNvPr>
                    <p:cNvSpPr>
                      <a:spLocks/>
                    </p:cNvSpPr>
                    <p:nvPr/>
                  </p:nvSpPr>
                  <p:spPr bwMode="auto">
                    <a:xfrm>
                      <a:off x="2095" y="1160"/>
                      <a:ext cx="614" cy="841"/>
                    </a:xfrm>
                    <a:custGeom>
                      <a:avLst/>
                      <a:gdLst>
                        <a:gd name="G0" fmla="+- 21600 0 0"/>
                        <a:gd name="G1" fmla="+- 21600 0 0"/>
                        <a:gd name="G2" fmla="+- 21600 0 0"/>
                        <a:gd name="T0" fmla="*/ 6463 w 43200"/>
                        <a:gd name="T1" fmla="*/ 37009 h 37126"/>
                        <a:gd name="T2" fmla="*/ 36617 w 43200"/>
                        <a:gd name="T3" fmla="*/ 37126 h 37126"/>
                        <a:gd name="T4" fmla="*/ 21600 w 43200"/>
                        <a:gd name="T5" fmla="*/ 21600 h 37126"/>
                      </a:gdLst>
                      <a:ahLst/>
                      <a:cxnLst>
                        <a:cxn ang="0">
                          <a:pos x="T0" y="T1"/>
                        </a:cxn>
                        <a:cxn ang="0">
                          <a:pos x="T2" y="T3"/>
                        </a:cxn>
                        <a:cxn ang="0">
                          <a:pos x="T4" y="T5"/>
                        </a:cxn>
                      </a:cxnLst>
                      <a:rect l="0" t="0" r="r" b="b"/>
                      <a:pathLst>
                        <a:path w="43200" h="37126" fill="none"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path>
                        <a:path w="43200" h="37126" stroke="0"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lnTo>
                            <a:pt x="2160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 name="Arc 17">
                      <a:extLst>
                        <a:ext uri="{FF2B5EF4-FFF2-40B4-BE49-F238E27FC236}">
                          <a16:creationId xmlns:a16="http://schemas.microsoft.com/office/drawing/2014/main" id="{3372E4E3-6E8D-4CBF-8E16-75D33A8A12BF}"/>
                        </a:ext>
                      </a:extLst>
                    </p:cNvPr>
                    <p:cNvSpPr>
                      <a:spLocks/>
                    </p:cNvSpPr>
                    <p:nvPr/>
                  </p:nvSpPr>
                  <p:spPr bwMode="auto">
                    <a:xfrm>
                      <a:off x="2515" y="1167"/>
                      <a:ext cx="614" cy="840"/>
                    </a:xfrm>
                    <a:custGeom>
                      <a:avLst/>
                      <a:gdLst>
                        <a:gd name="G0" fmla="+- 21600 0 0"/>
                        <a:gd name="G1" fmla="+- 21600 0 0"/>
                        <a:gd name="G2" fmla="+- 21600 0 0"/>
                        <a:gd name="T0" fmla="*/ 6463 w 43200"/>
                        <a:gd name="T1" fmla="*/ 37009 h 37126"/>
                        <a:gd name="T2" fmla="*/ 36617 w 43200"/>
                        <a:gd name="T3" fmla="*/ 37126 h 37126"/>
                        <a:gd name="T4" fmla="*/ 21600 w 43200"/>
                        <a:gd name="T5" fmla="*/ 21600 h 37126"/>
                      </a:gdLst>
                      <a:ahLst/>
                      <a:cxnLst>
                        <a:cxn ang="0">
                          <a:pos x="T0" y="T1"/>
                        </a:cxn>
                        <a:cxn ang="0">
                          <a:pos x="T2" y="T3"/>
                        </a:cxn>
                        <a:cxn ang="0">
                          <a:pos x="T4" y="T5"/>
                        </a:cxn>
                      </a:cxnLst>
                      <a:rect l="0" t="0" r="r" b="b"/>
                      <a:pathLst>
                        <a:path w="43200" h="37126" fill="none"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path>
                        <a:path w="43200" h="37126" stroke="0"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lnTo>
                            <a:pt x="2160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 name="Arc 18">
                      <a:extLst>
                        <a:ext uri="{FF2B5EF4-FFF2-40B4-BE49-F238E27FC236}">
                          <a16:creationId xmlns:a16="http://schemas.microsoft.com/office/drawing/2014/main" id="{ED77CC9C-A6C9-4791-829B-5632AFDEC593}"/>
                        </a:ext>
                      </a:extLst>
                    </p:cNvPr>
                    <p:cNvSpPr>
                      <a:spLocks/>
                    </p:cNvSpPr>
                    <p:nvPr/>
                  </p:nvSpPr>
                  <p:spPr bwMode="auto">
                    <a:xfrm>
                      <a:off x="2943" y="1159"/>
                      <a:ext cx="614" cy="840"/>
                    </a:xfrm>
                    <a:custGeom>
                      <a:avLst/>
                      <a:gdLst>
                        <a:gd name="G0" fmla="+- 21600 0 0"/>
                        <a:gd name="G1" fmla="+- 21600 0 0"/>
                        <a:gd name="G2" fmla="+- 21600 0 0"/>
                        <a:gd name="T0" fmla="*/ 6463 w 43200"/>
                        <a:gd name="T1" fmla="*/ 37009 h 37126"/>
                        <a:gd name="T2" fmla="*/ 36617 w 43200"/>
                        <a:gd name="T3" fmla="*/ 37126 h 37126"/>
                        <a:gd name="T4" fmla="*/ 21600 w 43200"/>
                        <a:gd name="T5" fmla="*/ 21600 h 37126"/>
                      </a:gdLst>
                      <a:ahLst/>
                      <a:cxnLst>
                        <a:cxn ang="0">
                          <a:pos x="T0" y="T1"/>
                        </a:cxn>
                        <a:cxn ang="0">
                          <a:pos x="T2" y="T3"/>
                        </a:cxn>
                        <a:cxn ang="0">
                          <a:pos x="T4" y="T5"/>
                        </a:cxn>
                      </a:cxnLst>
                      <a:rect l="0" t="0" r="r" b="b"/>
                      <a:pathLst>
                        <a:path w="43200" h="37126" fill="none"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path>
                        <a:path w="43200" h="37126" stroke="0"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lnTo>
                            <a:pt x="2160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grpSp>
        <p:sp>
          <p:nvSpPr>
            <p:cNvPr id="6" name="Line 22">
              <a:extLst>
                <a:ext uri="{FF2B5EF4-FFF2-40B4-BE49-F238E27FC236}">
                  <a16:creationId xmlns:a16="http://schemas.microsoft.com/office/drawing/2014/main" id="{EA816D0D-ADCE-46A5-8374-4A37D04A2846}"/>
                </a:ext>
              </a:extLst>
            </p:cNvPr>
            <p:cNvSpPr>
              <a:spLocks noChangeShapeType="1"/>
            </p:cNvSpPr>
            <p:nvPr/>
          </p:nvSpPr>
          <p:spPr bwMode="auto">
            <a:xfrm>
              <a:off x="4023" y="1701"/>
              <a:ext cx="38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 name="Line 23">
              <a:extLst>
                <a:ext uri="{FF2B5EF4-FFF2-40B4-BE49-F238E27FC236}">
                  <a16:creationId xmlns:a16="http://schemas.microsoft.com/office/drawing/2014/main" id="{41547695-3E47-478E-BAF5-1B96283772C0}"/>
                </a:ext>
              </a:extLst>
            </p:cNvPr>
            <p:cNvSpPr>
              <a:spLocks noChangeShapeType="1"/>
            </p:cNvSpPr>
            <p:nvPr/>
          </p:nvSpPr>
          <p:spPr bwMode="auto">
            <a:xfrm flipH="1">
              <a:off x="720" y="1707"/>
              <a:ext cx="38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3" name="Line 25">
            <a:extLst>
              <a:ext uri="{FF2B5EF4-FFF2-40B4-BE49-F238E27FC236}">
                <a16:creationId xmlns:a16="http://schemas.microsoft.com/office/drawing/2014/main" id="{A64C7B20-BC30-4E05-BA0A-F4D6C8CD73D3}"/>
              </a:ext>
            </a:extLst>
          </p:cNvPr>
          <p:cNvSpPr>
            <a:spLocks noChangeShapeType="1"/>
          </p:cNvSpPr>
          <p:nvPr/>
        </p:nvSpPr>
        <p:spPr bwMode="auto">
          <a:xfrm>
            <a:off x="1586884" y="1322033"/>
            <a:ext cx="533400" cy="0"/>
          </a:xfrm>
          <a:prstGeom prst="line">
            <a:avLst/>
          </a:prstGeom>
          <a:noFill/>
          <a:ln w="38100">
            <a:solidFill>
              <a:srgbClr val="FF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 name="Line 26">
            <a:extLst>
              <a:ext uri="{FF2B5EF4-FFF2-40B4-BE49-F238E27FC236}">
                <a16:creationId xmlns:a16="http://schemas.microsoft.com/office/drawing/2014/main" id="{9A7E9CAE-81B6-400C-AA21-84F377C487A3}"/>
              </a:ext>
            </a:extLst>
          </p:cNvPr>
          <p:cNvSpPr>
            <a:spLocks noChangeShapeType="1"/>
          </p:cNvSpPr>
          <p:nvPr/>
        </p:nvSpPr>
        <p:spPr bwMode="auto">
          <a:xfrm>
            <a:off x="5168284" y="2312633"/>
            <a:ext cx="533400" cy="0"/>
          </a:xfrm>
          <a:prstGeom prst="line">
            <a:avLst/>
          </a:prstGeom>
          <a:noFill/>
          <a:ln w="38100">
            <a:solidFill>
              <a:srgbClr val="FF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 name="Line 27">
            <a:extLst>
              <a:ext uri="{FF2B5EF4-FFF2-40B4-BE49-F238E27FC236}">
                <a16:creationId xmlns:a16="http://schemas.microsoft.com/office/drawing/2014/main" id="{CF45CC6F-5603-4682-9530-EECE0ED450ED}"/>
              </a:ext>
            </a:extLst>
          </p:cNvPr>
          <p:cNvSpPr>
            <a:spLocks noChangeShapeType="1"/>
          </p:cNvSpPr>
          <p:nvPr/>
        </p:nvSpPr>
        <p:spPr bwMode="auto">
          <a:xfrm>
            <a:off x="4863484" y="1398233"/>
            <a:ext cx="533400"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 name="Line 28">
            <a:extLst>
              <a:ext uri="{FF2B5EF4-FFF2-40B4-BE49-F238E27FC236}">
                <a16:creationId xmlns:a16="http://schemas.microsoft.com/office/drawing/2014/main" id="{63B9F9A6-0A98-48A0-BB0E-A753F39C1D75}"/>
              </a:ext>
            </a:extLst>
          </p:cNvPr>
          <p:cNvSpPr>
            <a:spLocks noChangeShapeType="1"/>
          </p:cNvSpPr>
          <p:nvPr/>
        </p:nvSpPr>
        <p:spPr bwMode="auto">
          <a:xfrm>
            <a:off x="977284" y="2312633"/>
            <a:ext cx="533400"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27" name="Group 169">
            <a:extLst>
              <a:ext uri="{FF2B5EF4-FFF2-40B4-BE49-F238E27FC236}">
                <a16:creationId xmlns:a16="http://schemas.microsoft.com/office/drawing/2014/main" id="{FC8C25EE-C9ED-458C-8A59-800A79B05715}"/>
              </a:ext>
            </a:extLst>
          </p:cNvPr>
          <p:cNvGrpSpPr>
            <a:grpSpLocks/>
          </p:cNvGrpSpPr>
          <p:nvPr/>
        </p:nvGrpSpPr>
        <p:grpSpPr bwMode="auto">
          <a:xfrm rot="19800000">
            <a:off x="4995247" y="1550633"/>
            <a:ext cx="706437" cy="671513"/>
            <a:chOff x="672" y="3354"/>
            <a:chExt cx="445" cy="423"/>
          </a:xfrm>
        </p:grpSpPr>
        <p:sp>
          <p:nvSpPr>
            <p:cNvPr id="28" name="Freeform 46">
              <a:extLst>
                <a:ext uri="{FF2B5EF4-FFF2-40B4-BE49-F238E27FC236}">
                  <a16:creationId xmlns:a16="http://schemas.microsoft.com/office/drawing/2014/main" id="{DEC11463-9E66-4CAF-82D7-5AC4C64750FB}"/>
                </a:ext>
              </a:extLst>
            </p:cNvPr>
            <p:cNvSpPr>
              <a:spLocks/>
            </p:cNvSpPr>
            <p:nvPr/>
          </p:nvSpPr>
          <p:spPr bwMode="auto">
            <a:xfrm>
              <a:off x="825" y="3558"/>
              <a:ext cx="292" cy="206"/>
            </a:xfrm>
            <a:custGeom>
              <a:avLst/>
              <a:gdLst>
                <a:gd name="T0" fmla="*/ 21 w 584"/>
                <a:gd name="T1" fmla="*/ 35 h 411"/>
                <a:gd name="T2" fmla="*/ 32 w 584"/>
                <a:gd name="T3" fmla="*/ 21 h 411"/>
                <a:gd name="T4" fmla="*/ 45 w 584"/>
                <a:gd name="T5" fmla="*/ 12 h 411"/>
                <a:gd name="T6" fmla="*/ 60 w 584"/>
                <a:gd name="T7" fmla="*/ 5 h 411"/>
                <a:gd name="T8" fmla="*/ 76 w 584"/>
                <a:gd name="T9" fmla="*/ 1 h 411"/>
                <a:gd name="T10" fmla="*/ 93 w 584"/>
                <a:gd name="T11" fmla="*/ 0 h 411"/>
                <a:gd name="T12" fmla="*/ 111 w 584"/>
                <a:gd name="T13" fmla="*/ 1 h 411"/>
                <a:gd name="T14" fmla="*/ 129 w 584"/>
                <a:gd name="T15" fmla="*/ 5 h 411"/>
                <a:gd name="T16" fmla="*/ 149 w 584"/>
                <a:gd name="T17" fmla="*/ 9 h 411"/>
                <a:gd name="T18" fmla="*/ 167 w 584"/>
                <a:gd name="T19" fmla="*/ 15 h 411"/>
                <a:gd name="T20" fmla="*/ 186 w 584"/>
                <a:gd name="T21" fmla="*/ 22 h 411"/>
                <a:gd name="T22" fmla="*/ 204 w 584"/>
                <a:gd name="T23" fmla="*/ 30 h 411"/>
                <a:gd name="T24" fmla="*/ 222 w 584"/>
                <a:gd name="T25" fmla="*/ 37 h 411"/>
                <a:gd name="T26" fmla="*/ 240 w 584"/>
                <a:gd name="T27" fmla="*/ 45 h 411"/>
                <a:gd name="T28" fmla="*/ 256 w 584"/>
                <a:gd name="T29" fmla="*/ 52 h 411"/>
                <a:gd name="T30" fmla="*/ 270 w 584"/>
                <a:gd name="T31" fmla="*/ 58 h 411"/>
                <a:gd name="T32" fmla="*/ 284 w 584"/>
                <a:gd name="T33" fmla="*/ 62 h 411"/>
                <a:gd name="T34" fmla="*/ 297 w 584"/>
                <a:gd name="T35" fmla="*/ 67 h 411"/>
                <a:gd name="T36" fmla="*/ 314 w 584"/>
                <a:gd name="T37" fmla="*/ 72 h 411"/>
                <a:gd name="T38" fmla="*/ 332 w 584"/>
                <a:gd name="T39" fmla="*/ 77 h 411"/>
                <a:gd name="T40" fmla="*/ 352 w 584"/>
                <a:gd name="T41" fmla="*/ 83 h 411"/>
                <a:gd name="T42" fmla="*/ 372 w 584"/>
                <a:gd name="T43" fmla="*/ 91 h 411"/>
                <a:gd name="T44" fmla="*/ 393 w 584"/>
                <a:gd name="T45" fmla="*/ 99 h 411"/>
                <a:gd name="T46" fmla="*/ 416 w 584"/>
                <a:gd name="T47" fmla="*/ 110 h 411"/>
                <a:gd name="T48" fmla="*/ 438 w 584"/>
                <a:gd name="T49" fmla="*/ 121 h 411"/>
                <a:gd name="T50" fmla="*/ 460 w 584"/>
                <a:gd name="T51" fmla="*/ 135 h 411"/>
                <a:gd name="T52" fmla="*/ 482 w 584"/>
                <a:gd name="T53" fmla="*/ 151 h 411"/>
                <a:gd name="T54" fmla="*/ 503 w 584"/>
                <a:gd name="T55" fmla="*/ 169 h 411"/>
                <a:gd name="T56" fmla="*/ 522 w 584"/>
                <a:gd name="T57" fmla="*/ 190 h 411"/>
                <a:gd name="T58" fmla="*/ 539 w 584"/>
                <a:gd name="T59" fmla="*/ 213 h 411"/>
                <a:gd name="T60" fmla="*/ 556 w 584"/>
                <a:gd name="T61" fmla="*/ 240 h 411"/>
                <a:gd name="T62" fmla="*/ 569 w 584"/>
                <a:gd name="T63" fmla="*/ 270 h 411"/>
                <a:gd name="T64" fmla="*/ 580 w 584"/>
                <a:gd name="T65" fmla="*/ 302 h 411"/>
                <a:gd name="T66" fmla="*/ 584 w 584"/>
                <a:gd name="T67" fmla="*/ 333 h 411"/>
                <a:gd name="T68" fmla="*/ 579 w 584"/>
                <a:gd name="T69" fmla="*/ 360 h 411"/>
                <a:gd name="T70" fmla="*/ 565 w 584"/>
                <a:gd name="T71" fmla="*/ 380 h 411"/>
                <a:gd name="T72" fmla="*/ 544 w 584"/>
                <a:gd name="T73" fmla="*/ 396 h 411"/>
                <a:gd name="T74" fmla="*/ 515 w 584"/>
                <a:gd name="T75" fmla="*/ 407 h 411"/>
                <a:gd name="T76" fmla="*/ 482 w 584"/>
                <a:gd name="T77" fmla="*/ 411 h 411"/>
                <a:gd name="T78" fmla="*/ 444 w 584"/>
                <a:gd name="T79" fmla="*/ 411 h 411"/>
                <a:gd name="T80" fmla="*/ 401 w 584"/>
                <a:gd name="T81" fmla="*/ 406 h 411"/>
                <a:gd name="T82" fmla="*/ 356 w 584"/>
                <a:gd name="T83" fmla="*/ 394 h 411"/>
                <a:gd name="T84" fmla="*/ 309 w 584"/>
                <a:gd name="T85" fmla="*/ 377 h 411"/>
                <a:gd name="T86" fmla="*/ 262 w 584"/>
                <a:gd name="T87" fmla="*/ 355 h 411"/>
                <a:gd name="T88" fmla="*/ 213 w 584"/>
                <a:gd name="T89" fmla="*/ 327 h 411"/>
                <a:gd name="T90" fmla="*/ 167 w 584"/>
                <a:gd name="T91" fmla="*/ 294 h 411"/>
                <a:gd name="T92" fmla="*/ 122 w 584"/>
                <a:gd name="T93" fmla="*/ 255 h 411"/>
                <a:gd name="T94" fmla="*/ 81 w 584"/>
                <a:gd name="T95" fmla="*/ 210 h 411"/>
                <a:gd name="T96" fmla="*/ 43 w 584"/>
                <a:gd name="T97" fmla="*/ 160 h 411"/>
                <a:gd name="T98" fmla="*/ 42 w 584"/>
                <a:gd name="T99" fmla="*/ 158 h 411"/>
                <a:gd name="T100" fmla="*/ 40 w 584"/>
                <a:gd name="T101" fmla="*/ 156 h 411"/>
                <a:gd name="T102" fmla="*/ 39 w 584"/>
                <a:gd name="T103" fmla="*/ 153 h 411"/>
                <a:gd name="T104" fmla="*/ 38 w 584"/>
                <a:gd name="T105" fmla="*/ 151 h 411"/>
                <a:gd name="T106" fmla="*/ 35 w 584"/>
                <a:gd name="T107" fmla="*/ 150 h 411"/>
                <a:gd name="T108" fmla="*/ 27 w 584"/>
                <a:gd name="T109" fmla="*/ 144 h 411"/>
                <a:gd name="T110" fmla="*/ 17 w 584"/>
                <a:gd name="T111" fmla="*/ 136 h 411"/>
                <a:gd name="T112" fmla="*/ 8 w 584"/>
                <a:gd name="T113" fmla="*/ 123 h 411"/>
                <a:gd name="T114" fmla="*/ 2 w 584"/>
                <a:gd name="T115" fmla="*/ 108 h 411"/>
                <a:gd name="T116" fmla="*/ 0 w 584"/>
                <a:gd name="T117" fmla="*/ 88 h 411"/>
                <a:gd name="T118" fmla="*/ 6 w 584"/>
                <a:gd name="T119" fmla="*/ 63 h 411"/>
                <a:gd name="T120" fmla="*/ 21 w 584"/>
                <a:gd name="T121" fmla="*/ 35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84" h="411">
                  <a:moveTo>
                    <a:pt x="21" y="35"/>
                  </a:moveTo>
                  <a:lnTo>
                    <a:pt x="32" y="21"/>
                  </a:lnTo>
                  <a:lnTo>
                    <a:pt x="45" y="12"/>
                  </a:lnTo>
                  <a:lnTo>
                    <a:pt x="60" y="5"/>
                  </a:lnTo>
                  <a:lnTo>
                    <a:pt x="76" y="1"/>
                  </a:lnTo>
                  <a:lnTo>
                    <a:pt x="93" y="0"/>
                  </a:lnTo>
                  <a:lnTo>
                    <a:pt x="111" y="1"/>
                  </a:lnTo>
                  <a:lnTo>
                    <a:pt x="129" y="5"/>
                  </a:lnTo>
                  <a:lnTo>
                    <a:pt x="149" y="9"/>
                  </a:lnTo>
                  <a:lnTo>
                    <a:pt x="167" y="15"/>
                  </a:lnTo>
                  <a:lnTo>
                    <a:pt x="186" y="22"/>
                  </a:lnTo>
                  <a:lnTo>
                    <a:pt x="204" y="30"/>
                  </a:lnTo>
                  <a:lnTo>
                    <a:pt x="222" y="37"/>
                  </a:lnTo>
                  <a:lnTo>
                    <a:pt x="240" y="45"/>
                  </a:lnTo>
                  <a:lnTo>
                    <a:pt x="256" y="52"/>
                  </a:lnTo>
                  <a:lnTo>
                    <a:pt x="270" y="58"/>
                  </a:lnTo>
                  <a:lnTo>
                    <a:pt x="284" y="62"/>
                  </a:lnTo>
                  <a:lnTo>
                    <a:pt x="297" y="67"/>
                  </a:lnTo>
                  <a:lnTo>
                    <a:pt x="314" y="72"/>
                  </a:lnTo>
                  <a:lnTo>
                    <a:pt x="332" y="77"/>
                  </a:lnTo>
                  <a:lnTo>
                    <a:pt x="352" y="83"/>
                  </a:lnTo>
                  <a:lnTo>
                    <a:pt x="372" y="91"/>
                  </a:lnTo>
                  <a:lnTo>
                    <a:pt x="393" y="99"/>
                  </a:lnTo>
                  <a:lnTo>
                    <a:pt x="416" y="110"/>
                  </a:lnTo>
                  <a:lnTo>
                    <a:pt x="438" y="121"/>
                  </a:lnTo>
                  <a:lnTo>
                    <a:pt x="460" y="135"/>
                  </a:lnTo>
                  <a:lnTo>
                    <a:pt x="482" y="151"/>
                  </a:lnTo>
                  <a:lnTo>
                    <a:pt x="503" y="169"/>
                  </a:lnTo>
                  <a:lnTo>
                    <a:pt x="522" y="190"/>
                  </a:lnTo>
                  <a:lnTo>
                    <a:pt x="539" y="213"/>
                  </a:lnTo>
                  <a:lnTo>
                    <a:pt x="556" y="240"/>
                  </a:lnTo>
                  <a:lnTo>
                    <a:pt x="569" y="270"/>
                  </a:lnTo>
                  <a:lnTo>
                    <a:pt x="580" y="302"/>
                  </a:lnTo>
                  <a:lnTo>
                    <a:pt x="584" y="333"/>
                  </a:lnTo>
                  <a:lnTo>
                    <a:pt x="579" y="360"/>
                  </a:lnTo>
                  <a:lnTo>
                    <a:pt x="565" y="380"/>
                  </a:lnTo>
                  <a:lnTo>
                    <a:pt x="544" y="396"/>
                  </a:lnTo>
                  <a:lnTo>
                    <a:pt x="515" y="407"/>
                  </a:lnTo>
                  <a:lnTo>
                    <a:pt x="482" y="411"/>
                  </a:lnTo>
                  <a:lnTo>
                    <a:pt x="444" y="411"/>
                  </a:lnTo>
                  <a:lnTo>
                    <a:pt x="401" y="406"/>
                  </a:lnTo>
                  <a:lnTo>
                    <a:pt x="356" y="394"/>
                  </a:lnTo>
                  <a:lnTo>
                    <a:pt x="309" y="377"/>
                  </a:lnTo>
                  <a:lnTo>
                    <a:pt x="262" y="355"/>
                  </a:lnTo>
                  <a:lnTo>
                    <a:pt x="213" y="327"/>
                  </a:lnTo>
                  <a:lnTo>
                    <a:pt x="167" y="294"/>
                  </a:lnTo>
                  <a:lnTo>
                    <a:pt x="122" y="255"/>
                  </a:lnTo>
                  <a:lnTo>
                    <a:pt x="81" y="210"/>
                  </a:lnTo>
                  <a:lnTo>
                    <a:pt x="43" y="160"/>
                  </a:lnTo>
                  <a:lnTo>
                    <a:pt x="42" y="158"/>
                  </a:lnTo>
                  <a:lnTo>
                    <a:pt x="40" y="156"/>
                  </a:lnTo>
                  <a:lnTo>
                    <a:pt x="39" y="153"/>
                  </a:lnTo>
                  <a:lnTo>
                    <a:pt x="38" y="151"/>
                  </a:lnTo>
                  <a:lnTo>
                    <a:pt x="35" y="150"/>
                  </a:lnTo>
                  <a:lnTo>
                    <a:pt x="27" y="144"/>
                  </a:lnTo>
                  <a:lnTo>
                    <a:pt x="17" y="136"/>
                  </a:lnTo>
                  <a:lnTo>
                    <a:pt x="8" y="123"/>
                  </a:lnTo>
                  <a:lnTo>
                    <a:pt x="2" y="108"/>
                  </a:lnTo>
                  <a:lnTo>
                    <a:pt x="0" y="88"/>
                  </a:lnTo>
                  <a:lnTo>
                    <a:pt x="6" y="63"/>
                  </a:lnTo>
                  <a:lnTo>
                    <a:pt x="21" y="35"/>
                  </a:lnTo>
                  <a:close/>
                </a:path>
              </a:pathLst>
            </a:custGeom>
            <a:solidFill>
              <a:srgbClr val="F2F7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 name="Freeform 47">
              <a:extLst>
                <a:ext uri="{FF2B5EF4-FFF2-40B4-BE49-F238E27FC236}">
                  <a16:creationId xmlns:a16="http://schemas.microsoft.com/office/drawing/2014/main" id="{B2099BFD-F7D6-4623-981B-DB7EC8BC8918}"/>
                </a:ext>
              </a:extLst>
            </p:cNvPr>
            <p:cNvSpPr>
              <a:spLocks/>
            </p:cNvSpPr>
            <p:nvPr/>
          </p:nvSpPr>
          <p:spPr bwMode="auto">
            <a:xfrm>
              <a:off x="834" y="3564"/>
              <a:ext cx="277" cy="196"/>
            </a:xfrm>
            <a:custGeom>
              <a:avLst/>
              <a:gdLst>
                <a:gd name="T0" fmla="*/ 20 w 554"/>
                <a:gd name="T1" fmla="*/ 34 h 391"/>
                <a:gd name="T2" fmla="*/ 30 w 554"/>
                <a:gd name="T3" fmla="*/ 22 h 391"/>
                <a:gd name="T4" fmla="*/ 43 w 554"/>
                <a:gd name="T5" fmla="*/ 11 h 391"/>
                <a:gd name="T6" fmla="*/ 57 w 554"/>
                <a:gd name="T7" fmla="*/ 6 h 391"/>
                <a:gd name="T8" fmla="*/ 73 w 554"/>
                <a:gd name="T9" fmla="*/ 1 h 391"/>
                <a:gd name="T10" fmla="*/ 89 w 554"/>
                <a:gd name="T11" fmla="*/ 0 h 391"/>
                <a:gd name="T12" fmla="*/ 105 w 554"/>
                <a:gd name="T13" fmla="*/ 2 h 391"/>
                <a:gd name="T14" fmla="*/ 124 w 554"/>
                <a:gd name="T15" fmla="*/ 4 h 391"/>
                <a:gd name="T16" fmla="*/ 141 w 554"/>
                <a:gd name="T17" fmla="*/ 9 h 391"/>
                <a:gd name="T18" fmla="*/ 160 w 554"/>
                <a:gd name="T19" fmla="*/ 15 h 391"/>
                <a:gd name="T20" fmla="*/ 177 w 554"/>
                <a:gd name="T21" fmla="*/ 22 h 391"/>
                <a:gd name="T22" fmla="*/ 195 w 554"/>
                <a:gd name="T23" fmla="*/ 29 h 391"/>
                <a:gd name="T24" fmla="*/ 211 w 554"/>
                <a:gd name="T25" fmla="*/ 37 h 391"/>
                <a:gd name="T26" fmla="*/ 228 w 554"/>
                <a:gd name="T27" fmla="*/ 44 h 391"/>
                <a:gd name="T28" fmla="*/ 244 w 554"/>
                <a:gd name="T29" fmla="*/ 50 h 391"/>
                <a:gd name="T30" fmla="*/ 257 w 554"/>
                <a:gd name="T31" fmla="*/ 56 h 391"/>
                <a:gd name="T32" fmla="*/ 270 w 554"/>
                <a:gd name="T33" fmla="*/ 61 h 391"/>
                <a:gd name="T34" fmla="*/ 283 w 554"/>
                <a:gd name="T35" fmla="*/ 65 h 391"/>
                <a:gd name="T36" fmla="*/ 299 w 554"/>
                <a:gd name="T37" fmla="*/ 69 h 391"/>
                <a:gd name="T38" fmla="*/ 315 w 554"/>
                <a:gd name="T39" fmla="*/ 75 h 391"/>
                <a:gd name="T40" fmla="*/ 334 w 554"/>
                <a:gd name="T41" fmla="*/ 80 h 391"/>
                <a:gd name="T42" fmla="*/ 353 w 554"/>
                <a:gd name="T43" fmla="*/ 87 h 391"/>
                <a:gd name="T44" fmla="*/ 374 w 554"/>
                <a:gd name="T45" fmla="*/ 95 h 391"/>
                <a:gd name="T46" fmla="*/ 395 w 554"/>
                <a:gd name="T47" fmla="*/ 106 h 391"/>
                <a:gd name="T48" fmla="*/ 415 w 554"/>
                <a:gd name="T49" fmla="*/ 116 h 391"/>
                <a:gd name="T50" fmla="*/ 436 w 554"/>
                <a:gd name="T51" fmla="*/ 130 h 391"/>
                <a:gd name="T52" fmla="*/ 457 w 554"/>
                <a:gd name="T53" fmla="*/ 145 h 391"/>
                <a:gd name="T54" fmla="*/ 476 w 554"/>
                <a:gd name="T55" fmla="*/ 162 h 391"/>
                <a:gd name="T56" fmla="*/ 495 w 554"/>
                <a:gd name="T57" fmla="*/ 182 h 391"/>
                <a:gd name="T58" fmla="*/ 511 w 554"/>
                <a:gd name="T59" fmla="*/ 204 h 391"/>
                <a:gd name="T60" fmla="*/ 526 w 554"/>
                <a:gd name="T61" fmla="*/ 229 h 391"/>
                <a:gd name="T62" fmla="*/ 539 w 554"/>
                <a:gd name="T63" fmla="*/ 257 h 391"/>
                <a:gd name="T64" fmla="*/ 549 w 554"/>
                <a:gd name="T65" fmla="*/ 288 h 391"/>
                <a:gd name="T66" fmla="*/ 554 w 554"/>
                <a:gd name="T67" fmla="*/ 318 h 391"/>
                <a:gd name="T68" fmla="*/ 549 w 554"/>
                <a:gd name="T69" fmla="*/ 343 h 391"/>
                <a:gd name="T70" fmla="*/ 535 w 554"/>
                <a:gd name="T71" fmla="*/ 363 h 391"/>
                <a:gd name="T72" fmla="*/ 516 w 554"/>
                <a:gd name="T73" fmla="*/ 378 h 391"/>
                <a:gd name="T74" fmla="*/ 489 w 554"/>
                <a:gd name="T75" fmla="*/ 387 h 391"/>
                <a:gd name="T76" fmla="*/ 457 w 554"/>
                <a:gd name="T77" fmla="*/ 391 h 391"/>
                <a:gd name="T78" fmla="*/ 420 w 554"/>
                <a:gd name="T79" fmla="*/ 391 h 391"/>
                <a:gd name="T80" fmla="*/ 381 w 554"/>
                <a:gd name="T81" fmla="*/ 385 h 391"/>
                <a:gd name="T82" fmla="*/ 338 w 554"/>
                <a:gd name="T83" fmla="*/ 374 h 391"/>
                <a:gd name="T84" fmla="*/ 293 w 554"/>
                <a:gd name="T85" fmla="*/ 358 h 391"/>
                <a:gd name="T86" fmla="*/ 248 w 554"/>
                <a:gd name="T87" fmla="*/ 336 h 391"/>
                <a:gd name="T88" fmla="*/ 203 w 554"/>
                <a:gd name="T89" fmla="*/ 310 h 391"/>
                <a:gd name="T90" fmla="*/ 158 w 554"/>
                <a:gd name="T91" fmla="*/ 279 h 391"/>
                <a:gd name="T92" fmla="*/ 116 w 554"/>
                <a:gd name="T93" fmla="*/ 242 h 391"/>
                <a:gd name="T94" fmla="*/ 77 w 554"/>
                <a:gd name="T95" fmla="*/ 200 h 391"/>
                <a:gd name="T96" fmla="*/ 41 w 554"/>
                <a:gd name="T97" fmla="*/ 153 h 391"/>
                <a:gd name="T98" fmla="*/ 40 w 554"/>
                <a:gd name="T99" fmla="*/ 151 h 391"/>
                <a:gd name="T100" fmla="*/ 39 w 554"/>
                <a:gd name="T101" fmla="*/ 150 h 391"/>
                <a:gd name="T102" fmla="*/ 36 w 554"/>
                <a:gd name="T103" fmla="*/ 147 h 391"/>
                <a:gd name="T104" fmla="*/ 35 w 554"/>
                <a:gd name="T105" fmla="*/ 145 h 391"/>
                <a:gd name="T106" fmla="*/ 32 w 554"/>
                <a:gd name="T107" fmla="*/ 143 h 391"/>
                <a:gd name="T108" fmla="*/ 25 w 554"/>
                <a:gd name="T109" fmla="*/ 138 h 391"/>
                <a:gd name="T110" fmla="*/ 15 w 554"/>
                <a:gd name="T111" fmla="*/ 130 h 391"/>
                <a:gd name="T112" fmla="*/ 7 w 554"/>
                <a:gd name="T113" fmla="*/ 118 h 391"/>
                <a:gd name="T114" fmla="*/ 2 w 554"/>
                <a:gd name="T115" fmla="*/ 103 h 391"/>
                <a:gd name="T116" fmla="*/ 0 w 554"/>
                <a:gd name="T117" fmla="*/ 84 h 391"/>
                <a:gd name="T118" fmla="*/ 6 w 554"/>
                <a:gd name="T119" fmla="*/ 61 h 391"/>
                <a:gd name="T120" fmla="*/ 20 w 554"/>
                <a:gd name="T121" fmla="*/ 34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54" h="391">
                  <a:moveTo>
                    <a:pt x="20" y="34"/>
                  </a:moveTo>
                  <a:lnTo>
                    <a:pt x="30" y="22"/>
                  </a:lnTo>
                  <a:lnTo>
                    <a:pt x="43" y="11"/>
                  </a:lnTo>
                  <a:lnTo>
                    <a:pt x="57" y="6"/>
                  </a:lnTo>
                  <a:lnTo>
                    <a:pt x="73" y="1"/>
                  </a:lnTo>
                  <a:lnTo>
                    <a:pt x="89" y="0"/>
                  </a:lnTo>
                  <a:lnTo>
                    <a:pt x="105" y="2"/>
                  </a:lnTo>
                  <a:lnTo>
                    <a:pt x="124" y="4"/>
                  </a:lnTo>
                  <a:lnTo>
                    <a:pt x="141" y="9"/>
                  </a:lnTo>
                  <a:lnTo>
                    <a:pt x="160" y="15"/>
                  </a:lnTo>
                  <a:lnTo>
                    <a:pt x="177" y="22"/>
                  </a:lnTo>
                  <a:lnTo>
                    <a:pt x="195" y="29"/>
                  </a:lnTo>
                  <a:lnTo>
                    <a:pt x="211" y="37"/>
                  </a:lnTo>
                  <a:lnTo>
                    <a:pt x="228" y="44"/>
                  </a:lnTo>
                  <a:lnTo>
                    <a:pt x="244" y="50"/>
                  </a:lnTo>
                  <a:lnTo>
                    <a:pt x="257" y="56"/>
                  </a:lnTo>
                  <a:lnTo>
                    <a:pt x="270" y="61"/>
                  </a:lnTo>
                  <a:lnTo>
                    <a:pt x="283" y="65"/>
                  </a:lnTo>
                  <a:lnTo>
                    <a:pt x="299" y="69"/>
                  </a:lnTo>
                  <a:lnTo>
                    <a:pt x="315" y="75"/>
                  </a:lnTo>
                  <a:lnTo>
                    <a:pt x="334" y="80"/>
                  </a:lnTo>
                  <a:lnTo>
                    <a:pt x="353" y="87"/>
                  </a:lnTo>
                  <a:lnTo>
                    <a:pt x="374" y="95"/>
                  </a:lnTo>
                  <a:lnTo>
                    <a:pt x="395" y="106"/>
                  </a:lnTo>
                  <a:lnTo>
                    <a:pt x="415" y="116"/>
                  </a:lnTo>
                  <a:lnTo>
                    <a:pt x="436" y="130"/>
                  </a:lnTo>
                  <a:lnTo>
                    <a:pt x="457" y="145"/>
                  </a:lnTo>
                  <a:lnTo>
                    <a:pt x="476" y="162"/>
                  </a:lnTo>
                  <a:lnTo>
                    <a:pt x="495" y="182"/>
                  </a:lnTo>
                  <a:lnTo>
                    <a:pt x="511" y="204"/>
                  </a:lnTo>
                  <a:lnTo>
                    <a:pt x="526" y="229"/>
                  </a:lnTo>
                  <a:lnTo>
                    <a:pt x="539" y="257"/>
                  </a:lnTo>
                  <a:lnTo>
                    <a:pt x="549" y="288"/>
                  </a:lnTo>
                  <a:lnTo>
                    <a:pt x="554" y="318"/>
                  </a:lnTo>
                  <a:lnTo>
                    <a:pt x="549" y="343"/>
                  </a:lnTo>
                  <a:lnTo>
                    <a:pt x="535" y="363"/>
                  </a:lnTo>
                  <a:lnTo>
                    <a:pt x="516" y="378"/>
                  </a:lnTo>
                  <a:lnTo>
                    <a:pt x="489" y="387"/>
                  </a:lnTo>
                  <a:lnTo>
                    <a:pt x="457" y="391"/>
                  </a:lnTo>
                  <a:lnTo>
                    <a:pt x="420" y="391"/>
                  </a:lnTo>
                  <a:lnTo>
                    <a:pt x="381" y="385"/>
                  </a:lnTo>
                  <a:lnTo>
                    <a:pt x="338" y="374"/>
                  </a:lnTo>
                  <a:lnTo>
                    <a:pt x="293" y="358"/>
                  </a:lnTo>
                  <a:lnTo>
                    <a:pt x="248" y="336"/>
                  </a:lnTo>
                  <a:lnTo>
                    <a:pt x="203" y="310"/>
                  </a:lnTo>
                  <a:lnTo>
                    <a:pt x="158" y="279"/>
                  </a:lnTo>
                  <a:lnTo>
                    <a:pt x="116" y="242"/>
                  </a:lnTo>
                  <a:lnTo>
                    <a:pt x="77" y="200"/>
                  </a:lnTo>
                  <a:lnTo>
                    <a:pt x="41" y="153"/>
                  </a:lnTo>
                  <a:lnTo>
                    <a:pt x="40" y="151"/>
                  </a:lnTo>
                  <a:lnTo>
                    <a:pt x="39" y="150"/>
                  </a:lnTo>
                  <a:lnTo>
                    <a:pt x="36" y="147"/>
                  </a:lnTo>
                  <a:lnTo>
                    <a:pt x="35" y="145"/>
                  </a:lnTo>
                  <a:lnTo>
                    <a:pt x="32" y="143"/>
                  </a:lnTo>
                  <a:lnTo>
                    <a:pt x="25" y="138"/>
                  </a:lnTo>
                  <a:lnTo>
                    <a:pt x="15" y="130"/>
                  </a:lnTo>
                  <a:lnTo>
                    <a:pt x="7" y="118"/>
                  </a:lnTo>
                  <a:lnTo>
                    <a:pt x="2" y="103"/>
                  </a:lnTo>
                  <a:lnTo>
                    <a:pt x="0" y="84"/>
                  </a:lnTo>
                  <a:lnTo>
                    <a:pt x="6" y="61"/>
                  </a:lnTo>
                  <a:lnTo>
                    <a:pt x="20" y="34"/>
                  </a:lnTo>
                  <a:close/>
                </a:path>
              </a:pathLst>
            </a:custGeom>
            <a:solidFill>
              <a:srgbClr val="E5EFE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 name="Freeform 48">
              <a:extLst>
                <a:ext uri="{FF2B5EF4-FFF2-40B4-BE49-F238E27FC236}">
                  <a16:creationId xmlns:a16="http://schemas.microsoft.com/office/drawing/2014/main" id="{8D5041AD-F382-41F0-87B8-96B938FE1C1D}"/>
                </a:ext>
              </a:extLst>
            </p:cNvPr>
            <p:cNvSpPr>
              <a:spLocks/>
            </p:cNvSpPr>
            <p:nvPr/>
          </p:nvSpPr>
          <p:spPr bwMode="auto">
            <a:xfrm>
              <a:off x="843" y="3571"/>
              <a:ext cx="261" cy="186"/>
            </a:xfrm>
            <a:custGeom>
              <a:avLst/>
              <a:gdLst>
                <a:gd name="T0" fmla="*/ 18 w 522"/>
                <a:gd name="T1" fmla="*/ 32 h 371"/>
                <a:gd name="T2" fmla="*/ 29 w 522"/>
                <a:gd name="T3" fmla="*/ 19 h 371"/>
                <a:gd name="T4" fmla="*/ 40 w 522"/>
                <a:gd name="T5" fmla="*/ 10 h 371"/>
                <a:gd name="T6" fmla="*/ 54 w 522"/>
                <a:gd name="T7" fmla="*/ 4 h 371"/>
                <a:gd name="T8" fmla="*/ 68 w 522"/>
                <a:gd name="T9" fmla="*/ 1 h 371"/>
                <a:gd name="T10" fmla="*/ 84 w 522"/>
                <a:gd name="T11" fmla="*/ 0 h 371"/>
                <a:gd name="T12" fmla="*/ 100 w 522"/>
                <a:gd name="T13" fmla="*/ 1 h 371"/>
                <a:gd name="T14" fmla="*/ 116 w 522"/>
                <a:gd name="T15" fmla="*/ 4 h 371"/>
                <a:gd name="T16" fmla="*/ 134 w 522"/>
                <a:gd name="T17" fmla="*/ 9 h 371"/>
                <a:gd name="T18" fmla="*/ 151 w 522"/>
                <a:gd name="T19" fmla="*/ 15 h 371"/>
                <a:gd name="T20" fmla="*/ 168 w 522"/>
                <a:gd name="T21" fmla="*/ 20 h 371"/>
                <a:gd name="T22" fmla="*/ 184 w 522"/>
                <a:gd name="T23" fmla="*/ 27 h 371"/>
                <a:gd name="T24" fmla="*/ 200 w 522"/>
                <a:gd name="T25" fmla="*/ 34 h 371"/>
                <a:gd name="T26" fmla="*/ 215 w 522"/>
                <a:gd name="T27" fmla="*/ 41 h 371"/>
                <a:gd name="T28" fmla="*/ 230 w 522"/>
                <a:gd name="T29" fmla="*/ 47 h 371"/>
                <a:gd name="T30" fmla="*/ 244 w 522"/>
                <a:gd name="T31" fmla="*/ 53 h 371"/>
                <a:gd name="T32" fmla="*/ 256 w 522"/>
                <a:gd name="T33" fmla="*/ 57 h 371"/>
                <a:gd name="T34" fmla="*/ 268 w 522"/>
                <a:gd name="T35" fmla="*/ 61 h 371"/>
                <a:gd name="T36" fmla="*/ 282 w 522"/>
                <a:gd name="T37" fmla="*/ 65 h 371"/>
                <a:gd name="T38" fmla="*/ 298 w 522"/>
                <a:gd name="T39" fmla="*/ 71 h 371"/>
                <a:gd name="T40" fmla="*/ 316 w 522"/>
                <a:gd name="T41" fmla="*/ 77 h 371"/>
                <a:gd name="T42" fmla="*/ 334 w 522"/>
                <a:gd name="T43" fmla="*/ 83 h 371"/>
                <a:gd name="T44" fmla="*/ 354 w 522"/>
                <a:gd name="T45" fmla="*/ 91 h 371"/>
                <a:gd name="T46" fmla="*/ 373 w 522"/>
                <a:gd name="T47" fmla="*/ 100 h 371"/>
                <a:gd name="T48" fmla="*/ 393 w 522"/>
                <a:gd name="T49" fmla="*/ 110 h 371"/>
                <a:gd name="T50" fmla="*/ 412 w 522"/>
                <a:gd name="T51" fmla="*/ 123 h 371"/>
                <a:gd name="T52" fmla="*/ 431 w 522"/>
                <a:gd name="T53" fmla="*/ 138 h 371"/>
                <a:gd name="T54" fmla="*/ 449 w 522"/>
                <a:gd name="T55" fmla="*/ 154 h 371"/>
                <a:gd name="T56" fmla="*/ 467 w 522"/>
                <a:gd name="T57" fmla="*/ 172 h 371"/>
                <a:gd name="T58" fmla="*/ 483 w 522"/>
                <a:gd name="T59" fmla="*/ 193 h 371"/>
                <a:gd name="T60" fmla="*/ 497 w 522"/>
                <a:gd name="T61" fmla="*/ 217 h 371"/>
                <a:gd name="T62" fmla="*/ 508 w 522"/>
                <a:gd name="T63" fmla="*/ 244 h 371"/>
                <a:gd name="T64" fmla="*/ 519 w 522"/>
                <a:gd name="T65" fmla="*/ 274 h 371"/>
                <a:gd name="T66" fmla="*/ 522 w 522"/>
                <a:gd name="T67" fmla="*/ 303 h 371"/>
                <a:gd name="T68" fmla="*/ 517 w 522"/>
                <a:gd name="T69" fmla="*/ 326 h 371"/>
                <a:gd name="T70" fmla="*/ 506 w 522"/>
                <a:gd name="T71" fmla="*/ 344 h 371"/>
                <a:gd name="T72" fmla="*/ 486 w 522"/>
                <a:gd name="T73" fmla="*/ 358 h 371"/>
                <a:gd name="T74" fmla="*/ 461 w 522"/>
                <a:gd name="T75" fmla="*/ 367 h 371"/>
                <a:gd name="T76" fmla="*/ 431 w 522"/>
                <a:gd name="T77" fmla="*/ 371 h 371"/>
                <a:gd name="T78" fmla="*/ 396 w 522"/>
                <a:gd name="T79" fmla="*/ 369 h 371"/>
                <a:gd name="T80" fmla="*/ 358 w 522"/>
                <a:gd name="T81" fmla="*/ 364 h 371"/>
                <a:gd name="T82" fmla="*/ 318 w 522"/>
                <a:gd name="T83" fmla="*/ 353 h 371"/>
                <a:gd name="T84" fmla="*/ 277 w 522"/>
                <a:gd name="T85" fmla="*/ 337 h 371"/>
                <a:gd name="T86" fmla="*/ 233 w 522"/>
                <a:gd name="T87" fmla="*/ 318 h 371"/>
                <a:gd name="T88" fmla="*/ 190 w 522"/>
                <a:gd name="T89" fmla="*/ 292 h 371"/>
                <a:gd name="T90" fmla="*/ 149 w 522"/>
                <a:gd name="T91" fmla="*/ 262 h 371"/>
                <a:gd name="T92" fmla="*/ 108 w 522"/>
                <a:gd name="T93" fmla="*/ 228 h 371"/>
                <a:gd name="T94" fmla="*/ 71 w 522"/>
                <a:gd name="T95" fmla="*/ 189 h 371"/>
                <a:gd name="T96" fmla="*/ 37 w 522"/>
                <a:gd name="T97" fmla="*/ 145 h 371"/>
                <a:gd name="T98" fmla="*/ 36 w 522"/>
                <a:gd name="T99" fmla="*/ 142 h 371"/>
                <a:gd name="T100" fmla="*/ 34 w 522"/>
                <a:gd name="T101" fmla="*/ 141 h 371"/>
                <a:gd name="T102" fmla="*/ 33 w 522"/>
                <a:gd name="T103" fmla="*/ 139 h 371"/>
                <a:gd name="T104" fmla="*/ 32 w 522"/>
                <a:gd name="T105" fmla="*/ 138 h 371"/>
                <a:gd name="T106" fmla="*/ 29 w 522"/>
                <a:gd name="T107" fmla="*/ 136 h 371"/>
                <a:gd name="T108" fmla="*/ 22 w 522"/>
                <a:gd name="T109" fmla="*/ 131 h 371"/>
                <a:gd name="T110" fmla="*/ 13 w 522"/>
                <a:gd name="T111" fmla="*/ 123 h 371"/>
                <a:gd name="T112" fmla="*/ 6 w 522"/>
                <a:gd name="T113" fmla="*/ 111 h 371"/>
                <a:gd name="T114" fmla="*/ 0 w 522"/>
                <a:gd name="T115" fmla="*/ 98 h 371"/>
                <a:gd name="T116" fmla="*/ 0 w 522"/>
                <a:gd name="T117" fmla="*/ 79 h 371"/>
                <a:gd name="T118" fmla="*/ 5 w 522"/>
                <a:gd name="T119" fmla="*/ 57 h 371"/>
                <a:gd name="T120" fmla="*/ 18 w 522"/>
                <a:gd name="T121" fmla="*/ 32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22" h="371">
                  <a:moveTo>
                    <a:pt x="18" y="32"/>
                  </a:moveTo>
                  <a:lnTo>
                    <a:pt x="29" y="19"/>
                  </a:lnTo>
                  <a:lnTo>
                    <a:pt x="40" y="10"/>
                  </a:lnTo>
                  <a:lnTo>
                    <a:pt x="54" y="4"/>
                  </a:lnTo>
                  <a:lnTo>
                    <a:pt x="68" y="1"/>
                  </a:lnTo>
                  <a:lnTo>
                    <a:pt x="84" y="0"/>
                  </a:lnTo>
                  <a:lnTo>
                    <a:pt x="100" y="1"/>
                  </a:lnTo>
                  <a:lnTo>
                    <a:pt x="116" y="4"/>
                  </a:lnTo>
                  <a:lnTo>
                    <a:pt x="134" y="9"/>
                  </a:lnTo>
                  <a:lnTo>
                    <a:pt x="151" y="15"/>
                  </a:lnTo>
                  <a:lnTo>
                    <a:pt x="168" y="20"/>
                  </a:lnTo>
                  <a:lnTo>
                    <a:pt x="184" y="27"/>
                  </a:lnTo>
                  <a:lnTo>
                    <a:pt x="200" y="34"/>
                  </a:lnTo>
                  <a:lnTo>
                    <a:pt x="215" y="41"/>
                  </a:lnTo>
                  <a:lnTo>
                    <a:pt x="230" y="47"/>
                  </a:lnTo>
                  <a:lnTo>
                    <a:pt x="244" y="53"/>
                  </a:lnTo>
                  <a:lnTo>
                    <a:pt x="256" y="57"/>
                  </a:lnTo>
                  <a:lnTo>
                    <a:pt x="268" y="61"/>
                  </a:lnTo>
                  <a:lnTo>
                    <a:pt x="282" y="65"/>
                  </a:lnTo>
                  <a:lnTo>
                    <a:pt x="298" y="71"/>
                  </a:lnTo>
                  <a:lnTo>
                    <a:pt x="316" y="77"/>
                  </a:lnTo>
                  <a:lnTo>
                    <a:pt x="334" y="83"/>
                  </a:lnTo>
                  <a:lnTo>
                    <a:pt x="354" y="91"/>
                  </a:lnTo>
                  <a:lnTo>
                    <a:pt x="373" y="100"/>
                  </a:lnTo>
                  <a:lnTo>
                    <a:pt x="393" y="110"/>
                  </a:lnTo>
                  <a:lnTo>
                    <a:pt x="412" y="123"/>
                  </a:lnTo>
                  <a:lnTo>
                    <a:pt x="431" y="138"/>
                  </a:lnTo>
                  <a:lnTo>
                    <a:pt x="449" y="154"/>
                  </a:lnTo>
                  <a:lnTo>
                    <a:pt x="467" y="172"/>
                  </a:lnTo>
                  <a:lnTo>
                    <a:pt x="483" y="193"/>
                  </a:lnTo>
                  <a:lnTo>
                    <a:pt x="497" y="217"/>
                  </a:lnTo>
                  <a:lnTo>
                    <a:pt x="508" y="244"/>
                  </a:lnTo>
                  <a:lnTo>
                    <a:pt x="519" y="274"/>
                  </a:lnTo>
                  <a:lnTo>
                    <a:pt x="522" y="303"/>
                  </a:lnTo>
                  <a:lnTo>
                    <a:pt x="517" y="326"/>
                  </a:lnTo>
                  <a:lnTo>
                    <a:pt x="506" y="344"/>
                  </a:lnTo>
                  <a:lnTo>
                    <a:pt x="486" y="358"/>
                  </a:lnTo>
                  <a:lnTo>
                    <a:pt x="461" y="367"/>
                  </a:lnTo>
                  <a:lnTo>
                    <a:pt x="431" y="371"/>
                  </a:lnTo>
                  <a:lnTo>
                    <a:pt x="396" y="369"/>
                  </a:lnTo>
                  <a:lnTo>
                    <a:pt x="358" y="364"/>
                  </a:lnTo>
                  <a:lnTo>
                    <a:pt x="318" y="353"/>
                  </a:lnTo>
                  <a:lnTo>
                    <a:pt x="277" y="337"/>
                  </a:lnTo>
                  <a:lnTo>
                    <a:pt x="233" y="318"/>
                  </a:lnTo>
                  <a:lnTo>
                    <a:pt x="190" y="292"/>
                  </a:lnTo>
                  <a:lnTo>
                    <a:pt x="149" y="262"/>
                  </a:lnTo>
                  <a:lnTo>
                    <a:pt x="108" y="228"/>
                  </a:lnTo>
                  <a:lnTo>
                    <a:pt x="71" y="189"/>
                  </a:lnTo>
                  <a:lnTo>
                    <a:pt x="37" y="145"/>
                  </a:lnTo>
                  <a:lnTo>
                    <a:pt x="36" y="142"/>
                  </a:lnTo>
                  <a:lnTo>
                    <a:pt x="34" y="141"/>
                  </a:lnTo>
                  <a:lnTo>
                    <a:pt x="33" y="139"/>
                  </a:lnTo>
                  <a:lnTo>
                    <a:pt x="32" y="138"/>
                  </a:lnTo>
                  <a:lnTo>
                    <a:pt x="29" y="136"/>
                  </a:lnTo>
                  <a:lnTo>
                    <a:pt x="22" y="131"/>
                  </a:lnTo>
                  <a:lnTo>
                    <a:pt x="13" y="123"/>
                  </a:lnTo>
                  <a:lnTo>
                    <a:pt x="6" y="111"/>
                  </a:lnTo>
                  <a:lnTo>
                    <a:pt x="0" y="98"/>
                  </a:lnTo>
                  <a:lnTo>
                    <a:pt x="0" y="79"/>
                  </a:lnTo>
                  <a:lnTo>
                    <a:pt x="5" y="57"/>
                  </a:lnTo>
                  <a:lnTo>
                    <a:pt x="18" y="32"/>
                  </a:lnTo>
                  <a:close/>
                </a:path>
              </a:pathLst>
            </a:custGeom>
            <a:solidFill>
              <a:srgbClr val="DBE8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 name="Freeform 49">
              <a:extLst>
                <a:ext uri="{FF2B5EF4-FFF2-40B4-BE49-F238E27FC236}">
                  <a16:creationId xmlns:a16="http://schemas.microsoft.com/office/drawing/2014/main" id="{3DC2D1A8-C413-4F5E-B9BA-E805DAE33321}"/>
                </a:ext>
              </a:extLst>
            </p:cNvPr>
            <p:cNvSpPr>
              <a:spLocks/>
            </p:cNvSpPr>
            <p:nvPr/>
          </p:nvSpPr>
          <p:spPr bwMode="auto">
            <a:xfrm>
              <a:off x="852" y="3579"/>
              <a:ext cx="246" cy="175"/>
            </a:xfrm>
            <a:custGeom>
              <a:avLst/>
              <a:gdLst>
                <a:gd name="T0" fmla="*/ 17 w 492"/>
                <a:gd name="T1" fmla="*/ 30 h 350"/>
                <a:gd name="T2" fmla="*/ 28 w 492"/>
                <a:gd name="T3" fmla="*/ 18 h 350"/>
                <a:gd name="T4" fmla="*/ 38 w 492"/>
                <a:gd name="T5" fmla="*/ 9 h 350"/>
                <a:gd name="T6" fmla="*/ 51 w 492"/>
                <a:gd name="T7" fmla="*/ 3 h 350"/>
                <a:gd name="T8" fmla="*/ 65 w 492"/>
                <a:gd name="T9" fmla="*/ 0 h 350"/>
                <a:gd name="T10" fmla="*/ 80 w 492"/>
                <a:gd name="T11" fmla="*/ 0 h 350"/>
                <a:gd name="T12" fmla="*/ 96 w 492"/>
                <a:gd name="T13" fmla="*/ 0 h 350"/>
                <a:gd name="T14" fmla="*/ 111 w 492"/>
                <a:gd name="T15" fmla="*/ 3 h 350"/>
                <a:gd name="T16" fmla="*/ 128 w 492"/>
                <a:gd name="T17" fmla="*/ 7 h 350"/>
                <a:gd name="T18" fmla="*/ 144 w 492"/>
                <a:gd name="T19" fmla="*/ 12 h 350"/>
                <a:gd name="T20" fmla="*/ 160 w 492"/>
                <a:gd name="T21" fmla="*/ 18 h 350"/>
                <a:gd name="T22" fmla="*/ 177 w 492"/>
                <a:gd name="T23" fmla="*/ 25 h 350"/>
                <a:gd name="T24" fmla="*/ 192 w 492"/>
                <a:gd name="T25" fmla="*/ 32 h 350"/>
                <a:gd name="T26" fmla="*/ 206 w 492"/>
                <a:gd name="T27" fmla="*/ 38 h 350"/>
                <a:gd name="T28" fmla="*/ 220 w 492"/>
                <a:gd name="T29" fmla="*/ 45 h 350"/>
                <a:gd name="T30" fmla="*/ 233 w 492"/>
                <a:gd name="T31" fmla="*/ 49 h 350"/>
                <a:gd name="T32" fmla="*/ 245 w 492"/>
                <a:gd name="T33" fmla="*/ 54 h 350"/>
                <a:gd name="T34" fmla="*/ 256 w 492"/>
                <a:gd name="T35" fmla="*/ 57 h 350"/>
                <a:gd name="T36" fmla="*/ 270 w 492"/>
                <a:gd name="T37" fmla="*/ 62 h 350"/>
                <a:gd name="T38" fmla="*/ 285 w 492"/>
                <a:gd name="T39" fmla="*/ 66 h 350"/>
                <a:gd name="T40" fmla="*/ 301 w 492"/>
                <a:gd name="T41" fmla="*/ 72 h 350"/>
                <a:gd name="T42" fmla="*/ 318 w 492"/>
                <a:gd name="T43" fmla="*/ 78 h 350"/>
                <a:gd name="T44" fmla="*/ 336 w 492"/>
                <a:gd name="T45" fmla="*/ 85 h 350"/>
                <a:gd name="T46" fmla="*/ 354 w 492"/>
                <a:gd name="T47" fmla="*/ 94 h 350"/>
                <a:gd name="T48" fmla="*/ 372 w 492"/>
                <a:gd name="T49" fmla="*/ 104 h 350"/>
                <a:gd name="T50" fmla="*/ 390 w 492"/>
                <a:gd name="T51" fmla="*/ 116 h 350"/>
                <a:gd name="T52" fmla="*/ 407 w 492"/>
                <a:gd name="T53" fmla="*/ 130 h 350"/>
                <a:gd name="T54" fmla="*/ 424 w 492"/>
                <a:gd name="T55" fmla="*/ 145 h 350"/>
                <a:gd name="T56" fmla="*/ 440 w 492"/>
                <a:gd name="T57" fmla="*/ 162 h 350"/>
                <a:gd name="T58" fmla="*/ 455 w 492"/>
                <a:gd name="T59" fmla="*/ 183 h 350"/>
                <a:gd name="T60" fmla="*/ 468 w 492"/>
                <a:gd name="T61" fmla="*/ 205 h 350"/>
                <a:gd name="T62" fmla="*/ 480 w 492"/>
                <a:gd name="T63" fmla="*/ 230 h 350"/>
                <a:gd name="T64" fmla="*/ 489 w 492"/>
                <a:gd name="T65" fmla="*/ 259 h 350"/>
                <a:gd name="T66" fmla="*/ 492 w 492"/>
                <a:gd name="T67" fmla="*/ 286 h 350"/>
                <a:gd name="T68" fmla="*/ 488 w 492"/>
                <a:gd name="T69" fmla="*/ 308 h 350"/>
                <a:gd name="T70" fmla="*/ 476 w 492"/>
                <a:gd name="T71" fmla="*/ 326 h 350"/>
                <a:gd name="T72" fmla="*/ 459 w 492"/>
                <a:gd name="T73" fmla="*/ 338 h 350"/>
                <a:gd name="T74" fmla="*/ 435 w 492"/>
                <a:gd name="T75" fmla="*/ 346 h 350"/>
                <a:gd name="T76" fmla="*/ 406 w 492"/>
                <a:gd name="T77" fmla="*/ 350 h 350"/>
                <a:gd name="T78" fmla="*/ 374 w 492"/>
                <a:gd name="T79" fmla="*/ 349 h 350"/>
                <a:gd name="T80" fmla="*/ 338 w 492"/>
                <a:gd name="T81" fmla="*/ 342 h 350"/>
                <a:gd name="T82" fmla="*/ 300 w 492"/>
                <a:gd name="T83" fmla="*/ 331 h 350"/>
                <a:gd name="T84" fmla="*/ 261 w 492"/>
                <a:gd name="T85" fmla="*/ 316 h 350"/>
                <a:gd name="T86" fmla="*/ 219 w 492"/>
                <a:gd name="T87" fmla="*/ 297 h 350"/>
                <a:gd name="T88" fmla="*/ 179 w 492"/>
                <a:gd name="T89" fmla="*/ 274 h 350"/>
                <a:gd name="T90" fmla="*/ 140 w 492"/>
                <a:gd name="T91" fmla="*/ 245 h 350"/>
                <a:gd name="T92" fmla="*/ 102 w 492"/>
                <a:gd name="T93" fmla="*/ 213 h 350"/>
                <a:gd name="T94" fmla="*/ 67 w 492"/>
                <a:gd name="T95" fmla="*/ 176 h 350"/>
                <a:gd name="T96" fmla="*/ 35 w 492"/>
                <a:gd name="T97" fmla="*/ 134 h 350"/>
                <a:gd name="T98" fmla="*/ 34 w 492"/>
                <a:gd name="T99" fmla="*/ 133 h 350"/>
                <a:gd name="T100" fmla="*/ 34 w 492"/>
                <a:gd name="T101" fmla="*/ 132 h 350"/>
                <a:gd name="T102" fmla="*/ 32 w 492"/>
                <a:gd name="T103" fmla="*/ 131 h 350"/>
                <a:gd name="T104" fmla="*/ 31 w 492"/>
                <a:gd name="T105" fmla="*/ 130 h 350"/>
                <a:gd name="T106" fmla="*/ 27 w 492"/>
                <a:gd name="T107" fmla="*/ 127 h 350"/>
                <a:gd name="T108" fmla="*/ 21 w 492"/>
                <a:gd name="T109" fmla="*/ 122 h 350"/>
                <a:gd name="T110" fmla="*/ 13 w 492"/>
                <a:gd name="T111" fmla="*/ 115 h 350"/>
                <a:gd name="T112" fmla="*/ 6 w 492"/>
                <a:gd name="T113" fmla="*/ 103 h 350"/>
                <a:gd name="T114" fmla="*/ 0 w 492"/>
                <a:gd name="T115" fmla="*/ 91 h 350"/>
                <a:gd name="T116" fmla="*/ 0 w 492"/>
                <a:gd name="T117" fmla="*/ 73 h 350"/>
                <a:gd name="T118" fmla="*/ 5 w 492"/>
                <a:gd name="T119" fmla="*/ 54 h 350"/>
                <a:gd name="T120" fmla="*/ 17 w 492"/>
                <a:gd name="T121" fmla="*/ 3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92" h="350">
                  <a:moveTo>
                    <a:pt x="17" y="30"/>
                  </a:moveTo>
                  <a:lnTo>
                    <a:pt x="28" y="18"/>
                  </a:lnTo>
                  <a:lnTo>
                    <a:pt x="38" y="9"/>
                  </a:lnTo>
                  <a:lnTo>
                    <a:pt x="51" y="3"/>
                  </a:lnTo>
                  <a:lnTo>
                    <a:pt x="65" y="0"/>
                  </a:lnTo>
                  <a:lnTo>
                    <a:pt x="80" y="0"/>
                  </a:lnTo>
                  <a:lnTo>
                    <a:pt x="96" y="0"/>
                  </a:lnTo>
                  <a:lnTo>
                    <a:pt x="111" y="3"/>
                  </a:lnTo>
                  <a:lnTo>
                    <a:pt x="128" y="7"/>
                  </a:lnTo>
                  <a:lnTo>
                    <a:pt x="144" y="12"/>
                  </a:lnTo>
                  <a:lnTo>
                    <a:pt x="160" y="18"/>
                  </a:lnTo>
                  <a:lnTo>
                    <a:pt x="177" y="25"/>
                  </a:lnTo>
                  <a:lnTo>
                    <a:pt x="192" y="32"/>
                  </a:lnTo>
                  <a:lnTo>
                    <a:pt x="206" y="38"/>
                  </a:lnTo>
                  <a:lnTo>
                    <a:pt x="220" y="45"/>
                  </a:lnTo>
                  <a:lnTo>
                    <a:pt x="233" y="49"/>
                  </a:lnTo>
                  <a:lnTo>
                    <a:pt x="245" y="54"/>
                  </a:lnTo>
                  <a:lnTo>
                    <a:pt x="256" y="57"/>
                  </a:lnTo>
                  <a:lnTo>
                    <a:pt x="270" y="62"/>
                  </a:lnTo>
                  <a:lnTo>
                    <a:pt x="285" y="66"/>
                  </a:lnTo>
                  <a:lnTo>
                    <a:pt x="301" y="72"/>
                  </a:lnTo>
                  <a:lnTo>
                    <a:pt x="318" y="78"/>
                  </a:lnTo>
                  <a:lnTo>
                    <a:pt x="336" y="85"/>
                  </a:lnTo>
                  <a:lnTo>
                    <a:pt x="354" y="94"/>
                  </a:lnTo>
                  <a:lnTo>
                    <a:pt x="372" y="104"/>
                  </a:lnTo>
                  <a:lnTo>
                    <a:pt x="390" y="116"/>
                  </a:lnTo>
                  <a:lnTo>
                    <a:pt x="407" y="130"/>
                  </a:lnTo>
                  <a:lnTo>
                    <a:pt x="424" y="145"/>
                  </a:lnTo>
                  <a:lnTo>
                    <a:pt x="440" y="162"/>
                  </a:lnTo>
                  <a:lnTo>
                    <a:pt x="455" y="183"/>
                  </a:lnTo>
                  <a:lnTo>
                    <a:pt x="468" y="205"/>
                  </a:lnTo>
                  <a:lnTo>
                    <a:pt x="480" y="230"/>
                  </a:lnTo>
                  <a:lnTo>
                    <a:pt x="489" y="259"/>
                  </a:lnTo>
                  <a:lnTo>
                    <a:pt x="492" y="286"/>
                  </a:lnTo>
                  <a:lnTo>
                    <a:pt x="488" y="308"/>
                  </a:lnTo>
                  <a:lnTo>
                    <a:pt x="476" y="326"/>
                  </a:lnTo>
                  <a:lnTo>
                    <a:pt x="459" y="338"/>
                  </a:lnTo>
                  <a:lnTo>
                    <a:pt x="435" y="346"/>
                  </a:lnTo>
                  <a:lnTo>
                    <a:pt x="406" y="350"/>
                  </a:lnTo>
                  <a:lnTo>
                    <a:pt x="374" y="349"/>
                  </a:lnTo>
                  <a:lnTo>
                    <a:pt x="338" y="342"/>
                  </a:lnTo>
                  <a:lnTo>
                    <a:pt x="300" y="331"/>
                  </a:lnTo>
                  <a:lnTo>
                    <a:pt x="261" y="316"/>
                  </a:lnTo>
                  <a:lnTo>
                    <a:pt x="219" y="297"/>
                  </a:lnTo>
                  <a:lnTo>
                    <a:pt x="179" y="274"/>
                  </a:lnTo>
                  <a:lnTo>
                    <a:pt x="140" y="245"/>
                  </a:lnTo>
                  <a:lnTo>
                    <a:pt x="102" y="213"/>
                  </a:lnTo>
                  <a:lnTo>
                    <a:pt x="67" y="176"/>
                  </a:lnTo>
                  <a:lnTo>
                    <a:pt x="35" y="134"/>
                  </a:lnTo>
                  <a:lnTo>
                    <a:pt x="34" y="133"/>
                  </a:lnTo>
                  <a:lnTo>
                    <a:pt x="34" y="132"/>
                  </a:lnTo>
                  <a:lnTo>
                    <a:pt x="32" y="131"/>
                  </a:lnTo>
                  <a:lnTo>
                    <a:pt x="31" y="130"/>
                  </a:lnTo>
                  <a:lnTo>
                    <a:pt x="27" y="127"/>
                  </a:lnTo>
                  <a:lnTo>
                    <a:pt x="21" y="122"/>
                  </a:lnTo>
                  <a:lnTo>
                    <a:pt x="13" y="115"/>
                  </a:lnTo>
                  <a:lnTo>
                    <a:pt x="6" y="103"/>
                  </a:lnTo>
                  <a:lnTo>
                    <a:pt x="0" y="91"/>
                  </a:lnTo>
                  <a:lnTo>
                    <a:pt x="0" y="73"/>
                  </a:lnTo>
                  <a:lnTo>
                    <a:pt x="5" y="54"/>
                  </a:lnTo>
                  <a:lnTo>
                    <a:pt x="17" y="30"/>
                  </a:lnTo>
                  <a:close/>
                </a:path>
              </a:pathLst>
            </a:custGeom>
            <a:solidFill>
              <a:srgbClr val="D1E0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2" name="Freeform 50">
              <a:extLst>
                <a:ext uri="{FF2B5EF4-FFF2-40B4-BE49-F238E27FC236}">
                  <a16:creationId xmlns:a16="http://schemas.microsoft.com/office/drawing/2014/main" id="{ECCF7E64-C5D4-41F3-AC79-AFFE52080DB6}"/>
                </a:ext>
              </a:extLst>
            </p:cNvPr>
            <p:cNvSpPr>
              <a:spLocks/>
            </p:cNvSpPr>
            <p:nvPr/>
          </p:nvSpPr>
          <p:spPr bwMode="auto">
            <a:xfrm>
              <a:off x="861" y="3586"/>
              <a:ext cx="231" cy="164"/>
            </a:xfrm>
            <a:custGeom>
              <a:avLst/>
              <a:gdLst>
                <a:gd name="T0" fmla="*/ 18 w 463"/>
                <a:gd name="T1" fmla="*/ 29 h 330"/>
                <a:gd name="T2" fmla="*/ 27 w 463"/>
                <a:gd name="T3" fmla="*/ 18 h 330"/>
                <a:gd name="T4" fmla="*/ 39 w 463"/>
                <a:gd name="T5" fmla="*/ 10 h 330"/>
                <a:gd name="T6" fmla="*/ 50 w 463"/>
                <a:gd name="T7" fmla="*/ 4 h 330"/>
                <a:gd name="T8" fmla="*/ 63 w 463"/>
                <a:gd name="T9" fmla="*/ 2 h 330"/>
                <a:gd name="T10" fmla="*/ 77 w 463"/>
                <a:gd name="T11" fmla="*/ 0 h 330"/>
                <a:gd name="T12" fmla="*/ 92 w 463"/>
                <a:gd name="T13" fmla="*/ 2 h 330"/>
                <a:gd name="T14" fmla="*/ 107 w 463"/>
                <a:gd name="T15" fmla="*/ 4 h 330"/>
                <a:gd name="T16" fmla="*/ 122 w 463"/>
                <a:gd name="T17" fmla="*/ 7 h 330"/>
                <a:gd name="T18" fmla="*/ 138 w 463"/>
                <a:gd name="T19" fmla="*/ 13 h 330"/>
                <a:gd name="T20" fmla="*/ 153 w 463"/>
                <a:gd name="T21" fmla="*/ 19 h 330"/>
                <a:gd name="T22" fmla="*/ 168 w 463"/>
                <a:gd name="T23" fmla="*/ 25 h 330"/>
                <a:gd name="T24" fmla="*/ 183 w 463"/>
                <a:gd name="T25" fmla="*/ 32 h 330"/>
                <a:gd name="T26" fmla="*/ 196 w 463"/>
                <a:gd name="T27" fmla="*/ 37 h 330"/>
                <a:gd name="T28" fmla="*/ 209 w 463"/>
                <a:gd name="T29" fmla="*/ 43 h 330"/>
                <a:gd name="T30" fmla="*/ 222 w 463"/>
                <a:gd name="T31" fmla="*/ 48 h 330"/>
                <a:gd name="T32" fmla="*/ 232 w 463"/>
                <a:gd name="T33" fmla="*/ 52 h 330"/>
                <a:gd name="T34" fmla="*/ 244 w 463"/>
                <a:gd name="T35" fmla="*/ 56 h 330"/>
                <a:gd name="T36" fmla="*/ 256 w 463"/>
                <a:gd name="T37" fmla="*/ 59 h 330"/>
                <a:gd name="T38" fmla="*/ 270 w 463"/>
                <a:gd name="T39" fmla="*/ 64 h 330"/>
                <a:gd name="T40" fmla="*/ 285 w 463"/>
                <a:gd name="T41" fmla="*/ 70 h 330"/>
                <a:gd name="T42" fmla="*/ 301 w 463"/>
                <a:gd name="T43" fmla="*/ 75 h 330"/>
                <a:gd name="T44" fmla="*/ 317 w 463"/>
                <a:gd name="T45" fmla="*/ 82 h 330"/>
                <a:gd name="T46" fmla="*/ 334 w 463"/>
                <a:gd name="T47" fmla="*/ 90 h 330"/>
                <a:gd name="T48" fmla="*/ 351 w 463"/>
                <a:gd name="T49" fmla="*/ 99 h 330"/>
                <a:gd name="T50" fmla="*/ 367 w 463"/>
                <a:gd name="T51" fmla="*/ 110 h 330"/>
                <a:gd name="T52" fmla="*/ 384 w 463"/>
                <a:gd name="T53" fmla="*/ 123 h 330"/>
                <a:gd name="T54" fmla="*/ 399 w 463"/>
                <a:gd name="T55" fmla="*/ 138 h 330"/>
                <a:gd name="T56" fmla="*/ 414 w 463"/>
                <a:gd name="T57" fmla="*/ 155 h 330"/>
                <a:gd name="T58" fmla="*/ 428 w 463"/>
                <a:gd name="T59" fmla="*/ 173 h 330"/>
                <a:gd name="T60" fmla="*/ 440 w 463"/>
                <a:gd name="T61" fmla="*/ 195 h 330"/>
                <a:gd name="T62" fmla="*/ 450 w 463"/>
                <a:gd name="T63" fmla="*/ 219 h 330"/>
                <a:gd name="T64" fmla="*/ 459 w 463"/>
                <a:gd name="T65" fmla="*/ 246 h 330"/>
                <a:gd name="T66" fmla="*/ 463 w 463"/>
                <a:gd name="T67" fmla="*/ 271 h 330"/>
                <a:gd name="T68" fmla="*/ 459 w 463"/>
                <a:gd name="T69" fmla="*/ 292 h 330"/>
                <a:gd name="T70" fmla="*/ 448 w 463"/>
                <a:gd name="T71" fmla="*/ 309 h 330"/>
                <a:gd name="T72" fmla="*/ 432 w 463"/>
                <a:gd name="T73" fmla="*/ 321 h 330"/>
                <a:gd name="T74" fmla="*/ 410 w 463"/>
                <a:gd name="T75" fmla="*/ 328 h 330"/>
                <a:gd name="T76" fmla="*/ 382 w 463"/>
                <a:gd name="T77" fmla="*/ 330 h 330"/>
                <a:gd name="T78" fmla="*/ 352 w 463"/>
                <a:gd name="T79" fmla="*/ 329 h 330"/>
                <a:gd name="T80" fmla="*/ 319 w 463"/>
                <a:gd name="T81" fmla="*/ 322 h 330"/>
                <a:gd name="T82" fmla="*/ 283 w 463"/>
                <a:gd name="T83" fmla="*/ 311 h 330"/>
                <a:gd name="T84" fmla="*/ 245 w 463"/>
                <a:gd name="T85" fmla="*/ 298 h 330"/>
                <a:gd name="T86" fmla="*/ 207 w 463"/>
                <a:gd name="T87" fmla="*/ 279 h 330"/>
                <a:gd name="T88" fmla="*/ 169 w 463"/>
                <a:gd name="T89" fmla="*/ 256 h 330"/>
                <a:gd name="T90" fmla="*/ 132 w 463"/>
                <a:gd name="T91" fmla="*/ 230 h 330"/>
                <a:gd name="T92" fmla="*/ 96 w 463"/>
                <a:gd name="T93" fmla="*/ 200 h 330"/>
                <a:gd name="T94" fmla="*/ 63 w 463"/>
                <a:gd name="T95" fmla="*/ 165 h 330"/>
                <a:gd name="T96" fmla="*/ 33 w 463"/>
                <a:gd name="T97" fmla="*/ 127 h 330"/>
                <a:gd name="T98" fmla="*/ 33 w 463"/>
                <a:gd name="T99" fmla="*/ 127 h 330"/>
                <a:gd name="T100" fmla="*/ 32 w 463"/>
                <a:gd name="T101" fmla="*/ 126 h 330"/>
                <a:gd name="T102" fmla="*/ 30 w 463"/>
                <a:gd name="T103" fmla="*/ 125 h 330"/>
                <a:gd name="T104" fmla="*/ 29 w 463"/>
                <a:gd name="T105" fmla="*/ 124 h 330"/>
                <a:gd name="T106" fmla="*/ 26 w 463"/>
                <a:gd name="T107" fmla="*/ 121 h 330"/>
                <a:gd name="T108" fmla="*/ 19 w 463"/>
                <a:gd name="T109" fmla="*/ 116 h 330"/>
                <a:gd name="T110" fmla="*/ 12 w 463"/>
                <a:gd name="T111" fmla="*/ 109 h 330"/>
                <a:gd name="T112" fmla="*/ 5 w 463"/>
                <a:gd name="T113" fmla="*/ 98 h 330"/>
                <a:gd name="T114" fmla="*/ 2 w 463"/>
                <a:gd name="T115" fmla="*/ 86 h 330"/>
                <a:gd name="T116" fmla="*/ 0 w 463"/>
                <a:gd name="T117" fmla="*/ 70 h 330"/>
                <a:gd name="T118" fmla="*/ 6 w 463"/>
                <a:gd name="T119" fmla="*/ 51 h 330"/>
                <a:gd name="T120" fmla="*/ 18 w 463"/>
                <a:gd name="T121" fmla="*/ 29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63" h="330">
                  <a:moveTo>
                    <a:pt x="18" y="29"/>
                  </a:moveTo>
                  <a:lnTo>
                    <a:pt x="27" y="18"/>
                  </a:lnTo>
                  <a:lnTo>
                    <a:pt x="39" y="10"/>
                  </a:lnTo>
                  <a:lnTo>
                    <a:pt x="50" y="4"/>
                  </a:lnTo>
                  <a:lnTo>
                    <a:pt x="63" y="2"/>
                  </a:lnTo>
                  <a:lnTo>
                    <a:pt x="77" y="0"/>
                  </a:lnTo>
                  <a:lnTo>
                    <a:pt x="92" y="2"/>
                  </a:lnTo>
                  <a:lnTo>
                    <a:pt x="107" y="4"/>
                  </a:lnTo>
                  <a:lnTo>
                    <a:pt x="122" y="7"/>
                  </a:lnTo>
                  <a:lnTo>
                    <a:pt x="138" y="13"/>
                  </a:lnTo>
                  <a:lnTo>
                    <a:pt x="153" y="19"/>
                  </a:lnTo>
                  <a:lnTo>
                    <a:pt x="168" y="25"/>
                  </a:lnTo>
                  <a:lnTo>
                    <a:pt x="183" y="32"/>
                  </a:lnTo>
                  <a:lnTo>
                    <a:pt x="196" y="37"/>
                  </a:lnTo>
                  <a:lnTo>
                    <a:pt x="209" y="43"/>
                  </a:lnTo>
                  <a:lnTo>
                    <a:pt x="222" y="48"/>
                  </a:lnTo>
                  <a:lnTo>
                    <a:pt x="232" y="52"/>
                  </a:lnTo>
                  <a:lnTo>
                    <a:pt x="244" y="56"/>
                  </a:lnTo>
                  <a:lnTo>
                    <a:pt x="256" y="59"/>
                  </a:lnTo>
                  <a:lnTo>
                    <a:pt x="270" y="64"/>
                  </a:lnTo>
                  <a:lnTo>
                    <a:pt x="285" y="70"/>
                  </a:lnTo>
                  <a:lnTo>
                    <a:pt x="301" y="75"/>
                  </a:lnTo>
                  <a:lnTo>
                    <a:pt x="317" y="82"/>
                  </a:lnTo>
                  <a:lnTo>
                    <a:pt x="334" y="90"/>
                  </a:lnTo>
                  <a:lnTo>
                    <a:pt x="351" y="99"/>
                  </a:lnTo>
                  <a:lnTo>
                    <a:pt x="367" y="110"/>
                  </a:lnTo>
                  <a:lnTo>
                    <a:pt x="384" y="123"/>
                  </a:lnTo>
                  <a:lnTo>
                    <a:pt x="399" y="138"/>
                  </a:lnTo>
                  <a:lnTo>
                    <a:pt x="414" y="155"/>
                  </a:lnTo>
                  <a:lnTo>
                    <a:pt x="428" y="173"/>
                  </a:lnTo>
                  <a:lnTo>
                    <a:pt x="440" y="195"/>
                  </a:lnTo>
                  <a:lnTo>
                    <a:pt x="450" y="219"/>
                  </a:lnTo>
                  <a:lnTo>
                    <a:pt x="459" y="246"/>
                  </a:lnTo>
                  <a:lnTo>
                    <a:pt x="463" y="271"/>
                  </a:lnTo>
                  <a:lnTo>
                    <a:pt x="459" y="292"/>
                  </a:lnTo>
                  <a:lnTo>
                    <a:pt x="448" y="309"/>
                  </a:lnTo>
                  <a:lnTo>
                    <a:pt x="432" y="321"/>
                  </a:lnTo>
                  <a:lnTo>
                    <a:pt x="410" y="328"/>
                  </a:lnTo>
                  <a:lnTo>
                    <a:pt x="382" y="330"/>
                  </a:lnTo>
                  <a:lnTo>
                    <a:pt x="352" y="329"/>
                  </a:lnTo>
                  <a:lnTo>
                    <a:pt x="319" y="322"/>
                  </a:lnTo>
                  <a:lnTo>
                    <a:pt x="283" y="311"/>
                  </a:lnTo>
                  <a:lnTo>
                    <a:pt x="245" y="298"/>
                  </a:lnTo>
                  <a:lnTo>
                    <a:pt x="207" y="279"/>
                  </a:lnTo>
                  <a:lnTo>
                    <a:pt x="169" y="256"/>
                  </a:lnTo>
                  <a:lnTo>
                    <a:pt x="132" y="230"/>
                  </a:lnTo>
                  <a:lnTo>
                    <a:pt x="96" y="200"/>
                  </a:lnTo>
                  <a:lnTo>
                    <a:pt x="63" y="165"/>
                  </a:lnTo>
                  <a:lnTo>
                    <a:pt x="33" y="127"/>
                  </a:lnTo>
                  <a:lnTo>
                    <a:pt x="33" y="127"/>
                  </a:lnTo>
                  <a:lnTo>
                    <a:pt x="32" y="126"/>
                  </a:lnTo>
                  <a:lnTo>
                    <a:pt x="30" y="125"/>
                  </a:lnTo>
                  <a:lnTo>
                    <a:pt x="29" y="124"/>
                  </a:lnTo>
                  <a:lnTo>
                    <a:pt x="26" y="121"/>
                  </a:lnTo>
                  <a:lnTo>
                    <a:pt x="19" y="116"/>
                  </a:lnTo>
                  <a:lnTo>
                    <a:pt x="12" y="109"/>
                  </a:lnTo>
                  <a:lnTo>
                    <a:pt x="5" y="98"/>
                  </a:lnTo>
                  <a:lnTo>
                    <a:pt x="2" y="86"/>
                  </a:lnTo>
                  <a:lnTo>
                    <a:pt x="0" y="70"/>
                  </a:lnTo>
                  <a:lnTo>
                    <a:pt x="6" y="51"/>
                  </a:lnTo>
                  <a:lnTo>
                    <a:pt x="18" y="29"/>
                  </a:lnTo>
                  <a:close/>
                </a:path>
              </a:pathLst>
            </a:custGeom>
            <a:solidFill>
              <a:srgbClr val="C4D8D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3" name="Freeform 51">
              <a:extLst>
                <a:ext uri="{FF2B5EF4-FFF2-40B4-BE49-F238E27FC236}">
                  <a16:creationId xmlns:a16="http://schemas.microsoft.com/office/drawing/2014/main" id="{FFCD6389-31C7-49F9-A0BA-AD1836A55FDF}"/>
                </a:ext>
              </a:extLst>
            </p:cNvPr>
            <p:cNvSpPr>
              <a:spLocks/>
            </p:cNvSpPr>
            <p:nvPr/>
          </p:nvSpPr>
          <p:spPr bwMode="auto">
            <a:xfrm>
              <a:off x="869" y="3593"/>
              <a:ext cx="216" cy="155"/>
            </a:xfrm>
            <a:custGeom>
              <a:avLst/>
              <a:gdLst>
                <a:gd name="T0" fmla="*/ 16 w 432"/>
                <a:gd name="T1" fmla="*/ 27 h 310"/>
                <a:gd name="T2" fmla="*/ 25 w 432"/>
                <a:gd name="T3" fmla="*/ 16 h 310"/>
                <a:gd name="T4" fmla="*/ 34 w 432"/>
                <a:gd name="T5" fmla="*/ 8 h 310"/>
                <a:gd name="T6" fmla="*/ 46 w 432"/>
                <a:gd name="T7" fmla="*/ 4 h 310"/>
                <a:gd name="T8" fmla="*/ 58 w 432"/>
                <a:gd name="T9" fmla="*/ 0 h 310"/>
                <a:gd name="T10" fmla="*/ 71 w 432"/>
                <a:gd name="T11" fmla="*/ 0 h 310"/>
                <a:gd name="T12" fmla="*/ 85 w 432"/>
                <a:gd name="T13" fmla="*/ 0 h 310"/>
                <a:gd name="T14" fmla="*/ 99 w 432"/>
                <a:gd name="T15" fmla="*/ 4 h 310"/>
                <a:gd name="T16" fmla="*/ 114 w 432"/>
                <a:gd name="T17" fmla="*/ 7 h 310"/>
                <a:gd name="T18" fmla="*/ 129 w 432"/>
                <a:gd name="T19" fmla="*/ 12 h 310"/>
                <a:gd name="T20" fmla="*/ 143 w 432"/>
                <a:gd name="T21" fmla="*/ 18 h 310"/>
                <a:gd name="T22" fmla="*/ 158 w 432"/>
                <a:gd name="T23" fmla="*/ 23 h 310"/>
                <a:gd name="T24" fmla="*/ 171 w 432"/>
                <a:gd name="T25" fmla="*/ 29 h 310"/>
                <a:gd name="T26" fmla="*/ 184 w 432"/>
                <a:gd name="T27" fmla="*/ 35 h 310"/>
                <a:gd name="T28" fmla="*/ 197 w 432"/>
                <a:gd name="T29" fmla="*/ 41 h 310"/>
                <a:gd name="T30" fmla="*/ 208 w 432"/>
                <a:gd name="T31" fmla="*/ 45 h 310"/>
                <a:gd name="T32" fmla="*/ 219 w 432"/>
                <a:gd name="T33" fmla="*/ 49 h 310"/>
                <a:gd name="T34" fmla="*/ 229 w 432"/>
                <a:gd name="T35" fmla="*/ 52 h 310"/>
                <a:gd name="T36" fmla="*/ 240 w 432"/>
                <a:gd name="T37" fmla="*/ 56 h 310"/>
                <a:gd name="T38" fmla="*/ 254 w 432"/>
                <a:gd name="T39" fmla="*/ 60 h 310"/>
                <a:gd name="T40" fmla="*/ 268 w 432"/>
                <a:gd name="T41" fmla="*/ 65 h 310"/>
                <a:gd name="T42" fmla="*/ 282 w 432"/>
                <a:gd name="T43" fmla="*/ 69 h 310"/>
                <a:gd name="T44" fmla="*/ 297 w 432"/>
                <a:gd name="T45" fmla="*/ 76 h 310"/>
                <a:gd name="T46" fmla="*/ 313 w 432"/>
                <a:gd name="T47" fmla="*/ 83 h 310"/>
                <a:gd name="T48" fmla="*/ 328 w 432"/>
                <a:gd name="T49" fmla="*/ 92 h 310"/>
                <a:gd name="T50" fmla="*/ 343 w 432"/>
                <a:gd name="T51" fmla="*/ 103 h 310"/>
                <a:gd name="T52" fmla="*/ 358 w 432"/>
                <a:gd name="T53" fmla="*/ 114 h 310"/>
                <a:gd name="T54" fmla="*/ 373 w 432"/>
                <a:gd name="T55" fmla="*/ 128 h 310"/>
                <a:gd name="T56" fmla="*/ 387 w 432"/>
                <a:gd name="T57" fmla="*/ 144 h 310"/>
                <a:gd name="T58" fmla="*/ 398 w 432"/>
                <a:gd name="T59" fmla="*/ 163 h 310"/>
                <a:gd name="T60" fmla="*/ 410 w 432"/>
                <a:gd name="T61" fmla="*/ 182 h 310"/>
                <a:gd name="T62" fmla="*/ 420 w 432"/>
                <a:gd name="T63" fmla="*/ 205 h 310"/>
                <a:gd name="T64" fmla="*/ 428 w 432"/>
                <a:gd name="T65" fmla="*/ 231 h 310"/>
                <a:gd name="T66" fmla="*/ 432 w 432"/>
                <a:gd name="T67" fmla="*/ 255 h 310"/>
                <a:gd name="T68" fmla="*/ 428 w 432"/>
                <a:gd name="T69" fmla="*/ 274 h 310"/>
                <a:gd name="T70" fmla="*/ 418 w 432"/>
                <a:gd name="T71" fmla="*/ 291 h 310"/>
                <a:gd name="T72" fmla="*/ 402 w 432"/>
                <a:gd name="T73" fmla="*/ 301 h 310"/>
                <a:gd name="T74" fmla="*/ 381 w 432"/>
                <a:gd name="T75" fmla="*/ 308 h 310"/>
                <a:gd name="T76" fmla="*/ 356 w 432"/>
                <a:gd name="T77" fmla="*/ 310 h 310"/>
                <a:gd name="T78" fmla="*/ 327 w 432"/>
                <a:gd name="T79" fmla="*/ 308 h 310"/>
                <a:gd name="T80" fmla="*/ 295 w 432"/>
                <a:gd name="T81" fmla="*/ 302 h 310"/>
                <a:gd name="T82" fmla="*/ 261 w 432"/>
                <a:gd name="T83" fmla="*/ 292 h 310"/>
                <a:gd name="T84" fmla="*/ 227 w 432"/>
                <a:gd name="T85" fmla="*/ 278 h 310"/>
                <a:gd name="T86" fmla="*/ 191 w 432"/>
                <a:gd name="T87" fmla="*/ 261 h 310"/>
                <a:gd name="T88" fmla="*/ 155 w 432"/>
                <a:gd name="T89" fmla="*/ 239 h 310"/>
                <a:gd name="T90" fmla="*/ 121 w 432"/>
                <a:gd name="T91" fmla="*/ 215 h 310"/>
                <a:gd name="T92" fmla="*/ 88 w 432"/>
                <a:gd name="T93" fmla="*/ 186 h 310"/>
                <a:gd name="T94" fmla="*/ 57 w 432"/>
                <a:gd name="T95" fmla="*/ 153 h 310"/>
                <a:gd name="T96" fmla="*/ 30 w 432"/>
                <a:gd name="T97" fmla="*/ 119 h 310"/>
                <a:gd name="T98" fmla="*/ 30 w 432"/>
                <a:gd name="T99" fmla="*/ 119 h 310"/>
                <a:gd name="T100" fmla="*/ 28 w 432"/>
                <a:gd name="T101" fmla="*/ 118 h 310"/>
                <a:gd name="T102" fmla="*/ 27 w 432"/>
                <a:gd name="T103" fmla="*/ 118 h 310"/>
                <a:gd name="T104" fmla="*/ 26 w 432"/>
                <a:gd name="T105" fmla="*/ 117 h 310"/>
                <a:gd name="T106" fmla="*/ 22 w 432"/>
                <a:gd name="T107" fmla="*/ 114 h 310"/>
                <a:gd name="T108" fmla="*/ 16 w 432"/>
                <a:gd name="T109" fmla="*/ 109 h 310"/>
                <a:gd name="T110" fmla="*/ 10 w 432"/>
                <a:gd name="T111" fmla="*/ 102 h 310"/>
                <a:gd name="T112" fmla="*/ 4 w 432"/>
                <a:gd name="T113" fmla="*/ 92 h 310"/>
                <a:gd name="T114" fmla="*/ 0 w 432"/>
                <a:gd name="T115" fmla="*/ 80 h 310"/>
                <a:gd name="T116" fmla="*/ 0 w 432"/>
                <a:gd name="T117" fmla="*/ 65 h 310"/>
                <a:gd name="T118" fmla="*/ 4 w 432"/>
                <a:gd name="T119" fmla="*/ 47 h 310"/>
                <a:gd name="T120" fmla="*/ 16 w 432"/>
                <a:gd name="T121" fmla="*/ 2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32" h="310">
                  <a:moveTo>
                    <a:pt x="16" y="27"/>
                  </a:moveTo>
                  <a:lnTo>
                    <a:pt x="25" y="16"/>
                  </a:lnTo>
                  <a:lnTo>
                    <a:pt x="34" y="8"/>
                  </a:lnTo>
                  <a:lnTo>
                    <a:pt x="46" y="4"/>
                  </a:lnTo>
                  <a:lnTo>
                    <a:pt x="58" y="0"/>
                  </a:lnTo>
                  <a:lnTo>
                    <a:pt x="71" y="0"/>
                  </a:lnTo>
                  <a:lnTo>
                    <a:pt x="85" y="0"/>
                  </a:lnTo>
                  <a:lnTo>
                    <a:pt x="99" y="4"/>
                  </a:lnTo>
                  <a:lnTo>
                    <a:pt x="114" y="7"/>
                  </a:lnTo>
                  <a:lnTo>
                    <a:pt x="129" y="12"/>
                  </a:lnTo>
                  <a:lnTo>
                    <a:pt x="143" y="18"/>
                  </a:lnTo>
                  <a:lnTo>
                    <a:pt x="158" y="23"/>
                  </a:lnTo>
                  <a:lnTo>
                    <a:pt x="171" y="29"/>
                  </a:lnTo>
                  <a:lnTo>
                    <a:pt x="184" y="35"/>
                  </a:lnTo>
                  <a:lnTo>
                    <a:pt x="197" y="41"/>
                  </a:lnTo>
                  <a:lnTo>
                    <a:pt x="208" y="45"/>
                  </a:lnTo>
                  <a:lnTo>
                    <a:pt x="219" y="49"/>
                  </a:lnTo>
                  <a:lnTo>
                    <a:pt x="229" y="52"/>
                  </a:lnTo>
                  <a:lnTo>
                    <a:pt x="240" y="56"/>
                  </a:lnTo>
                  <a:lnTo>
                    <a:pt x="254" y="60"/>
                  </a:lnTo>
                  <a:lnTo>
                    <a:pt x="268" y="65"/>
                  </a:lnTo>
                  <a:lnTo>
                    <a:pt x="282" y="69"/>
                  </a:lnTo>
                  <a:lnTo>
                    <a:pt x="297" y="76"/>
                  </a:lnTo>
                  <a:lnTo>
                    <a:pt x="313" y="83"/>
                  </a:lnTo>
                  <a:lnTo>
                    <a:pt x="328" y="92"/>
                  </a:lnTo>
                  <a:lnTo>
                    <a:pt x="343" y="103"/>
                  </a:lnTo>
                  <a:lnTo>
                    <a:pt x="358" y="114"/>
                  </a:lnTo>
                  <a:lnTo>
                    <a:pt x="373" y="128"/>
                  </a:lnTo>
                  <a:lnTo>
                    <a:pt x="387" y="144"/>
                  </a:lnTo>
                  <a:lnTo>
                    <a:pt x="398" y="163"/>
                  </a:lnTo>
                  <a:lnTo>
                    <a:pt x="410" y="182"/>
                  </a:lnTo>
                  <a:lnTo>
                    <a:pt x="420" y="205"/>
                  </a:lnTo>
                  <a:lnTo>
                    <a:pt x="428" y="231"/>
                  </a:lnTo>
                  <a:lnTo>
                    <a:pt x="432" y="255"/>
                  </a:lnTo>
                  <a:lnTo>
                    <a:pt x="428" y="274"/>
                  </a:lnTo>
                  <a:lnTo>
                    <a:pt x="418" y="291"/>
                  </a:lnTo>
                  <a:lnTo>
                    <a:pt x="402" y="301"/>
                  </a:lnTo>
                  <a:lnTo>
                    <a:pt x="381" y="308"/>
                  </a:lnTo>
                  <a:lnTo>
                    <a:pt x="356" y="310"/>
                  </a:lnTo>
                  <a:lnTo>
                    <a:pt x="327" y="308"/>
                  </a:lnTo>
                  <a:lnTo>
                    <a:pt x="295" y="302"/>
                  </a:lnTo>
                  <a:lnTo>
                    <a:pt x="261" y="292"/>
                  </a:lnTo>
                  <a:lnTo>
                    <a:pt x="227" y="278"/>
                  </a:lnTo>
                  <a:lnTo>
                    <a:pt x="191" y="261"/>
                  </a:lnTo>
                  <a:lnTo>
                    <a:pt x="155" y="239"/>
                  </a:lnTo>
                  <a:lnTo>
                    <a:pt x="121" y="215"/>
                  </a:lnTo>
                  <a:lnTo>
                    <a:pt x="88" y="186"/>
                  </a:lnTo>
                  <a:lnTo>
                    <a:pt x="57" y="153"/>
                  </a:lnTo>
                  <a:lnTo>
                    <a:pt x="30" y="119"/>
                  </a:lnTo>
                  <a:lnTo>
                    <a:pt x="30" y="119"/>
                  </a:lnTo>
                  <a:lnTo>
                    <a:pt x="28" y="118"/>
                  </a:lnTo>
                  <a:lnTo>
                    <a:pt x="27" y="118"/>
                  </a:lnTo>
                  <a:lnTo>
                    <a:pt x="26" y="117"/>
                  </a:lnTo>
                  <a:lnTo>
                    <a:pt x="22" y="114"/>
                  </a:lnTo>
                  <a:lnTo>
                    <a:pt x="16" y="109"/>
                  </a:lnTo>
                  <a:lnTo>
                    <a:pt x="10" y="102"/>
                  </a:lnTo>
                  <a:lnTo>
                    <a:pt x="4" y="92"/>
                  </a:lnTo>
                  <a:lnTo>
                    <a:pt x="0" y="80"/>
                  </a:lnTo>
                  <a:lnTo>
                    <a:pt x="0" y="65"/>
                  </a:lnTo>
                  <a:lnTo>
                    <a:pt x="4" y="47"/>
                  </a:lnTo>
                  <a:lnTo>
                    <a:pt x="16" y="27"/>
                  </a:lnTo>
                  <a:close/>
                </a:path>
              </a:pathLst>
            </a:custGeom>
            <a:solidFill>
              <a:srgbClr val="BAD3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 name="Freeform 52">
              <a:extLst>
                <a:ext uri="{FF2B5EF4-FFF2-40B4-BE49-F238E27FC236}">
                  <a16:creationId xmlns:a16="http://schemas.microsoft.com/office/drawing/2014/main" id="{893B0E77-F3EF-49B2-AADA-26054F1D799A}"/>
                </a:ext>
              </a:extLst>
            </p:cNvPr>
            <p:cNvSpPr>
              <a:spLocks/>
            </p:cNvSpPr>
            <p:nvPr/>
          </p:nvSpPr>
          <p:spPr bwMode="auto">
            <a:xfrm>
              <a:off x="879" y="3600"/>
              <a:ext cx="201" cy="144"/>
            </a:xfrm>
            <a:custGeom>
              <a:avLst/>
              <a:gdLst>
                <a:gd name="T0" fmla="*/ 28 w 402"/>
                <a:gd name="T1" fmla="*/ 111 h 288"/>
                <a:gd name="T2" fmla="*/ 26 w 402"/>
                <a:gd name="T3" fmla="*/ 110 h 288"/>
                <a:gd name="T4" fmla="*/ 20 w 402"/>
                <a:gd name="T5" fmla="*/ 106 h 288"/>
                <a:gd name="T6" fmla="*/ 13 w 402"/>
                <a:gd name="T7" fmla="*/ 100 h 288"/>
                <a:gd name="T8" fmla="*/ 6 w 402"/>
                <a:gd name="T9" fmla="*/ 91 h 288"/>
                <a:gd name="T10" fmla="*/ 1 w 402"/>
                <a:gd name="T11" fmla="*/ 80 h 288"/>
                <a:gd name="T12" fmla="*/ 0 w 402"/>
                <a:gd name="T13" fmla="*/ 65 h 288"/>
                <a:gd name="T14" fmla="*/ 4 w 402"/>
                <a:gd name="T15" fmla="*/ 46 h 288"/>
                <a:gd name="T16" fmla="*/ 15 w 402"/>
                <a:gd name="T17" fmla="*/ 25 h 288"/>
                <a:gd name="T18" fmla="*/ 23 w 402"/>
                <a:gd name="T19" fmla="*/ 15 h 288"/>
                <a:gd name="T20" fmla="*/ 34 w 402"/>
                <a:gd name="T21" fmla="*/ 8 h 288"/>
                <a:gd name="T22" fmla="*/ 44 w 402"/>
                <a:gd name="T23" fmla="*/ 4 h 288"/>
                <a:gd name="T24" fmla="*/ 56 w 402"/>
                <a:gd name="T25" fmla="*/ 0 h 288"/>
                <a:gd name="T26" fmla="*/ 68 w 402"/>
                <a:gd name="T27" fmla="*/ 0 h 288"/>
                <a:gd name="T28" fmla="*/ 81 w 402"/>
                <a:gd name="T29" fmla="*/ 1 h 288"/>
                <a:gd name="T30" fmla="*/ 95 w 402"/>
                <a:gd name="T31" fmla="*/ 4 h 288"/>
                <a:gd name="T32" fmla="*/ 109 w 402"/>
                <a:gd name="T33" fmla="*/ 7 h 288"/>
                <a:gd name="T34" fmla="*/ 122 w 402"/>
                <a:gd name="T35" fmla="*/ 12 h 288"/>
                <a:gd name="T36" fmla="*/ 136 w 402"/>
                <a:gd name="T37" fmla="*/ 16 h 288"/>
                <a:gd name="T38" fmla="*/ 149 w 402"/>
                <a:gd name="T39" fmla="*/ 22 h 288"/>
                <a:gd name="T40" fmla="*/ 162 w 402"/>
                <a:gd name="T41" fmla="*/ 28 h 288"/>
                <a:gd name="T42" fmla="*/ 174 w 402"/>
                <a:gd name="T43" fmla="*/ 33 h 288"/>
                <a:gd name="T44" fmla="*/ 186 w 402"/>
                <a:gd name="T45" fmla="*/ 38 h 288"/>
                <a:gd name="T46" fmla="*/ 197 w 402"/>
                <a:gd name="T47" fmla="*/ 43 h 288"/>
                <a:gd name="T48" fmla="*/ 207 w 402"/>
                <a:gd name="T49" fmla="*/ 46 h 288"/>
                <a:gd name="T50" fmla="*/ 217 w 402"/>
                <a:gd name="T51" fmla="*/ 50 h 288"/>
                <a:gd name="T52" fmla="*/ 227 w 402"/>
                <a:gd name="T53" fmla="*/ 53 h 288"/>
                <a:gd name="T54" fmla="*/ 240 w 402"/>
                <a:gd name="T55" fmla="*/ 57 h 288"/>
                <a:gd name="T56" fmla="*/ 253 w 402"/>
                <a:gd name="T57" fmla="*/ 61 h 288"/>
                <a:gd name="T58" fmla="*/ 265 w 402"/>
                <a:gd name="T59" fmla="*/ 66 h 288"/>
                <a:gd name="T60" fmla="*/ 279 w 402"/>
                <a:gd name="T61" fmla="*/ 71 h 288"/>
                <a:gd name="T62" fmla="*/ 293 w 402"/>
                <a:gd name="T63" fmla="*/ 78 h 288"/>
                <a:gd name="T64" fmla="*/ 308 w 402"/>
                <a:gd name="T65" fmla="*/ 86 h 288"/>
                <a:gd name="T66" fmla="*/ 322 w 402"/>
                <a:gd name="T67" fmla="*/ 97 h 288"/>
                <a:gd name="T68" fmla="*/ 334 w 402"/>
                <a:gd name="T69" fmla="*/ 107 h 288"/>
                <a:gd name="T70" fmla="*/ 348 w 402"/>
                <a:gd name="T71" fmla="*/ 121 h 288"/>
                <a:gd name="T72" fmla="*/ 360 w 402"/>
                <a:gd name="T73" fmla="*/ 135 h 288"/>
                <a:gd name="T74" fmla="*/ 371 w 402"/>
                <a:gd name="T75" fmla="*/ 152 h 288"/>
                <a:gd name="T76" fmla="*/ 382 w 402"/>
                <a:gd name="T77" fmla="*/ 172 h 288"/>
                <a:gd name="T78" fmla="*/ 391 w 402"/>
                <a:gd name="T79" fmla="*/ 192 h 288"/>
                <a:gd name="T80" fmla="*/ 399 w 402"/>
                <a:gd name="T81" fmla="*/ 217 h 288"/>
                <a:gd name="T82" fmla="*/ 402 w 402"/>
                <a:gd name="T83" fmla="*/ 240 h 288"/>
                <a:gd name="T84" fmla="*/ 399 w 402"/>
                <a:gd name="T85" fmla="*/ 258 h 288"/>
                <a:gd name="T86" fmla="*/ 390 w 402"/>
                <a:gd name="T87" fmla="*/ 272 h 288"/>
                <a:gd name="T88" fmla="*/ 376 w 402"/>
                <a:gd name="T89" fmla="*/ 281 h 288"/>
                <a:gd name="T90" fmla="*/ 356 w 402"/>
                <a:gd name="T91" fmla="*/ 287 h 288"/>
                <a:gd name="T92" fmla="*/ 333 w 402"/>
                <a:gd name="T93" fmla="*/ 288 h 288"/>
                <a:gd name="T94" fmla="*/ 308 w 402"/>
                <a:gd name="T95" fmla="*/ 285 h 288"/>
                <a:gd name="T96" fmla="*/ 279 w 402"/>
                <a:gd name="T97" fmla="*/ 279 h 288"/>
                <a:gd name="T98" fmla="*/ 248 w 402"/>
                <a:gd name="T99" fmla="*/ 268 h 288"/>
                <a:gd name="T100" fmla="*/ 216 w 402"/>
                <a:gd name="T101" fmla="*/ 255 h 288"/>
                <a:gd name="T102" fmla="*/ 182 w 402"/>
                <a:gd name="T103" fmla="*/ 239 h 288"/>
                <a:gd name="T104" fmla="*/ 149 w 402"/>
                <a:gd name="T105" fmla="*/ 219 h 288"/>
                <a:gd name="T106" fmla="*/ 117 w 402"/>
                <a:gd name="T107" fmla="*/ 196 h 288"/>
                <a:gd name="T108" fmla="*/ 86 w 402"/>
                <a:gd name="T109" fmla="*/ 171 h 288"/>
                <a:gd name="T110" fmla="*/ 56 w 402"/>
                <a:gd name="T111" fmla="*/ 142 h 288"/>
                <a:gd name="T112" fmla="*/ 28 w 402"/>
                <a:gd name="T113" fmla="*/ 111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02" h="288">
                  <a:moveTo>
                    <a:pt x="28" y="111"/>
                  </a:moveTo>
                  <a:lnTo>
                    <a:pt x="26" y="110"/>
                  </a:lnTo>
                  <a:lnTo>
                    <a:pt x="20" y="106"/>
                  </a:lnTo>
                  <a:lnTo>
                    <a:pt x="13" y="100"/>
                  </a:lnTo>
                  <a:lnTo>
                    <a:pt x="6" y="91"/>
                  </a:lnTo>
                  <a:lnTo>
                    <a:pt x="1" y="80"/>
                  </a:lnTo>
                  <a:lnTo>
                    <a:pt x="0" y="65"/>
                  </a:lnTo>
                  <a:lnTo>
                    <a:pt x="4" y="46"/>
                  </a:lnTo>
                  <a:lnTo>
                    <a:pt x="15" y="25"/>
                  </a:lnTo>
                  <a:lnTo>
                    <a:pt x="23" y="15"/>
                  </a:lnTo>
                  <a:lnTo>
                    <a:pt x="34" y="8"/>
                  </a:lnTo>
                  <a:lnTo>
                    <a:pt x="44" y="4"/>
                  </a:lnTo>
                  <a:lnTo>
                    <a:pt x="56" y="0"/>
                  </a:lnTo>
                  <a:lnTo>
                    <a:pt x="68" y="0"/>
                  </a:lnTo>
                  <a:lnTo>
                    <a:pt x="81" y="1"/>
                  </a:lnTo>
                  <a:lnTo>
                    <a:pt x="95" y="4"/>
                  </a:lnTo>
                  <a:lnTo>
                    <a:pt x="109" y="7"/>
                  </a:lnTo>
                  <a:lnTo>
                    <a:pt x="122" y="12"/>
                  </a:lnTo>
                  <a:lnTo>
                    <a:pt x="136" y="16"/>
                  </a:lnTo>
                  <a:lnTo>
                    <a:pt x="149" y="22"/>
                  </a:lnTo>
                  <a:lnTo>
                    <a:pt x="162" y="28"/>
                  </a:lnTo>
                  <a:lnTo>
                    <a:pt x="174" y="33"/>
                  </a:lnTo>
                  <a:lnTo>
                    <a:pt x="186" y="38"/>
                  </a:lnTo>
                  <a:lnTo>
                    <a:pt x="197" y="43"/>
                  </a:lnTo>
                  <a:lnTo>
                    <a:pt x="207" y="46"/>
                  </a:lnTo>
                  <a:lnTo>
                    <a:pt x="217" y="50"/>
                  </a:lnTo>
                  <a:lnTo>
                    <a:pt x="227" y="53"/>
                  </a:lnTo>
                  <a:lnTo>
                    <a:pt x="240" y="57"/>
                  </a:lnTo>
                  <a:lnTo>
                    <a:pt x="253" y="61"/>
                  </a:lnTo>
                  <a:lnTo>
                    <a:pt x="265" y="66"/>
                  </a:lnTo>
                  <a:lnTo>
                    <a:pt x="279" y="71"/>
                  </a:lnTo>
                  <a:lnTo>
                    <a:pt x="293" y="78"/>
                  </a:lnTo>
                  <a:lnTo>
                    <a:pt x="308" y="86"/>
                  </a:lnTo>
                  <a:lnTo>
                    <a:pt x="322" y="97"/>
                  </a:lnTo>
                  <a:lnTo>
                    <a:pt x="334" y="107"/>
                  </a:lnTo>
                  <a:lnTo>
                    <a:pt x="348" y="121"/>
                  </a:lnTo>
                  <a:lnTo>
                    <a:pt x="360" y="135"/>
                  </a:lnTo>
                  <a:lnTo>
                    <a:pt x="371" y="152"/>
                  </a:lnTo>
                  <a:lnTo>
                    <a:pt x="382" y="172"/>
                  </a:lnTo>
                  <a:lnTo>
                    <a:pt x="391" y="192"/>
                  </a:lnTo>
                  <a:lnTo>
                    <a:pt x="399" y="217"/>
                  </a:lnTo>
                  <a:lnTo>
                    <a:pt x="402" y="240"/>
                  </a:lnTo>
                  <a:lnTo>
                    <a:pt x="399" y="258"/>
                  </a:lnTo>
                  <a:lnTo>
                    <a:pt x="390" y="272"/>
                  </a:lnTo>
                  <a:lnTo>
                    <a:pt x="376" y="281"/>
                  </a:lnTo>
                  <a:lnTo>
                    <a:pt x="356" y="287"/>
                  </a:lnTo>
                  <a:lnTo>
                    <a:pt x="333" y="288"/>
                  </a:lnTo>
                  <a:lnTo>
                    <a:pt x="308" y="285"/>
                  </a:lnTo>
                  <a:lnTo>
                    <a:pt x="279" y="279"/>
                  </a:lnTo>
                  <a:lnTo>
                    <a:pt x="248" y="268"/>
                  </a:lnTo>
                  <a:lnTo>
                    <a:pt x="216" y="255"/>
                  </a:lnTo>
                  <a:lnTo>
                    <a:pt x="182" y="239"/>
                  </a:lnTo>
                  <a:lnTo>
                    <a:pt x="149" y="219"/>
                  </a:lnTo>
                  <a:lnTo>
                    <a:pt x="117" y="196"/>
                  </a:lnTo>
                  <a:lnTo>
                    <a:pt x="86" y="171"/>
                  </a:lnTo>
                  <a:lnTo>
                    <a:pt x="56" y="142"/>
                  </a:lnTo>
                  <a:lnTo>
                    <a:pt x="28" y="111"/>
                  </a:lnTo>
                  <a:close/>
                </a:path>
              </a:pathLst>
            </a:custGeom>
            <a:solidFill>
              <a:srgbClr val="ADCC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 name="Freeform 61">
              <a:extLst>
                <a:ext uri="{FF2B5EF4-FFF2-40B4-BE49-F238E27FC236}">
                  <a16:creationId xmlns:a16="http://schemas.microsoft.com/office/drawing/2014/main" id="{455A9AD7-81D4-4FA2-AAD8-9B86CE51BB71}"/>
                </a:ext>
              </a:extLst>
            </p:cNvPr>
            <p:cNvSpPr>
              <a:spLocks/>
            </p:cNvSpPr>
            <p:nvPr/>
          </p:nvSpPr>
          <p:spPr bwMode="auto">
            <a:xfrm>
              <a:off x="698" y="3385"/>
              <a:ext cx="131" cy="188"/>
            </a:xfrm>
            <a:custGeom>
              <a:avLst/>
              <a:gdLst>
                <a:gd name="T0" fmla="*/ 255 w 261"/>
                <a:gd name="T1" fmla="*/ 271 h 377"/>
                <a:gd name="T2" fmla="*/ 254 w 261"/>
                <a:gd name="T3" fmla="*/ 267 h 377"/>
                <a:gd name="T4" fmla="*/ 250 w 261"/>
                <a:gd name="T5" fmla="*/ 255 h 377"/>
                <a:gd name="T6" fmla="*/ 242 w 261"/>
                <a:gd name="T7" fmla="*/ 237 h 377"/>
                <a:gd name="T8" fmla="*/ 233 w 261"/>
                <a:gd name="T9" fmla="*/ 215 h 377"/>
                <a:gd name="T10" fmla="*/ 223 w 261"/>
                <a:gd name="T11" fmla="*/ 189 h 377"/>
                <a:gd name="T12" fmla="*/ 212 w 261"/>
                <a:gd name="T13" fmla="*/ 164 h 377"/>
                <a:gd name="T14" fmla="*/ 199 w 261"/>
                <a:gd name="T15" fmla="*/ 140 h 377"/>
                <a:gd name="T16" fmla="*/ 187 w 261"/>
                <a:gd name="T17" fmla="*/ 117 h 377"/>
                <a:gd name="T18" fmla="*/ 179 w 261"/>
                <a:gd name="T19" fmla="*/ 106 h 377"/>
                <a:gd name="T20" fmla="*/ 169 w 261"/>
                <a:gd name="T21" fmla="*/ 94 h 377"/>
                <a:gd name="T22" fmla="*/ 155 w 261"/>
                <a:gd name="T23" fmla="*/ 82 h 377"/>
                <a:gd name="T24" fmla="*/ 140 w 261"/>
                <a:gd name="T25" fmla="*/ 70 h 377"/>
                <a:gd name="T26" fmla="*/ 123 w 261"/>
                <a:gd name="T27" fmla="*/ 58 h 377"/>
                <a:gd name="T28" fmla="*/ 106 w 261"/>
                <a:gd name="T29" fmla="*/ 45 h 377"/>
                <a:gd name="T30" fmla="*/ 87 w 261"/>
                <a:gd name="T31" fmla="*/ 35 h 377"/>
                <a:gd name="T32" fmla="*/ 70 w 261"/>
                <a:gd name="T33" fmla="*/ 25 h 377"/>
                <a:gd name="T34" fmla="*/ 53 w 261"/>
                <a:gd name="T35" fmla="*/ 15 h 377"/>
                <a:gd name="T36" fmla="*/ 36 w 261"/>
                <a:gd name="T37" fmla="*/ 8 h 377"/>
                <a:gd name="T38" fmla="*/ 24 w 261"/>
                <a:gd name="T39" fmla="*/ 4 h 377"/>
                <a:gd name="T40" fmla="*/ 12 w 261"/>
                <a:gd name="T41" fmla="*/ 0 h 377"/>
                <a:gd name="T42" fmla="*/ 4 w 261"/>
                <a:gd name="T43" fmla="*/ 0 h 377"/>
                <a:gd name="T44" fmla="*/ 0 w 261"/>
                <a:gd name="T45" fmla="*/ 3 h 377"/>
                <a:gd name="T46" fmla="*/ 0 w 261"/>
                <a:gd name="T47" fmla="*/ 8 h 377"/>
                <a:gd name="T48" fmla="*/ 4 w 261"/>
                <a:gd name="T49" fmla="*/ 18 h 377"/>
                <a:gd name="T50" fmla="*/ 14 w 261"/>
                <a:gd name="T51" fmla="*/ 41 h 377"/>
                <a:gd name="T52" fmla="*/ 21 w 261"/>
                <a:gd name="T53" fmla="*/ 66 h 377"/>
                <a:gd name="T54" fmla="*/ 23 w 261"/>
                <a:gd name="T55" fmla="*/ 91 h 377"/>
                <a:gd name="T56" fmla="*/ 23 w 261"/>
                <a:gd name="T57" fmla="*/ 117 h 377"/>
                <a:gd name="T58" fmla="*/ 20 w 261"/>
                <a:gd name="T59" fmla="*/ 142 h 377"/>
                <a:gd name="T60" fmla="*/ 18 w 261"/>
                <a:gd name="T61" fmla="*/ 164 h 377"/>
                <a:gd name="T62" fmla="*/ 16 w 261"/>
                <a:gd name="T63" fmla="*/ 184 h 377"/>
                <a:gd name="T64" fmla="*/ 17 w 261"/>
                <a:gd name="T65" fmla="*/ 199 h 377"/>
                <a:gd name="T66" fmla="*/ 24 w 261"/>
                <a:gd name="T67" fmla="*/ 214 h 377"/>
                <a:gd name="T68" fmla="*/ 36 w 261"/>
                <a:gd name="T69" fmla="*/ 233 h 377"/>
                <a:gd name="T70" fmla="*/ 56 w 261"/>
                <a:gd name="T71" fmla="*/ 256 h 377"/>
                <a:gd name="T72" fmla="*/ 78 w 261"/>
                <a:gd name="T73" fmla="*/ 279 h 377"/>
                <a:gd name="T74" fmla="*/ 102 w 261"/>
                <a:gd name="T75" fmla="*/ 303 h 377"/>
                <a:gd name="T76" fmla="*/ 125 w 261"/>
                <a:gd name="T77" fmla="*/ 325 h 377"/>
                <a:gd name="T78" fmla="*/ 147 w 261"/>
                <a:gd name="T79" fmla="*/ 344 h 377"/>
                <a:gd name="T80" fmla="*/ 165 w 261"/>
                <a:gd name="T81" fmla="*/ 358 h 377"/>
                <a:gd name="T82" fmla="*/ 182 w 261"/>
                <a:gd name="T83" fmla="*/ 367 h 377"/>
                <a:gd name="T84" fmla="*/ 200 w 261"/>
                <a:gd name="T85" fmla="*/ 374 h 377"/>
                <a:gd name="T86" fmla="*/ 220 w 261"/>
                <a:gd name="T87" fmla="*/ 377 h 377"/>
                <a:gd name="T88" fmla="*/ 237 w 261"/>
                <a:gd name="T89" fmla="*/ 374 h 377"/>
                <a:gd name="T90" fmla="*/ 251 w 261"/>
                <a:gd name="T91" fmla="*/ 363 h 377"/>
                <a:gd name="T92" fmla="*/ 259 w 261"/>
                <a:gd name="T93" fmla="*/ 344 h 377"/>
                <a:gd name="T94" fmla="*/ 261 w 261"/>
                <a:gd name="T95" fmla="*/ 314 h 377"/>
                <a:gd name="T96" fmla="*/ 255 w 261"/>
                <a:gd name="T97" fmla="*/ 271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61" h="377">
                  <a:moveTo>
                    <a:pt x="255" y="271"/>
                  </a:moveTo>
                  <a:lnTo>
                    <a:pt x="254" y="267"/>
                  </a:lnTo>
                  <a:lnTo>
                    <a:pt x="250" y="255"/>
                  </a:lnTo>
                  <a:lnTo>
                    <a:pt x="242" y="237"/>
                  </a:lnTo>
                  <a:lnTo>
                    <a:pt x="233" y="215"/>
                  </a:lnTo>
                  <a:lnTo>
                    <a:pt x="223" y="189"/>
                  </a:lnTo>
                  <a:lnTo>
                    <a:pt x="212" y="164"/>
                  </a:lnTo>
                  <a:lnTo>
                    <a:pt x="199" y="140"/>
                  </a:lnTo>
                  <a:lnTo>
                    <a:pt x="187" y="117"/>
                  </a:lnTo>
                  <a:lnTo>
                    <a:pt x="179" y="106"/>
                  </a:lnTo>
                  <a:lnTo>
                    <a:pt x="169" y="94"/>
                  </a:lnTo>
                  <a:lnTo>
                    <a:pt x="155" y="82"/>
                  </a:lnTo>
                  <a:lnTo>
                    <a:pt x="140" y="70"/>
                  </a:lnTo>
                  <a:lnTo>
                    <a:pt x="123" y="58"/>
                  </a:lnTo>
                  <a:lnTo>
                    <a:pt x="106" y="45"/>
                  </a:lnTo>
                  <a:lnTo>
                    <a:pt x="87" y="35"/>
                  </a:lnTo>
                  <a:lnTo>
                    <a:pt x="70" y="25"/>
                  </a:lnTo>
                  <a:lnTo>
                    <a:pt x="53" y="15"/>
                  </a:lnTo>
                  <a:lnTo>
                    <a:pt x="36" y="8"/>
                  </a:lnTo>
                  <a:lnTo>
                    <a:pt x="24" y="4"/>
                  </a:lnTo>
                  <a:lnTo>
                    <a:pt x="12" y="0"/>
                  </a:lnTo>
                  <a:lnTo>
                    <a:pt x="4" y="0"/>
                  </a:lnTo>
                  <a:lnTo>
                    <a:pt x="0" y="3"/>
                  </a:lnTo>
                  <a:lnTo>
                    <a:pt x="0" y="8"/>
                  </a:lnTo>
                  <a:lnTo>
                    <a:pt x="4" y="18"/>
                  </a:lnTo>
                  <a:lnTo>
                    <a:pt x="14" y="41"/>
                  </a:lnTo>
                  <a:lnTo>
                    <a:pt x="21" y="66"/>
                  </a:lnTo>
                  <a:lnTo>
                    <a:pt x="23" y="91"/>
                  </a:lnTo>
                  <a:lnTo>
                    <a:pt x="23" y="117"/>
                  </a:lnTo>
                  <a:lnTo>
                    <a:pt x="20" y="142"/>
                  </a:lnTo>
                  <a:lnTo>
                    <a:pt x="18" y="164"/>
                  </a:lnTo>
                  <a:lnTo>
                    <a:pt x="16" y="184"/>
                  </a:lnTo>
                  <a:lnTo>
                    <a:pt x="17" y="199"/>
                  </a:lnTo>
                  <a:lnTo>
                    <a:pt x="24" y="214"/>
                  </a:lnTo>
                  <a:lnTo>
                    <a:pt x="36" y="233"/>
                  </a:lnTo>
                  <a:lnTo>
                    <a:pt x="56" y="256"/>
                  </a:lnTo>
                  <a:lnTo>
                    <a:pt x="78" y="279"/>
                  </a:lnTo>
                  <a:lnTo>
                    <a:pt x="102" y="303"/>
                  </a:lnTo>
                  <a:lnTo>
                    <a:pt x="125" y="325"/>
                  </a:lnTo>
                  <a:lnTo>
                    <a:pt x="147" y="344"/>
                  </a:lnTo>
                  <a:lnTo>
                    <a:pt x="165" y="358"/>
                  </a:lnTo>
                  <a:lnTo>
                    <a:pt x="182" y="367"/>
                  </a:lnTo>
                  <a:lnTo>
                    <a:pt x="200" y="374"/>
                  </a:lnTo>
                  <a:lnTo>
                    <a:pt x="220" y="377"/>
                  </a:lnTo>
                  <a:lnTo>
                    <a:pt x="237" y="374"/>
                  </a:lnTo>
                  <a:lnTo>
                    <a:pt x="251" y="363"/>
                  </a:lnTo>
                  <a:lnTo>
                    <a:pt x="259" y="344"/>
                  </a:lnTo>
                  <a:lnTo>
                    <a:pt x="261" y="314"/>
                  </a:lnTo>
                  <a:lnTo>
                    <a:pt x="255" y="2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6" name="Freeform 62">
              <a:extLst>
                <a:ext uri="{FF2B5EF4-FFF2-40B4-BE49-F238E27FC236}">
                  <a16:creationId xmlns:a16="http://schemas.microsoft.com/office/drawing/2014/main" id="{747EB9B7-B694-413A-A086-827502540D93}"/>
                </a:ext>
              </a:extLst>
            </p:cNvPr>
            <p:cNvSpPr>
              <a:spLocks/>
            </p:cNvSpPr>
            <p:nvPr/>
          </p:nvSpPr>
          <p:spPr bwMode="auto">
            <a:xfrm>
              <a:off x="701" y="3389"/>
              <a:ext cx="125" cy="181"/>
            </a:xfrm>
            <a:custGeom>
              <a:avLst/>
              <a:gdLst>
                <a:gd name="T0" fmla="*/ 243 w 249"/>
                <a:gd name="T1" fmla="*/ 260 h 361"/>
                <a:gd name="T2" fmla="*/ 242 w 249"/>
                <a:gd name="T3" fmla="*/ 255 h 361"/>
                <a:gd name="T4" fmla="*/ 238 w 249"/>
                <a:gd name="T5" fmla="*/ 244 h 361"/>
                <a:gd name="T6" fmla="*/ 231 w 249"/>
                <a:gd name="T7" fmla="*/ 228 h 361"/>
                <a:gd name="T8" fmla="*/ 223 w 249"/>
                <a:gd name="T9" fmla="*/ 206 h 361"/>
                <a:gd name="T10" fmla="*/ 212 w 249"/>
                <a:gd name="T11" fmla="*/ 182 h 361"/>
                <a:gd name="T12" fmla="*/ 202 w 249"/>
                <a:gd name="T13" fmla="*/ 157 h 361"/>
                <a:gd name="T14" fmla="*/ 190 w 249"/>
                <a:gd name="T15" fmla="*/ 133 h 361"/>
                <a:gd name="T16" fmla="*/ 179 w 249"/>
                <a:gd name="T17" fmla="*/ 111 h 361"/>
                <a:gd name="T18" fmla="*/ 172 w 249"/>
                <a:gd name="T19" fmla="*/ 101 h 361"/>
                <a:gd name="T20" fmla="*/ 162 w 249"/>
                <a:gd name="T21" fmla="*/ 89 h 361"/>
                <a:gd name="T22" fmla="*/ 149 w 249"/>
                <a:gd name="T23" fmla="*/ 78 h 361"/>
                <a:gd name="T24" fmla="*/ 134 w 249"/>
                <a:gd name="T25" fmla="*/ 66 h 361"/>
                <a:gd name="T26" fmla="*/ 118 w 249"/>
                <a:gd name="T27" fmla="*/ 55 h 361"/>
                <a:gd name="T28" fmla="*/ 102 w 249"/>
                <a:gd name="T29" fmla="*/ 43 h 361"/>
                <a:gd name="T30" fmla="*/ 84 w 249"/>
                <a:gd name="T31" fmla="*/ 33 h 361"/>
                <a:gd name="T32" fmla="*/ 68 w 249"/>
                <a:gd name="T33" fmla="*/ 23 h 361"/>
                <a:gd name="T34" fmla="*/ 52 w 249"/>
                <a:gd name="T35" fmla="*/ 15 h 361"/>
                <a:gd name="T36" fmla="*/ 37 w 249"/>
                <a:gd name="T37" fmla="*/ 8 h 361"/>
                <a:gd name="T38" fmla="*/ 23 w 249"/>
                <a:gd name="T39" fmla="*/ 3 h 361"/>
                <a:gd name="T40" fmla="*/ 13 w 249"/>
                <a:gd name="T41" fmla="*/ 0 h 361"/>
                <a:gd name="T42" fmla="*/ 6 w 249"/>
                <a:gd name="T43" fmla="*/ 0 h 361"/>
                <a:gd name="T44" fmla="*/ 1 w 249"/>
                <a:gd name="T45" fmla="*/ 2 h 361"/>
                <a:gd name="T46" fmla="*/ 0 w 249"/>
                <a:gd name="T47" fmla="*/ 8 h 361"/>
                <a:gd name="T48" fmla="*/ 5 w 249"/>
                <a:gd name="T49" fmla="*/ 16 h 361"/>
                <a:gd name="T50" fmla="*/ 15 w 249"/>
                <a:gd name="T51" fmla="*/ 38 h 361"/>
                <a:gd name="T52" fmla="*/ 21 w 249"/>
                <a:gd name="T53" fmla="*/ 62 h 361"/>
                <a:gd name="T54" fmla="*/ 23 w 249"/>
                <a:gd name="T55" fmla="*/ 87 h 361"/>
                <a:gd name="T56" fmla="*/ 23 w 249"/>
                <a:gd name="T57" fmla="*/ 111 h 361"/>
                <a:gd name="T58" fmla="*/ 21 w 249"/>
                <a:gd name="T59" fmla="*/ 136 h 361"/>
                <a:gd name="T60" fmla="*/ 19 w 249"/>
                <a:gd name="T61" fmla="*/ 157 h 361"/>
                <a:gd name="T62" fmla="*/ 18 w 249"/>
                <a:gd name="T63" fmla="*/ 176 h 361"/>
                <a:gd name="T64" fmla="*/ 18 w 249"/>
                <a:gd name="T65" fmla="*/ 191 h 361"/>
                <a:gd name="T66" fmla="*/ 23 w 249"/>
                <a:gd name="T67" fmla="*/ 205 h 361"/>
                <a:gd name="T68" fmla="*/ 36 w 249"/>
                <a:gd name="T69" fmla="*/ 224 h 361"/>
                <a:gd name="T70" fmla="*/ 54 w 249"/>
                <a:gd name="T71" fmla="*/ 245 h 361"/>
                <a:gd name="T72" fmla="*/ 75 w 249"/>
                <a:gd name="T73" fmla="*/ 268 h 361"/>
                <a:gd name="T74" fmla="*/ 98 w 249"/>
                <a:gd name="T75" fmla="*/ 291 h 361"/>
                <a:gd name="T76" fmla="*/ 120 w 249"/>
                <a:gd name="T77" fmla="*/ 312 h 361"/>
                <a:gd name="T78" fmla="*/ 141 w 249"/>
                <a:gd name="T79" fmla="*/ 330 h 361"/>
                <a:gd name="T80" fmla="*/ 158 w 249"/>
                <a:gd name="T81" fmla="*/ 343 h 361"/>
                <a:gd name="T82" fmla="*/ 174 w 249"/>
                <a:gd name="T83" fmla="*/ 352 h 361"/>
                <a:gd name="T84" fmla="*/ 192 w 249"/>
                <a:gd name="T85" fmla="*/ 359 h 361"/>
                <a:gd name="T86" fmla="*/ 209 w 249"/>
                <a:gd name="T87" fmla="*/ 361 h 361"/>
                <a:gd name="T88" fmla="*/ 225 w 249"/>
                <a:gd name="T89" fmla="*/ 358 h 361"/>
                <a:gd name="T90" fmla="*/ 238 w 249"/>
                <a:gd name="T91" fmla="*/ 348 h 361"/>
                <a:gd name="T92" fmla="*/ 247 w 249"/>
                <a:gd name="T93" fmla="*/ 329 h 361"/>
                <a:gd name="T94" fmla="*/ 249 w 249"/>
                <a:gd name="T95" fmla="*/ 300 h 361"/>
                <a:gd name="T96" fmla="*/ 243 w 249"/>
                <a:gd name="T97" fmla="*/ 260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9" h="361">
                  <a:moveTo>
                    <a:pt x="243" y="260"/>
                  </a:moveTo>
                  <a:lnTo>
                    <a:pt x="242" y="255"/>
                  </a:lnTo>
                  <a:lnTo>
                    <a:pt x="238" y="244"/>
                  </a:lnTo>
                  <a:lnTo>
                    <a:pt x="231" y="228"/>
                  </a:lnTo>
                  <a:lnTo>
                    <a:pt x="223" y="206"/>
                  </a:lnTo>
                  <a:lnTo>
                    <a:pt x="212" y="182"/>
                  </a:lnTo>
                  <a:lnTo>
                    <a:pt x="202" y="157"/>
                  </a:lnTo>
                  <a:lnTo>
                    <a:pt x="190" y="133"/>
                  </a:lnTo>
                  <a:lnTo>
                    <a:pt x="179" y="111"/>
                  </a:lnTo>
                  <a:lnTo>
                    <a:pt x="172" y="101"/>
                  </a:lnTo>
                  <a:lnTo>
                    <a:pt x="162" y="89"/>
                  </a:lnTo>
                  <a:lnTo>
                    <a:pt x="149" y="78"/>
                  </a:lnTo>
                  <a:lnTo>
                    <a:pt x="134" y="66"/>
                  </a:lnTo>
                  <a:lnTo>
                    <a:pt x="118" y="55"/>
                  </a:lnTo>
                  <a:lnTo>
                    <a:pt x="102" y="43"/>
                  </a:lnTo>
                  <a:lnTo>
                    <a:pt x="84" y="33"/>
                  </a:lnTo>
                  <a:lnTo>
                    <a:pt x="68" y="23"/>
                  </a:lnTo>
                  <a:lnTo>
                    <a:pt x="52" y="15"/>
                  </a:lnTo>
                  <a:lnTo>
                    <a:pt x="37" y="8"/>
                  </a:lnTo>
                  <a:lnTo>
                    <a:pt x="23" y="3"/>
                  </a:lnTo>
                  <a:lnTo>
                    <a:pt x="13" y="0"/>
                  </a:lnTo>
                  <a:lnTo>
                    <a:pt x="6" y="0"/>
                  </a:lnTo>
                  <a:lnTo>
                    <a:pt x="1" y="2"/>
                  </a:lnTo>
                  <a:lnTo>
                    <a:pt x="0" y="8"/>
                  </a:lnTo>
                  <a:lnTo>
                    <a:pt x="5" y="16"/>
                  </a:lnTo>
                  <a:lnTo>
                    <a:pt x="15" y="38"/>
                  </a:lnTo>
                  <a:lnTo>
                    <a:pt x="21" y="62"/>
                  </a:lnTo>
                  <a:lnTo>
                    <a:pt x="23" y="87"/>
                  </a:lnTo>
                  <a:lnTo>
                    <a:pt x="23" y="111"/>
                  </a:lnTo>
                  <a:lnTo>
                    <a:pt x="21" y="136"/>
                  </a:lnTo>
                  <a:lnTo>
                    <a:pt x="19" y="157"/>
                  </a:lnTo>
                  <a:lnTo>
                    <a:pt x="18" y="176"/>
                  </a:lnTo>
                  <a:lnTo>
                    <a:pt x="18" y="191"/>
                  </a:lnTo>
                  <a:lnTo>
                    <a:pt x="23" y="205"/>
                  </a:lnTo>
                  <a:lnTo>
                    <a:pt x="36" y="224"/>
                  </a:lnTo>
                  <a:lnTo>
                    <a:pt x="54" y="245"/>
                  </a:lnTo>
                  <a:lnTo>
                    <a:pt x="75" y="268"/>
                  </a:lnTo>
                  <a:lnTo>
                    <a:pt x="98" y="291"/>
                  </a:lnTo>
                  <a:lnTo>
                    <a:pt x="120" y="312"/>
                  </a:lnTo>
                  <a:lnTo>
                    <a:pt x="141" y="330"/>
                  </a:lnTo>
                  <a:lnTo>
                    <a:pt x="158" y="343"/>
                  </a:lnTo>
                  <a:lnTo>
                    <a:pt x="174" y="352"/>
                  </a:lnTo>
                  <a:lnTo>
                    <a:pt x="192" y="359"/>
                  </a:lnTo>
                  <a:lnTo>
                    <a:pt x="209" y="361"/>
                  </a:lnTo>
                  <a:lnTo>
                    <a:pt x="225" y="358"/>
                  </a:lnTo>
                  <a:lnTo>
                    <a:pt x="238" y="348"/>
                  </a:lnTo>
                  <a:lnTo>
                    <a:pt x="247" y="329"/>
                  </a:lnTo>
                  <a:lnTo>
                    <a:pt x="249" y="300"/>
                  </a:lnTo>
                  <a:lnTo>
                    <a:pt x="243" y="260"/>
                  </a:lnTo>
                  <a:close/>
                </a:path>
              </a:pathLst>
            </a:custGeom>
            <a:solidFill>
              <a:srgbClr val="F4E8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7" name="Freeform 63">
              <a:extLst>
                <a:ext uri="{FF2B5EF4-FFF2-40B4-BE49-F238E27FC236}">
                  <a16:creationId xmlns:a16="http://schemas.microsoft.com/office/drawing/2014/main" id="{ECCCEA3F-B80D-4665-ADD2-5A30D8B1604A}"/>
                </a:ext>
              </a:extLst>
            </p:cNvPr>
            <p:cNvSpPr>
              <a:spLocks/>
            </p:cNvSpPr>
            <p:nvPr/>
          </p:nvSpPr>
          <p:spPr bwMode="auto">
            <a:xfrm>
              <a:off x="706" y="3394"/>
              <a:ext cx="117" cy="173"/>
            </a:xfrm>
            <a:custGeom>
              <a:avLst/>
              <a:gdLst>
                <a:gd name="T0" fmla="*/ 228 w 232"/>
                <a:gd name="T1" fmla="*/ 249 h 347"/>
                <a:gd name="T2" fmla="*/ 227 w 232"/>
                <a:gd name="T3" fmla="*/ 245 h 347"/>
                <a:gd name="T4" fmla="*/ 222 w 232"/>
                <a:gd name="T5" fmla="*/ 234 h 347"/>
                <a:gd name="T6" fmla="*/ 216 w 232"/>
                <a:gd name="T7" fmla="*/ 218 h 347"/>
                <a:gd name="T8" fmla="*/ 208 w 232"/>
                <a:gd name="T9" fmla="*/ 197 h 347"/>
                <a:gd name="T10" fmla="*/ 198 w 232"/>
                <a:gd name="T11" fmla="*/ 175 h 347"/>
                <a:gd name="T12" fmla="*/ 187 w 232"/>
                <a:gd name="T13" fmla="*/ 151 h 347"/>
                <a:gd name="T14" fmla="*/ 177 w 232"/>
                <a:gd name="T15" fmla="*/ 128 h 347"/>
                <a:gd name="T16" fmla="*/ 167 w 232"/>
                <a:gd name="T17" fmla="*/ 107 h 347"/>
                <a:gd name="T18" fmla="*/ 160 w 232"/>
                <a:gd name="T19" fmla="*/ 97 h 347"/>
                <a:gd name="T20" fmla="*/ 151 w 232"/>
                <a:gd name="T21" fmla="*/ 86 h 347"/>
                <a:gd name="T22" fmla="*/ 139 w 232"/>
                <a:gd name="T23" fmla="*/ 75 h 347"/>
                <a:gd name="T24" fmla="*/ 125 w 232"/>
                <a:gd name="T25" fmla="*/ 63 h 347"/>
                <a:gd name="T26" fmla="*/ 110 w 232"/>
                <a:gd name="T27" fmla="*/ 53 h 347"/>
                <a:gd name="T28" fmla="*/ 94 w 232"/>
                <a:gd name="T29" fmla="*/ 41 h 347"/>
                <a:gd name="T30" fmla="*/ 78 w 232"/>
                <a:gd name="T31" fmla="*/ 31 h 347"/>
                <a:gd name="T32" fmla="*/ 63 w 232"/>
                <a:gd name="T33" fmla="*/ 22 h 347"/>
                <a:gd name="T34" fmla="*/ 47 w 232"/>
                <a:gd name="T35" fmla="*/ 14 h 347"/>
                <a:gd name="T36" fmla="*/ 33 w 232"/>
                <a:gd name="T37" fmla="*/ 8 h 347"/>
                <a:gd name="T38" fmla="*/ 22 w 232"/>
                <a:gd name="T39" fmla="*/ 3 h 347"/>
                <a:gd name="T40" fmla="*/ 11 w 232"/>
                <a:gd name="T41" fmla="*/ 0 h 347"/>
                <a:gd name="T42" fmla="*/ 4 w 232"/>
                <a:gd name="T43" fmla="*/ 0 h 347"/>
                <a:gd name="T44" fmla="*/ 0 w 232"/>
                <a:gd name="T45" fmla="*/ 2 h 347"/>
                <a:gd name="T46" fmla="*/ 0 w 232"/>
                <a:gd name="T47" fmla="*/ 8 h 347"/>
                <a:gd name="T48" fmla="*/ 3 w 232"/>
                <a:gd name="T49" fmla="*/ 16 h 347"/>
                <a:gd name="T50" fmla="*/ 18 w 232"/>
                <a:gd name="T51" fmla="*/ 60 h 347"/>
                <a:gd name="T52" fmla="*/ 19 w 232"/>
                <a:gd name="T53" fmla="*/ 107 h 347"/>
                <a:gd name="T54" fmla="*/ 16 w 232"/>
                <a:gd name="T55" fmla="*/ 151 h 347"/>
                <a:gd name="T56" fmla="*/ 15 w 232"/>
                <a:gd name="T57" fmla="*/ 183 h 347"/>
                <a:gd name="T58" fmla="*/ 20 w 232"/>
                <a:gd name="T59" fmla="*/ 197 h 347"/>
                <a:gd name="T60" fmla="*/ 33 w 232"/>
                <a:gd name="T61" fmla="*/ 215 h 347"/>
                <a:gd name="T62" fmla="*/ 49 w 232"/>
                <a:gd name="T63" fmla="*/ 236 h 347"/>
                <a:gd name="T64" fmla="*/ 69 w 232"/>
                <a:gd name="T65" fmla="*/ 258 h 347"/>
                <a:gd name="T66" fmla="*/ 91 w 232"/>
                <a:gd name="T67" fmla="*/ 280 h 347"/>
                <a:gd name="T68" fmla="*/ 111 w 232"/>
                <a:gd name="T69" fmla="*/ 299 h 347"/>
                <a:gd name="T70" fmla="*/ 131 w 232"/>
                <a:gd name="T71" fmla="*/ 315 h 347"/>
                <a:gd name="T72" fmla="*/ 147 w 232"/>
                <a:gd name="T73" fmla="*/ 328 h 347"/>
                <a:gd name="T74" fmla="*/ 162 w 232"/>
                <a:gd name="T75" fmla="*/ 337 h 347"/>
                <a:gd name="T76" fmla="*/ 178 w 232"/>
                <a:gd name="T77" fmla="*/ 344 h 347"/>
                <a:gd name="T78" fmla="*/ 194 w 232"/>
                <a:gd name="T79" fmla="*/ 347 h 347"/>
                <a:gd name="T80" fmla="*/ 211 w 232"/>
                <a:gd name="T81" fmla="*/ 343 h 347"/>
                <a:gd name="T82" fmla="*/ 222 w 232"/>
                <a:gd name="T83" fmla="*/ 334 h 347"/>
                <a:gd name="T84" fmla="*/ 230 w 232"/>
                <a:gd name="T85" fmla="*/ 315 h 347"/>
                <a:gd name="T86" fmla="*/ 232 w 232"/>
                <a:gd name="T87" fmla="*/ 288 h 347"/>
                <a:gd name="T88" fmla="*/ 228 w 232"/>
                <a:gd name="T89" fmla="*/ 249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32" h="347">
                  <a:moveTo>
                    <a:pt x="228" y="249"/>
                  </a:moveTo>
                  <a:lnTo>
                    <a:pt x="227" y="245"/>
                  </a:lnTo>
                  <a:lnTo>
                    <a:pt x="222" y="234"/>
                  </a:lnTo>
                  <a:lnTo>
                    <a:pt x="216" y="218"/>
                  </a:lnTo>
                  <a:lnTo>
                    <a:pt x="208" y="197"/>
                  </a:lnTo>
                  <a:lnTo>
                    <a:pt x="198" y="175"/>
                  </a:lnTo>
                  <a:lnTo>
                    <a:pt x="187" y="151"/>
                  </a:lnTo>
                  <a:lnTo>
                    <a:pt x="177" y="128"/>
                  </a:lnTo>
                  <a:lnTo>
                    <a:pt x="167" y="107"/>
                  </a:lnTo>
                  <a:lnTo>
                    <a:pt x="160" y="97"/>
                  </a:lnTo>
                  <a:lnTo>
                    <a:pt x="151" y="86"/>
                  </a:lnTo>
                  <a:lnTo>
                    <a:pt x="139" y="75"/>
                  </a:lnTo>
                  <a:lnTo>
                    <a:pt x="125" y="63"/>
                  </a:lnTo>
                  <a:lnTo>
                    <a:pt x="110" y="53"/>
                  </a:lnTo>
                  <a:lnTo>
                    <a:pt x="94" y="41"/>
                  </a:lnTo>
                  <a:lnTo>
                    <a:pt x="78" y="31"/>
                  </a:lnTo>
                  <a:lnTo>
                    <a:pt x="63" y="22"/>
                  </a:lnTo>
                  <a:lnTo>
                    <a:pt x="47" y="14"/>
                  </a:lnTo>
                  <a:lnTo>
                    <a:pt x="33" y="8"/>
                  </a:lnTo>
                  <a:lnTo>
                    <a:pt x="22" y="3"/>
                  </a:lnTo>
                  <a:lnTo>
                    <a:pt x="11" y="0"/>
                  </a:lnTo>
                  <a:lnTo>
                    <a:pt x="4" y="0"/>
                  </a:lnTo>
                  <a:lnTo>
                    <a:pt x="0" y="2"/>
                  </a:lnTo>
                  <a:lnTo>
                    <a:pt x="0" y="8"/>
                  </a:lnTo>
                  <a:lnTo>
                    <a:pt x="3" y="16"/>
                  </a:lnTo>
                  <a:lnTo>
                    <a:pt x="18" y="60"/>
                  </a:lnTo>
                  <a:lnTo>
                    <a:pt x="19" y="107"/>
                  </a:lnTo>
                  <a:lnTo>
                    <a:pt x="16" y="151"/>
                  </a:lnTo>
                  <a:lnTo>
                    <a:pt x="15" y="183"/>
                  </a:lnTo>
                  <a:lnTo>
                    <a:pt x="20" y="197"/>
                  </a:lnTo>
                  <a:lnTo>
                    <a:pt x="33" y="215"/>
                  </a:lnTo>
                  <a:lnTo>
                    <a:pt x="49" y="236"/>
                  </a:lnTo>
                  <a:lnTo>
                    <a:pt x="69" y="258"/>
                  </a:lnTo>
                  <a:lnTo>
                    <a:pt x="91" y="280"/>
                  </a:lnTo>
                  <a:lnTo>
                    <a:pt x="111" y="299"/>
                  </a:lnTo>
                  <a:lnTo>
                    <a:pt x="131" y="315"/>
                  </a:lnTo>
                  <a:lnTo>
                    <a:pt x="147" y="328"/>
                  </a:lnTo>
                  <a:lnTo>
                    <a:pt x="162" y="337"/>
                  </a:lnTo>
                  <a:lnTo>
                    <a:pt x="178" y="344"/>
                  </a:lnTo>
                  <a:lnTo>
                    <a:pt x="194" y="347"/>
                  </a:lnTo>
                  <a:lnTo>
                    <a:pt x="211" y="343"/>
                  </a:lnTo>
                  <a:lnTo>
                    <a:pt x="222" y="334"/>
                  </a:lnTo>
                  <a:lnTo>
                    <a:pt x="230" y="315"/>
                  </a:lnTo>
                  <a:lnTo>
                    <a:pt x="232" y="288"/>
                  </a:lnTo>
                  <a:lnTo>
                    <a:pt x="228" y="249"/>
                  </a:lnTo>
                  <a:close/>
                </a:path>
              </a:pathLst>
            </a:custGeom>
            <a:solidFill>
              <a:srgbClr val="EAD3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8" name="Freeform 64">
              <a:extLst>
                <a:ext uri="{FF2B5EF4-FFF2-40B4-BE49-F238E27FC236}">
                  <a16:creationId xmlns:a16="http://schemas.microsoft.com/office/drawing/2014/main" id="{59898634-07F1-4118-B9E7-2673720C527A}"/>
                </a:ext>
              </a:extLst>
            </p:cNvPr>
            <p:cNvSpPr>
              <a:spLocks/>
            </p:cNvSpPr>
            <p:nvPr/>
          </p:nvSpPr>
          <p:spPr bwMode="auto">
            <a:xfrm>
              <a:off x="711" y="3399"/>
              <a:ext cx="109" cy="165"/>
            </a:xfrm>
            <a:custGeom>
              <a:avLst/>
              <a:gdLst>
                <a:gd name="T0" fmla="*/ 214 w 219"/>
                <a:gd name="T1" fmla="*/ 239 h 332"/>
                <a:gd name="T2" fmla="*/ 213 w 219"/>
                <a:gd name="T3" fmla="*/ 235 h 332"/>
                <a:gd name="T4" fmla="*/ 208 w 219"/>
                <a:gd name="T5" fmla="*/ 225 h 332"/>
                <a:gd name="T6" fmla="*/ 203 w 219"/>
                <a:gd name="T7" fmla="*/ 209 h 332"/>
                <a:gd name="T8" fmla="*/ 196 w 219"/>
                <a:gd name="T9" fmla="*/ 189 h 332"/>
                <a:gd name="T10" fmla="*/ 187 w 219"/>
                <a:gd name="T11" fmla="*/ 167 h 332"/>
                <a:gd name="T12" fmla="*/ 177 w 219"/>
                <a:gd name="T13" fmla="*/ 145 h 332"/>
                <a:gd name="T14" fmla="*/ 167 w 219"/>
                <a:gd name="T15" fmla="*/ 122 h 332"/>
                <a:gd name="T16" fmla="*/ 157 w 219"/>
                <a:gd name="T17" fmla="*/ 103 h 332"/>
                <a:gd name="T18" fmla="*/ 150 w 219"/>
                <a:gd name="T19" fmla="*/ 93 h 332"/>
                <a:gd name="T20" fmla="*/ 142 w 219"/>
                <a:gd name="T21" fmla="*/ 83 h 332"/>
                <a:gd name="T22" fmla="*/ 130 w 219"/>
                <a:gd name="T23" fmla="*/ 73 h 332"/>
                <a:gd name="T24" fmla="*/ 117 w 219"/>
                <a:gd name="T25" fmla="*/ 61 h 332"/>
                <a:gd name="T26" fmla="*/ 104 w 219"/>
                <a:gd name="T27" fmla="*/ 51 h 332"/>
                <a:gd name="T28" fmla="*/ 89 w 219"/>
                <a:gd name="T29" fmla="*/ 40 h 332"/>
                <a:gd name="T30" fmla="*/ 74 w 219"/>
                <a:gd name="T31" fmla="*/ 30 h 332"/>
                <a:gd name="T32" fmla="*/ 59 w 219"/>
                <a:gd name="T33" fmla="*/ 22 h 332"/>
                <a:gd name="T34" fmla="*/ 44 w 219"/>
                <a:gd name="T35" fmla="*/ 14 h 332"/>
                <a:gd name="T36" fmla="*/ 31 w 219"/>
                <a:gd name="T37" fmla="*/ 8 h 332"/>
                <a:gd name="T38" fmla="*/ 19 w 219"/>
                <a:gd name="T39" fmla="*/ 4 h 332"/>
                <a:gd name="T40" fmla="*/ 10 w 219"/>
                <a:gd name="T41" fmla="*/ 0 h 332"/>
                <a:gd name="T42" fmla="*/ 3 w 219"/>
                <a:gd name="T43" fmla="*/ 0 h 332"/>
                <a:gd name="T44" fmla="*/ 0 w 219"/>
                <a:gd name="T45" fmla="*/ 2 h 332"/>
                <a:gd name="T46" fmla="*/ 0 w 219"/>
                <a:gd name="T47" fmla="*/ 7 h 332"/>
                <a:gd name="T48" fmla="*/ 3 w 219"/>
                <a:gd name="T49" fmla="*/ 15 h 332"/>
                <a:gd name="T50" fmla="*/ 17 w 219"/>
                <a:gd name="T51" fmla="*/ 58 h 332"/>
                <a:gd name="T52" fmla="*/ 18 w 219"/>
                <a:gd name="T53" fmla="*/ 104 h 332"/>
                <a:gd name="T54" fmla="*/ 15 w 219"/>
                <a:gd name="T55" fmla="*/ 145 h 332"/>
                <a:gd name="T56" fmla="*/ 14 w 219"/>
                <a:gd name="T57" fmla="*/ 175 h 332"/>
                <a:gd name="T58" fmla="*/ 19 w 219"/>
                <a:gd name="T59" fmla="*/ 189 h 332"/>
                <a:gd name="T60" fmla="*/ 30 w 219"/>
                <a:gd name="T61" fmla="*/ 206 h 332"/>
                <a:gd name="T62" fmla="*/ 46 w 219"/>
                <a:gd name="T63" fmla="*/ 226 h 332"/>
                <a:gd name="T64" fmla="*/ 64 w 219"/>
                <a:gd name="T65" fmla="*/ 247 h 332"/>
                <a:gd name="T66" fmla="*/ 85 w 219"/>
                <a:gd name="T67" fmla="*/ 267 h 332"/>
                <a:gd name="T68" fmla="*/ 105 w 219"/>
                <a:gd name="T69" fmla="*/ 287 h 332"/>
                <a:gd name="T70" fmla="*/ 123 w 219"/>
                <a:gd name="T71" fmla="*/ 303 h 332"/>
                <a:gd name="T72" fmla="*/ 138 w 219"/>
                <a:gd name="T73" fmla="*/ 315 h 332"/>
                <a:gd name="T74" fmla="*/ 152 w 219"/>
                <a:gd name="T75" fmla="*/ 324 h 332"/>
                <a:gd name="T76" fmla="*/ 167 w 219"/>
                <a:gd name="T77" fmla="*/ 330 h 332"/>
                <a:gd name="T78" fmla="*/ 183 w 219"/>
                <a:gd name="T79" fmla="*/ 332 h 332"/>
                <a:gd name="T80" fmla="*/ 197 w 219"/>
                <a:gd name="T81" fmla="*/ 330 h 332"/>
                <a:gd name="T82" fmla="*/ 210 w 219"/>
                <a:gd name="T83" fmla="*/ 320 h 332"/>
                <a:gd name="T84" fmla="*/ 217 w 219"/>
                <a:gd name="T85" fmla="*/ 303 h 332"/>
                <a:gd name="T86" fmla="*/ 219 w 219"/>
                <a:gd name="T87" fmla="*/ 275 h 332"/>
                <a:gd name="T88" fmla="*/ 214 w 219"/>
                <a:gd name="T89" fmla="*/ 239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9" h="332">
                  <a:moveTo>
                    <a:pt x="214" y="239"/>
                  </a:moveTo>
                  <a:lnTo>
                    <a:pt x="213" y="235"/>
                  </a:lnTo>
                  <a:lnTo>
                    <a:pt x="208" y="225"/>
                  </a:lnTo>
                  <a:lnTo>
                    <a:pt x="203" y="209"/>
                  </a:lnTo>
                  <a:lnTo>
                    <a:pt x="196" y="189"/>
                  </a:lnTo>
                  <a:lnTo>
                    <a:pt x="187" y="167"/>
                  </a:lnTo>
                  <a:lnTo>
                    <a:pt x="177" y="145"/>
                  </a:lnTo>
                  <a:lnTo>
                    <a:pt x="167" y="122"/>
                  </a:lnTo>
                  <a:lnTo>
                    <a:pt x="157" y="103"/>
                  </a:lnTo>
                  <a:lnTo>
                    <a:pt x="150" y="93"/>
                  </a:lnTo>
                  <a:lnTo>
                    <a:pt x="142" y="83"/>
                  </a:lnTo>
                  <a:lnTo>
                    <a:pt x="130" y="73"/>
                  </a:lnTo>
                  <a:lnTo>
                    <a:pt x="117" y="61"/>
                  </a:lnTo>
                  <a:lnTo>
                    <a:pt x="104" y="51"/>
                  </a:lnTo>
                  <a:lnTo>
                    <a:pt x="89" y="40"/>
                  </a:lnTo>
                  <a:lnTo>
                    <a:pt x="74" y="30"/>
                  </a:lnTo>
                  <a:lnTo>
                    <a:pt x="59" y="22"/>
                  </a:lnTo>
                  <a:lnTo>
                    <a:pt x="44" y="14"/>
                  </a:lnTo>
                  <a:lnTo>
                    <a:pt x="31" y="8"/>
                  </a:lnTo>
                  <a:lnTo>
                    <a:pt x="19" y="4"/>
                  </a:lnTo>
                  <a:lnTo>
                    <a:pt x="10" y="0"/>
                  </a:lnTo>
                  <a:lnTo>
                    <a:pt x="3" y="0"/>
                  </a:lnTo>
                  <a:lnTo>
                    <a:pt x="0" y="2"/>
                  </a:lnTo>
                  <a:lnTo>
                    <a:pt x="0" y="7"/>
                  </a:lnTo>
                  <a:lnTo>
                    <a:pt x="3" y="15"/>
                  </a:lnTo>
                  <a:lnTo>
                    <a:pt x="17" y="58"/>
                  </a:lnTo>
                  <a:lnTo>
                    <a:pt x="18" y="104"/>
                  </a:lnTo>
                  <a:lnTo>
                    <a:pt x="15" y="145"/>
                  </a:lnTo>
                  <a:lnTo>
                    <a:pt x="14" y="175"/>
                  </a:lnTo>
                  <a:lnTo>
                    <a:pt x="19" y="189"/>
                  </a:lnTo>
                  <a:lnTo>
                    <a:pt x="30" y="206"/>
                  </a:lnTo>
                  <a:lnTo>
                    <a:pt x="46" y="226"/>
                  </a:lnTo>
                  <a:lnTo>
                    <a:pt x="64" y="247"/>
                  </a:lnTo>
                  <a:lnTo>
                    <a:pt x="85" y="267"/>
                  </a:lnTo>
                  <a:lnTo>
                    <a:pt x="105" y="287"/>
                  </a:lnTo>
                  <a:lnTo>
                    <a:pt x="123" y="303"/>
                  </a:lnTo>
                  <a:lnTo>
                    <a:pt x="138" y="315"/>
                  </a:lnTo>
                  <a:lnTo>
                    <a:pt x="152" y="324"/>
                  </a:lnTo>
                  <a:lnTo>
                    <a:pt x="167" y="330"/>
                  </a:lnTo>
                  <a:lnTo>
                    <a:pt x="183" y="332"/>
                  </a:lnTo>
                  <a:lnTo>
                    <a:pt x="197" y="330"/>
                  </a:lnTo>
                  <a:lnTo>
                    <a:pt x="210" y="320"/>
                  </a:lnTo>
                  <a:lnTo>
                    <a:pt x="217" y="303"/>
                  </a:lnTo>
                  <a:lnTo>
                    <a:pt x="219" y="275"/>
                  </a:lnTo>
                  <a:lnTo>
                    <a:pt x="214" y="239"/>
                  </a:lnTo>
                  <a:close/>
                </a:path>
              </a:pathLst>
            </a:custGeom>
            <a:solidFill>
              <a:srgbClr val="E0BCA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9" name="Freeform 65">
              <a:extLst>
                <a:ext uri="{FF2B5EF4-FFF2-40B4-BE49-F238E27FC236}">
                  <a16:creationId xmlns:a16="http://schemas.microsoft.com/office/drawing/2014/main" id="{B7AB2E2B-0C18-438A-8ED0-CA93AB62A9DE}"/>
                </a:ext>
              </a:extLst>
            </p:cNvPr>
            <p:cNvSpPr>
              <a:spLocks/>
            </p:cNvSpPr>
            <p:nvPr/>
          </p:nvSpPr>
          <p:spPr bwMode="auto">
            <a:xfrm>
              <a:off x="716" y="3403"/>
              <a:ext cx="102" cy="159"/>
            </a:xfrm>
            <a:custGeom>
              <a:avLst/>
              <a:gdLst>
                <a:gd name="T0" fmla="*/ 199 w 204"/>
                <a:gd name="T1" fmla="*/ 228 h 317"/>
                <a:gd name="T2" fmla="*/ 198 w 204"/>
                <a:gd name="T3" fmla="*/ 225 h 317"/>
                <a:gd name="T4" fmla="*/ 195 w 204"/>
                <a:gd name="T5" fmla="*/ 215 h 317"/>
                <a:gd name="T6" fmla="*/ 189 w 204"/>
                <a:gd name="T7" fmla="*/ 200 h 317"/>
                <a:gd name="T8" fmla="*/ 182 w 204"/>
                <a:gd name="T9" fmla="*/ 181 h 317"/>
                <a:gd name="T10" fmla="*/ 174 w 204"/>
                <a:gd name="T11" fmla="*/ 160 h 317"/>
                <a:gd name="T12" fmla="*/ 165 w 204"/>
                <a:gd name="T13" fmla="*/ 139 h 317"/>
                <a:gd name="T14" fmla="*/ 156 w 204"/>
                <a:gd name="T15" fmla="*/ 118 h 317"/>
                <a:gd name="T16" fmla="*/ 146 w 204"/>
                <a:gd name="T17" fmla="*/ 98 h 317"/>
                <a:gd name="T18" fmla="*/ 133 w 204"/>
                <a:gd name="T19" fmla="*/ 79 h 317"/>
                <a:gd name="T20" fmla="*/ 110 w 204"/>
                <a:gd name="T21" fmla="*/ 58 h 317"/>
                <a:gd name="T22" fmla="*/ 83 w 204"/>
                <a:gd name="T23" fmla="*/ 38 h 317"/>
                <a:gd name="T24" fmla="*/ 55 w 204"/>
                <a:gd name="T25" fmla="*/ 20 h 317"/>
                <a:gd name="T26" fmla="*/ 30 w 204"/>
                <a:gd name="T27" fmla="*/ 7 h 317"/>
                <a:gd name="T28" fmla="*/ 10 w 204"/>
                <a:gd name="T29" fmla="*/ 0 h 317"/>
                <a:gd name="T30" fmla="*/ 0 w 204"/>
                <a:gd name="T31" fmla="*/ 3 h 317"/>
                <a:gd name="T32" fmla="*/ 4 w 204"/>
                <a:gd name="T33" fmla="*/ 15 h 317"/>
                <a:gd name="T34" fmla="*/ 16 w 204"/>
                <a:gd name="T35" fmla="*/ 56 h 317"/>
                <a:gd name="T36" fmla="*/ 17 w 204"/>
                <a:gd name="T37" fmla="*/ 98 h 317"/>
                <a:gd name="T38" fmla="*/ 14 w 204"/>
                <a:gd name="T39" fmla="*/ 139 h 317"/>
                <a:gd name="T40" fmla="*/ 13 w 204"/>
                <a:gd name="T41" fmla="*/ 167 h 317"/>
                <a:gd name="T42" fmla="*/ 17 w 204"/>
                <a:gd name="T43" fmla="*/ 180 h 317"/>
                <a:gd name="T44" fmla="*/ 29 w 204"/>
                <a:gd name="T45" fmla="*/ 197 h 317"/>
                <a:gd name="T46" fmla="*/ 43 w 204"/>
                <a:gd name="T47" fmla="*/ 216 h 317"/>
                <a:gd name="T48" fmla="*/ 61 w 204"/>
                <a:gd name="T49" fmla="*/ 235 h 317"/>
                <a:gd name="T50" fmla="*/ 80 w 204"/>
                <a:gd name="T51" fmla="*/ 256 h 317"/>
                <a:gd name="T52" fmla="*/ 98 w 204"/>
                <a:gd name="T53" fmla="*/ 274 h 317"/>
                <a:gd name="T54" fmla="*/ 115 w 204"/>
                <a:gd name="T55" fmla="*/ 289 h 317"/>
                <a:gd name="T56" fmla="*/ 129 w 204"/>
                <a:gd name="T57" fmla="*/ 301 h 317"/>
                <a:gd name="T58" fmla="*/ 142 w 204"/>
                <a:gd name="T59" fmla="*/ 309 h 317"/>
                <a:gd name="T60" fmla="*/ 157 w 204"/>
                <a:gd name="T61" fmla="*/ 315 h 317"/>
                <a:gd name="T62" fmla="*/ 171 w 204"/>
                <a:gd name="T63" fmla="*/ 317 h 317"/>
                <a:gd name="T64" fmla="*/ 184 w 204"/>
                <a:gd name="T65" fmla="*/ 315 h 317"/>
                <a:gd name="T66" fmla="*/ 195 w 204"/>
                <a:gd name="T67" fmla="*/ 306 h 317"/>
                <a:gd name="T68" fmla="*/ 202 w 204"/>
                <a:gd name="T69" fmla="*/ 289 h 317"/>
                <a:gd name="T70" fmla="*/ 204 w 204"/>
                <a:gd name="T71" fmla="*/ 264 h 317"/>
                <a:gd name="T72" fmla="*/ 199 w 204"/>
                <a:gd name="T73" fmla="*/ 2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317">
                  <a:moveTo>
                    <a:pt x="199" y="228"/>
                  </a:moveTo>
                  <a:lnTo>
                    <a:pt x="198" y="225"/>
                  </a:lnTo>
                  <a:lnTo>
                    <a:pt x="195" y="215"/>
                  </a:lnTo>
                  <a:lnTo>
                    <a:pt x="189" y="200"/>
                  </a:lnTo>
                  <a:lnTo>
                    <a:pt x="182" y="181"/>
                  </a:lnTo>
                  <a:lnTo>
                    <a:pt x="174" y="160"/>
                  </a:lnTo>
                  <a:lnTo>
                    <a:pt x="165" y="139"/>
                  </a:lnTo>
                  <a:lnTo>
                    <a:pt x="156" y="118"/>
                  </a:lnTo>
                  <a:lnTo>
                    <a:pt x="146" y="98"/>
                  </a:lnTo>
                  <a:lnTo>
                    <a:pt x="133" y="79"/>
                  </a:lnTo>
                  <a:lnTo>
                    <a:pt x="110" y="58"/>
                  </a:lnTo>
                  <a:lnTo>
                    <a:pt x="83" y="38"/>
                  </a:lnTo>
                  <a:lnTo>
                    <a:pt x="55" y="20"/>
                  </a:lnTo>
                  <a:lnTo>
                    <a:pt x="30" y="7"/>
                  </a:lnTo>
                  <a:lnTo>
                    <a:pt x="10" y="0"/>
                  </a:lnTo>
                  <a:lnTo>
                    <a:pt x="0" y="3"/>
                  </a:lnTo>
                  <a:lnTo>
                    <a:pt x="4" y="15"/>
                  </a:lnTo>
                  <a:lnTo>
                    <a:pt x="16" y="56"/>
                  </a:lnTo>
                  <a:lnTo>
                    <a:pt x="17" y="98"/>
                  </a:lnTo>
                  <a:lnTo>
                    <a:pt x="14" y="139"/>
                  </a:lnTo>
                  <a:lnTo>
                    <a:pt x="13" y="167"/>
                  </a:lnTo>
                  <a:lnTo>
                    <a:pt x="17" y="180"/>
                  </a:lnTo>
                  <a:lnTo>
                    <a:pt x="29" y="197"/>
                  </a:lnTo>
                  <a:lnTo>
                    <a:pt x="43" y="216"/>
                  </a:lnTo>
                  <a:lnTo>
                    <a:pt x="61" y="235"/>
                  </a:lnTo>
                  <a:lnTo>
                    <a:pt x="80" y="256"/>
                  </a:lnTo>
                  <a:lnTo>
                    <a:pt x="98" y="274"/>
                  </a:lnTo>
                  <a:lnTo>
                    <a:pt x="115" y="289"/>
                  </a:lnTo>
                  <a:lnTo>
                    <a:pt x="129" y="301"/>
                  </a:lnTo>
                  <a:lnTo>
                    <a:pt x="142" y="309"/>
                  </a:lnTo>
                  <a:lnTo>
                    <a:pt x="157" y="315"/>
                  </a:lnTo>
                  <a:lnTo>
                    <a:pt x="171" y="317"/>
                  </a:lnTo>
                  <a:lnTo>
                    <a:pt x="184" y="315"/>
                  </a:lnTo>
                  <a:lnTo>
                    <a:pt x="195" y="306"/>
                  </a:lnTo>
                  <a:lnTo>
                    <a:pt x="202" y="289"/>
                  </a:lnTo>
                  <a:lnTo>
                    <a:pt x="204" y="264"/>
                  </a:lnTo>
                  <a:lnTo>
                    <a:pt x="199" y="228"/>
                  </a:lnTo>
                  <a:close/>
                </a:path>
              </a:pathLst>
            </a:custGeom>
            <a:solidFill>
              <a:srgbClr val="D3A58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 name="Freeform 66">
              <a:extLst>
                <a:ext uri="{FF2B5EF4-FFF2-40B4-BE49-F238E27FC236}">
                  <a16:creationId xmlns:a16="http://schemas.microsoft.com/office/drawing/2014/main" id="{BE514B7D-D440-4FC7-A603-12F1EBEC86BD}"/>
                </a:ext>
              </a:extLst>
            </p:cNvPr>
            <p:cNvSpPr>
              <a:spLocks/>
            </p:cNvSpPr>
            <p:nvPr/>
          </p:nvSpPr>
          <p:spPr bwMode="auto">
            <a:xfrm>
              <a:off x="720" y="3408"/>
              <a:ext cx="95" cy="151"/>
            </a:xfrm>
            <a:custGeom>
              <a:avLst/>
              <a:gdLst>
                <a:gd name="T0" fmla="*/ 186 w 190"/>
                <a:gd name="T1" fmla="*/ 217 h 301"/>
                <a:gd name="T2" fmla="*/ 185 w 190"/>
                <a:gd name="T3" fmla="*/ 214 h 301"/>
                <a:gd name="T4" fmla="*/ 181 w 190"/>
                <a:gd name="T5" fmla="*/ 205 h 301"/>
                <a:gd name="T6" fmla="*/ 177 w 190"/>
                <a:gd name="T7" fmla="*/ 190 h 301"/>
                <a:gd name="T8" fmla="*/ 170 w 190"/>
                <a:gd name="T9" fmla="*/ 172 h 301"/>
                <a:gd name="T10" fmla="*/ 162 w 190"/>
                <a:gd name="T11" fmla="*/ 152 h 301"/>
                <a:gd name="T12" fmla="*/ 154 w 190"/>
                <a:gd name="T13" fmla="*/ 131 h 301"/>
                <a:gd name="T14" fmla="*/ 146 w 190"/>
                <a:gd name="T15" fmla="*/ 111 h 301"/>
                <a:gd name="T16" fmla="*/ 136 w 190"/>
                <a:gd name="T17" fmla="*/ 93 h 301"/>
                <a:gd name="T18" fmla="*/ 122 w 190"/>
                <a:gd name="T19" fmla="*/ 74 h 301"/>
                <a:gd name="T20" fmla="*/ 102 w 190"/>
                <a:gd name="T21" fmla="*/ 55 h 301"/>
                <a:gd name="T22" fmla="*/ 76 w 190"/>
                <a:gd name="T23" fmla="*/ 35 h 301"/>
                <a:gd name="T24" fmla="*/ 51 w 190"/>
                <a:gd name="T25" fmla="*/ 19 h 301"/>
                <a:gd name="T26" fmla="*/ 27 w 190"/>
                <a:gd name="T27" fmla="*/ 6 h 301"/>
                <a:gd name="T28" fmla="*/ 10 w 190"/>
                <a:gd name="T29" fmla="*/ 0 h 301"/>
                <a:gd name="T30" fmla="*/ 0 w 190"/>
                <a:gd name="T31" fmla="*/ 2 h 301"/>
                <a:gd name="T32" fmla="*/ 3 w 190"/>
                <a:gd name="T33" fmla="*/ 13 h 301"/>
                <a:gd name="T34" fmla="*/ 15 w 190"/>
                <a:gd name="T35" fmla="*/ 51 h 301"/>
                <a:gd name="T36" fmla="*/ 16 w 190"/>
                <a:gd name="T37" fmla="*/ 93 h 301"/>
                <a:gd name="T38" fmla="*/ 13 w 190"/>
                <a:gd name="T39" fmla="*/ 132 h 301"/>
                <a:gd name="T40" fmla="*/ 13 w 190"/>
                <a:gd name="T41" fmla="*/ 160 h 301"/>
                <a:gd name="T42" fmla="*/ 18 w 190"/>
                <a:gd name="T43" fmla="*/ 172 h 301"/>
                <a:gd name="T44" fmla="*/ 27 w 190"/>
                <a:gd name="T45" fmla="*/ 187 h 301"/>
                <a:gd name="T46" fmla="*/ 41 w 190"/>
                <a:gd name="T47" fmla="*/ 206 h 301"/>
                <a:gd name="T48" fmla="*/ 57 w 190"/>
                <a:gd name="T49" fmla="*/ 224 h 301"/>
                <a:gd name="T50" fmla="*/ 74 w 190"/>
                <a:gd name="T51" fmla="*/ 243 h 301"/>
                <a:gd name="T52" fmla="*/ 91 w 190"/>
                <a:gd name="T53" fmla="*/ 261 h 301"/>
                <a:gd name="T54" fmla="*/ 107 w 190"/>
                <a:gd name="T55" fmla="*/ 275 h 301"/>
                <a:gd name="T56" fmla="*/ 120 w 190"/>
                <a:gd name="T57" fmla="*/ 286 h 301"/>
                <a:gd name="T58" fmla="*/ 133 w 190"/>
                <a:gd name="T59" fmla="*/ 294 h 301"/>
                <a:gd name="T60" fmla="*/ 146 w 190"/>
                <a:gd name="T61" fmla="*/ 299 h 301"/>
                <a:gd name="T62" fmla="*/ 159 w 190"/>
                <a:gd name="T63" fmla="*/ 301 h 301"/>
                <a:gd name="T64" fmla="*/ 172 w 190"/>
                <a:gd name="T65" fmla="*/ 299 h 301"/>
                <a:gd name="T66" fmla="*/ 182 w 190"/>
                <a:gd name="T67" fmla="*/ 291 h 301"/>
                <a:gd name="T68" fmla="*/ 188 w 190"/>
                <a:gd name="T69" fmla="*/ 275 h 301"/>
                <a:gd name="T70" fmla="*/ 190 w 190"/>
                <a:gd name="T71" fmla="*/ 251 h 301"/>
                <a:gd name="T72" fmla="*/ 186 w 190"/>
                <a:gd name="T73" fmla="*/ 217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0" h="301">
                  <a:moveTo>
                    <a:pt x="186" y="217"/>
                  </a:moveTo>
                  <a:lnTo>
                    <a:pt x="185" y="214"/>
                  </a:lnTo>
                  <a:lnTo>
                    <a:pt x="181" y="205"/>
                  </a:lnTo>
                  <a:lnTo>
                    <a:pt x="177" y="190"/>
                  </a:lnTo>
                  <a:lnTo>
                    <a:pt x="170" y="172"/>
                  </a:lnTo>
                  <a:lnTo>
                    <a:pt x="162" y="152"/>
                  </a:lnTo>
                  <a:lnTo>
                    <a:pt x="154" y="131"/>
                  </a:lnTo>
                  <a:lnTo>
                    <a:pt x="146" y="111"/>
                  </a:lnTo>
                  <a:lnTo>
                    <a:pt x="136" y="93"/>
                  </a:lnTo>
                  <a:lnTo>
                    <a:pt x="122" y="74"/>
                  </a:lnTo>
                  <a:lnTo>
                    <a:pt x="102" y="55"/>
                  </a:lnTo>
                  <a:lnTo>
                    <a:pt x="76" y="35"/>
                  </a:lnTo>
                  <a:lnTo>
                    <a:pt x="51" y="19"/>
                  </a:lnTo>
                  <a:lnTo>
                    <a:pt x="27" y="6"/>
                  </a:lnTo>
                  <a:lnTo>
                    <a:pt x="10" y="0"/>
                  </a:lnTo>
                  <a:lnTo>
                    <a:pt x="0" y="2"/>
                  </a:lnTo>
                  <a:lnTo>
                    <a:pt x="3" y="13"/>
                  </a:lnTo>
                  <a:lnTo>
                    <a:pt x="15" y="51"/>
                  </a:lnTo>
                  <a:lnTo>
                    <a:pt x="16" y="93"/>
                  </a:lnTo>
                  <a:lnTo>
                    <a:pt x="13" y="132"/>
                  </a:lnTo>
                  <a:lnTo>
                    <a:pt x="13" y="160"/>
                  </a:lnTo>
                  <a:lnTo>
                    <a:pt x="18" y="172"/>
                  </a:lnTo>
                  <a:lnTo>
                    <a:pt x="27" y="187"/>
                  </a:lnTo>
                  <a:lnTo>
                    <a:pt x="41" y="206"/>
                  </a:lnTo>
                  <a:lnTo>
                    <a:pt x="57" y="224"/>
                  </a:lnTo>
                  <a:lnTo>
                    <a:pt x="74" y="243"/>
                  </a:lnTo>
                  <a:lnTo>
                    <a:pt x="91" y="261"/>
                  </a:lnTo>
                  <a:lnTo>
                    <a:pt x="107" y="275"/>
                  </a:lnTo>
                  <a:lnTo>
                    <a:pt x="120" y="286"/>
                  </a:lnTo>
                  <a:lnTo>
                    <a:pt x="133" y="294"/>
                  </a:lnTo>
                  <a:lnTo>
                    <a:pt x="146" y="299"/>
                  </a:lnTo>
                  <a:lnTo>
                    <a:pt x="159" y="301"/>
                  </a:lnTo>
                  <a:lnTo>
                    <a:pt x="172" y="299"/>
                  </a:lnTo>
                  <a:lnTo>
                    <a:pt x="182" y="291"/>
                  </a:lnTo>
                  <a:lnTo>
                    <a:pt x="188" y="275"/>
                  </a:lnTo>
                  <a:lnTo>
                    <a:pt x="190" y="251"/>
                  </a:lnTo>
                  <a:lnTo>
                    <a:pt x="186" y="217"/>
                  </a:lnTo>
                  <a:close/>
                </a:path>
              </a:pathLst>
            </a:custGeom>
            <a:solidFill>
              <a:srgbClr val="CC91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 name="Freeform 67">
              <a:extLst>
                <a:ext uri="{FF2B5EF4-FFF2-40B4-BE49-F238E27FC236}">
                  <a16:creationId xmlns:a16="http://schemas.microsoft.com/office/drawing/2014/main" id="{340B7F0F-6A61-4285-9B0B-B6F8251027C8}"/>
                </a:ext>
              </a:extLst>
            </p:cNvPr>
            <p:cNvSpPr>
              <a:spLocks/>
            </p:cNvSpPr>
            <p:nvPr/>
          </p:nvSpPr>
          <p:spPr bwMode="auto">
            <a:xfrm>
              <a:off x="725" y="3413"/>
              <a:ext cx="87" cy="143"/>
            </a:xfrm>
            <a:custGeom>
              <a:avLst/>
              <a:gdLst>
                <a:gd name="T0" fmla="*/ 171 w 175"/>
                <a:gd name="T1" fmla="*/ 205 h 286"/>
                <a:gd name="T2" fmla="*/ 170 w 175"/>
                <a:gd name="T3" fmla="*/ 201 h 286"/>
                <a:gd name="T4" fmla="*/ 167 w 175"/>
                <a:gd name="T5" fmla="*/ 192 h 286"/>
                <a:gd name="T6" fmla="*/ 162 w 175"/>
                <a:gd name="T7" fmla="*/ 178 h 286"/>
                <a:gd name="T8" fmla="*/ 156 w 175"/>
                <a:gd name="T9" fmla="*/ 162 h 286"/>
                <a:gd name="T10" fmla="*/ 149 w 175"/>
                <a:gd name="T11" fmla="*/ 144 h 286"/>
                <a:gd name="T12" fmla="*/ 141 w 175"/>
                <a:gd name="T13" fmla="*/ 124 h 286"/>
                <a:gd name="T14" fmla="*/ 133 w 175"/>
                <a:gd name="T15" fmla="*/ 105 h 286"/>
                <a:gd name="T16" fmla="*/ 125 w 175"/>
                <a:gd name="T17" fmla="*/ 87 h 286"/>
                <a:gd name="T18" fmla="*/ 112 w 175"/>
                <a:gd name="T19" fmla="*/ 70 h 286"/>
                <a:gd name="T20" fmla="*/ 94 w 175"/>
                <a:gd name="T21" fmla="*/ 52 h 286"/>
                <a:gd name="T22" fmla="*/ 71 w 175"/>
                <a:gd name="T23" fmla="*/ 33 h 286"/>
                <a:gd name="T24" fmla="*/ 47 w 175"/>
                <a:gd name="T25" fmla="*/ 17 h 286"/>
                <a:gd name="T26" fmla="*/ 25 w 175"/>
                <a:gd name="T27" fmla="*/ 6 h 286"/>
                <a:gd name="T28" fmla="*/ 8 w 175"/>
                <a:gd name="T29" fmla="*/ 0 h 286"/>
                <a:gd name="T30" fmla="*/ 0 w 175"/>
                <a:gd name="T31" fmla="*/ 1 h 286"/>
                <a:gd name="T32" fmla="*/ 2 w 175"/>
                <a:gd name="T33" fmla="*/ 13 h 286"/>
                <a:gd name="T34" fmla="*/ 13 w 175"/>
                <a:gd name="T35" fmla="*/ 48 h 286"/>
                <a:gd name="T36" fmla="*/ 15 w 175"/>
                <a:gd name="T37" fmla="*/ 89 h 286"/>
                <a:gd name="T38" fmla="*/ 11 w 175"/>
                <a:gd name="T39" fmla="*/ 124 h 286"/>
                <a:gd name="T40" fmla="*/ 11 w 175"/>
                <a:gd name="T41" fmla="*/ 151 h 286"/>
                <a:gd name="T42" fmla="*/ 16 w 175"/>
                <a:gd name="T43" fmla="*/ 162 h 286"/>
                <a:gd name="T44" fmla="*/ 24 w 175"/>
                <a:gd name="T45" fmla="*/ 177 h 286"/>
                <a:gd name="T46" fmla="*/ 36 w 175"/>
                <a:gd name="T47" fmla="*/ 195 h 286"/>
                <a:gd name="T48" fmla="*/ 51 w 175"/>
                <a:gd name="T49" fmla="*/ 212 h 286"/>
                <a:gd name="T50" fmla="*/ 68 w 175"/>
                <a:gd name="T51" fmla="*/ 230 h 286"/>
                <a:gd name="T52" fmla="*/ 84 w 175"/>
                <a:gd name="T53" fmla="*/ 246 h 286"/>
                <a:gd name="T54" fmla="*/ 99 w 175"/>
                <a:gd name="T55" fmla="*/ 260 h 286"/>
                <a:gd name="T56" fmla="*/ 110 w 175"/>
                <a:gd name="T57" fmla="*/ 271 h 286"/>
                <a:gd name="T58" fmla="*/ 122 w 175"/>
                <a:gd name="T59" fmla="*/ 279 h 286"/>
                <a:gd name="T60" fmla="*/ 134 w 175"/>
                <a:gd name="T61" fmla="*/ 283 h 286"/>
                <a:gd name="T62" fmla="*/ 147 w 175"/>
                <a:gd name="T63" fmla="*/ 286 h 286"/>
                <a:gd name="T64" fmla="*/ 159 w 175"/>
                <a:gd name="T65" fmla="*/ 283 h 286"/>
                <a:gd name="T66" fmla="*/ 168 w 175"/>
                <a:gd name="T67" fmla="*/ 275 h 286"/>
                <a:gd name="T68" fmla="*/ 174 w 175"/>
                <a:gd name="T69" fmla="*/ 260 h 286"/>
                <a:gd name="T70" fmla="*/ 175 w 175"/>
                <a:gd name="T71" fmla="*/ 237 h 286"/>
                <a:gd name="T72" fmla="*/ 171 w 175"/>
                <a:gd name="T73" fmla="*/ 205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75" h="286">
                  <a:moveTo>
                    <a:pt x="171" y="205"/>
                  </a:moveTo>
                  <a:lnTo>
                    <a:pt x="170" y="201"/>
                  </a:lnTo>
                  <a:lnTo>
                    <a:pt x="167" y="192"/>
                  </a:lnTo>
                  <a:lnTo>
                    <a:pt x="162" y="178"/>
                  </a:lnTo>
                  <a:lnTo>
                    <a:pt x="156" y="162"/>
                  </a:lnTo>
                  <a:lnTo>
                    <a:pt x="149" y="144"/>
                  </a:lnTo>
                  <a:lnTo>
                    <a:pt x="141" y="124"/>
                  </a:lnTo>
                  <a:lnTo>
                    <a:pt x="133" y="105"/>
                  </a:lnTo>
                  <a:lnTo>
                    <a:pt x="125" y="87"/>
                  </a:lnTo>
                  <a:lnTo>
                    <a:pt x="112" y="70"/>
                  </a:lnTo>
                  <a:lnTo>
                    <a:pt x="94" y="52"/>
                  </a:lnTo>
                  <a:lnTo>
                    <a:pt x="71" y="33"/>
                  </a:lnTo>
                  <a:lnTo>
                    <a:pt x="47" y="17"/>
                  </a:lnTo>
                  <a:lnTo>
                    <a:pt x="25" y="6"/>
                  </a:lnTo>
                  <a:lnTo>
                    <a:pt x="8" y="0"/>
                  </a:lnTo>
                  <a:lnTo>
                    <a:pt x="0" y="1"/>
                  </a:lnTo>
                  <a:lnTo>
                    <a:pt x="2" y="13"/>
                  </a:lnTo>
                  <a:lnTo>
                    <a:pt x="13" y="48"/>
                  </a:lnTo>
                  <a:lnTo>
                    <a:pt x="15" y="89"/>
                  </a:lnTo>
                  <a:lnTo>
                    <a:pt x="11" y="124"/>
                  </a:lnTo>
                  <a:lnTo>
                    <a:pt x="11" y="151"/>
                  </a:lnTo>
                  <a:lnTo>
                    <a:pt x="16" y="162"/>
                  </a:lnTo>
                  <a:lnTo>
                    <a:pt x="24" y="177"/>
                  </a:lnTo>
                  <a:lnTo>
                    <a:pt x="36" y="195"/>
                  </a:lnTo>
                  <a:lnTo>
                    <a:pt x="51" y="212"/>
                  </a:lnTo>
                  <a:lnTo>
                    <a:pt x="68" y="230"/>
                  </a:lnTo>
                  <a:lnTo>
                    <a:pt x="84" y="246"/>
                  </a:lnTo>
                  <a:lnTo>
                    <a:pt x="99" y="260"/>
                  </a:lnTo>
                  <a:lnTo>
                    <a:pt x="110" y="271"/>
                  </a:lnTo>
                  <a:lnTo>
                    <a:pt x="122" y="279"/>
                  </a:lnTo>
                  <a:lnTo>
                    <a:pt x="134" y="283"/>
                  </a:lnTo>
                  <a:lnTo>
                    <a:pt x="147" y="286"/>
                  </a:lnTo>
                  <a:lnTo>
                    <a:pt x="159" y="283"/>
                  </a:lnTo>
                  <a:lnTo>
                    <a:pt x="168" y="275"/>
                  </a:lnTo>
                  <a:lnTo>
                    <a:pt x="174" y="260"/>
                  </a:lnTo>
                  <a:lnTo>
                    <a:pt x="175" y="237"/>
                  </a:lnTo>
                  <a:lnTo>
                    <a:pt x="171" y="205"/>
                  </a:lnTo>
                  <a:close/>
                </a:path>
              </a:pathLst>
            </a:custGeom>
            <a:solidFill>
              <a:srgbClr val="C17A4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2" name="Freeform 68">
              <a:extLst>
                <a:ext uri="{FF2B5EF4-FFF2-40B4-BE49-F238E27FC236}">
                  <a16:creationId xmlns:a16="http://schemas.microsoft.com/office/drawing/2014/main" id="{4A6E218A-1EDA-400D-ADB0-17F687D360BB}"/>
                </a:ext>
              </a:extLst>
            </p:cNvPr>
            <p:cNvSpPr>
              <a:spLocks/>
            </p:cNvSpPr>
            <p:nvPr/>
          </p:nvSpPr>
          <p:spPr bwMode="auto">
            <a:xfrm>
              <a:off x="729" y="3418"/>
              <a:ext cx="80" cy="135"/>
            </a:xfrm>
            <a:custGeom>
              <a:avLst/>
              <a:gdLst>
                <a:gd name="T0" fmla="*/ 156 w 160"/>
                <a:gd name="T1" fmla="*/ 195 h 271"/>
                <a:gd name="T2" fmla="*/ 155 w 160"/>
                <a:gd name="T3" fmla="*/ 191 h 271"/>
                <a:gd name="T4" fmla="*/ 153 w 160"/>
                <a:gd name="T5" fmla="*/ 183 h 271"/>
                <a:gd name="T6" fmla="*/ 148 w 160"/>
                <a:gd name="T7" fmla="*/ 171 h 271"/>
                <a:gd name="T8" fmla="*/ 143 w 160"/>
                <a:gd name="T9" fmla="*/ 154 h 271"/>
                <a:gd name="T10" fmla="*/ 137 w 160"/>
                <a:gd name="T11" fmla="*/ 137 h 271"/>
                <a:gd name="T12" fmla="*/ 130 w 160"/>
                <a:gd name="T13" fmla="*/ 118 h 271"/>
                <a:gd name="T14" fmla="*/ 122 w 160"/>
                <a:gd name="T15" fmla="*/ 100 h 271"/>
                <a:gd name="T16" fmla="*/ 115 w 160"/>
                <a:gd name="T17" fmla="*/ 83 h 271"/>
                <a:gd name="T18" fmla="*/ 103 w 160"/>
                <a:gd name="T19" fmla="*/ 67 h 271"/>
                <a:gd name="T20" fmla="*/ 86 w 160"/>
                <a:gd name="T21" fmla="*/ 48 h 271"/>
                <a:gd name="T22" fmla="*/ 64 w 160"/>
                <a:gd name="T23" fmla="*/ 32 h 271"/>
                <a:gd name="T24" fmla="*/ 42 w 160"/>
                <a:gd name="T25" fmla="*/ 16 h 271"/>
                <a:gd name="T26" fmla="*/ 23 w 160"/>
                <a:gd name="T27" fmla="*/ 6 h 271"/>
                <a:gd name="T28" fmla="*/ 7 w 160"/>
                <a:gd name="T29" fmla="*/ 0 h 271"/>
                <a:gd name="T30" fmla="*/ 0 w 160"/>
                <a:gd name="T31" fmla="*/ 2 h 271"/>
                <a:gd name="T32" fmla="*/ 2 w 160"/>
                <a:gd name="T33" fmla="*/ 13 h 271"/>
                <a:gd name="T34" fmla="*/ 12 w 160"/>
                <a:gd name="T35" fmla="*/ 46 h 271"/>
                <a:gd name="T36" fmla="*/ 14 w 160"/>
                <a:gd name="T37" fmla="*/ 84 h 271"/>
                <a:gd name="T38" fmla="*/ 10 w 160"/>
                <a:gd name="T39" fmla="*/ 118 h 271"/>
                <a:gd name="T40" fmla="*/ 10 w 160"/>
                <a:gd name="T41" fmla="*/ 143 h 271"/>
                <a:gd name="T42" fmla="*/ 14 w 160"/>
                <a:gd name="T43" fmla="*/ 154 h 271"/>
                <a:gd name="T44" fmla="*/ 23 w 160"/>
                <a:gd name="T45" fmla="*/ 168 h 271"/>
                <a:gd name="T46" fmla="*/ 34 w 160"/>
                <a:gd name="T47" fmla="*/ 184 h 271"/>
                <a:gd name="T48" fmla="*/ 47 w 160"/>
                <a:gd name="T49" fmla="*/ 202 h 271"/>
                <a:gd name="T50" fmla="*/ 62 w 160"/>
                <a:gd name="T51" fmla="*/ 218 h 271"/>
                <a:gd name="T52" fmla="*/ 77 w 160"/>
                <a:gd name="T53" fmla="*/ 234 h 271"/>
                <a:gd name="T54" fmla="*/ 90 w 160"/>
                <a:gd name="T55" fmla="*/ 247 h 271"/>
                <a:gd name="T56" fmla="*/ 101 w 160"/>
                <a:gd name="T57" fmla="*/ 257 h 271"/>
                <a:gd name="T58" fmla="*/ 112 w 160"/>
                <a:gd name="T59" fmla="*/ 264 h 271"/>
                <a:gd name="T60" fmla="*/ 123 w 160"/>
                <a:gd name="T61" fmla="*/ 270 h 271"/>
                <a:gd name="T62" fmla="*/ 135 w 160"/>
                <a:gd name="T63" fmla="*/ 271 h 271"/>
                <a:gd name="T64" fmla="*/ 145 w 160"/>
                <a:gd name="T65" fmla="*/ 268 h 271"/>
                <a:gd name="T66" fmla="*/ 153 w 160"/>
                <a:gd name="T67" fmla="*/ 262 h 271"/>
                <a:gd name="T68" fmla="*/ 159 w 160"/>
                <a:gd name="T69" fmla="*/ 248 h 271"/>
                <a:gd name="T70" fmla="*/ 160 w 160"/>
                <a:gd name="T71" fmla="*/ 226 h 271"/>
                <a:gd name="T72" fmla="*/ 156 w 160"/>
                <a:gd name="T73" fmla="*/ 195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0" h="271">
                  <a:moveTo>
                    <a:pt x="156" y="195"/>
                  </a:moveTo>
                  <a:lnTo>
                    <a:pt x="155" y="191"/>
                  </a:lnTo>
                  <a:lnTo>
                    <a:pt x="153" y="183"/>
                  </a:lnTo>
                  <a:lnTo>
                    <a:pt x="148" y="171"/>
                  </a:lnTo>
                  <a:lnTo>
                    <a:pt x="143" y="154"/>
                  </a:lnTo>
                  <a:lnTo>
                    <a:pt x="137" y="137"/>
                  </a:lnTo>
                  <a:lnTo>
                    <a:pt x="130" y="118"/>
                  </a:lnTo>
                  <a:lnTo>
                    <a:pt x="122" y="100"/>
                  </a:lnTo>
                  <a:lnTo>
                    <a:pt x="115" y="83"/>
                  </a:lnTo>
                  <a:lnTo>
                    <a:pt x="103" y="67"/>
                  </a:lnTo>
                  <a:lnTo>
                    <a:pt x="86" y="48"/>
                  </a:lnTo>
                  <a:lnTo>
                    <a:pt x="64" y="32"/>
                  </a:lnTo>
                  <a:lnTo>
                    <a:pt x="42" y="16"/>
                  </a:lnTo>
                  <a:lnTo>
                    <a:pt x="23" y="6"/>
                  </a:lnTo>
                  <a:lnTo>
                    <a:pt x="7" y="0"/>
                  </a:lnTo>
                  <a:lnTo>
                    <a:pt x="0" y="2"/>
                  </a:lnTo>
                  <a:lnTo>
                    <a:pt x="2" y="13"/>
                  </a:lnTo>
                  <a:lnTo>
                    <a:pt x="12" y="46"/>
                  </a:lnTo>
                  <a:lnTo>
                    <a:pt x="14" y="84"/>
                  </a:lnTo>
                  <a:lnTo>
                    <a:pt x="10" y="118"/>
                  </a:lnTo>
                  <a:lnTo>
                    <a:pt x="10" y="143"/>
                  </a:lnTo>
                  <a:lnTo>
                    <a:pt x="14" y="154"/>
                  </a:lnTo>
                  <a:lnTo>
                    <a:pt x="23" y="168"/>
                  </a:lnTo>
                  <a:lnTo>
                    <a:pt x="34" y="184"/>
                  </a:lnTo>
                  <a:lnTo>
                    <a:pt x="47" y="202"/>
                  </a:lnTo>
                  <a:lnTo>
                    <a:pt x="62" y="218"/>
                  </a:lnTo>
                  <a:lnTo>
                    <a:pt x="77" y="234"/>
                  </a:lnTo>
                  <a:lnTo>
                    <a:pt x="90" y="247"/>
                  </a:lnTo>
                  <a:lnTo>
                    <a:pt x="101" y="257"/>
                  </a:lnTo>
                  <a:lnTo>
                    <a:pt x="112" y="264"/>
                  </a:lnTo>
                  <a:lnTo>
                    <a:pt x="123" y="270"/>
                  </a:lnTo>
                  <a:lnTo>
                    <a:pt x="135" y="271"/>
                  </a:lnTo>
                  <a:lnTo>
                    <a:pt x="145" y="268"/>
                  </a:lnTo>
                  <a:lnTo>
                    <a:pt x="153" y="262"/>
                  </a:lnTo>
                  <a:lnTo>
                    <a:pt x="159" y="248"/>
                  </a:lnTo>
                  <a:lnTo>
                    <a:pt x="160" y="226"/>
                  </a:lnTo>
                  <a:lnTo>
                    <a:pt x="156" y="195"/>
                  </a:lnTo>
                  <a:close/>
                </a:path>
              </a:pathLst>
            </a:custGeom>
            <a:solidFill>
              <a:srgbClr val="B5632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 name="Freeform 92">
              <a:extLst>
                <a:ext uri="{FF2B5EF4-FFF2-40B4-BE49-F238E27FC236}">
                  <a16:creationId xmlns:a16="http://schemas.microsoft.com/office/drawing/2014/main" id="{2CA99690-9CCA-47FC-99D7-FB47F588FD1F}"/>
                </a:ext>
              </a:extLst>
            </p:cNvPr>
            <p:cNvSpPr>
              <a:spLocks/>
            </p:cNvSpPr>
            <p:nvPr/>
          </p:nvSpPr>
          <p:spPr bwMode="auto">
            <a:xfrm>
              <a:off x="778" y="3528"/>
              <a:ext cx="73" cy="97"/>
            </a:xfrm>
            <a:custGeom>
              <a:avLst/>
              <a:gdLst>
                <a:gd name="T0" fmla="*/ 100 w 146"/>
                <a:gd name="T1" fmla="*/ 0 h 194"/>
                <a:gd name="T2" fmla="*/ 100 w 146"/>
                <a:gd name="T3" fmla="*/ 4 h 194"/>
                <a:gd name="T4" fmla="*/ 101 w 146"/>
                <a:gd name="T5" fmla="*/ 13 h 194"/>
                <a:gd name="T6" fmla="*/ 100 w 146"/>
                <a:gd name="T7" fmla="*/ 27 h 194"/>
                <a:gd name="T8" fmla="*/ 94 w 146"/>
                <a:gd name="T9" fmla="*/ 44 h 194"/>
                <a:gd name="T10" fmla="*/ 84 w 146"/>
                <a:gd name="T11" fmla="*/ 62 h 194"/>
                <a:gd name="T12" fmla="*/ 65 w 146"/>
                <a:gd name="T13" fmla="*/ 81 h 194"/>
                <a:gd name="T14" fmla="*/ 38 w 146"/>
                <a:gd name="T15" fmla="*/ 98 h 194"/>
                <a:gd name="T16" fmla="*/ 0 w 146"/>
                <a:gd name="T17" fmla="*/ 112 h 194"/>
                <a:gd name="T18" fmla="*/ 62 w 146"/>
                <a:gd name="T19" fmla="*/ 194 h 194"/>
                <a:gd name="T20" fmla="*/ 66 w 146"/>
                <a:gd name="T21" fmla="*/ 193 h 194"/>
                <a:gd name="T22" fmla="*/ 79 w 146"/>
                <a:gd name="T23" fmla="*/ 188 h 194"/>
                <a:gd name="T24" fmla="*/ 95 w 146"/>
                <a:gd name="T25" fmla="*/ 179 h 194"/>
                <a:gd name="T26" fmla="*/ 114 w 146"/>
                <a:gd name="T27" fmla="*/ 164 h 194"/>
                <a:gd name="T28" fmla="*/ 130 w 146"/>
                <a:gd name="T29" fmla="*/ 143 h 194"/>
                <a:gd name="T30" fmla="*/ 142 w 146"/>
                <a:gd name="T31" fmla="*/ 113 h 194"/>
                <a:gd name="T32" fmla="*/ 146 w 146"/>
                <a:gd name="T33" fmla="*/ 76 h 194"/>
                <a:gd name="T34" fmla="*/ 140 w 146"/>
                <a:gd name="T35" fmla="*/ 28 h 194"/>
                <a:gd name="T36" fmla="*/ 100 w 146"/>
                <a:gd name="T37" fmla="*/ 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94">
                  <a:moveTo>
                    <a:pt x="100" y="0"/>
                  </a:moveTo>
                  <a:lnTo>
                    <a:pt x="100" y="4"/>
                  </a:lnTo>
                  <a:lnTo>
                    <a:pt x="101" y="13"/>
                  </a:lnTo>
                  <a:lnTo>
                    <a:pt x="100" y="27"/>
                  </a:lnTo>
                  <a:lnTo>
                    <a:pt x="94" y="44"/>
                  </a:lnTo>
                  <a:lnTo>
                    <a:pt x="84" y="62"/>
                  </a:lnTo>
                  <a:lnTo>
                    <a:pt x="65" y="81"/>
                  </a:lnTo>
                  <a:lnTo>
                    <a:pt x="38" y="98"/>
                  </a:lnTo>
                  <a:lnTo>
                    <a:pt x="0" y="112"/>
                  </a:lnTo>
                  <a:lnTo>
                    <a:pt x="62" y="194"/>
                  </a:lnTo>
                  <a:lnTo>
                    <a:pt x="66" y="193"/>
                  </a:lnTo>
                  <a:lnTo>
                    <a:pt x="79" y="188"/>
                  </a:lnTo>
                  <a:lnTo>
                    <a:pt x="95" y="179"/>
                  </a:lnTo>
                  <a:lnTo>
                    <a:pt x="114" y="164"/>
                  </a:lnTo>
                  <a:lnTo>
                    <a:pt x="130" y="143"/>
                  </a:lnTo>
                  <a:lnTo>
                    <a:pt x="142" y="113"/>
                  </a:lnTo>
                  <a:lnTo>
                    <a:pt x="146" y="76"/>
                  </a:lnTo>
                  <a:lnTo>
                    <a:pt x="140" y="28"/>
                  </a:lnTo>
                  <a:lnTo>
                    <a:pt x="10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 name="Freeform 118">
              <a:extLst>
                <a:ext uri="{FF2B5EF4-FFF2-40B4-BE49-F238E27FC236}">
                  <a16:creationId xmlns:a16="http://schemas.microsoft.com/office/drawing/2014/main" id="{1FA7B0C1-E9F1-4C8C-8621-DDD4FBD3FB0F}"/>
                </a:ext>
              </a:extLst>
            </p:cNvPr>
            <p:cNvSpPr>
              <a:spLocks/>
            </p:cNvSpPr>
            <p:nvPr/>
          </p:nvSpPr>
          <p:spPr bwMode="auto">
            <a:xfrm>
              <a:off x="1042" y="3582"/>
              <a:ext cx="32" cy="21"/>
            </a:xfrm>
            <a:custGeom>
              <a:avLst/>
              <a:gdLst>
                <a:gd name="T0" fmla="*/ 0 w 63"/>
                <a:gd name="T1" fmla="*/ 1 h 41"/>
                <a:gd name="T2" fmla="*/ 5 w 63"/>
                <a:gd name="T3" fmla="*/ 6 h 41"/>
                <a:gd name="T4" fmla="*/ 12 w 63"/>
                <a:gd name="T5" fmla="*/ 13 h 41"/>
                <a:gd name="T6" fmla="*/ 19 w 63"/>
                <a:gd name="T7" fmla="*/ 19 h 41"/>
                <a:gd name="T8" fmla="*/ 27 w 63"/>
                <a:gd name="T9" fmla="*/ 25 h 41"/>
                <a:gd name="T10" fmla="*/ 33 w 63"/>
                <a:gd name="T11" fmla="*/ 29 h 41"/>
                <a:gd name="T12" fmla="*/ 40 w 63"/>
                <a:gd name="T13" fmla="*/ 34 h 41"/>
                <a:gd name="T14" fmla="*/ 47 w 63"/>
                <a:gd name="T15" fmla="*/ 39 h 41"/>
                <a:gd name="T16" fmla="*/ 54 w 63"/>
                <a:gd name="T17" fmla="*/ 41 h 41"/>
                <a:gd name="T18" fmla="*/ 57 w 63"/>
                <a:gd name="T19" fmla="*/ 41 h 41"/>
                <a:gd name="T20" fmla="*/ 61 w 63"/>
                <a:gd name="T21" fmla="*/ 39 h 41"/>
                <a:gd name="T22" fmla="*/ 63 w 63"/>
                <a:gd name="T23" fmla="*/ 34 h 41"/>
                <a:gd name="T24" fmla="*/ 63 w 63"/>
                <a:gd name="T25" fmla="*/ 31 h 41"/>
                <a:gd name="T26" fmla="*/ 63 w 63"/>
                <a:gd name="T27" fmla="*/ 31 h 41"/>
                <a:gd name="T28" fmla="*/ 63 w 63"/>
                <a:gd name="T29" fmla="*/ 29 h 41"/>
                <a:gd name="T30" fmla="*/ 63 w 63"/>
                <a:gd name="T31" fmla="*/ 29 h 41"/>
                <a:gd name="T32" fmla="*/ 63 w 63"/>
                <a:gd name="T33" fmla="*/ 29 h 41"/>
                <a:gd name="T34" fmla="*/ 62 w 63"/>
                <a:gd name="T35" fmla="*/ 28 h 41"/>
                <a:gd name="T36" fmla="*/ 62 w 63"/>
                <a:gd name="T37" fmla="*/ 27 h 41"/>
                <a:gd name="T38" fmla="*/ 61 w 63"/>
                <a:gd name="T39" fmla="*/ 26 h 41"/>
                <a:gd name="T40" fmla="*/ 59 w 63"/>
                <a:gd name="T41" fmla="*/ 26 h 41"/>
                <a:gd name="T42" fmla="*/ 53 w 63"/>
                <a:gd name="T43" fmla="*/ 24 h 41"/>
                <a:gd name="T44" fmla="*/ 46 w 63"/>
                <a:gd name="T45" fmla="*/ 21 h 41"/>
                <a:gd name="T46" fmla="*/ 39 w 63"/>
                <a:gd name="T47" fmla="*/ 20 h 41"/>
                <a:gd name="T48" fmla="*/ 32 w 63"/>
                <a:gd name="T49" fmla="*/ 18 h 41"/>
                <a:gd name="T50" fmla="*/ 23 w 63"/>
                <a:gd name="T51" fmla="*/ 14 h 41"/>
                <a:gd name="T52" fmla="*/ 14 w 63"/>
                <a:gd name="T53" fmla="*/ 10 h 41"/>
                <a:gd name="T54" fmla="*/ 8 w 63"/>
                <a:gd name="T55" fmla="*/ 5 h 41"/>
                <a:gd name="T56" fmla="*/ 0 w 63"/>
                <a:gd name="T57" fmla="*/ 0 h 41"/>
                <a:gd name="T58" fmla="*/ 0 w 63"/>
                <a:gd name="T59" fmla="*/ 0 h 41"/>
                <a:gd name="T60" fmla="*/ 0 w 63"/>
                <a:gd name="T61" fmla="*/ 0 h 41"/>
                <a:gd name="T62" fmla="*/ 0 w 63"/>
                <a:gd name="T63" fmla="*/ 0 h 41"/>
                <a:gd name="T64" fmla="*/ 0 w 63"/>
                <a:gd name="T65" fmla="*/ 1 h 41"/>
                <a:gd name="T66" fmla="*/ 0 w 63"/>
                <a:gd name="T67" fmla="*/ 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41">
                  <a:moveTo>
                    <a:pt x="0" y="1"/>
                  </a:moveTo>
                  <a:lnTo>
                    <a:pt x="5" y="6"/>
                  </a:lnTo>
                  <a:lnTo>
                    <a:pt x="12" y="13"/>
                  </a:lnTo>
                  <a:lnTo>
                    <a:pt x="19" y="19"/>
                  </a:lnTo>
                  <a:lnTo>
                    <a:pt x="27" y="25"/>
                  </a:lnTo>
                  <a:lnTo>
                    <a:pt x="33" y="29"/>
                  </a:lnTo>
                  <a:lnTo>
                    <a:pt x="40" y="34"/>
                  </a:lnTo>
                  <a:lnTo>
                    <a:pt x="47" y="39"/>
                  </a:lnTo>
                  <a:lnTo>
                    <a:pt x="54" y="41"/>
                  </a:lnTo>
                  <a:lnTo>
                    <a:pt x="57" y="41"/>
                  </a:lnTo>
                  <a:lnTo>
                    <a:pt x="61" y="39"/>
                  </a:lnTo>
                  <a:lnTo>
                    <a:pt x="63" y="34"/>
                  </a:lnTo>
                  <a:lnTo>
                    <a:pt x="63" y="31"/>
                  </a:lnTo>
                  <a:lnTo>
                    <a:pt x="63" y="31"/>
                  </a:lnTo>
                  <a:lnTo>
                    <a:pt x="63" y="29"/>
                  </a:lnTo>
                  <a:lnTo>
                    <a:pt x="63" y="29"/>
                  </a:lnTo>
                  <a:lnTo>
                    <a:pt x="63" y="29"/>
                  </a:lnTo>
                  <a:lnTo>
                    <a:pt x="62" y="28"/>
                  </a:lnTo>
                  <a:lnTo>
                    <a:pt x="62" y="27"/>
                  </a:lnTo>
                  <a:lnTo>
                    <a:pt x="61" y="26"/>
                  </a:lnTo>
                  <a:lnTo>
                    <a:pt x="59" y="26"/>
                  </a:lnTo>
                  <a:lnTo>
                    <a:pt x="53" y="24"/>
                  </a:lnTo>
                  <a:lnTo>
                    <a:pt x="46" y="21"/>
                  </a:lnTo>
                  <a:lnTo>
                    <a:pt x="39" y="20"/>
                  </a:lnTo>
                  <a:lnTo>
                    <a:pt x="32" y="18"/>
                  </a:lnTo>
                  <a:lnTo>
                    <a:pt x="23" y="14"/>
                  </a:lnTo>
                  <a:lnTo>
                    <a:pt x="14" y="10"/>
                  </a:lnTo>
                  <a:lnTo>
                    <a:pt x="8" y="5"/>
                  </a:lnTo>
                  <a:lnTo>
                    <a:pt x="0" y="0"/>
                  </a:lnTo>
                  <a:lnTo>
                    <a:pt x="0" y="0"/>
                  </a:lnTo>
                  <a:lnTo>
                    <a:pt x="0" y="0"/>
                  </a:lnTo>
                  <a:lnTo>
                    <a:pt x="0" y="0"/>
                  </a:lnTo>
                  <a:lnTo>
                    <a:pt x="0" y="1"/>
                  </a:lnTo>
                  <a:lnTo>
                    <a:pt x="0"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5" name="Freeform 119">
              <a:extLst>
                <a:ext uri="{FF2B5EF4-FFF2-40B4-BE49-F238E27FC236}">
                  <a16:creationId xmlns:a16="http://schemas.microsoft.com/office/drawing/2014/main" id="{8C49AAD0-E780-458E-81C6-852DBA713C75}"/>
                </a:ext>
              </a:extLst>
            </p:cNvPr>
            <p:cNvSpPr>
              <a:spLocks/>
            </p:cNvSpPr>
            <p:nvPr/>
          </p:nvSpPr>
          <p:spPr bwMode="auto">
            <a:xfrm>
              <a:off x="1026" y="3593"/>
              <a:ext cx="54" cy="39"/>
            </a:xfrm>
            <a:custGeom>
              <a:avLst/>
              <a:gdLst>
                <a:gd name="T0" fmla="*/ 0 w 107"/>
                <a:gd name="T1" fmla="*/ 2 h 78"/>
                <a:gd name="T2" fmla="*/ 5 w 107"/>
                <a:gd name="T3" fmla="*/ 6 h 78"/>
                <a:gd name="T4" fmla="*/ 9 w 107"/>
                <a:gd name="T5" fmla="*/ 11 h 78"/>
                <a:gd name="T6" fmla="*/ 15 w 107"/>
                <a:gd name="T7" fmla="*/ 14 h 78"/>
                <a:gd name="T8" fmla="*/ 21 w 107"/>
                <a:gd name="T9" fmla="*/ 18 h 78"/>
                <a:gd name="T10" fmla="*/ 27 w 107"/>
                <a:gd name="T11" fmla="*/ 21 h 78"/>
                <a:gd name="T12" fmla="*/ 33 w 107"/>
                <a:gd name="T13" fmla="*/ 25 h 78"/>
                <a:gd name="T14" fmla="*/ 38 w 107"/>
                <a:gd name="T15" fmla="*/ 28 h 78"/>
                <a:gd name="T16" fmla="*/ 44 w 107"/>
                <a:gd name="T17" fmla="*/ 32 h 78"/>
                <a:gd name="T18" fmla="*/ 52 w 107"/>
                <a:gd name="T19" fmla="*/ 37 h 78"/>
                <a:gd name="T20" fmla="*/ 60 w 107"/>
                <a:gd name="T21" fmla="*/ 42 h 78"/>
                <a:gd name="T22" fmla="*/ 68 w 107"/>
                <a:gd name="T23" fmla="*/ 48 h 78"/>
                <a:gd name="T24" fmla="*/ 75 w 107"/>
                <a:gd name="T25" fmla="*/ 53 h 78"/>
                <a:gd name="T26" fmla="*/ 83 w 107"/>
                <a:gd name="T27" fmla="*/ 59 h 78"/>
                <a:gd name="T28" fmla="*/ 91 w 107"/>
                <a:gd name="T29" fmla="*/ 66 h 78"/>
                <a:gd name="T30" fmla="*/ 98 w 107"/>
                <a:gd name="T31" fmla="*/ 72 h 78"/>
                <a:gd name="T32" fmla="*/ 106 w 107"/>
                <a:gd name="T33" fmla="*/ 78 h 78"/>
                <a:gd name="T34" fmla="*/ 107 w 107"/>
                <a:gd name="T35" fmla="*/ 78 h 78"/>
                <a:gd name="T36" fmla="*/ 107 w 107"/>
                <a:gd name="T37" fmla="*/ 76 h 78"/>
                <a:gd name="T38" fmla="*/ 107 w 107"/>
                <a:gd name="T39" fmla="*/ 75 h 78"/>
                <a:gd name="T40" fmla="*/ 107 w 107"/>
                <a:gd name="T41" fmla="*/ 74 h 78"/>
                <a:gd name="T42" fmla="*/ 102 w 107"/>
                <a:gd name="T43" fmla="*/ 68 h 78"/>
                <a:gd name="T44" fmla="*/ 96 w 107"/>
                <a:gd name="T45" fmla="*/ 63 h 78"/>
                <a:gd name="T46" fmla="*/ 90 w 107"/>
                <a:gd name="T47" fmla="*/ 57 h 78"/>
                <a:gd name="T48" fmla="*/ 84 w 107"/>
                <a:gd name="T49" fmla="*/ 52 h 78"/>
                <a:gd name="T50" fmla="*/ 77 w 107"/>
                <a:gd name="T51" fmla="*/ 48 h 78"/>
                <a:gd name="T52" fmla="*/ 72 w 107"/>
                <a:gd name="T53" fmla="*/ 43 h 78"/>
                <a:gd name="T54" fmla="*/ 65 w 107"/>
                <a:gd name="T55" fmla="*/ 38 h 78"/>
                <a:gd name="T56" fmla="*/ 58 w 107"/>
                <a:gd name="T57" fmla="*/ 34 h 78"/>
                <a:gd name="T58" fmla="*/ 51 w 107"/>
                <a:gd name="T59" fmla="*/ 30 h 78"/>
                <a:gd name="T60" fmla="*/ 43 w 107"/>
                <a:gd name="T61" fmla="*/ 27 h 78"/>
                <a:gd name="T62" fmla="*/ 36 w 107"/>
                <a:gd name="T63" fmla="*/ 23 h 78"/>
                <a:gd name="T64" fmla="*/ 28 w 107"/>
                <a:gd name="T65" fmla="*/ 19 h 78"/>
                <a:gd name="T66" fmla="*/ 20 w 107"/>
                <a:gd name="T67" fmla="*/ 15 h 78"/>
                <a:gd name="T68" fmla="*/ 13 w 107"/>
                <a:gd name="T69" fmla="*/ 11 h 78"/>
                <a:gd name="T70" fmla="*/ 6 w 107"/>
                <a:gd name="T71" fmla="*/ 6 h 78"/>
                <a:gd name="T72" fmla="*/ 0 w 107"/>
                <a:gd name="T73" fmla="*/ 0 h 78"/>
                <a:gd name="T74" fmla="*/ 0 w 107"/>
                <a:gd name="T75" fmla="*/ 0 h 78"/>
                <a:gd name="T76" fmla="*/ 0 w 107"/>
                <a:gd name="T77" fmla="*/ 0 h 78"/>
                <a:gd name="T78" fmla="*/ 0 w 107"/>
                <a:gd name="T79" fmla="*/ 2 h 78"/>
                <a:gd name="T80" fmla="*/ 0 w 107"/>
                <a:gd name="T81" fmla="*/ 2 h 78"/>
                <a:gd name="T82" fmla="*/ 0 w 107"/>
                <a:gd name="T83" fmla="*/ 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7" h="78">
                  <a:moveTo>
                    <a:pt x="0" y="2"/>
                  </a:moveTo>
                  <a:lnTo>
                    <a:pt x="5" y="6"/>
                  </a:lnTo>
                  <a:lnTo>
                    <a:pt x="9" y="11"/>
                  </a:lnTo>
                  <a:lnTo>
                    <a:pt x="15" y="14"/>
                  </a:lnTo>
                  <a:lnTo>
                    <a:pt x="21" y="18"/>
                  </a:lnTo>
                  <a:lnTo>
                    <a:pt x="27" y="21"/>
                  </a:lnTo>
                  <a:lnTo>
                    <a:pt x="33" y="25"/>
                  </a:lnTo>
                  <a:lnTo>
                    <a:pt x="38" y="28"/>
                  </a:lnTo>
                  <a:lnTo>
                    <a:pt x="44" y="32"/>
                  </a:lnTo>
                  <a:lnTo>
                    <a:pt x="52" y="37"/>
                  </a:lnTo>
                  <a:lnTo>
                    <a:pt x="60" y="42"/>
                  </a:lnTo>
                  <a:lnTo>
                    <a:pt x="68" y="48"/>
                  </a:lnTo>
                  <a:lnTo>
                    <a:pt x="75" y="53"/>
                  </a:lnTo>
                  <a:lnTo>
                    <a:pt x="83" y="59"/>
                  </a:lnTo>
                  <a:lnTo>
                    <a:pt x="91" y="66"/>
                  </a:lnTo>
                  <a:lnTo>
                    <a:pt x="98" y="72"/>
                  </a:lnTo>
                  <a:lnTo>
                    <a:pt x="106" y="78"/>
                  </a:lnTo>
                  <a:lnTo>
                    <a:pt x="107" y="78"/>
                  </a:lnTo>
                  <a:lnTo>
                    <a:pt x="107" y="76"/>
                  </a:lnTo>
                  <a:lnTo>
                    <a:pt x="107" y="75"/>
                  </a:lnTo>
                  <a:lnTo>
                    <a:pt x="107" y="74"/>
                  </a:lnTo>
                  <a:lnTo>
                    <a:pt x="102" y="68"/>
                  </a:lnTo>
                  <a:lnTo>
                    <a:pt x="96" y="63"/>
                  </a:lnTo>
                  <a:lnTo>
                    <a:pt x="90" y="57"/>
                  </a:lnTo>
                  <a:lnTo>
                    <a:pt x="84" y="52"/>
                  </a:lnTo>
                  <a:lnTo>
                    <a:pt x="77" y="48"/>
                  </a:lnTo>
                  <a:lnTo>
                    <a:pt x="72" y="43"/>
                  </a:lnTo>
                  <a:lnTo>
                    <a:pt x="65" y="38"/>
                  </a:lnTo>
                  <a:lnTo>
                    <a:pt x="58" y="34"/>
                  </a:lnTo>
                  <a:lnTo>
                    <a:pt x="51" y="30"/>
                  </a:lnTo>
                  <a:lnTo>
                    <a:pt x="43" y="27"/>
                  </a:lnTo>
                  <a:lnTo>
                    <a:pt x="36" y="23"/>
                  </a:lnTo>
                  <a:lnTo>
                    <a:pt x="28" y="19"/>
                  </a:lnTo>
                  <a:lnTo>
                    <a:pt x="20" y="15"/>
                  </a:lnTo>
                  <a:lnTo>
                    <a:pt x="13" y="11"/>
                  </a:lnTo>
                  <a:lnTo>
                    <a:pt x="6" y="6"/>
                  </a:lnTo>
                  <a:lnTo>
                    <a:pt x="0" y="0"/>
                  </a:lnTo>
                  <a:lnTo>
                    <a:pt x="0" y="0"/>
                  </a:lnTo>
                  <a:lnTo>
                    <a:pt x="0" y="0"/>
                  </a:lnTo>
                  <a:lnTo>
                    <a:pt x="0" y="2"/>
                  </a:lnTo>
                  <a:lnTo>
                    <a:pt x="0" y="2"/>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6" name="Freeform 122">
              <a:extLst>
                <a:ext uri="{FF2B5EF4-FFF2-40B4-BE49-F238E27FC236}">
                  <a16:creationId xmlns:a16="http://schemas.microsoft.com/office/drawing/2014/main" id="{747046EF-EABC-49BE-8B60-3395277B3DEB}"/>
                </a:ext>
              </a:extLst>
            </p:cNvPr>
            <p:cNvSpPr>
              <a:spLocks/>
            </p:cNvSpPr>
            <p:nvPr/>
          </p:nvSpPr>
          <p:spPr bwMode="auto">
            <a:xfrm>
              <a:off x="1080" y="3556"/>
              <a:ext cx="22" cy="26"/>
            </a:xfrm>
            <a:custGeom>
              <a:avLst/>
              <a:gdLst>
                <a:gd name="T0" fmla="*/ 0 w 45"/>
                <a:gd name="T1" fmla="*/ 5 h 53"/>
                <a:gd name="T2" fmla="*/ 5 w 45"/>
                <a:gd name="T3" fmla="*/ 4 h 53"/>
                <a:gd name="T4" fmla="*/ 11 w 45"/>
                <a:gd name="T5" fmla="*/ 4 h 53"/>
                <a:gd name="T6" fmla="*/ 15 w 45"/>
                <a:gd name="T7" fmla="*/ 4 h 53"/>
                <a:gd name="T8" fmla="*/ 20 w 45"/>
                <a:gd name="T9" fmla="*/ 6 h 53"/>
                <a:gd name="T10" fmla="*/ 25 w 45"/>
                <a:gd name="T11" fmla="*/ 9 h 53"/>
                <a:gd name="T12" fmla="*/ 28 w 45"/>
                <a:gd name="T13" fmla="*/ 11 h 53"/>
                <a:gd name="T14" fmla="*/ 32 w 45"/>
                <a:gd name="T15" fmla="*/ 15 h 53"/>
                <a:gd name="T16" fmla="*/ 34 w 45"/>
                <a:gd name="T17" fmla="*/ 19 h 53"/>
                <a:gd name="T18" fmla="*/ 37 w 45"/>
                <a:gd name="T19" fmla="*/ 26 h 53"/>
                <a:gd name="T20" fmla="*/ 40 w 45"/>
                <a:gd name="T21" fmla="*/ 34 h 53"/>
                <a:gd name="T22" fmla="*/ 40 w 45"/>
                <a:gd name="T23" fmla="*/ 43 h 53"/>
                <a:gd name="T24" fmla="*/ 41 w 45"/>
                <a:gd name="T25" fmla="*/ 51 h 53"/>
                <a:gd name="T26" fmla="*/ 41 w 45"/>
                <a:gd name="T27" fmla="*/ 53 h 53"/>
                <a:gd name="T28" fmla="*/ 43 w 45"/>
                <a:gd name="T29" fmla="*/ 51 h 53"/>
                <a:gd name="T30" fmla="*/ 44 w 45"/>
                <a:gd name="T31" fmla="*/ 50 h 53"/>
                <a:gd name="T32" fmla="*/ 44 w 45"/>
                <a:gd name="T33" fmla="*/ 49 h 53"/>
                <a:gd name="T34" fmla="*/ 45 w 45"/>
                <a:gd name="T35" fmla="*/ 39 h 53"/>
                <a:gd name="T36" fmla="*/ 45 w 45"/>
                <a:gd name="T37" fmla="*/ 28 h 53"/>
                <a:gd name="T38" fmla="*/ 44 w 45"/>
                <a:gd name="T39" fmla="*/ 19 h 53"/>
                <a:gd name="T40" fmla="*/ 40 w 45"/>
                <a:gd name="T41" fmla="*/ 10 h 53"/>
                <a:gd name="T42" fmla="*/ 36 w 45"/>
                <a:gd name="T43" fmla="*/ 5 h 53"/>
                <a:gd name="T44" fmla="*/ 32 w 45"/>
                <a:gd name="T45" fmla="*/ 2 h 53"/>
                <a:gd name="T46" fmla="*/ 27 w 45"/>
                <a:gd name="T47" fmla="*/ 0 h 53"/>
                <a:gd name="T48" fmla="*/ 22 w 45"/>
                <a:gd name="T49" fmla="*/ 0 h 53"/>
                <a:gd name="T50" fmla="*/ 17 w 45"/>
                <a:gd name="T51" fmla="*/ 0 h 53"/>
                <a:gd name="T52" fmla="*/ 11 w 45"/>
                <a:gd name="T53" fmla="*/ 2 h 53"/>
                <a:gd name="T54" fmla="*/ 6 w 45"/>
                <a:gd name="T55" fmla="*/ 3 h 53"/>
                <a:gd name="T56" fmla="*/ 0 w 45"/>
                <a:gd name="T57" fmla="*/ 5 h 53"/>
                <a:gd name="T58" fmla="*/ 0 w 45"/>
                <a:gd name="T59" fmla="*/ 5 h 53"/>
                <a:gd name="T60" fmla="*/ 0 w 45"/>
                <a:gd name="T61" fmla="*/ 5 h 53"/>
                <a:gd name="T62" fmla="*/ 0 w 45"/>
                <a:gd name="T63" fmla="*/ 5 h 53"/>
                <a:gd name="T64" fmla="*/ 0 w 45"/>
                <a:gd name="T65" fmla="*/ 5 h 53"/>
                <a:gd name="T66" fmla="*/ 0 w 45"/>
                <a:gd name="T67" fmla="*/ 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5" h="53">
                  <a:moveTo>
                    <a:pt x="0" y="5"/>
                  </a:moveTo>
                  <a:lnTo>
                    <a:pt x="5" y="4"/>
                  </a:lnTo>
                  <a:lnTo>
                    <a:pt x="11" y="4"/>
                  </a:lnTo>
                  <a:lnTo>
                    <a:pt x="15" y="4"/>
                  </a:lnTo>
                  <a:lnTo>
                    <a:pt x="20" y="6"/>
                  </a:lnTo>
                  <a:lnTo>
                    <a:pt x="25" y="9"/>
                  </a:lnTo>
                  <a:lnTo>
                    <a:pt x="28" y="11"/>
                  </a:lnTo>
                  <a:lnTo>
                    <a:pt x="32" y="15"/>
                  </a:lnTo>
                  <a:lnTo>
                    <a:pt x="34" y="19"/>
                  </a:lnTo>
                  <a:lnTo>
                    <a:pt x="37" y="26"/>
                  </a:lnTo>
                  <a:lnTo>
                    <a:pt x="40" y="34"/>
                  </a:lnTo>
                  <a:lnTo>
                    <a:pt x="40" y="43"/>
                  </a:lnTo>
                  <a:lnTo>
                    <a:pt x="41" y="51"/>
                  </a:lnTo>
                  <a:lnTo>
                    <a:pt x="41" y="53"/>
                  </a:lnTo>
                  <a:lnTo>
                    <a:pt x="43" y="51"/>
                  </a:lnTo>
                  <a:lnTo>
                    <a:pt x="44" y="50"/>
                  </a:lnTo>
                  <a:lnTo>
                    <a:pt x="44" y="49"/>
                  </a:lnTo>
                  <a:lnTo>
                    <a:pt x="45" y="39"/>
                  </a:lnTo>
                  <a:lnTo>
                    <a:pt x="45" y="28"/>
                  </a:lnTo>
                  <a:lnTo>
                    <a:pt x="44" y="19"/>
                  </a:lnTo>
                  <a:lnTo>
                    <a:pt x="40" y="10"/>
                  </a:lnTo>
                  <a:lnTo>
                    <a:pt x="36" y="5"/>
                  </a:lnTo>
                  <a:lnTo>
                    <a:pt x="32" y="2"/>
                  </a:lnTo>
                  <a:lnTo>
                    <a:pt x="27" y="0"/>
                  </a:lnTo>
                  <a:lnTo>
                    <a:pt x="22" y="0"/>
                  </a:lnTo>
                  <a:lnTo>
                    <a:pt x="17" y="0"/>
                  </a:lnTo>
                  <a:lnTo>
                    <a:pt x="11" y="2"/>
                  </a:lnTo>
                  <a:lnTo>
                    <a:pt x="6" y="3"/>
                  </a:lnTo>
                  <a:lnTo>
                    <a:pt x="0" y="5"/>
                  </a:lnTo>
                  <a:lnTo>
                    <a:pt x="0" y="5"/>
                  </a:lnTo>
                  <a:lnTo>
                    <a:pt x="0" y="5"/>
                  </a:lnTo>
                  <a:lnTo>
                    <a:pt x="0" y="5"/>
                  </a:lnTo>
                  <a:lnTo>
                    <a:pt x="0" y="5"/>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7" name="Freeform 123">
              <a:extLst>
                <a:ext uri="{FF2B5EF4-FFF2-40B4-BE49-F238E27FC236}">
                  <a16:creationId xmlns:a16="http://schemas.microsoft.com/office/drawing/2014/main" id="{0070EA65-9587-401E-BFA8-3A13408A889F}"/>
                </a:ext>
              </a:extLst>
            </p:cNvPr>
            <p:cNvSpPr>
              <a:spLocks/>
            </p:cNvSpPr>
            <p:nvPr/>
          </p:nvSpPr>
          <p:spPr bwMode="auto">
            <a:xfrm>
              <a:off x="1094" y="3543"/>
              <a:ext cx="23" cy="20"/>
            </a:xfrm>
            <a:custGeom>
              <a:avLst/>
              <a:gdLst>
                <a:gd name="T0" fmla="*/ 0 w 46"/>
                <a:gd name="T1" fmla="*/ 0 h 42"/>
                <a:gd name="T2" fmla="*/ 8 w 46"/>
                <a:gd name="T3" fmla="*/ 2 h 42"/>
                <a:gd name="T4" fmla="*/ 16 w 46"/>
                <a:gd name="T5" fmla="*/ 5 h 42"/>
                <a:gd name="T6" fmla="*/ 23 w 46"/>
                <a:gd name="T7" fmla="*/ 8 h 42"/>
                <a:gd name="T8" fmla="*/ 30 w 46"/>
                <a:gd name="T9" fmla="*/ 14 h 42"/>
                <a:gd name="T10" fmla="*/ 35 w 46"/>
                <a:gd name="T11" fmla="*/ 20 h 42"/>
                <a:gd name="T12" fmla="*/ 39 w 46"/>
                <a:gd name="T13" fmla="*/ 25 h 42"/>
                <a:gd name="T14" fmla="*/ 43 w 46"/>
                <a:gd name="T15" fmla="*/ 33 h 42"/>
                <a:gd name="T16" fmla="*/ 45 w 46"/>
                <a:gd name="T17" fmla="*/ 42 h 42"/>
                <a:gd name="T18" fmla="*/ 45 w 46"/>
                <a:gd name="T19" fmla="*/ 42 h 42"/>
                <a:gd name="T20" fmla="*/ 46 w 46"/>
                <a:gd name="T21" fmla="*/ 42 h 42"/>
                <a:gd name="T22" fmla="*/ 46 w 46"/>
                <a:gd name="T23" fmla="*/ 42 h 42"/>
                <a:gd name="T24" fmla="*/ 46 w 46"/>
                <a:gd name="T25" fmla="*/ 40 h 42"/>
                <a:gd name="T26" fmla="*/ 45 w 46"/>
                <a:gd name="T27" fmla="*/ 32 h 42"/>
                <a:gd name="T28" fmla="*/ 43 w 46"/>
                <a:gd name="T29" fmla="*/ 25 h 42"/>
                <a:gd name="T30" fmla="*/ 39 w 46"/>
                <a:gd name="T31" fmla="*/ 20 h 42"/>
                <a:gd name="T32" fmla="*/ 35 w 46"/>
                <a:gd name="T33" fmla="*/ 14 h 42"/>
                <a:gd name="T34" fmla="*/ 31 w 46"/>
                <a:gd name="T35" fmla="*/ 10 h 42"/>
                <a:gd name="T36" fmla="*/ 27 w 46"/>
                <a:gd name="T37" fmla="*/ 8 h 42"/>
                <a:gd name="T38" fmla="*/ 23 w 46"/>
                <a:gd name="T39" fmla="*/ 6 h 42"/>
                <a:gd name="T40" fmla="*/ 19 w 46"/>
                <a:gd name="T41" fmla="*/ 4 h 42"/>
                <a:gd name="T42" fmla="*/ 14 w 46"/>
                <a:gd name="T43" fmla="*/ 2 h 42"/>
                <a:gd name="T44" fmla="*/ 9 w 46"/>
                <a:gd name="T45" fmla="*/ 1 h 42"/>
                <a:gd name="T46" fmla="*/ 5 w 46"/>
                <a:gd name="T47" fmla="*/ 0 h 42"/>
                <a:gd name="T48" fmla="*/ 0 w 46"/>
                <a:gd name="T49" fmla="*/ 0 h 42"/>
                <a:gd name="T50" fmla="*/ 0 w 46"/>
                <a:gd name="T51" fmla="*/ 0 h 42"/>
                <a:gd name="T52" fmla="*/ 0 w 46"/>
                <a:gd name="T53" fmla="*/ 0 h 42"/>
                <a:gd name="T54" fmla="*/ 0 w 46"/>
                <a:gd name="T55" fmla="*/ 0 h 42"/>
                <a:gd name="T56" fmla="*/ 0 w 46"/>
                <a:gd name="T57" fmla="*/ 0 h 42"/>
                <a:gd name="T58" fmla="*/ 0 w 46"/>
                <a:gd name="T59"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6" h="42">
                  <a:moveTo>
                    <a:pt x="0" y="0"/>
                  </a:moveTo>
                  <a:lnTo>
                    <a:pt x="8" y="2"/>
                  </a:lnTo>
                  <a:lnTo>
                    <a:pt x="16" y="5"/>
                  </a:lnTo>
                  <a:lnTo>
                    <a:pt x="23" y="8"/>
                  </a:lnTo>
                  <a:lnTo>
                    <a:pt x="30" y="14"/>
                  </a:lnTo>
                  <a:lnTo>
                    <a:pt x="35" y="20"/>
                  </a:lnTo>
                  <a:lnTo>
                    <a:pt x="39" y="25"/>
                  </a:lnTo>
                  <a:lnTo>
                    <a:pt x="43" y="33"/>
                  </a:lnTo>
                  <a:lnTo>
                    <a:pt x="45" y="42"/>
                  </a:lnTo>
                  <a:lnTo>
                    <a:pt x="45" y="42"/>
                  </a:lnTo>
                  <a:lnTo>
                    <a:pt x="46" y="42"/>
                  </a:lnTo>
                  <a:lnTo>
                    <a:pt x="46" y="42"/>
                  </a:lnTo>
                  <a:lnTo>
                    <a:pt x="46" y="40"/>
                  </a:lnTo>
                  <a:lnTo>
                    <a:pt x="45" y="32"/>
                  </a:lnTo>
                  <a:lnTo>
                    <a:pt x="43" y="25"/>
                  </a:lnTo>
                  <a:lnTo>
                    <a:pt x="39" y="20"/>
                  </a:lnTo>
                  <a:lnTo>
                    <a:pt x="35" y="14"/>
                  </a:lnTo>
                  <a:lnTo>
                    <a:pt x="31" y="10"/>
                  </a:lnTo>
                  <a:lnTo>
                    <a:pt x="27" y="8"/>
                  </a:lnTo>
                  <a:lnTo>
                    <a:pt x="23" y="6"/>
                  </a:lnTo>
                  <a:lnTo>
                    <a:pt x="19" y="4"/>
                  </a:lnTo>
                  <a:lnTo>
                    <a:pt x="14" y="2"/>
                  </a:lnTo>
                  <a:lnTo>
                    <a:pt x="9" y="1"/>
                  </a:lnTo>
                  <a:lnTo>
                    <a:pt x="5" y="0"/>
                  </a:lnTo>
                  <a:lnTo>
                    <a:pt x="0" y="0"/>
                  </a:lnTo>
                  <a:lnTo>
                    <a:pt x="0" y="0"/>
                  </a:lnTo>
                  <a:lnTo>
                    <a:pt x="0" y="0"/>
                  </a:lnTo>
                  <a:lnTo>
                    <a:pt x="0" y="0"/>
                  </a:lnTo>
                  <a:lnTo>
                    <a:pt x="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8" name="Freeform 133">
              <a:extLst>
                <a:ext uri="{FF2B5EF4-FFF2-40B4-BE49-F238E27FC236}">
                  <a16:creationId xmlns:a16="http://schemas.microsoft.com/office/drawing/2014/main" id="{44C5F289-D41D-4D44-8771-6845F9040F3C}"/>
                </a:ext>
              </a:extLst>
            </p:cNvPr>
            <p:cNvSpPr>
              <a:spLocks/>
            </p:cNvSpPr>
            <p:nvPr/>
          </p:nvSpPr>
          <p:spPr bwMode="auto">
            <a:xfrm>
              <a:off x="1008" y="3455"/>
              <a:ext cx="60" cy="48"/>
            </a:xfrm>
            <a:custGeom>
              <a:avLst/>
              <a:gdLst>
                <a:gd name="T0" fmla="*/ 0 w 120"/>
                <a:gd name="T1" fmla="*/ 0 h 97"/>
                <a:gd name="T2" fmla="*/ 4 w 120"/>
                <a:gd name="T3" fmla="*/ 22 h 97"/>
                <a:gd name="T4" fmla="*/ 12 w 120"/>
                <a:gd name="T5" fmla="*/ 39 h 97"/>
                <a:gd name="T6" fmla="*/ 26 w 120"/>
                <a:gd name="T7" fmla="*/ 52 h 97"/>
                <a:gd name="T8" fmla="*/ 42 w 120"/>
                <a:gd name="T9" fmla="*/ 63 h 97"/>
                <a:gd name="T10" fmla="*/ 61 w 120"/>
                <a:gd name="T11" fmla="*/ 73 h 97"/>
                <a:gd name="T12" fmla="*/ 81 w 120"/>
                <a:gd name="T13" fmla="*/ 81 h 97"/>
                <a:gd name="T14" fmla="*/ 99 w 120"/>
                <a:gd name="T15" fmla="*/ 89 h 97"/>
                <a:gd name="T16" fmla="*/ 118 w 120"/>
                <a:gd name="T17" fmla="*/ 97 h 97"/>
                <a:gd name="T18" fmla="*/ 119 w 120"/>
                <a:gd name="T19" fmla="*/ 97 h 97"/>
                <a:gd name="T20" fmla="*/ 120 w 120"/>
                <a:gd name="T21" fmla="*/ 96 h 97"/>
                <a:gd name="T22" fmla="*/ 120 w 120"/>
                <a:gd name="T23" fmla="*/ 94 h 97"/>
                <a:gd name="T24" fmla="*/ 120 w 120"/>
                <a:gd name="T25" fmla="*/ 93 h 97"/>
                <a:gd name="T26" fmla="*/ 113 w 120"/>
                <a:gd name="T27" fmla="*/ 88 h 97"/>
                <a:gd name="T28" fmla="*/ 106 w 120"/>
                <a:gd name="T29" fmla="*/ 83 h 97"/>
                <a:gd name="T30" fmla="*/ 99 w 120"/>
                <a:gd name="T31" fmla="*/ 78 h 97"/>
                <a:gd name="T32" fmla="*/ 93 w 120"/>
                <a:gd name="T33" fmla="*/ 74 h 97"/>
                <a:gd name="T34" fmla="*/ 86 w 120"/>
                <a:gd name="T35" fmla="*/ 70 h 97"/>
                <a:gd name="T36" fmla="*/ 78 w 120"/>
                <a:gd name="T37" fmla="*/ 66 h 97"/>
                <a:gd name="T38" fmla="*/ 71 w 120"/>
                <a:gd name="T39" fmla="*/ 62 h 97"/>
                <a:gd name="T40" fmla="*/ 63 w 120"/>
                <a:gd name="T41" fmla="*/ 59 h 97"/>
                <a:gd name="T42" fmla="*/ 52 w 120"/>
                <a:gd name="T43" fmla="*/ 54 h 97"/>
                <a:gd name="T44" fmla="*/ 42 w 120"/>
                <a:gd name="T45" fmla="*/ 48 h 97"/>
                <a:gd name="T46" fmla="*/ 31 w 120"/>
                <a:gd name="T47" fmla="*/ 43 h 97"/>
                <a:gd name="T48" fmla="*/ 22 w 120"/>
                <a:gd name="T49" fmla="*/ 37 h 97"/>
                <a:gd name="T50" fmla="*/ 14 w 120"/>
                <a:gd name="T51" fmla="*/ 30 h 97"/>
                <a:gd name="T52" fmla="*/ 7 w 120"/>
                <a:gd name="T53" fmla="*/ 21 h 97"/>
                <a:gd name="T54" fmla="*/ 3 w 120"/>
                <a:gd name="T55" fmla="*/ 11 h 97"/>
                <a:gd name="T56" fmla="*/ 0 w 120"/>
                <a:gd name="T57" fmla="*/ 0 h 97"/>
                <a:gd name="T58" fmla="*/ 0 w 120"/>
                <a:gd name="T59" fmla="*/ 0 h 97"/>
                <a:gd name="T60" fmla="*/ 0 w 120"/>
                <a:gd name="T61" fmla="*/ 0 h 97"/>
                <a:gd name="T62" fmla="*/ 0 w 120"/>
                <a:gd name="T63" fmla="*/ 0 h 97"/>
                <a:gd name="T64" fmla="*/ 0 w 120"/>
                <a:gd name="T65" fmla="*/ 0 h 97"/>
                <a:gd name="T66" fmla="*/ 0 w 120"/>
                <a:gd name="T6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0" h="97">
                  <a:moveTo>
                    <a:pt x="0" y="0"/>
                  </a:moveTo>
                  <a:lnTo>
                    <a:pt x="4" y="22"/>
                  </a:lnTo>
                  <a:lnTo>
                    <a:pt x="12" y="39"/>
                  </a:lnTo>
                  <a:lnTo>
                    <a:pt x="26" y="52"/>
                  </a:lnTo>
                  <a:lnTo>
                    <a:pt x="42" y="63"/>
                  </a:lnTo>
                  <a:lnTo>
                    <a:pt x="61" y="73"/>
                  </a:lnTo>
                  <a:lnTo>
                    <a:pt x="81" y="81"/>
                  </a:lnTo>
                  <a:lnTo>
                    <a:pt x="99" y="89"/>
                  </a:lnTo>
                  <a:lnTo>
                    <a:pt x="118" y="97"/>
                  </a:lnTo>
                  <a:lnTo>
                    <a:pt x="119" y="97"/>
                  </a:lnTo>
                  <a:lnTo>
                    <a:pt x="120" y="96"/>
                  </a:lnTo>
                  <a:lnTo>
                    <a:pt x="120" y="94"/>
                  </a:lnTo>
                  <a:lnTo>
                    <a:pt x="120" y="93"/>
                  </a:lnTo>
                  <a:lnTo>
                    <a:pt x="113" y="88"/>
                  </a:lnTo>
                  <a:lnTo>
                    <a:pt x="106" y="83"/>
                  </a:lnTo>
                  <a:lnTo>
                    <a:pt x="99" y="78"/>
                  </a:lnTo>
                  <a:lnTo>
                    <a:pt x="93" y="74"/>
                  </a:lnTo>
                  <a:lnTo>
                    <a:pt x="86" y="70"/>
                  </a:lnTo>
                  <a:lnTo>
                    <a:pt x="78" y="66"/>
                  </a:lnTo>
                  <a:lnTo>
                    <a:pt x="71" y="62"/>
                  </a:lnTo>
                  <a:lnTo>
                    <a:pt x="63" y="59"/>
                  </a:lnTo>
                  <a:lnTo>
                    <a:pt x="52" y="54"/>
                  </a:lnTo>
                  <a:lnTo>
                    <a:pt x="42" y="48"/>
                  </a:lnTo>
                  <a:lnTo>
                    <a:pt x="31" y="43"/>
                  </a:lnTo>
                  <a:lnTo>
                    <a:pt x="22" y="37"/>
                  </a:lnTo>
                  <a:lnTo>
                    <a:pt x="14" y="30"/>
                  </a:lnTo>
                  <a:lnTo>
                    <a:pt x="7" y="21"/>
                  </a:lnTo>
                  <a:lnTo>
                    <a:pt x="3" y="11"/>
                  </a:lnTo>
                  <a:lnTo>
                    <a:pt x="0" y="0"/>
                  </a:lnTo>
                  <a:lnTo>
                    <a:pt x="0" y="0"/>
                  </a:lnTo>
                  <a:lnTo>
                    <a:pt x="0" y="0"/>
                  </a:lnTo>
                  <a:lnTo>
                    <a:pt x="0" y="0"/>
                  </a:lnTo>
                  <a:lnTo>
                    <a:pt x="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9" name="Freeform 151">
              <a:extLst>
                <a:ext uri="{FF2B5EF4-FFF2-40B4-BE49-F238E27FC236}">
                  <a16:creationId xmlns:a16="http://schemas.microsoft.com/office/drawing/2014/main" id="{5E9E3E00-37A1-45BE-919B-B3B3CB12BED6}"/>
                </a:ext>
              </a:extLst>
            </p:cNvPr>
            <p:cNvSpPr>
              <a:spLocks/>
            </p:cNvSpPr>
            <p:nvPr/>
          </p:nvSpPr>
          <p:spPr bwMode="auto">
            <a:xfrm>
              <a:off x="775" y="3506"/>
              <a:ext cx="51" cy="85"/>
            </a:xfrm>
            <a:custGeom>
              <a:avLst/>
              <a:gdLst>
                <a:gd name="T0" fmla="*/ 99 w 102"/>
                <a:gd name="T1" fmla="*/ 1 h 171"/>
                <a:gd name="T2" fmla="*/ 99 w 102"/>
                <a:gd name="T3" fmla="*/ 30 h 171"/>
                <a:gd name="T4" fmla="*/ 99 w 102"/>
                <a:gd name="T5" fmla="*/ 60 h 171"/>
                <a:gd name="T6" fmla="*/ 93 w 102"/>
                <a:gd name="T7" fmla="*/ 89 h 171"/>
                <a:gd name="T8" fmla="*/ 80 w 102"/>
                <a:gd name="T9" fmla="*/ 116 h 171"/>
                <a:gd name="T10" fmla="*/ 74 w 102"/>
                <a:gd name="T11" fmla="*/ 124 h 171"/>
                <a:gd name="T12" fmla="*/ 64 w 102"/>
                <a:gd name="T13" fmla="*/ 130 h 171"/>
                <a:gd name="T14" fmla="*/ 55 w 102"/>
                <a:gd name="T15" fmla="*/ 135 h 171"/>
                <a:gd name="T16" fmla="*/ 46 w 102"/>
                <a:gd name="T17" fmla="*/ 140 h 171"/>
                <a:gd name="T18" fmla="*/ 36 w 102"/>
                <a:gd name="T19" fmla="*/ 144 h 171"/>
                <a:gd name="T20" fmla="*/ 25 w 102"/>
                <a:gd name="T21" fmla="*/ 149 h 171"/>
                <a:gd name="T22" fmla="*/ 15 w 102"/>
                <a:gd name="T23" fmla="*/ 152 h 171"/>
                <a:gd name="T24" fmla="*/ 6 w 102"/>
                <a:gd name="T25" fmla="*/ 157 h 171"/>
                <a:gd name="T26" fmla="*/ 2 w 102"/>
                <a:gd name="T27" fmla="*/ 160 h 171"/>
                <a:gd name="T28" fmla="*/ 0 w 102"/>
                <a:gd name="T29" fmla="*/ 165 h 171"/>
                <a:gd name="T30" fmla="*/ 0 w 102"/>
                <a:gd name="T31" fmla="*/ 170 h 171"/>
                <a:gd name="T32" fmla="*/ 4 w 102"/>
                <a:gd name="T33" fmla="*/ 171 h 171"/>
                <a:gd name="T34" fmla="*/ 17 w 102"/>
                <a:gd name="T35" fmla="*/ 167 h 171"/>
                <a:gd name="T36" fmla="*/ 30 w 102"/>
                <a:gd name="T37" fmla="*/ 164 h 171"/>
                <a:gd name="T38" fmla="*/ 42 w 102"/>
                <a:gd name="T39" fmla="*/ 158 h 171"/>
                <a:gd name="T40" fmla="*/ 54 w 102"/>
                <a:gd name="T41" fmla="*/ 151 h 171"/>
                <a:gd name="T42" fmla="*/ 64 w 102"/>
                <a:gd name="T43" fmla="*/ 143 h 171"/>
                <a:gd name="T44" fmla="*/ 74 w 102"/>
                <a:gd name="T45" fmla="*/ 134 h 171"/>
                <a:gd name="T46" fmla="*/ 82 w 102"/>
                <a:gd name="T47" fmla="*/ 124 h 171"/>
                <a:gd name="T48" fmla="*/ 90 w 102"/>
                <a:gd name="T49" fmla="*/ 113 h 171"/>
                <a:gd name="T50" fmla="*/ 100 w 102"/>
                <a:gd name="T51" fmla="*/ 88 h 171"/>
                <a:gd name="T52" fmla="*/ 102 w 102"/>
                <a:gd name="T53" fmla="*/ 58 h 171"/>
                <a:gd name="T54" fmla="*/ 101 w 102"/>
                <a:gd name="T55" fmla="*/ 28 h 171"/>
                <a:gd name="T56" fmla="*/ 99 w 102"/>
                <a:gd name="T57" fmla="*/ 0 h 171"/>
                <a:gd name="T58" fmla="*/ 99 w 102"/>
                <a:gd name="T59" fmla="*/ 0 h 171"/>
                <a:gd name="T60" fmla="*/ 99 w 102"/>
                <a:gd name="T61" fmla="*/ 0 h 171"/>
                <a:gd name="T62" fmla="*/ 99 w 102"/>
                <a:gd name="T63" fmla="*/ 0 h 171"/>
                <a:gd name="T64" fmla="*/ 99 w 102"/>
                <a:gd name="T65" fmla="*/ 1 h 171"/>
                <a:gd name="T66" fmla="*/ 99 w 102"/>
                <a:gd name="T67" fmla="*/ 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2" h="171">
                  <a:moveTo>
                    <a:pt x="99" y="1"/>
                  </a:moveTo>
                  <a:lnTo>
                    <a:pt x="99" y="30"/>
                  </a:lnTo>
                  <a:lnTo>
                    <a:pt x="99" y="60"/>
                  </a:lnTo>
                  <a:lnTo>
                    <a:pt x="93" y="89"/>
                  </a:lnTo>
                  <a:lnTo>
                    <a:pt x="80" y="116"/>
                  </a:lnTo>
                  <a:lnTo>
                    <a:pt x="74" y="124"/>
                  </a:lnTo>
                  <a:lnTo>
                    <a:pt x="64" y="130"/>
                  </a:lnTo>
                  <a:lnTo>
                    <a:pt x="55" y="135"/>
                  </a:lnTo>
                  <a:lnTo>
                    <a:pt x="46" y="140"/>
                  </a:lnTo>
                  <a:lnTo>
                    <a:pt x="36" y="144"/>
                  </a:lnTo>
                  <a:lnTo>
                    <a:pt x="25" y="149"/>
                  </a:lnTo>
                  <a:lnTo>
                    <a:pt x="15" y="152"/>
                  </a:lnTo>
                  <a:lnTo>
                    <a:pt x="6" y="157"/>
                  </a:lnTo>
                  <a:lnTo>
                    <a:pt x="2" y="160"/>
                  </a:lnTo>
                  <a:lnTo>
                    <a:pt x="0" y="165"/>
                  </a:lnTo>
                  <a:lnTo>
                    <a:pt x="0" y="170"/>
                  </a:lnTo>
                  <a:lnTo>
                    <a:pt x="4" y="171"/>
                  </a:lnTo>
                  <a:lnTo>
                    <a:pt x="17" y="167"/>
                  </a:lnTo>
                  <a:lnTo>
                    <a:pt x="30" y="164"/>
                  </a:lnTo>
                  <a:lnTo>
                    <a:pt x="42" y="158"/>
                  </a:lnTo>
                  <a:lnTo>
                    <a:pt x="54" y="151"/>
                  </a:lnTo>
                  <a:lnTo>
                    <a:pt x="64" y="143"/>
                  </a:lnTo>
                  <a:lnTo>
                    <a:pt x="74" y="134"/>
                  </a:lnTo>
                  <a:lnTo>
                    <a:pt x="82" y="124"/>
                  </a:lnTo>
                  <a:lnTo>
                    <a:pt x="90" y="113"/>
                  </a:lnTo>
                  <a:lnTo>
                    <a:pt x="100" y="88"/>
                  </a:lnTo>
                  <a:lnTo>
                    <a:pt x="102" y="58"/>
                  </a:lnTo>
                  <a:lnTo>
                    <a:pt x="101" y="28"/>
                  </a:lnTo>
                  <a:lnTo>
                    <a:pt x="99" y="0"/>
                  </a:lnTo>
                  <a:lnTo>
                    <a:pt x="99" y="0"/>
                  </a:lnTo>
                  <a:lnTo>
                    <a:pt x="99" y="0"/>
                  </a:lnTo>
                  <a:lnTo>
                    <a:pt x="99" y="0"/>
                  </a:lnTo>
                  <a:lnTo>
                    <a:pt x="99" y="1"/>
                  </a:lnTo>
                  <a:lnTo>
                    <a:pt x="99"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 name="Freeform 152">
              <a:extLst>
                <a:ext uri="{FF2B5EF4-FFF2-40B4-BE49-F238E27FC236}">
                  <a16:creationId xmlns:a16="http://schemas.microsoft.com/office/drawing/2014/main" id="{B7F93B22-905C-4DDD-B558-0F1073328FB5}"/>
                </a:ext>
              </a:extLst>
            </p:cNvPr>
            <p:cNvSpPr>
              <a:spLocks/>
            </p:cNvSpPr>
            <p:nvPr/>
          </p:nvSpPr>
          <p:spPr bwMode="auto">
            <a:xfrm>
              <a:off x="808" y="3538"/>
              <a:ext cx="48" cy="87"/>
            </a:xfrm>
            <a:custGeom>
              <a:avLst/>
              <a:gdLst>
                <a:gd name="T0" fmla="*/ 80 w 96"/>
                <a:gd name="T1" fmla="*/ 0 h 174"/>
                <a:gd name="T2" fmla="*/ 87 w 96"/>
                <a:gd name="T3" fmla="*/ 18 h 174"/>
                <a:gd name="T4" fmla="*/ 90 w 96"/>
                <a:gd name="T5" fmla="*/ 36 h 174"/>
                <a:gd name="T6" fmla="*/ 92 w 96"/>
                <a:gd name="T7" fmla="*/ 52 h 174"/>
                <a:gd name="T8" fmla="*/ 90 w 96"/>
                <a:gd name="T9" fmla="*/ 69 h 174"/>
                <a:gd name="T10" fmla="*/ 86 w 96"/>
                <a:gd name="T11" fmla="*/ 85 h 174"/>
                <a:gd name="T12" fmla="*/ 78 w 96"/>
                <a:gd name="T13" fmla="*/ 100 h 174"/>
                <a:gd name="T14" fmla="*/ 67 w 96"/>
                <a:gd name="T15" fmla="*/ 115 h 174"/>
                <a:gd name="T16" fmla="*/ 55 w 96"/>
                <a:gd name="T17" fmla="*/ 129 h 174"/>
                <a:gd name="T18" fmla="*/ 49 w 96"/>
                <a:gd name="T19" fmla="*/ 133 h 174"/>
                <a:gd name="T20" fmla="*/ 43 w 96"/>
                <a:gd name="T21" fmla="*/ 138 h 174"/>
                <a:gd name="T22" fmla="*/ 36 w 96"/>
                <a:gd name="T23" fmla="*/ 143 h 174"/>
                <a:gd name="T24" fmla="*/ 30 w 96"/>
                <a:gd name="T25" fmla="*/ 147 h 174"/>
                <a:gd name="T26" fmla="*/ 24 w 96"/>
                <a:gd name="T27" fmla="*/ 151 h 174"/>
                <a:gd name="T28" fmla="*/ 18 w 96"/>
                <a:gd name="T29" fmla="*/ 155 h 174"/>
                <a:gd name="T30" fmla="*/ 11 w 96"/>
                <a:gd name="T31" fmla="*/ 160 h 174"/>
                <a:gd name="T32" fmla="*/ 5 w 96"/>
                <a:gd name="T33" fmla="*/ 163 h 174"/>
                <a:gd name="T34" fmla="*/ 3 w 96"/>
                <a:gd name="T35" fmla="*/ 166 h 174"/>
                <a:gd name="T36" fmla="*/ 0 w 96"/>
                <a:gd name="T37" fmla="*/ 168 h 174"/>
                <a:gd name="T38" fmla="*/ 0 w 96"/>
                <a:gd name="T39" fmla="*/ 171 h 174"/>
                <a:gd name="T40" fmla="*/ 3 w 96"/>
                <a:gd name="T41" fmla="*/ 174 h 174"/>
                <a:gd name="T42" fmla="*/ 11 w 96"/>
                <a:gd name="T43" fmla="*/ 174 h 174"/>
                <a:gd name="T44" fmla="*/ 19 w 96"/>
                <a:gd name="T45" fmla="*/ 170 h 174"/>
                <a:gd name="T46" fmla="*/ 26 w 96"/>
                <a:gd name="T47" fmla="*/ 167 h 174"/>
                <a:gd name="T48" fmla="*/ 32 w 96"/>
                <a:gd name="T49" fmla="*/ 161 h 174"/>
                <a:gd name="T50" fmla="*/ 39 w 96"/>
                <a:gd name="T51" fmla="*/ 155 h 174"/>
                <a:gd name="T52" fmla="*/ 44 w 96"/>
                <a:gd name="T53" fmla="*/ 151 h 174"/>
                <a:gd name="T54" fmla="*/ 51 w 96"/>
                <a:gd name="T55" fmla="*/ 145 h 174"/>
                <a:gd name="T56" fmla="*/ 57 w 96"/>
                <a:gd name="T57" fmla="*/ 139 h 174"/>
                <a:gd name="T58" fmla="*/ 63 w 96"/>
                <a:gd name="T59" fmla="*/ 133 h 174"/>
                <a:gd name="T60" fmla="*/ 68 w 96"/>
                <a:gd name="T61" fmla="*/ 127 h 174"/>
                <a:gd name="T62" fmla="*/ 73 w 96"/>
                <a:gd name="T63" fmla="*/ 121 h 174"/>
                <a:gd name="T64" fmla="*/ 78 w 96"/>
                <a:gd name="T65" fmla="*/ 114 h 174"/>
                <a:gd name="T66" fmla="*/ 92 w 96"/>
                <a:gd name="T67" fmla="*/ 85 h 174"/>
                <a:gd name="T68" fmla="*/ 96 w 96"/>
                <a:gd name="T69" fmla="*/ 57 h 174"/>
                <a:gd name="T70" fmla="*/ 92 w 96"/>
                <a:gd name="T71" fmla="*/ 29 h 174"/>
                <a:gd name="T72" fmla="*/ 80 w 96"/>
                <a:gd name="T73" fmla="*/ 0 h 174"/>
                <a:gd name="T74" fmla="*/ 80 w 96"/>
                <a:gd name="T75" fmla="*/ 0 h 174"/>
                <a:gd name="T76" fmla="*/ 80 w 96"/>
                <a:gd name="T77" fmla="*/ 0 h 174"/>
                <a:gd name="T78" fmla="*/ 80 w 96"/>
                <a:gd name="T79" fmla="*/ 0 h 174"/>
                <a:gd name="T80" fmla="*/ 80 w 96"/>
                <a:gd name="T81" fmla="*/ 0 h 174"/>
                <a:gd name="T82" fmla="*/ 80 w 96"/>
                <a:gd name="T83"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6" h="174">
                  <a:moveTo>
                    <a:pt x="80" y="0"/>
                  </a:moveTo>
                  <a:lnTo>
                    <a:pt x="87" y="18"/>
                  </a:lnTo>
                  <a:lnTo>
                    <a:pt x="90" y="36"/>
                  </a:lnTo>
                  <a:lnTo>
                    <a:pt x="92" y="52"/>
                  </a:lnTo>
                  <a:lnTo>
                    <a:pt x="90" y="69"/>
                  </a:lnTo>
                  <a:lnTo>
                    <a:pt x="86" y="85"/>
                  </a:lnTo>
                  <a:lnTo>
                    <a:pt x="78" y="100"/>
                  </a:lnTo>
                  <a:lnTo>
                    <a:pt x="67" y="115"/>
                  </a:lnTo>
                  <a:lnTo>
                    <a:pt x="55" y="129"/>
                  </a:lnTo>
                  <a:lnTo>
                    <a:pt x="49" y="133"/>
                  </a:lnTo>
                  <a:lnTo>
                    <a:pt x="43" y="138"/>
                  </a:lnTo>
                  <a:lnTo>
                    <a:pt x="36" y="143"/>
                  </a:lnTo>
                  <a:lnTo>
                    <a:pt x="30" y="147"/>
                  </a:lnTo>
                  <a:lnTo>
                    <a:pt x="24" y="151"/>
                  </a:lnTo>
                  <a:lnTo>
                    <a:pt x="18" y="155"/>
                  </a:lnTo>
                  <a:lnTo>
                    <a:pt x="11" y="160"/>
                  </a:lnTo>
                  <a:lnTo>
                    <a:pt x="5" y="163"/>
                  </a:lnTo>
                  <a:lnTo>
                    <a:pt x="3" y="166"/>
                  </a:lnTo>
                  <a:lnTo>
                    <a:pt x="0" y="168"/>
                  </a:lnTo>
                  <a:lnTo>
                    <a:pt x="0" y="171"/>
                  </a:lnTo>
                  <a:lnTo>
                    <a:pt x="3" y="174"/>
                  </a:lnTo>
                  <a:lnTo>
                    <a:pt x="11" y="174"/>
                  </a:lnTo>
                  <a:lnTo>
                    <a:pt x="19" y="170"/>
                  </a:lnTo>
                  <a:lnTo>
                    <a:pt x="26" y="167"/>
                  </a:lnTo>
                  <a:lnTo>
                    <a:pt x="32" y="161"/>
                  </a:lnTo>
                  <a:lnTo>
                    <a:pt x="39" y="155"/>
                  </a:lnTo>
                  <a:lnTo>
                    <a:pt x="44" y="151"/>
                  </a:lnTo>
                  <a:lnTo>
                    <a:pt x="51" y="145"/>
                  </a:lnTo>
                  <a:lnTo>
                    <a:pt x="57" y="139"/>
                  </a:lnTo>
                  <a:lnTo>
                    <a:pt x="63" y="133"/>
                  </a:lnTo>
                  <a:lnTo>
                    <a:pt x="68" y="127"/>
                  </a:lnTo>
                  <a:lnTo>
                    <a:pt x="73" y="121"/>
                  </a:lnTo>
                  <a:lnTo>
                    <a:pt x="78" y="114"/>
                  </a:lnTo>
                  <a:lnTo>
                    <a:pt x="92" y="85"/>
                  </a:lnTo>
                  <a:lnTo>
                    <a:pt x="96" y="57"/>
                  </a:lnTo>
                  <a:lnTo>
                    <a:pt x="92" y="29"/>
                  </a:lnTo>
                  <a:lnTo>
                    <a:pt x="80" y="0"/>
                  </a:lnTo>
                  <a:lnTo>
                    <a:pt x="80" y="0"/>
                  </a:lnTo>
                  <a:lnTo>
                    <a:pt x="80" y="0"/>
                  </a:lnTo>
                  <a:lnTo>
                    <a:pt x="80" y="0"/>
                  </a:lnTo>
                  <a:lnTo>
                    <a:pt x="80" y="0"/>
                  </a:lnTo>
                  <a:lnTo>
                    <a:pt x="8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 name="Freeform 153">
              <a:extLst>
                <a:ext uri="{FF2B5EF4-FFF2-40B4-BE49-F238E27FC236}">
                  <a16:creationId xmlns:a16="http://schemas.microsoft.com/office/drawing/2014/main" id="{85CAB60D-6D23-4181-BB21-6828DAEE809E}"/>
                </a:ext>
              </a:extLst>
            </p:cNvPr>
            <p:cNvSpPr>
              <a:spLocks/>
            </p:cNvSpPr>
            <p:nvPr/>
          </p:nvSpPr>
          <p:spPr bwMode="auto">
            <a:xfrm>
              <a:off x="772" y="3564"/>
              <a:ext cx="277" cy="213"/>
            </a:xfrm>
            <a:custGeom>
              <a:avLst/>
              <a:gdLst>
                <a:gd name="T0" fmla="*/ 16 w 553"/>
                <a:gd name="T1" fmla="*/ 27 h 426"/>
                <a:gd name="T2" fmla="*/ 50 w 553"/>
                <a:gd name="T3" fmla="*/ 78 h 426"/>
                <a:gd name="T4" fmla="*/ 86 w 553"/>
                <a:gd name="T5" fmla="*/ 126 h 426"/>
                <a:gd name="T6" fmla="*/ 126 w 553"/>
                <a:gd name="T7" fmla="*/ 174 h 426"/>
                <a:gd name="T8" fmla="*/ 167 w 553"/>
                <a:gd name="T9" fmla="*/ 217 h 426"/>
                <a:gd name="T10" fmla="*/ 212 w 553"/>
                <a:gd name="T11" fmla="*/ 259 h 426"/>
                <a:gd name="T12" fmla="*/ 259 w 553"/>
                <a:gd name="T13" fmla="*/ 298 h 426"/>
                <a:gd name="T14" fmla="*/ 310 w 553"/>
                <a:gd name="T15" fmla="*/ 333 h 426"/>
                <a:gd name="T16" fmla="*/ 353 w 553"/>
                <a:gd name="T17" fmla="*/ 358 h 426"/>
                <a:gd name="T18" fmla="*/ 386 w 553"/>
                <a:gd name="T19" fmla="*/ 374 h 426"/>
                <a:gd name="T20" fmla="*/ 420 w 553"/>
                <a:gd name="T21" fmla="*/ 390 h 426"/>
                <a:gd name="T22" fmla="*/ 454 w 553"/>
                <a:gd name="T23" fmla="*/ 404 h 426"/>
                <a:gd name="T24" fmla="*/ 477 w 553"/>
                <a:gd name="T25" fmla="*/ 411 h 426"/>
                <a:gd name="T26" fmla="*/ 488 w 553"/>
                <a:gd name="T27" fmla="*/ 414 h 426"/>
                <a:gd name="T28" fmla="*/ 498 w 553"/>
                <a:gd name="T29" fmla="*/ 418 h 426"/>
                <a:gd name="T30" fmla="*/ 508 w 553"/>
                <a:gd name="T31" fmla="*/ 421 h 426"/>
                <a:gd name="T32" fmla="*/ 517 w 553"/>
                <a:gd name="T33" fmla="*/ 424 h 426"/>
                <a:gd name="T34" fmla="*/ 526 w 553"/>
                <a:gd name="T35" fmla="*/ 425 h 426"/>
                <a:gd name="T36" fmla="*/ 532 w 553"/>
                <a:gd name="T37" fmla="*/ 425 h 426"/>
                <a:gd name="T38" fmla="*/ 538 w 553"/>
                <a:gd name="T39" fmla="*/ 425 h 426"/>
                <a:gd name="T40" fmla="*/ 543 w 553"/>
                <a:gd name="T41" fmla="*/ 422 h 426"/>
                <a:gd name="T42" fmla="*/ 553 w 553"/>
                <a:gd name="T43" fmla="*/ 409 h 426"/>
                <a:gd name="T44" fmla="*/ 552 w 553"/>
                <a:gd name="T45" fmla="*/ 404 h 426"/>
                <a:gd name="T46" fmla="*/ 549 w 553"/>
                <a:gd name="T47" fmla="*/ 402 h 426"/>
                <a:gd name="T48" fmla="*/ 543 w 553"/>
                <a:gd name="T49" fmla="*/ 398 h 426"/>
                <a:gd name="T50" fmla="*/ 536 w 553"/>
                <a:gd name="T51" fmla="*/ 396 h 426"/>
                <a:gd name="T52" fmla="*/ 528 w 553"/>
                <a:gd name="T53" fmla="*/ 394 h 426"/>
                <a:gd name="T54" fmla="*/ 517 w 553"/>
                <a:gd name="T55" fmla="*/ 390 h 426"/>
                <a:gd name="T56" fmla="*/ 507 w 553"/>
                <a:gd name="T57" fmla="*/ 387 h 426"/>
                <a:gd name="T58" fmla="*/ 497 w 553"/>
                <a:gd name="T59" fmla="*/ 383 h 426"/>
                <a:gd name="T60" fmla="*/ 475 w 553"/>
                <a:gd name="T61" fmla="*/ 376 h 426"/>
                <a:gd name="T62" fmla="*/ 440 w 553"/>
                <a:gd name="T63" fmla="*/ 364 h 426"/>
                <a:gd name="T64" fmla="*/ 407 w 553"/>
                <a:gd name="T65" fmla="*/ 349 h 426"/>
                <a:gd name="T66" fmla="*/ 375 w 553"/>
                <a:gd name="T67" fmla="*/ 334 h 426"/>
                <a:gd name="T68" fmla="*/ 332 w 553"/>
                <a:gd name="T69" fmla="*/ 311 h 426"/>
                <a:gd name="T70" fmla="*/ 279 w 553"/>
                <a:gd name="T71" fmla="*/ 280 h 426"/>
                <a:gd name="T72" fmla="*/ 229 w 553"/>
                <a:gd name="T73" fmla="*/ 244 h 426"/>
                <a:gd name="T74" fmla="*/ 181 w 553"/>
                <a:gd name="T75" fmla="*/ 206 h 426"/>
                <a:gd name="T76" fmla="*/ 136 w 553"/>
                <a:gd name="T77" fmla="*/ 166 h 426"/>
                <a:gd name="T78" fmla="*/ 93 w 553"/>
                <a:gd name="T79" fmla="*/ 122 h 426"/>
                <a:gd name="T80" fmla="*/ 54 w 553"/>
                <a:gd name="T81" fmla="*/ 75 h 426"/>
                <a:gd name="T82" fmla="*/ 17 w 553"/>
                <a:gd name="T83" fmla="*/ 25 h 426"/>
                <a:gd name="T84" fmla="*/ 0 w 553"/>
                <a:gd name="T85" fmla="*/ 0 h 426"/>
                <a:gd name="T86" fmla="*/ 0 w 553"/>
                <a:gd name="T87" fmla="*/ 0 h 426"/>
                <a:gd name="T88" fmla="*/ 0 w 553"/>
                <a:gd name="T89" fmla="*/ 1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53" h="426">
                  <a:moveTo>
                    <a:pt x="0" y="1"/>
                  </a:moveTo>
                  <a:lnTo>
                    <a:pt x="16" y="27"/>
                  </a:lnTo>
                  <a:lnTo>
                    <a:pt x="32" y="53"/>
                  </a:lnTo>
                  <a:lnTo>
                    <a:pt x="50" y="78"/>
                  </a:lnTo>
                  <a:lnTo>
                    <a:pt x="68" y="102"/>
                  </a:lnTo>
                  <a:lnTo>
                    <a:pt x="86" y="126"/>
                  </a:lnTo>
                  <a:lnTo>
                    <a:pt x="105" y="151"/>
                  </a:lnTo>
                  <a:lnTo>
                    <a:pt x="126" y="174"/>
                  </a:lnTo>
                  <a:lnTo>
                    <a:pt x="146" y="195"/>
                  </a:lnTo>
                  <a:lnTo>
                    <a:pt x="167" y="217"/>
                  </a:lnTo>
                  <a:lnTo>
                    <a:pt x="189" y="239"/>
                  </a:lnTo>
                  <a:lnTo>
                    <a:pt x="212" y="259"/>
                  </a:lnTo>
                  <a:lnTo>
                    <a:pt x="235" y="278"/>
                  </a:lnTo>
                  <a:lnTo>
                    <a:pt x="259" y="298"/>
                  </a:lnTo>
                  <a:lnTo>
                    <a:pt x="285" y="315"/>
                  </a:lnTo>
                  <a:lnTo>
                    <a:pt x="310" y="333"/>
                  </a:lnTo>
                  <a:lnTo>
                    <a:pt x="337" y="349"/>
                  </a:lnTo>
                  <a:lnTo>
                    <a:pt x="353" y="358"/>
                  </a:lnTo>
                  <a:lnTo>
                    <a:pt x="369" y="366"/>
                  </a:lnTo>
                  <a:lnTo>
                    <a:pt x="386" y="374"/>
                  </a:lnTo>
                  <a:lnTo>
                    <a:pt x="402" y="382"/>
                  </a:lnTo>
                  <a:lnTo>
                    <a:pt x="420" y="390"/>
                  </a:lnTo>
                  <a:lnTo>
                    <a:pt x="437" y="397"/>
                  </a:lnTo>
                  <a:lnTo>
                    <a:pt x="454" y="404"/>
                  </a:lnTo>
                  <a:lnTo>
                    <a:pt x="471" y="410"/>
                  </a:lnTo>
                  <a:lnTo>
                    <a:pt x="477" y="411"/>
                  </a:lnTo>
                  <a:lnTo>
                    <a:pt x="482" y="413"/>
                  </a:lnTo>
                  <a:lnTo>
                    <a:pt x="488" y="414"/>
                  </a:lnTo>
                  <a:lnTo>
                    <a:pt x="492" y="417"/>
                  </a:lnTo>
                  <a:lnTo>
                    <a:pt x="498" y="418"/>
                  </a:lnTo>
                  <a:lnTo>
                    <a:pt x="502" y="420"/>
                  </a:lnTo>
                  <a:lnTo>
                    <a:pt x="508" y="421"/>
                  </a:lnTo>
                  <a:lnTo>
                    <a:pt x="514" y="422"/>
                  </a:lnTo>
                  <a:lnTo>
                    <a:pt x="517" y="424"/>
                  </a:lnTo>
                  <a:lnTo>
                    <a:pt x="522" y="424"/>
                  </a:lnTo>
                  <a:lnTo>
                    <a:pt x="526" y="425"/>
                  </a:lnTo>
                  <a:lnTo>
                    <a:pt x="529" y="425"/>
                  </a:lnTo>
                  <a:lnTo>
                    <a:pt x="532" y="425"/>
                  </a:lnTo>
                  <a:lnTo>
                    <a:pt x="537" y="426"/>
                  </a:lnTo>
                  <a:lnTo>
                    <a:pt x="538" y="425"/>
                  </a:lnTo>
                  <a:lnTo>
                    <a:pt x="535" y="424"/>
                  </a:lnTo>
                  <a:lnTo>
                    <a:pt x="543" y="422"/>
                  </a:lnTo>
                  <a:lnTo>
                    <a:pt x="551" y="417"/>
                  </a:lnTo>
                  <a:lnTo>
                    <a:pt x="553" y="409"/>
                  </a:lnTo>
                  <a:lnTo>
                    <a:pt x="549" y="403"/>
                  </a:lnTo>
                  <a:lnTo>
                    <a:pt x="552" y="404"/>
                  </a:lnTo>
                  <a:lnTo>
                    <a:pt x="551" y="403"/>
                  </a:lnTo>
                  <a:lnTo>
                    <a:pt x="549" y="402"/>
                  </a:lnTo>
                  <a:lnTo>
                    <a:pt x="546" y="401"/>
                  </a:lnTo>
                  <a:lnTo>
                    <a:pt x="543" y="398"/>
                  </a:lnTo>
                  <a:lnTo>
                    <a:pt x="539" y="397"/>
                  </a:lnTo>
                  <a:lnTo>
                    <a:pt x="536" y="396"/>
                  </a:lnTo>
                  <a:lnTo>
                    <a:pt x="532" y="395"/>
                  </a:lnTo>
                  <a:lnTo>
                    <a:pt x="528" y="394"/>
                  </a:lnTo>
                  <a:lnTo>
                    <a:pt x="522" y="392"/>
                  </a:lnTo>
                  <a:lnTo>
                    <a:pt x="517" y="390"/>
                  </a:lnTo>
                  <a:lnTo>
                    <a:pt x="513" y="389"/>
                  </a:lnTo>
                  <a:lnTo>
                    <a:pt x="507" y="387"/>
                  </a:lnTo>
                  <a:lnTo>
                    <a:pt x="502" y="386"/>
                  </a:lnTo>
                  <a:lnTo>
                    <a:pt x="497" y="383"/>
                  </a:lnTo>
                  <a:lnTo>
                    <a:pt x="492" y="382"/>
                  </a:lnTo>
                  <a:lnTo>
                    <a:pt x="475" y="376"/>
                  </a:lnTo>
                  <a:lnTo>
                    <a:pt x="458" y="371"/>
                  </a:lnTo>
                  <a:lnTo>
                    <a:pt x="440" y="364"/>
                  </a:lnTo>
                  <a:lnTo>
                    <a:pt x="424" y="357"/>
                  </a:lnTo>
                  <a:lnTo>
                    <a:pt x="407" y="349"/>
                  </a:lnTo>
                  <a:lnTo>
                    <a:pt x="391" y="342"/>
                  </a:lnTo>
                  <a:lnTo>
                    <a:pt x="375" y="334"/>
                  </a:lnTo>
                  <a:lnTo>
                    <a:pt x="358" y="326"/>
                  </a:lnTo>
                  <a:lnTo>
                    <a:pt x="332" y="311"/>
                  </a:lnTo>
                  <a:lnTo>
                    <a:pt x="305" y="296"/>
                  </a:lnTo>
                  <a:lnTo>
                    <a:pt x="279" y="280"/>
                  </a:lnTo>
                  <a:lnTo>
                    <a:pt x="254" y="262"/>
                  </a:lnTo>
                  <a:lnTo>
                    <a:pt x="229" y="244"/>
                  </a:lnTo>
                  <a:lnTo>
                    <a:pt x="205" y="225"/>
                  </a:lnTo>
                  <a:lnTo>
                    <a:pt x="181" y="206"/>
                  </a:lnTo>
                  <a:lnTo>
                    <a:pt x="159" y="186"/>
                  </a:lnTo>
                  <a:lnTo>
                    <a:pt x="136" y="166"/>
                  </a:lnTo>
                  <a:lnTo>
                    <a:pt x="114" y="144"/>
                  </a:lnTo>
                  <a:lnTo>
                    <a:pt x="93" y="122"/>
                  </a:lnTo>
                  <a:lnTo>
                    <a:pt x="74" y="99"/>
                  </a:lnTo>
                  <a:lnTo>
                    <a:pt x="54" y="75"/>
                  </a:lnTo>
                  <a:lnTo>
                    <a:pt x="36" y="50"/>
                  </a:lnTo>
                  <a:lnTo>
                    <a:pt x="17" y="25"/>
                  </a:lnTo>
                  <a:lnTo>
                    <a:pt x="0" y="0"/>
                  </a:lnTo>
                  <a:lnTo>
                    <a:pt x="0" y="0"/>
                  </a:lnTo>
                  <a:lnTo>
                    <a:pt x="0" y="0"/>
                  </a:lnTo>
                  <a:lnTo>
                    <a:pt x="0" y="0"/>
                  </a:lnTo>
                  <a:lnTo>
                    <a:pt x="0" y="1"/>
                  </a:lnTo>
                  <a:lnTo>
                    <a:pt x="0"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2" name="Freeform 154">
              <a:extLst>
                <a:ext uri="{FF2B5EF4-FFF2-40B4-BE49-F238E27FC236}">
                  <a16:creationId xmlns:a16="http://schemas.microsoft.com/office/drawing/2014/main" id="{EA0DB39D-00B7-458B-9EAA-7E2D123DB1FA}"/>
                </a:ext>
              </a:extLst>
            </p:cNvPr>
            <p:cNvSpPr>
              <a:spLocks/>
            </p:cNvSpPr>
            <p:nvPr/>
          </p:nvSpPr>
          <p:spPr bwMode="auto">
            <a:xfrm>
              <a:off x="816" y="3503"/>
              <a:ext cx="253" cy="187"/>
            </a:xfrm>
            <a:custGeom>
              <a:avLst/>
              <a:gdLst>
                <a:gd name="T0" fmla="*/ 7 w 507"/>
                <a:gd name="T1" fmla="*/ 11 h 374"/>
                <a:gd name="T2" fmla="*/ 20 w 507"/>
                <a:gd name="T3" fmla="*/ 31 h 374"/>
                <a:gd name="T4" fmla="*/ 32 w 507"/>
                <a:gd name="T5" fmla="*/ 46 h 374"/>
                <a:gd name="T6" fmla="*/ 41 w 507"/>
                <a:gd name="T7" fmla="*/ 56 h 374"/>
                <a:gd name="T8" fmla="*/ 50 w 507"/>
                <a:gd name="T9" fmla="*/ 65 h 374"/>
                <a:gd name="T10" fmla="*/ 60 w 507"/>
                <a:gd name="T11" fmla="*/ 73 h 374"/>
                <a:gd name="T12" fmla="*/ 76 w 507"/>
                <a:gd name="T13" fmla="*/ 87 h 374"/>
                <a:gd name="T14" fmla="*/ 100 w 507"/>
                <a:gd name="T15" fmla="*/ 104 h 374"/>
                <a:gd name="T16" fmla="*/ 125 w 507"/>
                <a:gd name="T17" fmla="*/ 119 h 374"/>
                <a:gd name="T18" fmla="*/ 151 w 507"/>
                <a:gd name="T19" fmla="*/ 132 h 374"/>
                <a:gd name="T20" fmla="*/ 177 w 507"/>
                <a:gd name="T21" fmla="*/ 142 h 374"/>
                <a:gd name="T22" fmla="*/ 202 w 507"/>
                <a:gd name="T23" fmla="*/ 149 h 374"/>
                <a:gd name="T24" fmla="*/ 229 w 507"/>
                <a:gd name="T25" fmla="*/ 155 h 374"/>
                <a:gd name="T26" fmla="*/ 255 w 507"/>
                <a:gd name="T27" fmla="*/ 161 h 374"/>
                <a:gd name="T28" fmla="*/ 281 w 507"/>
                <a:gd name="T29" fmla="*/ 169 h 374"/>
                <a:gd name="T30" fmla="*/ 306 w 507"/>
                <a:gd name="T31" fmla="*/ 177 h 374"/>
                <a:gd name="T32" fmla="*/ 330 w 507"/>
                <a:gd name="T33" fmla="*/ 188 h 374"/>
                <a:gd name="T34" fmla="*/ 355 w 507"/>
                <a:gd name="T35" fmla="*/ 200 h 374"/>
                <a:gd name="T36" fmla="*/ 389 w 507"/>
                <a:gd name="T37" fmla="*/ 222 h 374"/>
                <a:gd name="T38" fmla="*/ 431 w 507"/>
                <a:gd name="T39" fmla="*/ 259 h 374"/>
                <a:gd name="T40" fmla="*/ 465 w 507"/>
                <a:gd name="T41" fmla="*/ 300 h 374"/>
                <a:gd name="T42" fmla="*/ 493 w 507"/>
                <a:gd name="T43" fmla="*/ 347 h 374"/>
                <a:gd name="T44" fmla="*/ 506 w 507"/>
                <a:gd name="T45" fmla="*/ 374 h 374"/>
                <a:gd name="T46" fmla="*/ 507 w 507"/>
                <a:gd name="T47" fmla="*/ 373 h 374"/>
                <a:gd name="T48" fmla="*/ 497 w 507"/>
                <a:gd name="T49" fmla="*/ 347 h 374"/>
                <a:gd name="T50" fmla="*/ 474 w 507"/>
                <a:gd name="T51" fmla="*/ 300 h 374"/>
                <a:gd name="T52" fmla="*/ 447 w 507"/>
                <a:gd name="T53" fmla="*/ 259 h 374"/>
                <a:gd name="T54" fmla="*/ 412 w 507"/>
                <a:gd name="T55" fmla="*/ 221 h 374"/>
                <a:gd name="T56" fmla="*/ 371 w 507"/>
                <a:gd name="T57" fmla="*/ 190 h 374"/>
                <a:gd name="T58" fmla="*/ 327 w 507"/>
                <a:gd name="T59" fmla="*/ 167 h 374"/>
                <a:gd name="T60" fmla="*/ 282 w 507"/>
                <a:gd name="T61" fmla="*/ 150 h 374"/>
                <a:gd name="T62" fmla="*/ 234 w 507"/>
                <a:gd name="T63" fmla="*/ 139 h 374"/>
                <a:gd name="T64" fmla="*/ 194 w 507"/>
                <a:gd name="T65" fmla="*/ 130 h 374"/>
                <a:gd name="T66" fmla="*/ 163 w 507"/>
                <a:gd name="T67" fmla="*/ 121 h 374"/>
                <a:gd name="T68" fmla="*/ 134 w 507"/>
                <a:gd name="T69" fmla="*/ 109 h 374"/>
                <a:gd name="T70" fmla="*/ 106 w 507"/>
                <a:gd name="T71" fmla="*/ 96 h 374"/>
                <a:gd name="T72" fmla="*/ 84 w 507"/>
                <a:gd name="T73" fmla="*/ 85 h 374"/>
                <a:gd name="T74" fmla="*/ 70 w 507"/>
                <a:gd name="T75" fmla="*/ 76 h 374"/>
                <a:gd name="T76" fmla="*/ 56 w 507"/>
                <a:gd name="T77" fmla="*/ 64 h 374"/>
                <a:gd name="T78" fmla="*/ 42 w 507"/>
                <a:gd name="T79" fmla="*/ 54 h 374"/>
                <a:gd name="T80" fmla="*/ 31 w 507"/>
                <a:gd name="T81" fmla="*/ 42 h 374"/>
                <a:gd name="T82" fmla="*/ 22 w 507"/>
                <a:gd name="T83" fmla="*/ 31 h 374"/>
                <a:gd name="T84" fmla="*/ 13 w 507"/>
                <a:gd name="T85" fmla="*/ 18 h 374"/>
                <a:gd name="T86" fmla="*/ 4 w 507"/>
                <a:gd name="T87" fmla="*/ 5 h 374"/>
                <a:gd name="T88" fmla="*/ 0 w 507"/>
                <a:gd name="T89" fmla="*/ 0 h 374"/>
                <a:gd name="T90" fmla="*/ 0 w 507"/>
                <a:gd name="T91" fmla="*/ 0 h 374"/>
                <a:gd name="T92" fmla="*/ 0 w 507"/>
                <a:gd name="T93" fmla="*/ 1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07" h="374">
                  <a:moveTo>
                    <a:pt x="0" y="1"/>
                  </a:moveTo>
                  <a:lnTo>
                    <a:pt x="7" y="11"/>
                  </a:lnTo>
                  <a:lnTo>
                    <a:pt x="13" y="20"/>
                  </a:lnTo>
                  <a:lnTo>
                    <a:pt x="20" y="31"/>
                  </a:lnTo>
                  <a:lnTo>
                    <a:pt x="28" y="41"/>
                  </a:lnTo>
                  <a:lnTo>
                    <a:pt x="32" y="46"/>
                  </a:lnTo>
                  <a:lnTo>
                    <a:pt x="36" y="50"/>
                  </a:lnTo>
                  <a:lnTo>
                    <a:pt x="41" y="56"/>
                  </a:lnTo>
                  <a:lnTo>
                    <a:pt x="46" y="61"/>
                  </a:lnTo>
                  <a:lnTo>
                    <a:pt x="50" y="65"/>
                  </a:lnTo>
                  <a:lnTo>
                    <a:pt x="55" y="70"/>
                  </a:lnTo>
                  <a:lnTo>
                    <a:pt x="60" y="73"/>
                  </a:lnTo>
                  <a:lnTo>
                    <a:pt x="64" y="78"/>
                  </a:lnTo>
                  <a:lnTo>
                    <a:pt x="76" y="87"/>
                  </a:lnTo>
                  <a:lnTo>
                    <a:pt x="87" y="96"/>
                  </a:lnTo>
                  <a:lnTo>
                    <a:pt x="100" y="104"/>
                  </a:lnTo>
                  <a:lnTo>
                    <a:pt x="113" y="112"/>
                  </a:lnTo>
                  <a:lnTo>
                    <a:pt x="125" y="119"/>
                  </a:lnTo>
                  <a:lnTo>
                    <a:pt x="138" y="126"/>
                  </a:lnTo>
                  <a:lnTo>
                    <a:pt x="151" y="132"/>
                  </a:lnTo>
                  <a:lnTo>
                    <a:pt x="164" y="138"/>
                  </a:lnTo>
                  <a:lnTo>
                    <a:pt x="177" y="142"/>
                  </a:lnTo>
                  <a:lnTo>
                    <a:pt x="190" y="147"/>
                  </a:lnTo>
                  <a:lnTo>
                    <a:pt x="202" y="149"/>
                  </a:lnTo>
                  <a:lnTo>
                    <a:pt x="215" y="153"/>
                  </a:lnTo>
                  <a:lnTo>
                    <a:pt x="229" y="155"/>
                  </a:lnTo>
                  <a:lnTo>
                    <a:pt x="242" y="159"/>
                  </a:lnTo>
                  <a:lnTo>
                    <a:pt x="255" y="161"/>
                  </a:lnTo>
                  <a:lnTo>
                    <a:pt x="268" y="164"/>
                  </a:lnTo>
                  <a:lnTo>
                    <a:pt x="281" y="169"/>
                  </a:lnTo>
                  <a:lnTo>
                    <a:pt x="293" y="172"/>
                  </a:lnTo>
                  <a:lnTo>
                    <a:pt x="306" y="177"/>
                  </a:lnTo>
                  <a:lnTo>
                    <a:pt x="319" y="183"/>
                  </a:lnTo>
                  <a:lnTo>
                    <a:pt x="330" y="188"/>
                  </a:lnTo>
                  <a:lnTo>
                    <a:pt x="343" y="194"/>
                  </a:lnTo>
                  <a:lnTo>
                    <a:pt x="355" y="200"/>
                  </a:lnTo>
                  <a:lnTo>
                    <a:pt x="366" y="207"/>
                  </a:lnTo>
                  <a:lnTo>
                    <a:pt x="389" y="222"/>
                  </a:lnTo>
                  <a:lnTo>
                    <a:pt x="411" y="239"/>
                  </a:lnTo>
                  <a:lnTo>
                    <a:pt x="431" y="259"/>
                  </a:lnTo>
                  <a:lnTo>
                    <a:pt x="449" y="278"/>
                  </a:lnTo>
                  <a:lnTo>
                    <a:pt x="465" y="300"/>
                  </a:lnTo>
                  <a:lnTo>
                    <a:pt x="479" y="323"/>
                  </a:lnTo>
                  <a:lnTo>
                    <a:pt x="493" y="347"/>
                  </a:lnTo>
                  <a:lnTo>
                    <a:pt x="504" y="373"/>
                  </a:lnTo>
                  <a:lnTo>
                    <a:pt x="506" y="374"/>
                  </a:lnTo>
                  <a:lnTo>
                    <a:pt x="506" y="374"/>
                  </a:lnTo>
                  <a:lnTo>
                    <a:pt x="507" y="373"/>
                  </a:lnTo>
                  <a:lnTo>
                    <a:pt x="507" y="372"/>
                  </a:lnTo>
                  <a:lnTo>
                    <a:pt x="497" y="347"/>
                  </a:lnTo>
                  <a:lnTo>
                    <a:pt x="487" y="323"/>
                  </a:lnTo>
                  <a:lnTo>
                    <a:pt x="474" y="300"/>
                  </a:lnTo>
                  <a:lnTo>
                    <a:pt x="462" y="278"/>
                  </a:lnTo>
                  <a:lnTo>
                    <a:pt x="447" y="259"/>
                  </a:lnTo>
                  <a:lnTo>
                    <a:pt x="431" y="239"/>
                  </a:lnTo>
                  <a:lnTo>
                    <a:pt x="412" y="221"/>
                  </a:lnTo>
                  <a:lnTo>
                    <a:pt x="391" y="203"/>
                  </a:lnTo>
                  <a:lnTo>
                    <a:pt x="371" y="190"/>
                  </a:lnTo>
                  <a:lnTo>
                    <a:pt x="350" y="177"/>
                  </a:lnTo>
                  <a:lnTo>
                    <a:pt x="327" y="167"/>
                  </a:lnTo>
                  <a:lnTo>
                    <a:pt x="305" y="159"/>
                  </a:lnTo>
                  <a:lnTo>
                    <a:pt x="282" y="150"/>
                  </a:lnTo>
                  <a:lnTo>
                    <a:pt x="258" y="145"/>
                  </a:lnTo>
                  <a:lnTo>
                    <a:pt x="234" y="139"/>
                  </a:lnTo>
                  <a:lnTo>
                    <a:pt x="209" y="133"/>
                  </a:lnTo>
                  <a:lnTo>
                    <a:pt x="194" y="130"/>
                  </a:lnTo>
                  <a:lnTo>
                    <a:pt x="178" y="125"/>
                  </a:lnTo>
                  <a:lnTo>
                    <a:pt x="163" y="121"/>
                  </a:lnTo>
                  <a:lnTo>
                    <a:pt x="149" y="115"/>
                  </a:lnTo>
                  <a:lnTo>
                    <a:pt x="134" y="109"/>
                  </a:lnTo>
                  <a:lnTo>
                    <a:pt x="119" y="103"/>
                  </a:lnTo>
                  <a:lnTo>
                    <a:pt x="106" y="96"/>
                  </a:lnTo>
                  <a:lnTo>
                    <a:pt x="92" y="89"/>
                  </a:lnTo>
                  <a:lnTo>
                    <a:pt x="84" y="85"/>
                  </a:lnTo>
                  <a:lnTo>
                    <a:pt x="77" y="80"/>
                  </a:lnTo>
                  <a:lnTo>
                    <a:pt x="70" y="76"/>
                  </a:lnTo>
                  <a:lnTo>
                    <a:pt x="63" y="70"/>
                  </a:lnTo>
                  <a:lnTo>
                    <a:pt x="56" y="64"/>
                  </a:lnTo>
                  <a:lnTo>
                    <a:pt x="49" y="59"/>
                  </a:lnTo>
                  <a:lnTo>
                    <a:pt x="42" y="54"/>
                  </a:lnTo>
                  <a:lnTo>
                    <a:pt x="36" y="48"/>
                  </a:lnTo>
                  <a:lnTo>
                    <a:pt x="31" y="42"/>
                  </a:lnTo>
                  <a:lnTo>
                    <a:pt x="26" y="36"/>
                  </a:lnTo>
                  <a:lnTo>
                    <a:pt x="22" y="31"/>
                  </a:lnTo>
                  <a:lnTo>
                    <a:pt x="18" y="24"/>
                  </a:lnTo>
                  <a:lnTo>
                    <a:pt x="13" y="18"/>
                  </a:lnTo>
                  <a:lnTo>
                    <a:pt x="9" y="12"/>
                  </a:lnTo>
                  <a:lnTo>
                    <a:pt x="4" y="5"/>
                  </a:lnTo>
                  <a:lnTo>
                    <a:pt x="0" y="0"/>
                  </a:lnTo>
                  <a:lnTo>
                    <a:pt x="0" y="0"/>
                  </a:lnTo>
                  <a:lnTo>
                    <a:pt x="0" y="0"/>
                  </a:lnTo>
                  <a:lnTo>
                    <a:pt x="0" y="0"/>
                  </a:lnTo>
                  <a:lnTo>
                    <a:pt x="0" y="1"/>
                  </a:lnTo>
                  <a:lnTo>
                    <a:pt x="0"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3" name="Freeform 157">
              <a:extLst>
                <a:ext uri="{FF2B5EF4-FFF2-40B4-BE49-F238E27FC236}">
                  <a16:creationId xmlns:a16="http://schemas.microsoft.com/office/drawing/2014/main" id="{65782176-1FF8-42BF-B661-745DCD500625}"/>
                </a:ext>
              </a:extLst>
            </p:cNvPr>
            <p:cNvSpPr>
              <a:spLocks/>
            </p:cNvSpPr>
            <p:nvPr/>
          </p:nvSpPr>
          <p:spPr bwMode="auto">
            <a:xfrm>
              <a:off x="673" y="3354"/>
              <a:ext cx="155" cy="174"/>
            </a:xfrm>
            <a:custGeom>
              <a:avLst/>
              <a:gdLst>
                <a:gd name="T0" fmla="*/ 300 w 309"/>
                <a:gd name="T1" fmla="*/ 333 h 349"/>
                <a:gd name="T2" fmla="*/ 283 w 309"/>
                <a:gd name="T3" fmla="*/ 302 h 349"/>
                <a:gd name="T4" fmla="*/ 270 w 309"/>
                <a:gd name="T5" fmla="*/ 271 h 349"/>
                <a:gd name="T6" fmla="*/ 257 w 309"/>
                <a:gd name="T7" fmla="*/ 238 h 349"/>
                <a:gd name="T8" fmla="*/ 248 w 309"/>
                <a:gd name="T9" fmla="*/ 209 h 349"/>
                <a:gd name="T10" fmla="*/ 241 w 309"/>
                <a:gd name="T11" fmla="*/ 185 h 349"/>
                <a:gd name="T12" fmla="*/ 232 w 309"/>
                <a:gd name="T13" fmla="*/ 160 h 349"/>
                <a:gd name="T14" fmla="*/ 217 w 309"/>
                <a:gd name="T15" fmla="*/ 141 h 349"/>
                <a:gd name="T16" fmla="*/ 202 w 309"/>
                <a:gd name="T17" fmla="*/ 128 h 349"/>
                <a:gd name="T18" fmla="*/ 190 w 309"/>
                <a:gd name="T19" fmla="*/ 120 h 349"/>
                <a:gd name="T20" fmla="*/ 179 w 309"/>
                <a:gd name="T21" fmla="*/ 112 h 349"/>
                <a:gd name="T22" fmla="*/ 166 w 309"/>
                <a:gd name="T23" fmla="*/ 104 h 349"/>
                <a:gd name="T24" fmla="*/ 156 w 309"/>
                <a:gd name="T25" fmla="*/ 96 h 349"/>
                <a:gd name="T26" fmla="*/ 147 w 309"/>
                <a:gd name="T27" fmla="*/ 87 h 349"/>
                <a:gd name="T28" fmla="*/ 138 w 309"/>
                <a:gd name="T29" fmla="*/ 79 h 349"/>
                <a:gd name="T30" fmla="*/ 129 w 309"/>
                <a:gd name="T31" fmla="*/ 72 h 349"/>
                <a:gd name="T32" fmla="*/ 115 w 309"/>
                <a:gd name="T33" fmla="*/ 65 h 349"/>
                <a:gd name="T34" fmla="*/ 99 w 309"/>
                <a:gd name="T35" fmla="*/ 58 h 349"/>
                <a:gd name="T36" fmla="*/ 83 w 309"/>
                <a:gd name="T37" fmla="*/ 51 h 349"/>
                <a:gd name="T38" fmla="*/ 68 w 309"/>
                <a:gd name="T39" fmla="*/ 43 h 349"/>
                <a:gd name="T40" fmla="*/ 53 w 309"/>
                <a:gd name="T41" fmla="*/ 34 h 349"/>
                <a:gd name="T42" fmla="*/ 40 w 309"/>
                <a:gd name="T43" fmla="*/ 23 h 349"/>
                <a:gd name="T44" fmla="*/ 28 w 309"/>
                <a:gd name="T45" fmla="*/ 13 h 349"/>
                <a:gd name="T46" fmla="*/ 14 w 309"/>
                <a:gd name="T47" fmla="*/ 4 h 349"/>
                <a:gd name="T48" fmla="*/ 3 w 309"/>
                <a:gd name="T49" fmla="*/ 1 h 349"/>
                <a:gd name="T50" fmla="*/ 0 w 309"/>
                <a:gd name="T51" fmla="*/ 7 h 349"/>
                <a:gd name="T52" fmla="*/ 10 w 309"/>
                <a:gd name="T53" fmla="*/ 19 h 349"/>
                <a:gd name="T54" fmla="*/ 32 w 309"/>
                <a:gd name="T55" fmla="*/ 36 h 349"/>
                <a:gd name="T56" fmla="*/ 55 w 309"/>
                <a:gd name="T57" fmla="*/ 52 h 349"/>
                <a:gd name="T58" fmla="*/ 81 w 309"/>
                <a:gd name="T59" fmla="*/ 65 h 349"/>
                <a:gd name="T60" fmla="*/ 100 w 309"/>
                <a:gd name="T61" fmla="*/ 72 h 349"/>
                <a:gd name="T62" fmla="*/ 115 w 309"/>
                <a:gd name="T63" fmla="*/ 80 h 349"/>
                <a:gd name="T64" fmla="*/ 128 w 309"/>
                <a:gd name="T65" fmla="*/ 88 h 349"/>
                <a:gd name="T66" fmla="*/ 142 w 309"/>
                <a:gd name="T67" fmla="*/ 98 h 349"/>
                <a:gd name="T68" fmla="*/ 153 w 309"/>
                <a:gd name="T69" fmla="*/ 107 h 349"/>
                <a:gd name="T70" fmla="*/ 165 w 309"/>
                <a:gd name="T71" fmla="*/ 115 h 349"/>
                <a:gd name="T72" fmla="*/ 177 w 309"/>
                <a:gd name="T73" fmla="*/ 123 h 349"/>
                <a:gd name="T74" fmla="*/ 190 w 309"/>
                <a:gd name="T75" fmla="*/ 130 h 349"/>
                <a:gd name="T76" fmla="*/ 207 w 309"/>
                <a:gd name="T77" fmla="*/ 144 h 349"/>
                <a:gd name="T78" fmla="*/ 225 w 309"/>
                <a:gd name="T79" fmla="*/ 166 h 349"/>
                <a:gd name="T80" fmla="*/ 236 w 309"/>
                <a:gd name="T81" fmla="*/ 193 h 349"/>
                <a:gd name="T82" fmla="*/ 244 w 309"/>
                <a:gd name="T83" fmla="*/ 220 h 349"/>
                <a:gd name="T84" fmla="*/ 253 w 309"/>
                <a:gd name="T85" fmla="*/ 250 h 349"/>
                <a:gd name="T86" fmla="*/ 266 w 309"/>
                <a:gd name="T87" fmla="*/ 280 h 349"/>
                <a:gd name="T88" fmla="*/ 282 w 309"/>
                <a:gd name="T89" fmla="*/ 309 h 349"/>
                <a:gd name="T90" fmla="*/ 300 w 309"/>
                <a:gd name="T91" fmla="*/ 337 h 349"/>
                <a:gd name="T92" fmla="*/ 309 w 309"/>
                <a:gd name="T93" fmla="*/ 349 h 349"/>
                <a:gd name="T94" fmla="*/ 309 w 309"/>
                <a:gd name="T95" fmla="*/ 349 h 349"/>
                <a:gd name="T96" fmla="*/ 309 w 309"/>
                <a:gd name="T97" fmla="*/ 349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09" h="349">
                  <a:moveTo>
                    <a:pt x="309" y="349"/>
                  </a:moveTo>
                  <a:lnTo>
                    <a:pt x="300" y="333"/>
                  </a:lnTo>
                  <a:lnTo>
                    <a:pt x="290" y="318"/>
                  </a:lnTo>
                  <a:lnTo>
                    <a:pt x="283" y="302"/>
                  </a:lnTo>
                  <a:lnTo>
                    <a:pt x="277" y="286"/>
                  </a:lnTo>
                  <a:lnTo>
                    <a:pt x="270" y="271"/>
                  </a:lnTo>
                  <a:lnTo>
                    <a:pt x="263" y="254"/>
                  </a:lnTo>
                  <a:lnTo>
                    <a:pt x="257" y="238"/>
                  </a:lnTo>
                  <a:lnTo>
                    <a:pt x="251" y="220"/>
                  </a:lnTo>
                  <a:lnTo>
                    <a:pt x="248" y="209"/>
                  </a:lnTo>
                  <a:lnTo>
                    <a:pt x="244" y="196"/>
                  </a:lnTo>
                  <a:lnTo>
                    <a:pt x="241" y="185"/>
                  </a:lnTo>
                  <a:lnTo>
                    <a:pt x="236" y="172"/>
                  </a:lnTo>
                  <a:lnTo>
                    <a:pt x="232" y="160"/>
                  </a:lnTo>
                  <a:lnTo>
                    <a:pt x="225" y="150"/>
                  </a:lnTo>
                  <a:lnTo>
                    <a:pt x="217" y="141"/>
                  </a:lnTo>
                  <a:lnTo>
                    <a:pt x="207" y="133"/>
                  </a:lnTo>
                  <a:lnTo>
                    <a:pt x="202" y="128"/>
                  </a:lnTo>
                  <a:lnTo>
                    <a:pt x="196" y="125"/>
                  </a:lnTo>
                  <a:lnTo>
                    <a:pt x="190" y="120"/>
                  </a:lnTo>
                  <a:lnTo>
                    <a:pt x="184" y="115"/>
                  </a:lnTo>
                  <a:lnTo>
                    <a:pt x="179" y="112"/>
                  </a:lnTo>
                  <a:lnTo>
                    <a:pt x="172" y="107"/>
                  </a:lnTo>
                  <a:lnTo>
                    <a:pt x="166" y="104"/>
                  </a:lnTo>
                  <a:lnTo>
                    <a:pt x="160" y="99"/>
                  </a:lnTo>
                  <a:lnTo>
                    <a:pt x="156" y="96"/>
                  </a:lnTo>
                  <a:lnTo>
                    <a:pt x="151" y="91"/>
                  </a:lnTo>
                  <a:lnTo>
                    <a:pt x="147" y="87"/>
                  </a:lnTo>
                  <a:lnTo>
                    <a:pt x="143" y="82"/>
                  </a:lnTo>
                  <a:lnTo>
                    <a:pt x="138" y="79"/>
                  </a:lnTo>
                  <a:lnTo>
                    <a:pt x="134" y="74"/>
                  </a:lnTo>
                  <a:lnTo>
                    <a:pt x="129" y="72"/>
                  </a:lnTo>
                  <a:lnTo>
                    <a:pt x="123" y="68"/>
                  </a:lnTo>
                  <a:lnTo>
                    <a:pt x="115" y="65"/>
                  </a:lnTo>
                  <a:lnTo>
                    <a:pt x="107" y="61"/>
                  </a:lnTo>
                  <a:lnTo>
                    <a:pt x="99" y="58"/>
                  </a:lnTo>
                  <a:lnTo>
                    <a:pt x="91" y="54"/>
                  </a:lnTo>
                  <a:lnTo>
                    <a:pt x="83" y="51"/>
                  </a:lnTo>
                  <a:lnTo>
                    <a:pt x="75" y="46"/>
                  </a:lnTo>
                  <a:lnTo>
                    <a:pt x="68" y="43"/>
                  </a:lnTo>
                  <a:lnTo>
                    <a:pt x="60" y="38"/>
                  </a:lnTo>
                  <a:lnTo>
                    <a:pt x="53" y="34"/>
                  </a:lnTo>
                  <a:lnTo>
                    <a:pt x="46" y="29"/>
                  </a:lnTo>
                  <a:lnTo>
                    <a:pt x="40" y="23"/>
                  </a:lnTo>
                  <a:lnTo>
                    <a:pt x="33" y="19"/>
                  </a:lnTo>
                  <a:lnTo>
                    <a:pt x="28" y="13"/>
                  </a:lnTo>
                  <a:lnTo>
                    <a:pt x="21" y="8"/>
                  </a:lnTo>
                  <a:lnTo>
                    <a:pt x="14" y="4"/>
                  </a:lnTo>
                  <a:lnTo>
                    <a:pt x="6" y="0"/>
                  </a:lnTo>
                  <a:lnTo>
                    <a:pt x="3" y="1"/>
                  </a:lnTo>
                  <a:lnTo>
                    <a:pt x="1" y="4"/>
                  </a:lnTo>
                  <a:lnTo>
                    <a:pt x="0" y="7"/>
                  </a:lnTo>
                  <a:lnTo>
                    <a:pt x="0" y="9"/>
                  </a:lnTo>
                  <a:lnTo>
                    <a:pt x="10" y="19"/>
                  </a:lnTo>
                  <a:lnTo>
                    <a:pt x="22" y="28"/>
                  </a:lnTo>
                  <a:lnTo>
                    <a:pt x="32" y="36"/>
                  </a:lnTo>
                  <a:lnTo>
                    <a:pt x="44" y="44"/>
                  </a:lnTo>
                  <a:lnTo>
                    <a:pt x="55" y="52"/>
                  </a:lnTo>
                  <a:lnTo>
                    <a:pt x="68" y="58"/>
                  </a:lnTo>
                  <a:lnTo>
                    <a:pt x="81" y="65"/>
                  </a:lnTo>
                  <a:lnTo>
                    <a:pt x="93" y="69"/>
                  </a:lnTo>
                  <a:lnTo>
                    <a:pt x="100" y="72"/>
                  </a:lnTo>
                  <a:lnTo>
                    <a:pt x="108" y="75"/>
                  </a:lnTo>
                  <a:lnTo>
                    <a:pt x="115" y="80"/>
                  </a:lnTo>
                  <a:lnTo>
                    <a:pt x="122" y="83"/>
                  </a:lnTo>
                  <a:lnTo>
                    <a:pt x="128" y="88"/>
                  </a:lnTo>
                  <a:lnTo>
                    <a:pt x="135" y="92"/>
                  </a:lnTo>
                  <a:lnTo>
                    <a:pt x="142" y="98"/>
                  </a:lnTo>
                  <a:lnTo>
                    <a:pt x="147" y="103"/>
                  </a:lnTo>
                  <a:lnTo>
                    <a:pt x="153" y="107"/>
                  </a:lnTo>
                  <a:lnTo>
                    <a:pt x="159" y="112"/>
                  </a:lnTo>
                  <a:lnTo>
                    <a:pt x="165" y="115"/>
                  </a:lnTo>
                  <a:lnTo>
                    <a:pt x="171" y="120"/>
                  </a:lnTo>
                  <a:lnTo>
                    <a:pt x="177" y="123"/>
                  </a:lnTo>
                  <a:lnTo>
                    <a:pt x="183" y="127"/>
                  </a:lnTo>
                  <a:lnTo>
                    <a:pt x="190" y="130"/>
                  </a:lnTo>
                  <a:lnTo>
                    <a:pt x="196" y="135"/>
                  </a:lnTo>
                  <a:lnTo>
                    <a:pt x="207" y="144"/>
                  </a:lnTo>
                  <a:lnTo>
                    <a:pt x="217" y="155"/>
                  </a:lnTo>
                  <a:lnTo>
                    <a:pt x="225" y="166"/>
                  </a:lnTo>
                  <a:lnTo>
                    <a:pt x="230" y="179"/>
                  </a:lnTo>
                  <a:lnTo>
                    <a:pt x="236" y="193"/>
                  </a:lnTo>
                  <a:lnTo>
                    <a:pt x="241" y="206"/>
                  </a:lnTo>
                  <a:lnTo>
                    <a:pt x="244" y="220"/>
                  </a:lnTo>
                  <a:lnTo>
                    <a:pt x="249" y="234"/>
                  </a:lnTo>
                  <a:lnTo>
                    <a:pt x="253" y="250"/>
                  </a:lnTo>
                  <a:lnTo>
                    <a:pt x="259" y="265"/>
                  </a:lnTo>
                  <a:lnTo>
                    <a:pt x="266" y="280"/>
                  </a:lnTo>
                  <a:lnTo>
                    <a:pt x="274" y="295"/>
                  </a:lnTo>
                  <a:lnTo>
                    <a:pt x="282" y="309"/>
                  </a:lnTo>
                  <a:lnTo>
                    <a:pt x="290" y="323"/>
                  </a:lnTo>
                  <a:lnTo>
                    <a:pt x="300" y="337"/>
                  </a:lnTo>
                  <a:lnTo>
                    <a:pt x="309" y="349"/>
                  </a:lnTo>
                  <a:lnTo>
                    <a:pt x="309" y="349"/>
                  </a:lnTo>
                  <a:lnTo>
                    <a:pt x="309" y="349"/>
                  </a:lnTo>
                  <a:lnTo>
                    <a:pt x="309" y="349"/>
                  </a:lnTo>
                  <a:lnTo>
                    <a:pt x="309" y="349"/>
                  </a:lnTo>
                  <a:lnTo>
                    <a:pt x="309" y="3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4" name="Freeform 158">
              <a:extLst>
                <a:ext uri="{FF2B5EF4-FFF2-40B4-BE49-F238E27FC236}">
                  <a16:creationId xmlns:a16="http://schemas.microsoft.com/office/drawing/2014/main" id="{7E5F7D09-DCD1-49CE-914B-5845BF2E80C4}"/>
                </a:ext>
              </a:extLst>
            </p:cNvPr>
            <p:cNvSpPr>
              <a:spLocks/>
            </p:cNvSpPr>
            <p:nvPr/>
          </p:nvSpPr>
          <p:spPr bwMode="auto">
            <a:xfrm>
              <a:off x="672" y="3362"/>
              <a:ext cx="81" cy="66"/>
            </a:xfrm>
            <a:custGeom>
              <a:avLst/>
              <a:gdLst>
                <a:gd name="T0" fmla="*/ 0 w 161"/>
                <a:gd name="T1" fmla="*/ 0 h 133"/>
                <a:gd name="T2" fmla="*/ 4 w 161"/>
                <a:gd name="T3" fmla="*/ 12 h 133"/>
                <a:gd name="T4" fmla="*/ 9 w 161"/>
                <a:gd name="T5" fmla="*/ 22 h 133"/>
                <a:gd name="T6" fmla="*/ 13 w 161"/>
                <a:gd name="T7" fmla="*/ 30 h 133"/>
                <a:gd name="T8" fmla="*/ 20 w 161"/>
                <a:gd name="T9" fmla="*/ 37 h 133"/>
                <a:gd name="T10" fmla="*/ 30 w 161"/>
                <a:gd name="T11" fmla="*/ 44 h 133"/>
                <a:gd name="T12" fmla="*/ 39 w 161"/>
                <a:gd name="T13" fmla="*/ 51 h 133"/>
                <a:gd name="T14" fmla="*/ 52 w 161"/>
                <a:gd name="T15" fmla="*/ 58 h 133"/>
                <a:gd name="T16" fmla="*/ 65 w 161"/>
                <a:gd name="T17" fmla="*/ 65 h 133"/>
                <a:gd name="T18" fmla="*/ 72 w 161"/>
                <a:gd name="T19" fmla="*/ 68 h 133"/>
                <a:gd name="T20" fmla="*/ 78 w 161"/>
                <a:gd name="T21" fmla="*/ 72 h 133"/>
                <a:gd name="T22" fmla="*/ 84 w 161"/>
                <a:gd name="T23" fmla="*/ 76 h 133"/>
                <a:gd name="T24" fmla="*/ 90 w 161"/>
                <a:gd name="T25" fmla="*/ 81 h 133"/>
                <a:gd name="T26" fmla="*/ 95 w 161"/>
                <a:gd name="T27" fmla="*/ 86 h 133"/>
                <a:gd name="T28" fmla="*/ 101 w 161"/>
                <a:gd name="T29" fmla="*/ 90 h 133"/>
                <a:gd name="T30" fmla="*/ 107 w 161"/>
                <a:gd name="T31" fmla="*/ 96 h 133"/>
                <a:gd name="T32" fmla="*/ 113 w 161"/>
                <a:gd name="T33" fmla="*/ 101 h 133"/>
                <a:gd name="T34" fmla="*/ 118 w 161"/>
                <a:gd name="T35" fmla="*/ 105 h 133"/>
                <a:gd name="T36" fmla="*/ 123 w 161"/>
                <a:gd name="T37" fmla="*/ 110 h 133"/>
                <a:gd name="T38" fmla="*/ 129 w 161"/>
                <a:gd name="T39" fmla="*/ 113 h 133"/>
                <a:gd name="T40" fmla="*/ 134 w 161"/>
                <a:gd name="T41" fmla="*/ 117 h 133"/>
                <a:gd name="T42" fmla="*/ 139 w 161"/>
                <a:gd name="T43" fmla="*/ 121 h 133"/>
                <a:gd name="T44" fmla="*/ 145 w 161"/>
                <a:gd name="T45" fmla="*/ 125 h 133"/>
                <a:gd name="T46" fmla="*/ 151 w 161"/>
                <a:gd name="T47" fmla="*/ 128 h 133"/>
                <a:gd name="T48" fmla="*/ 156 w 161"/>
                <a:gd name="T49" fmla="*/ 133 h 133"/>
                <a:gd name="T50" fmla="*/ 158 w 161"/>
                <a:gd name="T51" fmla="*/ 133 h 133"/>
                <a:gd name="T52" fmla="*/ 160 w 161"/>
                <a:gd name="T53" fmla="*/ 133 h 133"/>
                <a:gd name="T54" fmla="*/ 161 w 161"/>
                <a:gd name="T55" fmla="*/ 131 h 133"/>
                <a:gd name="T56" fmla="*/ 160 w 161"/>
                <a:gd name="T57" fmla="*/ 129 h 133"/>
                <a:gd name="T58" fmla="*/ 151 w 161"/>
                <a:gd name="T59" fmla="*/ 121 h 133"/>
                <a:gd name="T60" fmla="*/ 141 w 161"/>
                <a:gd name="T61" fmla="*/ 114 h 133"/>
                <a:gd name="T62" fmla="*/ 131 w 161"/>
                <a:gd name="T63" fmla="*/ 107 h 133"/>
                <a:gd name="T64" fmla="*/ 122 w 161"/>
                <a:gd name="T65" fmla="*/ 101 h 133"/>
                <a:gd name="T66" fmla="*/ 113 w 161"/>
                <a:gd name="T67" fmla="*/ 94 h 133"/>
                <a:gd name="T68" fmla="*/ 102 w 161"/>
                <a:gd name="T69" fmla="*/ 86 h 133"/>
                <a:gd name="T70" fmla="*/ 93 w 161"/>
                <a:gd name="T71" fmla="*/ 79 h 133"/>
                <a:gd name="T72" fmla="*/ 84 w 161"/>
                <a:gd name="T73" fmla="*/ 71 h 133"/>
                <a:gd name="T74" fmla="*/ 79 w 161"/>
                <a:gd name="T75" fmla="*/ 67 h 133"/>
                <a:gd name="T76" fmla="*/ 75 w 161"/>
                <a:gd name="T77" fmla="*/ 65 h 133"/>
                <a:gd name="T78" fmla="*/ 70 w 161"/>
                <a:gd name="T79" fmla="*/ 61 h 133"/>
                <a:gd name="T80" fmla="*/ 65 w 161"/>
                <a:gd name="T81" fmla="*/ 59 h 133"/>
                <a:gd name="T82" fmla="*/ 60 w 161"/>
                <a:gd name="T83" fmla="*/ 57 h 133"/>
                <a:gd name="T84" fmla="*/ 55 w 161"/>
                <a:gd name="T85" fmla="*/ 56 h 133"/>
                <a:gd name="T86" fmla="*/ 49 w 161"/>
                <a:gd name="T87" fmla="*/ 53 h 133"/>
                <a:gd name="T88" fmla="*/ 45 w 161"/>
                <a:gd name="T89" fmla="*/ 51 h 133"/>
                <a:gd name="T90" fmla="*/ 38 w 161"/>
                <a:gd name="T91" fmla="*/ 46 h 133"/>
                <a:gd name="T92" fmla="*/ 31 w 161"/>
                <a:gd name="T93" fmla="*/ 42 h 133"/>
                <a:gd name="T94" fmla="*/ 25 w 161"/>
                <a:gd name="T95" fmla="*/ 36 h 133"/>
                <a:gd name="T96" fmla="*/ 19 w 161"/>
                <a:gd name="T97" fmla="*/ 29 h 133"/>
                <a:gd name="T98" fmla="*/ 13 w 161"/>
                <a:gd name="T99" fmla="*/ 22 h 133"/>
                <a:gd name="T100" fmla="*/ 8 w 161"/>
                <a:gd name="T101" fmla="*/ 14 h 133"/>
                <a:gd name="T102" fmla="*/ 3 w 161"/>
                <a:gd name="T103" fmla="*/ 7 h 133"/>
                <a:gd name="T104" fmla="*/ 0 w 161"/>
                <a:gd name="T105" fmla="*/ 0 h 133"/>
                <a:gd name="T106" fmla="*/ 0 w 161"/>
                <a:gd name="T107" fmla="*/ 0 h 133"/>
                <a:gd name="T108" fmla="*/ 0 w 161"/>
                <a:gd name="T109" fmla="*/ 0 h 133"/>
                <a:gd name="T110" fmla="*/ 0 w 161"/>
                <a:gd name="T111" fmla="*/ 0 h 133"/>
                <a:gd name="T112" fmla="*/ 0 w 161"/>
                <a:gd name="T113" fmla="*/ 0 h 133"/>
                <a:gd name="T114" fmla="*/ 0 w 161"/>
                <a:gd name="T115" fmla="*/ 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61" h="133">
                  <a:moveTo>
                    <a:pt x="0" y="0"/>
                  </a:moveTo>
                  <a:lnTo>
                    <a:pt x="4" y="12"/>
                  </a:lnTo>
                  <a:lnTo>
                    <a:pt x="9" y="22"/>
                  </a:lnTo>
                  <a:lnTo>
                    <a:pt x="13" y="30"/>
                  </a:lnTo>
                  <a:lnTo>
                    <a:pt x="20" y="37"/>
                  </a:lnTo>
                  <a:lnTo>
                    <a:pt x="30" y="44"/>
                  </a:lnTo>
                  <a:lnTo>
                    <a:pt x="39" y="51"/>
                  </a:lnTo>
                  <a:lnTo>
                    <a:pt x="52" y="58"/>
                  </a:lnTo>
                  <a:lnTo>
                    <a:pt x="65" y="65"/>
                  </a:lnTo>
                  <a:lnTo>
                    <a:pt x="72" y="68"/>
                  </a:lnTo>
                  <a:lnTo>
                    <a:pt x="78" y="72"/>
                  </a:lnTo>
                  <a:lnTo>
                    <a:pt x="84" y="76"/>
                  </a:lnTo>
                  <a:lnTo>
                    <a:pt x="90" y="81"/>
                  </a:lnTo>
                  <a:lnTo>
                    <a:pt x="95" y="86"/>
                  </a:lnTo>
                  <a:lnTo>
                    <a:pt x="101" y="90"/>
                  </a:lnTo>
                  <a:lnTo>
                    <a:pt x="107" y="96"/>
                  </a:lnTo>
                  <a:lnTo>
                    <a:pt x="113" y="101"/>
                  </a:lnTo>
                  <a:lnTo>
                    <a:pt x="118" y="105"/>
                  </a:lnTo>
                  <a:lnTo>
                    <a:pt x="123" y="110"/>
                  </a:lnTo>
                  <a:lnTo>
                    <a:pt x="129" y="113"/>
                  </a:lnTo>
                  <a:lnTo>
                    <a:pt x="134" y="117"/>
                  </a:lnTo>
                  <a:lnTo>
                    <a:pt x="139" y="121"/>
                  </a:lnTo>
                  <a:lnTo>
                    <a:pt x="145" y="125"/>
                  </a:lnTo>
                  <a:lnTo>
                    <a:pt x="151" y="128"/>
                  </a:lnTo>
                  <a:lnTo>
                    <a:pt x="156" y="133"/>
                  </a:lnTo>
                  <a:lnTo>
                    <a:pt x="158" y="133"/>
                  </a:lnTo>
                  <a:lnTo>
                    <a:pt x="160" y="133"/>
                  </a:lnTo>
                  <a:lnTo>
                    <a:pt x="161" y="131"/>
                  </a:lnTo>
                  <a:lnTo>
                    <a:pt x="160" y="129"/>
                  </a:lnTo>
                  <a:lnTo>
                    <a:pt x="151" y="121"/>
                  </a:lnTo>
                  <a:lnTo>
                    <a:pt x="141" y="114"/>
                  </a:lnTo>
                  <a:lnTo>
                    <a:pt x="131" y="107"/>
                  </a:lnTo>
                  <a:lnTo>
                    <a:pt x="122" y="101"/>
                  </a:lnTo>
                  <a:lnTo>
                    <a:pt x="113" y="94"/>
                  </a:lnTo>
                  <a:lnTo>
                    <a:pt x="102" y="86"/>
                  </a:lnTo>
                  <a:lnTo>
                    <a:pt x="93" y="79"/>
                  </a:lnTo>
                  <a:lnTo>
                    <a:pt x="84" y="71"/>
                  </a:lnTo>
                  <a:lnTo>
                    <a:pt x="79" y="67"/>
                  </a:lnTo>
                  <a:lnTo>
                    <a:pt x="75" y="65"/>
                  </a:lnTo>
                  <a:lnTo>
                    <a:pt x="70" y="61"/>
                  </a:lnTo>
                  <a:lnTo>
                    <a:pt x="65" y="59"/>
                  </a:lnTo>
                  <a:lnTo>
                    <a:pt x="60" y="57"/>
                  </a:lnTo>
                  <a:lnTo>
                    <a:pt x="55" y="56"/>
                  </a:lnTo>
                  <a:lnTo>
                    <a:pt x="49" y="53"/>
                  </a:lnTo>
                  <a:lnTo>
                    <a:pt x="45" y="51"/>
                  </a:lnTo>
                  <a:lnTo>
                    <a:pt x="38" y="46"/>
                  </a:lnTo>
                  <a:lnTo>
                    <a:pt x="31" y="42"/>
                  </a:lnTo>
                  <a:lnTo>
                    <a:pt x="25" y="36"/>
                  </a:lnTo>
                  <a:lnTo>
                    <a:pt x="19" y="29"/>
                  </a:lnTo>
                  <a:lnTo>
                    <a:pt x="13" y="22"/>
                  </a:lnTo>
                  <a:lnTo>
                    <a:pt x="8" y="14"/>
                  </a:lnTo>
                  <a:lnTo>
                    <a:pt x="3" y="7"/>
                  </a:lnTo>
                  <a:lnTo>
                    <a:pt x="0" y="0"/>
                  </a:lnTo>
                  <a:lnTo>
                    <a:pt x="0" y="0"/>
                  </a:lnTo>
                  <a:lnTo>
                    <a:pt x="0" y="0"/>
                  </a:lnTo>
                  <a:lnTo>
                    <a:pt x="0" y="0"/>
                  </a:lnTo>
                  <a:lnTo>
                    <a:pt x="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5" name="Freeform 159">
              <a:extLst>
                <a:ext uri="{FF2B5EF4-FFF2-40B4-BE49-F238E27FC236}">
                  <a16:creationId xmlns:a16="http://schemas.microsoft.com/office/drawing/2014/main" id="{3A9D2A23-AB42-4514-AACC-95B26E735D44}"/>
                </a:ext>
              </a:extLst>
            </p:cNvPr>
            <p:cNvSpPr>
              <a:spLocks/>
            </p:cNvSpPr>
            <p:nvPr/>
          </p:nvSpPr>
          <p:spPr bwMode="auto">
            <a:xfrm>
              <a:off x="696" y="3409"/>
              <a:ext cx="86" cy="75"/>
            </a:xfrm>
            <a:custGeom>
              <a:avLst/>
              <a:gdLst>
                <a:gd name="T0" fmla="*/ 172 w 172"/>
                <a:gd name="T1" fmla="*/ 150 h 150"/>
                <a:gd name="T2" fmla="*/ 168 w 172"/>
                <a:gd name="T3" fmla="*/ 138 h 150"/>
                <a:gd name="T4" fmla="*/ 164 w 172"/>
                <a:gd name="T5" fmla="*/ 127 h 150"/>
                <a:gd name="T6" fmla="*/ 159 w 172"/>
                <a:gd name="T7" fmla="*/ 114 h 150"/>
                <a:gd name="T8" fmla="*/ 153 w 172"/>
                <a:gd name="T9" fmla="*/ 102 h 150"/>
                <a:gd name="T10" fmla="*/ 146 w 172"/>
                <a:gd name="T11" fmla="*/ 91 h 150"/>
                <a:gd name="T12" fmla="*/ 138 w 172"/>
                <a:gd name="T13" fmla="*/ 81 h 150"/>
                <a:gd name="T14" fmla="*/ 129 w 172"/>
                <a:gd name="T15" fmla="*/ 71 h 150"/>
                <a:gd name="T16" fmla="*/ 120 w 172"/>
                <a:gd name="T17" fmla="*/ 63 h 150"/>
                <a:gd name="T18" fmla="*/ 106 w 172"/>
                <a:gd name="T19" fmla="*/ 55 h 150"/>
                <a:gd name="T20" fmla="*/ 91 w 172"/>
                <a:gd name="T21" fmla="*/ 47 h 150"/>
                <a:gd name="T22" fmla="*/ 76 w 172"/>
                <a:gd name="T23" fmla="*/ 39 h 150"/>
                <a:gd name="T24" fmla="*/ 62 w 172"/>
                <a:gd name="T25" fmla="*/ 31 h 150"/>
                <a:gd name="T26" fmla="*/ 47 w 172"/>
                <a:gd name="T27" fmla="*/ 24 h 150"/>
                <a:gd name="T28" fmla="*/ 32 w 172"/>
                <a:gd name="T29" fmla="*/ 16 h 150"/>
                <a:gd name="T30" fmla="*/ 17 w 172"/>
                <a:gd name="T31" fmla="*/ 8 h 150"/>
                <a:gd name="T32" fmla="*/ 3 w 172"/>
                <a:gd name="T33" fmla="*/ 0 h 150"/>
                <a:gd name="T34" fmla="*/ 2 w 172"/>
                <a:gd name="T35" fmla="*/ 0 h 150"/>
                <a:gd name="T36" fmla="*/ 0 w 172"/>
                <a:gd name="T37" fmla="*/ 1 h 150"/>
                <a:gd name="T38" fmla="*/ 0 w 172"/>
                <a:gd name="T39" fmla="*/ 5 h 150"/>
                <a:gd name="T40" fmla="*/ 0 w 172"/>
                <a:gd name="T41" fmla="*/ 6 h 150"/>
                <a:gd name="T42" fmla="*/ 10 w 172"/>
                <a:gd name="T43" fmla="*/ 15 h 150"/>
                <a:gd name="T44" fmla="*/ 22 w 172"/>
                <a:gd name="T45" fmla="*/ 23 h 150"/>
                <a:gd name="T46" fmla="*/ 33 w 172"/>
                <a:gd name="T47" fmla="*/ 31 h 150"/>
                <a:gd name="T48" fmla="*/ 45 w 172"/>
                <a:gd name="T49" fmla="*/ 38 h 150"/>
                <a:gd name="T50" fmla="*/ 58 w 172"/>
                <a:gd name="T51" fmla="*/ 44 h 150"/>
                <a:gd name="T52" fmla="*/ 70 w 172"/>
                <a:gd name="T53" fmla="*/ 51 h 150"/>
                <a:gd name="T54" fmla="*/ 82 w 172"/>
                <a:gd name="T55" fmla="*/ 56 h 150"/>
                <a:gd name="T56" fmla="*/ 94 w 172"/>
                <a:gd name="T57" fmla="*/ 62 h 150"/>
                <a:gd name="T58" fmla="*/ 108 w 172"/>
                <a:gd name="T59" fmla="*/ 70 h 150"/>
                <a:gd name="T60" fmla="*/ 121 w 172"/>
                <a:gd name="T61" fmla="*/ 78 h 150"/>
                <a:gd name="T62" fmla="*/ 132 w 172"/>
                <a:gd name="T63" fmla="*/ 88 h 150"/>
                <a:gd name="T64" fmla="*/ 142 w 172"/>
                <a:gd name="T65" fmla="*/ 98 h 150"/>
                <a:gd name="T66" fmla="*/ 151 w 172"/>
                <a:gd name="T67" fmla="*/ 109 h 150"/>
                <a:gd name="T68" fmla="*/ 158 w 172"/>
                <a:gd name="T69" fmla="*/ 121 h 150"/>
                <a:gd name="T70" fmla="*/ 165 w 172"/>
                <a:gd name="T71" fmla="*/ 135 h 150"/>
                <a:gd name="T72" fmla="*/ 170 w 172"/>
                <a:gd name="T73" fmla="*/ 150 h 150"/>
                <a:gd name="T74" fmla="*/ 170 w 172"/>
                <a:gd name="T75" fmla="*/ 150 h 150"/>
                <a:gd name="T76" fmla="*/ 172 w 172"/>
                <a:gd name="T77" fmla="*/ 150 h 150"/>
                <a:gd name="T78" fmla="*/ 172 w 172"/>
                <a:gd name="T79" fmla="*/ 150 h 150"/>
                <a:gd name="T80" fmla="*/ 172 w 172"/>
                <a:gd name="T81" fmla="*/ 150 h 150"/>
                <a:gd name="T82" fmla="*/ 172 w 172"/>
                <a:gd name="T83" fmla="*/ 15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2" h="150">
                  <a:moveTo>
                    <a:pt x="172" y="150"/>
                  </a:moveTo>
                  <a:lnTo>
                    <a:pt x="168" y="138"/>
                  </a:lnTo>
                  <a:lnTo>
                    <a:pt x="164" y="127"/>
                  </a:lnTo>
                  <a:lnTo>
                    <a:pt x="159" y="114"/>
                  </a:lnTo>
                  <a:lnTo>
                    <a:pt x="153" y="102"/>
                  </a:lnTo>
                  <a:lnTo>
                    <a:pt x="146" y="91"/>
                  </a:lnTo>
                  <a:lnTo>
                    <a:pt x="138" y="81"/>
                  </a:lnTo>
                  <a:lnTo>
                    <a:pt x="129" y="71"/>
                  </a:lnTo>
                  <a:lnTo>
                    <a:pt x="120" y="63"/>
                  </a:lnTo>
                  <a:lnTo>
                    <a:pt x="106" y="55"/>
                  </a:lnTo>
                  <a:lnTo>
                    <a:pt x="91" y="47"/>
                  </a:lnTo>
                  <a:lnTo>
                    <a:pt x="76" y="39"/>
                  </a:lnTo>
                  <a:lnTo>
                    <a:pt x="62" y="31"/>
                  </a:lnTo>
                  <a:lnTo>
                    <a:pt x="47" y="24"/>
                  </a:lnTo>
                  <a:lnTo>
                    <a:pt x="32" y="16"/>
                  </a:lnTo>
                  <a:lnTo>
                    <a:pt x="17" y="8"/>
                  </a:lnTo>
                  <a:lnTo>
                    <a:pt x="3" y="0"/>
                  </a:lnTo>
                  <a:lnTo>
                    <a:pt x="2" y="0"/>
                  </a:lnTo>
                  <a:lnTo>
                    <a:pt x="0" y="1"/>
                  </a:lnTo>
                  <a:lnTo>
                    <a:pt x="0" y="5"/>
                  </a:lnTo>
                  <a:lnTo>
                    <a:pt x="0" y="6"/>
                  </a:lnTo>
                  <a:lnTo>
                    <a:pt x="10" y="15"/>
                  </a:lnTo>
                  <a:lnTo>
                    <a:pt x="22" y="23"/>
                  </a:lnTo>
                  <a:lnTo>
                    <a:pt x="33" y="31"/>
                  </a:lnTo>
                  <a:lnTo>
                    <a:pt x="45" y="38"/>
                  </a:lnTo>
                  <a:lnTo>
                    <a:pt x="58" y="44"/>
                  </a:lnTo>
                  <a:lnTo>
                    <a:pt x="70" y="51"/>
                  </a:lnTo>
                  <a:lnTo>
                    <a:pt x="82" y="56"/>
                  </a:lnTo>
                  <a:lnTo>
                    <a:pt x="94" y="62"/>
                  </a:lnTo>
                  <a:lnTo>
                    <a:pt x="108" y="70"/>
                  </a:lnTo>
                  <a:lnTo>
                    <a:pt x="121" y="78"/>
                  </a:lnTo>
                  <a:lnTo>
                    <a:pt x="132" y="88"/>
                  </a:lnTo>
                  <a:lnTo>
                    <a:pt x="142" y="98"/>
                  </a:lnTo>
                  <a:lnTo>
                    <a:pt x="151" y="109"/>
                  </a:lnTo>
                  <a:lnTo>
                    <a:pt x="158" y="121"/>
                  </a:lnTo>
                  <a:lnTo>
                    <a:pt x="165" y="135"/>
                  </a:lnTo>
                  <a:lnTo>
                    <a:pt x="170" y="150"/>
                  </a:lnTo>
                  <a:lnTo>
                    <a:pt x="170" y="150"/>
                  </a:lnTo>
                  <a:lnTo>
                    <a:pt x="172" y="150"/>
                  </a:lnTo>
                  <a:lnTo>
                    <a:pt x="172" y="150"/>
                  </a:lnTo>
                  <a:lnTo>
                    <a:pt x="172" y="150"/>
                  </a:lnTo>
                  <a:lnTo>
                    <a:pt x="172" y="1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6" name="Freeform 160">
              <a:extLst>
                <a:ext uri="{FF2B5EF4-FFF2-40B4-BE49-F238E27FC236}">
                  <a16:creationId xmlns:a16="http://schemas.microsoft.com/office/drawing/2014/main" id="{5DD970BB-B9F6-4E11-B2AA-17C4EA54EE61}"/>
                </a:ext>
              </a:extLst>
            </p:cNvPr>
            <p:cNvSpPr>
              <a:spLocks/>
            </p:cNvSpPr>
            <p:nvPr/>
          </p:nvSpPr>
          <p:spPr bwMode="auto">
            <a:xfrm>
              <a:off x="694" y="3419"/>
              <a:ext cx="101" cy="124"/>
            </a:xfrm>
            <a:custGeom>
              <a:avLst/>
              <a:gdLst>
                <a:gd name="T0" fmla="*/ 0 w 202"/>
                <a:gd name="T1" fmla="*/ 0 h 246"/>
                <a:gd name="T2" fmla="*/ 6 w 202"/>
                <a:gd name="T3" fmla="*/ 8 h 246"/>
                <a:gd name="T4" fmla="*/ 13 w 202"/>
                <a:gd name="T5" fmla="*/ 16 h 246"/>
                <a:gd name="T6" fmla="*/ 19 w 202"/>
                <a:gd name="T7" fmla="*/ 23 h 246"/>
                <a:gd name="T8" fmla="*/ 26 w 202"/>
                <a:gd name="T9" fmla="*/ 31 h 246"/>
                <a:gd name="T10" fmla="*/ 32 w 202"/>
                <a:gd name="T11" fmla="*/ 39 h 246"/>
                <a:gd name="T12" fmla="*/ 40 w 202"/>
                <a:gd name="T13" fmla="*/ 46 h 246"/>
                <a:gd name="T14" fmla="*/ 47 w 202"/>
                <a:gd name="T15" fmla="*/ 53 h 246"/>
                <a:gd name="T16" fmla="*/ 55 w 202"/>
                <a:gd name="T17" fmla="*/ 59 h 246"/>
                <a:gd name="T18" fmla="*/ 63 w 202"/>
                <a:gd name="T19" fmla="*/ 68 h 246"/>
                <a:gd name="T20" fmla="*/ 71 w 202"/>
                <a:gd name="T21" fmla="*/ 77 h 246"/>
                <a:gd name="T22" fmla="*/ 77 w 202"/>
                <a:gd name="T23" fmla="*/ 86 h 246"/>
                <a:gd name="T24" fmla="*/ 82 w 202"/>
                <a:gd name="T25" fmla="*/ 95 h 246"/>
                <a:gd name="T26" fmla="*/ 87 w 202"/>
                <a:gd name="T27" fmla="*/ 106 h 246"/>
                <a:gd name="T28" fmla="*/ 91 w 202"/>
                <a:gd name="T29" fmla="*/ 116 h 246"/>
                <a:gd name="T30" fmla="*/ 95 w 202"/>
                <a:gd name="T31" fmla="*/ 127 h 246"/>
                <a:gd name="T32" fmla="*/ 98 w 202"/>
                <a:gd name="T33" fmla="*/ 139 h 246"/>
                <a:gd name="T34" fmla="*/ 104 w 202"/>
                <a:gd name="T35" fmla="*/ 157 h 246"/>
                <a:gd name="T36" fmla="*/ 112 w 202"/>
                <a:gd name="T37" fmla="*/ 173 h 246"/>
                <a:gd name="T38" fmla="*/ 121 w 202"/>
                <a:gd name="T39" fmla="*/ 190 h 246"/>
                <a:gd name="T40" fmla="*/ 132 w 202"/>
                <a:gd name="T41" fmla="*/ 205 h 246"/>
                <a:gd name="T42" fmla="*/ 145 w 202"/>
                <a:gd name="T43" fmla="*/ 218 h 246"/>
                <a:gd name="T44" fmla="*/ 159 w 202"/>
                <a:gd name="T45" fmla="*/ 230 h 246"/>
                <a:gd name="T46" fmla="*/ 176 w 202"/>
                <a:gd name="T47" fmla="*/ 239 h 246"/>
                <a:gd name="T48" fmla="*/ 194 w 202"/>
                <a:gd name="T49" fmla="*/ 246 h 246"/>
                <a:gd name="T50" fmla="*/ 198 w 202"/>
                <a:gd name="T51" fmla="*/ 245 h 246"/>
                <a:gd name="T52" fmla="*/ 201 w 202"/>
                <a:gd name="T53" fmla="*/ 241 h 246"/>
                <a:gd name="T54" fmla="*/ 202 w 202"/>
                <a:gd name="T55" fmla="*/ 237 h 246"/>
                <a:gd name="T56" fmla="*/ 201 w 202"/>
                <a:gd name="T57" fmla="*/ 233 h 246"/>
                <a:gd name="T58" fmla="*/ 193 w 202"/>
                <a:gd name="T59" fmla="*/ 226 h 246"/>
                <a:gd name="T60" fmla="*/ 185 w 202"/>
                <a:gd name="T61" fmla="*/ 221 h 246"/>
                <a:gd name="T62" fmla="*/ 177 w 202"/>
                <a:gd name="T63" fmla="*/ 215 h 246"/>
                <a:gd name="T64" fmla="*/ 169 w 202"/>
                <a:gd name="T65" fmla="*/ 210 h 246"/>
                <a:gd name="T66" fmla="*/ 161 w 202"/>
                <a:gd name="T67" fmla="*/ 205 h 246"/>
                <a:gd name="T68" fmla="*/ 153 w 202"/>
                <a:gd name="T69" fmla="*/ 200 h 246"/>
                <a:gd name="T70" fmla="*/ 145 w 202"/>
                <a:gd name="T71" fmla="*/ 193 h 246"/>
                <a:gd name="T72" fmla="*/ 138 w 202"/>
                <a:gd name="T73" fmla="*/ 186 h 246"/>
                <a:gd name="T74" fmla="*/ 131 w 202"/>
                <a:gd name="T75" fmla="*/ 178 h 246"/>
                <a:gd name="T76" fmla="*/ 125 w 202"/>
                <a:gd name="T77" fmla="*/ 169 h 246"/>
                <a:gd name="T78" fmla="*/ 120 w 202"/>
                <a:gd name="T79" fmla="*/ 161 h 246"/>
                <a:gd name="T80" fmla="*/ 116 w 202"/>
                <a:gd name="T81" fmla="*/ 150 h 246"/>
                <a:gd name="T82" fmla="*/ 111 w 202"/>
                <a:gd name="T83" fmla="*/ 141 h 246"/>
                <a:gd name="T84" fmla="*/ 108 w 202"/>
                <a:gd name="T85" fmla="*/ 132 h 246"/>
                <a:gd name="T86" fmla="*/ 104 w 202"/>
                <a:gd name="T87" fmla="*/ 122 h 246"/>
                <a:gd name="T88" fmla="*/ 101 w 202"/>
                <a:gd name="T89" fmla="*/ 112 h 246"/>
                <a:gd name="T90" fmla="*/ 95 w 202"/>
                <a:gd name="T91" fmla="*/ 99 h 246"/>
                <a:gd name="T92" fmla="*/ 88 w 202"/>
                <a:gd name="T93" fmla="*/ 86 h 246"/>
                <a:gd name="T94" fmla="*/ 79 w 202"/>
                <a:gd name="T95" fmla="*/ 73 h 246"/>
                <a:gd name="T96" fmla="*/ 67 w 202"/>
                <a:gd name="T97" fmla="*/ 64 h 246"/>
                <a:gd name="T98" fmla="*/ 57 w 202"/>
                <a:gd name="T99" fmla="*/ 57 h 246"/>
                <a:gd name="T100" fmla="*/ 48 w 202"/>
                <a:gd name="T101" fmla="*/ 50 h 246"/>
                <a:gd name="T102" fmla="*/ 40 w 202"/>
                <a:gd name="T103" fmla="*/ 42 h 246"/>
                <a:gd name="T104" fmla="*/ 30 w 202"/>
                <a:gd name="T105" fmla="*/ 34 h 246"/>
                <a:gd name="T106" fmla="*/ 22 w 202"/>
                <a:gd name="T107" fmla="*/ 26 h 246"/>
                <a:gd name="T108" fmla="*/ 15 w 202"/>
                <a:gd name="T109" fmla="*/ 17 h 246"/>
                <a:gd name="T110" fmla="*/ 7 w 202"/>
                <a:gd name="T111" fmla="*/ 9 h 246"/>
                <a:gd name="T112" fmla="*/ 0 w 202"/>
                <a:gd name="T113" fmla="*/ 0 h 246"/>
                <a:gd name="T114" fmla="*/ 0 w 202"/>
                <a:gd name="T115" fmla="*/ 0 h 246"/>
                <a:gd name="T116" fmla="*/ 0 w 202"/>
                <a:gd name="T117" fmla="*/ 0 h 246"/>
                <a:gd name="T118" fmla="*/ 0 w 202"/>
                <a:gd name="T119" fmla="*/ 0 h 246"/>
                <a:gd name="T120" fmla="*/ 0 w 202"/>
                <a:gd name="T121" fmla="*/ 0 h 246"/>
                <a:gd name="T122" fmla="*/ 0 w 202"/>
                <a:gd name="T123" fmla="*/ 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2" h="246">
                  <a:moveTo>
                    <a:pt x="0" y="0"/>
                  </a:moveTo>
                  <a:lnTo>
                    <a:pt x="6" y="8"/>
                  </a:lnTo>
                  <a:lnTo>
                    <a:pt x="13" y="16"/>
                  </a:lnTo>
                  <a:lnTo>
                    <a:pt x="19" y="23"/>
                  </a:lnTo>
                  <a:lnTo>
                    <a:pt x="26" y="31"/>
                  </a:lnTo>
                  <a:lnTo>
                    <a:pt x="32" y="39"/>
                  </a:lnTo>
                  <a:lnTo>
                    <a:pt x="40" y="46"/>
                  </a:lnTo>
                  <a:lnTo>
                    <a:pt x="47" y="53"/>
                  </a:lnTo>
                  <a:lnTo>
                    <a:pt x="55" y="59"/>
                  </a:lnTo>
                  <a:lnTo>
                    <a:pt x="63" y="68"/>
                  </a:lnTo>
                  <a:lnTo>
                    <a:pt x="71" y="77"/>
                  </a:lnTo>
                  <a:lnTo>
                    <a:pt x="77" y="86"/>
                  </a:lnTo>
                  <a:lnTo>
                    <a:pt x="82" y="95"/>
                  </a:lnTo>
                  <a:lnTo>
                    <a:pt x="87" y="106"/>
                  </a:lnTo>
                  <a:lnTo>
                    <a:pt x="91" y="116"/>
                  </a:lnTo>
                  <a:lnTo>
                    <a:pt x="95" y="127"/>
                  </a:lnTo>
                  <a:lnTo>
                    <a:pt x="98" y="139"/>
                  </a:lnTo>
                  <a:lnTo>
                    <a:pt x="104" y="157"/>
                  </a:lnTo>
                  <a:lnTo>
                    <a:pt x="112" y="173"/>
                  </a:lnTo>
                  <a:lnTo>
                    <a:pt x="121" y="190"/>
                  </a:lnTo>
                  <a:lnTo>
                    <a:pt x="132" y="205"/>
                  </a:lnTo>
                  <a:lnTo>
                    <a:pt x="145" y="218"/>
                  </a:lnTo>
                  <a:lnTo>
                    <a:pt x="159" y="230"/>
                  </a:lnTo>
                  <a:lnTo>
                    <a:pt x="176" y="239"/>
                  </a:lnTo>
                  <a:lnTo>
                    <a:pt x="194" y="246"/>
                  </a:lnTo>
                  <a:lnTo>
                    <a:pt x="198" y="245"/>
                  </a:lnTo>
                  <a:lnTo>
                    <a:pt x="201" y="241"/>
                  </a:lnTo>
                  <a:lnTo>
                    <a:pt x="202" y="237"/>
                  </a:lnTo>
                  <a:lnTo>
                    <a:pt x="201" y="233"/>
                  </a:lnTo>
                  <a:lnTo>
                    <a:pt x="193" y="226"/>
                  </a:lnTo>
                  <a:lnTo>
                    <a:pt x="185" y="221"/>
                  </a:lnTo>
                  <a:lnTo>
                    <a:pt x="177" y="215"/>
                  </a:lnTo>
                  <a:lnTo>
                    <a:pt x="169" y="210"/>
                  </a:lnTo>
                  <a:lnTo>
                    <a:pt x="161" y="205"/>
                  </a:lnTo>
                  <a:lnTo>
                    <a:pt x="153" y="200"/>
                  </a:lnTo>
                  <a:lnTo>
                    <a:pt x="145" y="193"/>
                  </a:lnTo>
                  <a:lnTo>
                    <a:pt x="138" y="186"/>
                  </a:lnTo>
                  <a:lnTo>
                    <a:pt x="131" y="178"/>
                  </a:lnTo>
                  <a:lnTo>
                    <a:pt x="125" y="169"/>
                  </a:lnTo>
                  <a:lnTo>
                    <a:pt x="120" y="161"/>
                  </a:lnTo>
                  <a:lnTo>
                    <a:pt x="116" y="150"/>
                  </a:lnTo>
                  <a:lnTo>
                    <a:pt x="111" y="141"/>
                  </a:lnTo>
                  <a:lnTo>
                    <a:pt x="108" y="132"/>
                  </a:lnTo>
                  <a:lnTo>
                    <a:pt x="104" y="122"/>
                  </a:lnTo>
                  <a:lnTo>
                    <a:pt x="101" y="112"/>
                  </a:lnTo>
                  <a:lnTo>
                    <a:pt x="95" y="99"/>
                  </a:lnTo>
                  <a:lnTo>
                    <a:pt x="88" y="86"/>
                  </a:lnTo>
                  <a:lnTo>
                    <a:pt x="79" y="73"/>
                  </a:lnTo>
                  <a:lnTo>
                    <a:pt x="67" y="64"/>
                  </a:lnTo>
                  <a:lnTo>
                    <a:pt x="57" y="57"/>
                  </a:lnTo>
                  <a:lnTo>
                    <a:pt x="48" y="50"/>
                  </a:lnTo>
                  <a:lnTo>
                    <a:pt x="40" y="42"/>
                  </a:lnTo>
                  <a:lnTo>
                    <a:pt x="30" y="34"/>
                  </a:lnTo>
                  <a:lnTo>
                    <a:pt x="22" y="26"/>
                  </a:lnTo>
                  <a:lnTo>
                    <a:pt x="15" y="17"/>
                  </a:lnTo>
                  <a:lnTo>
                    <a:pt x="7" y="9"/>
                  </a:lnTo>
                  <a:lnTo>
                    <a:pt x="0" y="0"/>
                  </a:lnTo>
                  <a:lnTo>
                    <a:pt x="0" y="0"/>
                  </a:lnTo>
                  <a:lnTo>
                    <a:pt x="0" y="0"/>
                  </a:lnTo>
                  <a:lnTo>
                    <a:pt x="0" y="0"/>
                  </a:lnTo>
                  <a:lnTo>
                    <a:pt x="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7" name="Freeform 161">
              <a:extLst>
                <a:ext uri="{FF2B5EF4-FFF2-40B4-BE49-F238E27FC236}">
                  <a16:creationId xmlns:a16="http://schemas.microsoft.com/office/drawing/2014/main" id="{FE5F73E6-DCAC-40C4-8BB4-AC4FA10D0EBB}"/>
                </a:ext>
              </a:extLst>
            </p:cNvPr>
            <p:cNvSpPr>
              <a:spLocks/>
            </p:cNvSpPr>
            <p:nvPr/>
          </p:nvSpPr>
          <p:spPr bwMode="auto">
            <a:xfrm>
              <a:off x="696" y="3438"/>
              <a:ext cx="48" cy="49"/>
            </a:xfrm>
            <a:custGeom>
              <a:avLst/>
              <a:gdLst>
                <a:gd name="T0" fmla="*/ 13 w 96"/>
                <a:gd name="T1" fmla="*/ 0 h 98"/>
                <a:gd name="T2" fmla="*/ 6 w 96"/>
                <a:gd name="T3" fmla="*/ 13 h 98"/>
                <a:gd name="T4" fmla="*/ 0 w 96"/>
                <a:gd name="T5" fmla="*/ 25 h 98"/>
                <a:gd name="T6" fmla="*/ 0 w 96"/>
                <a:gd name="T7" fmla="*/ 37 h 98"/>
                <a:gd name="T8" fmla="*/ 8 w 96"/>
                <a:gd name="T9" fmla="*/ 50 h 98"/>
                <a:gd name="T10" fmla="*/ 16 w 96"/>
                <a:gd name="T11" fmla="*/ 58 h 98"/>
                <a:gd name="T12" fmla="*/ 24 w 96"/>
                <a:gd name="T13" fmla="*/ 65 h 98"/>
                <a:gd name="T14" fmla="*/ 34 w 96"/>
                <a:gd name="T15" fmla="*/ 73 h 98"/>
                <a:gd name="T16" fmla="*/ 44 w 96"/>
                <a:gd name="T17" fmla="*/ 79 h 98"/>
                <a:gd name="T18" fmla="*/ 54 w 96"/>
                <a:gd name="T19" fmla="*/ 86 h 98"/>
                <a:gd name="T20" fmla="*/ 64 w 96"/>
                <a:gd name="T21" fmla="*/ 90 h 98"/>
                <a:gd name="T22" fmla="*/ 75 w 96"/>
                <a:gd name="T23" fmla="*/ 95 h 98"/>
                <a:gd name="T24" fmla="*/ 85 w 96"/>
                <a:gd name="T25" fmla="*/ 98 h 98"/>
                <a:gd name="T26" fmla="*/ 89 w 96"/>
                <a:gd name="T27" fmla="*/ 98 h 98"/>
                <a:gd name="T28" fmla="*/ 93 w 96"/>
                <a:gd name="T29" fmla="*/ 96 h 98"/>
                <a:gd name="T30" fmla="*/ 96 w 96"/>
                <a:gd name="T31" fmla="*/ 93 h 98"/>
                <a:gd name="T32" fmla="*/ 94 w 96"/>
                <a:gd name="T33" fmla="*/ 89 h 98"/>
                <a:gd name="T34" fmla="*/ 87 w 96"/>
                <a:gd name="T35" fmla="*/ 83 h 98"/>
                <a:gd name="T36" fmla="*/ 81 w 96"/>
                <a:gd name="T37" fmla="*/ 79 h 98"/>
                <a:gd name="T38" fmla="*/ 73 w 96"/>
                <a:gd name="T39" fmla="*/ 74 h 98"/>
                <a:gd name="T40" fmla="*/ 64 w 96"/>
                <a:gd name="T41" fmla="*/ 70 h 98"/>
                <a:gd name="T42" fmla="*/ 58 w 96"/>
                <a:gd name="T43" fmla="*/ 65 h 98"/>
                <a:gd name="T44" fmla="*/ 49 w 96"/>
                <a:gd name="T45" fmla="*/ 60 h 98"/>
                <a:gd name="T46" fmla="*/ 41 w 96"/>
                <a:gd name="T47" fmla="*/ 57 h 98"/>
                <a:gd name="T48" fmla="*/ 34 w 96"/>
                <a:gd name="T49" fmla="*/ 52 h 98"/>
                <a:gd name="T50" fmla="*/ 28 w 96"/>
                <a:gd name="T51" fmla="*/ 46 h 98"/>
                <a:gd name="T52" fmla="*/ 19 w 96"/>
                <a:gd name="T53" fmla="*/ 41 h 98"/>
                <a:gd name="T54" fmla="*/ 13 w 96"/>
                <a:gd name="T55" fmla="*/ 35 h 98"/>
                <a:gd name="T56" fmla="*/ 8 w 96"/>
                <a:gd name="T57" fmla="*/ 27 h 98"/>
                <a:gd name="T58" fmla="*/ 8 w 96"/>
                <a:gd name="T59" fmla="*/ 20 h 98"/>
                <a:gd name="T60" fmla="*/ 9 w 96"/>
                <a:gd name="T61" fmla="*/ 13 h 98"/>
                <a:gd name="T62" fmla="*/ 10 w 96"/>
                <a:gd name="T63" fmla="*/ 6 h 98"/>
                <a:gd name="T64" fmla="*/ 13 w 96"/>
                <a:gd name="T65" fmla="*/ 0 h 98"/>
                <a:gd name="T66" fmla="*/ 13 w 96"/>
                <a:gd name="T67" fmla="*/ 0 h 98"/>
                <a:gd name="T68" fmla="*/ 13 w 96"/>
                <a:gd name="T69" fmla="*/ 0 h 98"/>
                <a:gd name="T70" fmla="*/ 13 w 96"/>
                <a:gd name="T71" fmla="*/ 0 h 98"/>
                <a:gd name="T72" fmla="*/ 13 w 96"/>
                <a:gd name="T73" fmla="*/ 0 h 98"/>
                <a:gd name="T74" fmla="*/ 13 w 96"/>
                <a:gd name="T75"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6" h="98">
                  <a:moveTo>
                    <a:pt x="13" y="0"/>
                  </a:moveTo>
                  <a:lnTo>
                    <a:pt x="6" y="13"/>
                  </a:lnTo>
                  <a:lnTo>
                    <a:pt x="0" y="25"/>
                  </a:lnTo>
                  <a:lnTo>
                    <a:pt x="0" y="37"/>
                  </a:lnTo>
                  <a:lnTo>
                    <a:pt x="8" y="50"/>
                  </a:lnTo>
                  <a:lnTo>
                    <a:pt x="16" y="58"/>
                  </a:lnTo>
                  <a:lnTo>
                    <a:pt x="24" y="65"/>
                  </a:lnTo>
                  <a:lnTo>
                    <a:pt x="34" y="73"/>
                  </a:lnTo>
                  <a:lnTo>
                    <a:pt x="44" y="79"/>
                  </a:lnTo>
                  <a:lnTo>
                    <a:pt x="54" y="86"/>
                  </a:lnTo>
                  <a:lnTo>
                    <a:pt x="64" y="90"/>
                  </a:lnTo>
                  <a:lnTo>
                    <a:pt x="75" y="95"/>
                  </a:lnTo>
                  <a:lnTo>
                    <a:pt x="85" y="98"/>
                  </a:lnTo>
                  <a:lnTo>
                    <a:pt x="89" y="98"/>
                  </a:lnTo>
                  <a:lnTo>
                    <a:pt x="93" y="96"/>
                  </a:lnTo>
                  <a:lnTo>
                    <a:pt x="96" y="93"/>
                  </a:lnTo>
                  <a:lnTo>
                    <a:pt x="94" y="89"/>
                  </a:lnTo>
                  <a:lnTo>
                    <a:pt x="87" y="83"/>
                  </a:lnTo>
                  <a:lnTo>
                    <a:pt x="81" y="79"/>
                  </a:lnTo>
                  <a:lnTo>
                    <a:pt x="73" y="74"/>
                  </a:lnTo>
                  <a:lnTo>
                    <a:pt x="64" y="70"/>
                  </a:lnTo>
                  <a:lnTo>
                    <a:pt x="58" y="65"/>
                  </a:lnTo>
                  <a:lnTo>
                    <a:pt x="49" y="60"/>
                  </a:lnTo>
                  <a:lnTo>
                    <a:pt x="41" y="57"/>
                  </a:lnTo>
                  <a:lnTo>
                    <a:pt x="34" y="52"/>
                  </a:lnTo>
                  <a:lnTo>
                    <a:pt x="28" y="46"/>
                  </a:lnTo>
                  <a:lnTo>
                    <a:pt x="19" y="41"/>
                  </a:lnTo>
                  <a:lnTo>
                    <a:pt x="13" y="35"/>
                  </a:lnTo>
                  <a:lnTo>
                    <a:pt x="8" y="27"/>
                  </a:lnTo>
                  <a:lnTo>
                    <a:pt x="8" y="20"/>
                  </a:lnTo>
                  <a:lnTo>
                    <a:pt x="9" y="13"/>
                  </a:lnTo>
                  <a:lnTo>
                    <a:pt x="10" y="6"/>
                  </a:lnTo>
                  <a:lnTo>
                    <a:pt x="13" y="0"/>
                  </a:lnTo>
                  <a:lnTo>
                    <a:pt x="13" y="0"/>
                  </a:lnTo>
                  <a:lnTo>
                    <a:pt x="13" y="0"/>
                  </a:lnTo>
                  <a:lnTo>
                    <a:pt x="13" y="0"/>
                  </a:lnTo>
                  <a:lnTo>
                    <a:pt x="13" y="0"/>
                  </a:lnTo>
                  <a:lnTo>
                    <a:pt x="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8" name="Freeform 162">
              <a:extLst>
                <a:ext uri="{FF2B5EF4-FFF2-40B4-BE49-F238E27FC236}">
                  <a16:creationId xmlns:a16="http://schemas.microsoft.com/office/drawing/2014/main" id="{EE7AB3D4-169F-47A5-AC16-30DCFBA23AFC}"/>
                </a:ext>
              </a:extLst>
            </p:cNvPr>
            <p:cNvSpPr>
              <a:spLocks/>
            </p:cNvSpPr>
            <p:nvPr/>
          </p:nvSpPr>
          <p:spPr bwMode="auto">
            <a:xfrm>
              <a:off x="690" y="3460"/>
              <a:ext cx="53" cy="43"/>
            </a:xfrm>
            <a:custGeom>
              <a:avLst/>
              <a:gdLst>
                <a:gd name="T0" fmla="*/ 3 w 105"/>
                <a:gd name="T1" fmla="*/ 0 h 87"/>
                <a:gd name="T2" fmla="*/ 2 w 105"/>
                <a:gd name="T3" fmla="*/ 11 h 87"/>
                <a:gd name="T4" fmla="*/ 0 w 105"/>
                <a:gd name="T5" fmla="*/ 21 h 87"/>
                <a:gd name="T6" fmla="*/ 2 w 105"/>
                <a:gd name="T7" fmla="*/ 31 h 87"/>
                <a:gd name="T8" fmla="*/ 5 w 105"/>
                <a:gd name="T9" fmla="*/ 42 h 87"/>
                <a:gd name="T10" fmla="*/ 11 w 105"/>
                <a:gd name="T11" fmla="*/ 50 h 87"/>
                <a:gd name="T12" fmla="*/ 20 w 105"/>
                <a:gd name="T13" fmla="*/ 55 h 87"/>
                <a:gd name="T14" fmla="*/ 29 w 105"/>
                <a:gd name="T15" fmla="*/ 61 h 87"/>
                <a:gd name="T16" fmla="*/ 38 w 105"/>
                <a:gd name="T17" fmla="*/ 67 h 87"/>
                <a:gd name="T18" fmla="*/ 45 w 105"/>
                <a:gd name="T19" fmla="*/ 73 h 87"/>
                <a:gd name="T20" fmla="*/ 53 w 105"/>
                <a:gd name="T21" fmla="*/ 77 h 87"/>
                <a:gd name="T22" fmla="*/ 61 w 105"/>
                <a:gd name="T23" fmla="*/ 82 h 87"/>
                <a:gd name="T24" fmla="*/ 71 w 105"/>
                <a:gd name="T25" fmla="*/ 84 h 87"/>
                <a:gd name="T26" fmla="*/ 80 w 105"/>
                <a:gd name="T27" fmla="*/ 87 h 87"/>
                <a:gd name="T28" fmla="*/ 88 w 105"/>
                <a:gd name="T29" fmla="*/ 85 h 87"/>
                <a:gd name="T30" fmla="*/ 96 w 105"/>
                <a:gd name="T31" fmla="*/ 82 h 87"/>
                <a:gd name="T32" fmla="*/ 103 w 105"/>
                <a:gd name="T33" fmla="*/ 75 h 87"/>
                <a:gd name="T34" fmla="*/ 104 w 105"/>
                <a:gd name="T35" fmla="*/ 72 h 87"/>
                <a:gd name="T36" fmla="*/ 105 w 105"/>
                <a:gd name="T37" fmla="*/ 68 h 87"/>
                <a:gd name="T38" fmla="*/ 105 w 105"/>
                <a:gd name="T39" fmla="*/ 66 h 87"/>
                <a:gd name="T40" fmla="*/ 102 w 105"/>
                <a:gd name="T41" fmla="*/ 67 h 87"/>
                <a:gd name="T42" fmla="*/ 95 w 105"/>
                <a:gd name="T43" fmla="*/ 68 h 87"/>
                <a:gd name="T44" fmla="*/ 87 w 105"/>
                <a:gd name="T45" fmla="*/ 68 h 87"/>
                <a:gd name="T46" fmla="*/ 79 w 105"/>
                <a:gd name="T47" fmla="*/ 67 h 87"/>
                <a:gd name="T48" fmla="*/ 72 w 105"/>
                <a:gd name="T49" fmla="*/ 65 h 87"/>
                <a:gd name="T50" fmla="*/ 64 w 105"/>
                <a:gd name="T51" fmla="*/ 61 h 87"/>
                <a:gd name="T52" fmla="*/ 57 w 105"/>
                <a:gd name="T53" fmla="*/ 58 h 87"/>
                <a:gd name="T54" fmla="*/ 50 w 105"/>
                <a:gd name="T55" fmla="*/ 53 h 87"/>
                <a:gd name="T56" fmla="*/ 44 w 105"/>
                <a:gd name="T57" fmla="*/ 50 h 87"/>
                <a:gd name="T58" fmla="*/ 38 w 105"/>
                <a:gd name="T59" fmla="*/ 46 h 87"/>
                <a:gd name="T60" fmla="*/ 31 w 105"/>
                <a:gd name="T61" fmla="*/ 44 h 87"/>
                <a:gd name="T62" fmla="*/ 25 w 105"/>
                <a:gd name="T63" fmla="*/ 42 h 87"/>
                <a:gd name="T64" fmla="*/ 19 w 105"/>
                <a:gd name="T65" fmla="*/ 38 h 87"/>
                <a:gd name="T66" fmla="*/ 11 w 105"/>
                <a:gd name="T67" fmla="*/ 31 h 87"/>
                <a:gd name="T68" fmla="*/ 6 w 105"/>
                <a:gd name="T69" fmla="*/ 22 h 87"/>
                <a:gd name="T70" fmla="*/ 4 w 105"/>
                <a:gd name="T71" fmla="*/ 12 h 87"/>
                <a:gd name="T72" fmla="*/ 3 w 105"/>
                <a:gd name="T73" fmla="*/ 0 h 87"/>
                <a:gd name="T74" fmla="*/ 3 w 105"/>
                <a:gd name="T75" fmla="*/ 0 h 87"/>
                <a:gd name="T76" fmla="*/ 3 w 105"/>
                <a:gd name="T77" fmla="*/ 0 h 87"/>
                <a:gd name="T78" fmla="*/ 3 w 105"/>
                <a:gd name="T79" fmla="*/ 0 h 87"/>
                <a:gd name="T80" fmla="*/ 3 w 105"/>
                <a:gd name="T81" fmla="*/ 0 h 87"/>
                <a:gd name="T82" fmla="*/ 3 w 105"/>
                <a:gd name="T83"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5" h="87">
                  <a:moveTo>
                    <a:pt x="3" y="0"/>
                  </a:moveTo>
                  <a:lnTo>
                    <a:pt x="2" y="11"/>
                  </a:lnTo>
                  <a:lnTo>
                    <a:pt x="0" y="21"/>
                  </a:lnTo>
                  <a:lnTo>
                    <a:pt x="2" y="31"/>
                  </a:lnTo>
                  <a:lnTo>
                    <a:pt x="5" y="42"/>
                  </a:lnTo>
                  <a:lnTo>
                    <a:pt x="11" y="50"/>
                  </a:lnTo>
                  <a:lnTo>
                    <a:pt x="20" y="55"/>
                  </a:lnTo>
                  <a:lnTo>
                    <a:pt x="29" y="61"/>
                  </a:lnTo>
                  <a:lnTo>
                    <a:pt x="38" y="67"/>
                  </a:lnTo>
                  <a:lnTo>
                    <a:pt x="45" y="73"/>
                  </a:lnTo>
                  <a:lnTo>
                    <a:pt x="53" y="77"/>
                  </a:lnTo>
                  <a:lnTo>
                    <a:pt x="61" y="82"/>
                  </a:lnTo>
                  <a:lnTo>
                    <a:pt x="71" y="84"/>
                  </a:lnTo>
                  <a:lnTo>
                    <a:pt x="80" y="87"/>
                  </a:lnTo>
                  <a:lnTo>
                    <a:pt x="88" y="85"/>
                  </a:lnTo>
                  <a:lnTo>
                    <a:pt x="96" y="82"/>
                  </a:lnTo>
                  <a:lnTo>
                    <a:pt x="103" y="75"/>
                  </a:lnTo>
                  <a:lnTo>
                    <a:pt x="104" y="72"/>
                  </a:lnTo>
                  <a:lnTo>
                    <a:pt x="105" y="68"/>
                  </a:lnTo>
                  <a:lnTo>
                    <a:pt x="105" y="66"/>
                  </a:lnTo>
                  <a:lnTo>
                    <a:pt x="102" y="67"/>
                  </a:lnTo>
                  <a:lnTo>
                    <a:pt x="95" y="68"/>
                  </a:lnTo>
                  <a:lnTo>
                    <a:pt x="87" y="68"/>
                  </a:lnTo>
                  <a:lnTo>
                    <a:pt x="79" y="67"/>
                  </a:lnTo>
                  <a:lnTo>
                    <a:pt x="72" y="65"/>
                  </a:lnTo>
                  <a:lnTo>
                    <a:pt x="64" y="61"/>
                  </a:lnTo>
                  <a:lnTo>
                    <a:pt x="57" y="58"/>
                  </a:lnTo>
                  <a:lnTo>
                    <a:pt x="50" y="53"/>
                  </a:lnTo>
                  <a:lnTo>
                    <a:pt x="44" y="50"/>
                  </a:lnTo>
                  <a:lnTo>
                    <a:pt x="38" y="46"/>
                  </a:lnTo>
                  <a:lnTo>
                    <a:pt x="31" y="44"/>
                  </a:lnTo>
                  <a:lnTo>
                    <a:pt x="25" y="42"/>
                  </a:lnTo>
                  <a:lnTo>
                    <a:pt x="19" y="38"/>
                  </a:lnTo>
                  <a:lnTo>
                    <a:pt x="11" y="31"/>
                  </a:lnTo>
                  <a:lnTo>
                    <a:pt x="6" y="22"/>
                  </a:lnTo>
                  <a:lnTo>
                    <a:pt x="4" y="12"/>
                  </a:lnTo>
                  <a:lnTo>
                    <a:pt x="3" y="0"/>
                  </a:lnTo>
                  <a:lnTo>
                    <a:pt x="3" y="0"/>
                  </a:lnTo>
                  <a:lnTo>
                    <a:pt x="3" y="0"/>
                  </a:lnTo>
                  <a:lnTo>
                    <a:pt x="3" y="0"/>
                  </a:lnTo>
                  <a:lnTo>
                    <a:pt x="3" y="0"/>
                  </a:lnTo>
                  <a:lnTo>
                    <a:pt x="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9" name="Freeform 163">
              <a:extLst>
                <a:ext uri="{FF2B5EF4-FFF2-40B4-BE49-F238E27FC236}">
                  <a16:creationId xmlns:a16="http://schemas.microsoft.com/office/drawing/2014/main" id="{B1B4445C-9653-4BE6-BA5E-CF445B6B6859}"/>
                </a:ext>
              </a:extLst>
            </p:cNvPr>
            <p:cNvSpPr>
              <a:spLocks/>
            </p:cNvSpPr>
            <p:nvPr/>
          </p:nvSpPr>
          <p:spPr bwMode="auto">
            <a:xfrm>
              <a:off x="694" y="3492"/>
              <a:ext cx="57" cy="28"/>
            </a:xfrm>
            <a:custGeom>
              <a:avLst/>
              <a:gdLst>
                <a:gd name="T0" fmla="*/ 1 w 114"/>
                <a:gd name="T1" fmla="*/ 0 h 55"/>
                <a:gd name="T2" fmla="*/ 0 w 114"/>
                <a:gd name="T3" fmla="*/ 9 h 55"/>
                <a:gd name="T4" fmla="*/ 3 w 114"/>
                <a:gd name="T5" fmla="*/ 17 h 55"/>
                <a:gd name="T6" fmla="*/ 7 w 114"/>
                <a:gd name="T7" fmla="*/ 24 h 55"/>
                <a:gd name="T8" fmla="*/ 14 w 114"/>
                <a:gd name="T9" fmla="*/ 30 h 55"/>
                <a:gd name="T10" fmla="*/ 21 w 114"/>
                <a:gd name="T11" fmla="*/ 34 h 55"/>
                <a:gd name="T12" fmla="*/ 29 w 114"/>
                <a:gd name="T13" fmla="*/ 39 h 55"/>
                <a:gd name="T14" fmla="*/ 37 w 114"/>
                <a:gd name="T15" fmla="*/ 44 h 55"/>
                <a:gd name="T16" fmla="*/ 44 w 114"/>
                <a:gd name="T17" fmla="*/ 47 h 55"/>
                <a:gd name="T18" fmla="*/ 49 w 114"/>
                <a:gd name="T19" fmla="*/ 49 h 55"/>
                <a:gd name="T20" fmla="*/ 53 w 114"/>
                <a:gd name="T21" fmla="*/ 51 h 55"/>
                <a:gd name="T22" fmla="*/ 59 w 114"/>
                <a:gd name="T23" fmla="*/ 53 h 55"/>
                <a:gd name="T24" fmla="*/ 66 w 114"/>
                <a:gd name="T25" fmla="*/ 54 h 55"/>
                <a:gd name="T26" fmla="*/ 72 w 114"/>
                <a:gd name="T27" fmla="*/ 55 h 55"/>
                <a:gd name="T28" fmla="*/ 78 w 114"/>
                <a:gd name="T29" fmla="*/ 55 h 55"/>
                <a:gd name="T30" fmla="*/ 83 w 114"/>
                <a:gd name="T31" fmla="*/ 55 h 55"/>
                <a:gd name="T32" fmla="*/ 88 w 114"/>
                <a:gd name="T33" fmla="*/ 55 h 55"/>
                <a:gd name="T34" fmla="*/ 97 w 114"/>
                <a:gd name="T35" fmla="*/ 52 h 55"/>
                <a:gd name="T36" fmla="*/ 103 w 114"/>
                <a:gd name="T37" fmla="*/ 45 h 55"/>
                <a:gd name="T38" fmla="*/ 107 w 114"/>
                <a:gd name="T39" fmla="*/ 37 h 55"/>
                <a:gd name="T40" fmla="*/ 113 w 114"/>
                <a:gd name="T41" fmla="*/ 29 h 55"/>
                <a:gd name="T42" fmla="*/ 114 w 114"/>
                <a:gd name="T43" fmla="*/ 26 h 55"/>
                <a:gd name="T44" fmla="*/ 113 w 114"/>
                <a:gd name="T45" fmla="*/ 25 h 55"/>
                <a:gd name="T46" fmla="*/ 111 w 114"/>
                <a:gd name="T47" fmla="*/ 25 h 55"/>
                <a:gd name="T48" fmla="*/ 109 w 114"/>
                <a:gd name="T49" fmla="*/ 26 h 55"/>
                <a:gd name="T50" fmla="*/ 105 w 114"/>
                <a:gd name="T51" fmla="*/ 30 h 55"/>
                <a:gd name="T52" fmla="*/ 101 w 114"/>
                <a:gd name="T53" fmla="*/ 33 h 55"/>
                <a:gd name="T54" fmla="*/ 97 w 114"/>
                <a:gd name="T55" fmla="*/ 37 h 55"/>
                <a:gd name="T56" fmla="*/ 94 w 114"/>
                <a:gd name="T57" fmla="*/ 39 h 55"/>
                <a:gd name="T58" fmla="*/ 89 w 114"/>
                <a:gd name="T59" fmla="*/ 41 h 55"/>
                <a:gd name="T60" fmla="*/ 84 w 114"/>
                <a:gd name="T61" fmla="*/ 41 h 55"/>
                <a:gd name="T62" fmla="*/ 80 w 114"/>
                <a:gd name="T63" fmla="*/ 42 h 55"/>
                <a:gd name="T64" fmla="*/ 74 w 114"/>
                <a:gd name="T65" fmla="*/ 41 h 55"/>
                <a:gd name="T66" fmla="*/ 67 w 114"/>
                <a:gd name="T67" fmla="*/ 40 h 55"/>
                <a:gd name="T68" fmla="*/ 60 w 114"/>
                <a:gd name="T69" fmla="*/ 39 h 55"/>
                <a:gd name="T70" fmla="*/ 53 w 114"/>
                <a:gd name="T71" fmla="*/ 38 h 55"/>
                <a:gd name="T72" fmla="*/ 46 w 114"/>
                <a:gd name="T73" fmla="*/ 36 h 55"/>
                <a:gd name="T74" fmla="*/ 41 w 114"/>
                <a:gd name="T75" fmla="*/ 33 h 55"/>
                <a:gd name="T76" fmla="*/ 34 w 114"/>
                <a:gd name="T77" fmla="*/ 30 h 55"/>
                <a:gd name="T78" fmla="*/ 26 w 114"/>
                <a:gd name="T79" fmla="*/ 26 h 55"/>
                <a:gd name="T80" fmla="*/ 19 w 114"/>
                <a:gd name="T81" fmla="*/ 23 h 55"/>
                <a:gd name="T82" fmla="*/ 13 w 114"/>
                <a:gd name="T83" fmla="*/ 18 h 55"/>
                <a:gd name="T84" fmla="*/ 7 w 114"/>
                <a:gd name="T85" fmla="*/ 13 h 55"/>
                <a:gd name="T86" fmla="*/ 4 w 114"/>
                <a:gd name="T87" fmla="*/ 7 h 55"/>
                <a:gd name="T88" fmla="*/ 3 w 114"/>
                <a:gd name="T89" fmla="*/ 0 h 55"/>
                <a:gd name="T90" fmla="*/ 3 w 114"/>
                <a:gd name="T91" fmla="*/ 0 h 55"/>
                <a:gd name="T92" fmla="*/ 3 w 114"/>
                <a:gd name="T93" fmla="*/ 0 h 55"/>
                <a:gd name="T94" fmla="*/ 1 w 114"/>
                <a:gd name="T95" fmla="*/ 0 h 55"/>
                <a:gd name="T96" fmla="*/ 1 w 114"/>
                <a:gd name="T97" fmla="*/ 0 h 55"/>
                <a:gd name="T98" fmla="*/ 1 w 114"/>
                <a:gd name="T99"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4" h="55">
                  <a:moveTo>
                    <a:pt x="1" y="0"/>
                  </a:moveTo>
                  <a:lnTo>
                    <a:pt x="0" y="9"/>
                  </a:lnTo>
                  <a:lnTo>
                    <a:pt x="3" y="17"/>
                  </a:lnTo>
                  <a:lnTo>
                    <a:pt x="7" y="24"/>
                  </a:lnTo>
                  <a:lnTo>
                    <a:pt x="14" y="30"/>
                  </a:lnTo>
                  <a:lnTo>
                    <a:pt x="21" y="34"/>
                  </a:lnTo>
                  <a:lnTo>
                    <a:pt x="29" y="39"/>
                  </a:lnTo>
                  <a:lnTo>
                    <a:pt x="37" y="44"/>
                  </a:lnTo>
                  <a:lnTo>
                    <a:pt x="44" y="47"/>
                  </a:lnTo>
                  <a:lnTo>
                    <a:pt x="49" y="49"/>
                  </a:lnTo>
                  <a:lnTo>
                    <a:pt x="53" y="51"/>
                  </a:lnTo>
                  <a:lnTo>
                    <a:pt x="59" y="53"/>
                  </a:lnTo>
                  <a:lnTo>
                    <a:pt x="66" y="54"/>
                  </a:lnTo>
                  <a:lnTo>
                    <a:pt x="72" y="55"/>
                  </a:lnTo>
                  <a:lnTo>
                    <a:pt x="78" y="55"/>
                  </a:lnTo>
                  <a:lnTo>
                    <a:pt x="83" y="55"/>
                  </a:lnTo>
                  <a:lnTo>
                    <a:pt x="88" y="55"/>
                  </a:lnTo>
                  <a:lnTo>
                    <a:pt x="97" y="52"/>
                  </a:lnTo>
                  <a:lnTo>
                    <a:pt x="103" y="45"/>
                  </a:lnTo>
                  <a:lnTo>
                    <a:pt x="107" y="37"/>
                  </a:lnTo>
                  <a:lnTo>
                    <a:pt x="113" y="29"/>
                  </a:lnTo>
                  <a:lnTo>
                    <a:pt x="114" y="26"/>
                  </a:lnTo>
                  <a:lnTo>
                    <a:pt x="113" y="25"/>
                  </a:lnTo>
                  <a:lnTo>
                    <a:pt x="111" y="25"/>
                  </a:lnTo>
                  <a:lnTo>
                    <a:pt x="109" y="26"/>
                  </a:lnTo>
                  <a:lnTo>
                    <a:pt x="105" y="30"/>
                  </a:lnTo>
                  <a:lnTo>
                    <a:pt x="101" y="33"/>
                  </a:lnTo>
                  <a:lnTo>
                    <a:pt x="97" y="37"/>
                  </a:lnTo>
                  <a:lnTo>
                    <a:pt x="94" y="39"/>
                  </a:lnTo>
                  <a:lnTo>
                    <a:pt x="89" y="41"/>
                  </a:lnTo>
                  <a:lnTo>
                    <a:pt x="84" y="41"/>
                  </a:lnTo>
                  <a:lnTo>
                    <a:pt x="80" y="42"/>
                  </a:lnTo>
                  <a:lnTo>
                    <a:pt x="74" y="41"/>
                  </a:lnTo>
                  <a:lnTo>
                    <a:pt x="67" y="40"/>
                  </a:lnTo>
                  <a:lnTo>
                    <a:pt x="60" y="39"/>
                  </a:lnTo>
                  <a:lnTo>
                    <a:pt x="53" y="38"/>
                  </a:lnTo>
                  <a:lnTo>
                    <a:pt x="46" y="36"/>
                  </a:lnTo>
                  <a:lnTo>
                    <a:pt x="41" y="33"/>
                  </a:lnTo>
                  <a:lnTo>
                    <a:pt x="34" y="30"/>
                  </a:lnTo>
                  <a:lnTo>
                    <a:pt x="26" y="26"/>
                  </a:lnTo>
                  <a:lnTo>
                    <a:pt x="19" y="23"/>
                  </a:lnTo>
                  <a:lnTo>
                    <a:pt x="13" y="18"/>
                  </a:lnTo>
                  <a:lnTo>
                    <a:pt x="7" y="13"/>
                  </a:lnTo>
                  <a:lnTo>
                    <a:pt x="4" y="7"/>
                  </a:lnTo>
                  <a:lnTo>
                    <a:pt x="3" y="0"/>
                  </a:lnTo>
                  <a:lnTo>
                    <a:pt x="3" y="0"/>
                  </a:lnTo>
                  <a:lnTo>
                    <a:pt x="3" y="0"/>
                  </a:lnTo>
                  <a:lnTo>
                    <a:pt x="1" y="0"/>
                  </a:lnTo>
                  <a:lnTo>
                    <a:pt x="1" y="0"/>
                  </a:lnTo>
                  <a:lnTo>
                    <a:pt x="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0" name="Freeform 164">
              <a:extLst>
                <a:ext uri="{FF2B5EF4-FFF2-40B4-BE49-F238E27FC236}">
                  <a16:creationId xmlns:a16="http://schemas.microsoft.com/office/drawing/2014/main" id="{F805AC86-C9C3-44AF-9A85-10A050F41106}"/>
                </a:ext>
              </a:extLst>
            </p:cNvPr>
            <p:cNvSpPr>
              <a:spLocks/>
            </p:cNvSpPr>
            <p:nvPr/>
          </p:nvSpPr>
          <p:spPr bwMode="auto">
            <a:xfrm>
              <a:off x="732" y="3490"/>
              <a:ext cx="73" cy="83"/>
            </a:xfrm>
            <a:custGeom>
              <a:avLst/>
              <a:gdLst>
                <a:gd name="T0" fmla="*/ 0 w 145"/>
                <a:gd name="T1" fmla="*/ 0 h 167"/>
                <a:gd name="T2" fmla="*/ 3 w 145"/>
                <a:gd name="T3" fmla="*/ 14 h 167"/>
                <a:gd name="T4" fmla="*/ 6 w 145"/>
                <a:gd name="T5" fmla="*/ 29 h 167"/>
                <a:gd name="T6" fmla="*/ 10 w 145"/>
                <a:gd name="T7" fmla="*/ 43 h 167"/>
                <a:gd name="T8" fmla="*/ 14 w 145"/>
                <a:gd name="T9" fmla="*/ 57 h 167"/>
                <a:gd name="T10" fmla="*/ 20 w 145"/>
                <a:gd name="T11" fmla="*/ 70 h 167"/>
                <a:gd name="T12" fmla="*/ 27 w 145"/>
                <a:gd name="T13" fmla="*/ 83 h 167"/>
                <a:gd name="T14" fmla="*/ 35 w 145"/>
                <a:gd name="T15" fmla="*/ 95 h 167"/>
                <a:gd name="T16" fmla="*/ 44 w 145"/>
                <a:gd name="T17" fmla="*/ 105 h 167"/>
                <a:gd name="T18" fmla="*/ 56 w 145"/>
                <a:gd name="T19" fmla="*/ 114 h 167"/>
                <a:gd name="T20" fmla="*/ 68 w 145"/>
                <a:gd name="T21" fmla="*/ 122 h 167"/>
                <a:gd name="T22" fmla="*/ 80 w 145"/>
                <a:gd name="T23" fmla="*/ 129 h 167"/>
                <a:gd name="T24" fmla="*/ 93 w 145"/>
                <a:gd name="T25" fmla="*/ 135 h 167"/>
                <a:gd name="T26" fmla="*/ 106 w 145"/>
                <a:gd name="T27" fmla="*/ 141 h 167"/>
                <a:gd name="T28" fmla="*/ 117 w 145"/>
                <a:gd name="T29" fmla="*/ 149 h 167"/>
                <a:gd name="T30" fmla="*/ 129 w 145"/>
                <a:gd name="T31" fmla="*/ 157 h 167"/>
                <a:gd name="T32" fmla="*/ 139 w 145"/>
                <a:gd name="T33" fmla="*/ 167 h 167"/>
                <a:gd name="T34" fmla="*/ 141 w 145"/>
                <a:gd name="T35" fmla="*/ 167 h 167"/>
                <a:gd name="T36" fmla="*/ 144 w 145"/>
                <a:gd name="T37" fmla="*/ 166 h 167"/>
                <a:gd name="T38" fmla="*/ 145 w 145"/>
                <a:gd name="T39" fmla="*/ 165 h 167"/>
                <a:gd name="T40" fmla="*/ 145 w 145"/>
                <a:gd name="T41" fmla="*/ 162 h 167"/>
                <a:gd name="T42" fmla="*/ 138 w 145"/>
                <a:gd name="T43" fmla="*/ 150 h 167"/>
                <a:gd name="T44" fmla="*/ 132 w 145"/>
                <a:gd name="T45" fmla="*/ 137 h 167"/>
                <a:gd name="T46" fmla="*/ 123 w 145"/>
                <a:gd name="T47" fmla="*/ 127 h 167"/>
                <a:gd name="T48" fmla="*/ 111 w 145"/>
                <a:gd name="T49" fmla="*/ 118 h 167"/>
                <a:gd name="T50" fmla="*/ 107 w 145"/>
                <a:gd name="T51" fmla="*/ 115 h 167"/>
                <a:gd name="T52" fmla="*/ 101 w 145"/>
                <a:gd name="T53" fmla="*/ 113 h 167"/>
                <a:gd name="T54" fmla="*/ 96 w 145"/>
                <a:gd name="T55" fmla="*/ 111 h 167"/>
                <a:gd name="T56" fmla="*/ 91 w 145"/>
                <a:gd name="T57" fmla="*/ 110 h 167"/>
                <a:gd name="T58" fmla="*/ 86 w 145"/>
                <a:gd name="T59" fmla="*/ 107 h 167"/>
                <a:gd name="T60" fmla="*/ 80 w 145"/>
                <a:gd name="T61" fmla="*/ 105 h 167"/>
                <a:gd name="T62" fmla="*/ 76 w 145"/>
                <a:gd name="T63" fmla="*/ 101 h 167"/>
                <a:gd name="T64" fmla="*/ 71 w 145"/>
                <a:gd name="T65" fmla="*/ 98 h 167"/>
                <a:gd name="T66" fmla="*/ 65 w 145"/>
                <a:gd name="T67" fmla="*/ 95 h 167"/>
                <a:gd name="T68" fmla="*/ 61 w 145"/>
                <a:gd name="T69" fmla="*/ 91 h 167"/>
                <a:gd name="T70" fmla="*/ 55 w 145"/>
                <a:gd name="T71" fmla="*/ 86 h 167"/>
                <a:gd name="T72" fmla="*/ 50 w 145"/>
                <a:gd name="T73" fmla="*/ 83 h 167"/>
                <a:gd name="T74" fmla="*/ 44 w 145"/>
                <a:gd name="T75" fmla="*/ 80 h 167"/>
                <a:gd name="T76" fmla="*/ 40 w 145"/>
                <a:gd name="T77" fmla="*/ 75 h 167"/>
                <a:gd name="T78" fmla="*/ 34 w 145"/>
                <a:gd name="T79" fmla="*/ 70 h 167"/>
                <a:gd name="T80" fmla="*/ 29 w 145"/>
                <a:gd name="T81" fmla="*/ 66 h 167"/>
                <a:gd name="T82" fmla="*/ 19 w 145"/>
                <a:gd name="T83" fmla="*/ 51 h 167"/>
                <a:gd name="T84" fmla="*/ 11 w 145"/>
                <a:gd name="T85" fmla="*/ 35 h 167"/>
                <a:gd name="T86" fmla="*/ 5 w 145"/>
                <a:gd name="T87" fmla="*/ 17 h 167"/>
                <a:gd name="T88" fmla="*/ 1 w 145"/>
                <a:gd name="T89" fmla="*/ 0 h 167"/>
                <a:gd name="T90" fmla="*/ 0 w 145"/>
                <a:gd name="T91" fmla="*/ 0 h 167"/>
                <a:gd name="T92" fmla="*/ 0 w 145"/>
                <a:gd name="T93" fmla="*/ 0 h 167"/>
                <a:gd name="T94" fmla="*/ 0 w 145"/>
                <a:gd name="T95" fmla="*/ 0 h 167"/>
                <a:gd name="T96" fmla="*/ 0 w 145"/>
                <a:gd name="T97" fmla="*/ 0 h 167"/>
                <a:gd name="T98" fmla="*/ 0 w 145"/>
                <a:gd name="T99"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5" h="167">
                  <a:moveTo>
                    <a:pt x="0" y="0"/>
                  </a:moveTo>
                  <a:lnTo>
                    <a:pt x="3" y="14"/>
                  </a:lnTo>
                  <a:lnTo>
                    <a:pt x="6" y="29"/>
                  </a:lnTo>
                  <a:lnTo>
                    <a:pt x="10" y="43"/>
                  </a:lnTo>
                  <a:lnTo>
                    <a:pt x="14" y="57"/>
                  </a:lnTo>
                  <a:lnTo>
                    <a:pt x="20" y="70"/>
                  </a:lnTo>
                  <a:lnTo>
                    <a:pt x="27" y="83"/>
                  </a:lnTo>
                  <a:lnTo>
                    <a:pt x="35" y="95"/>
                  </a:lnTo>
                  <a:lnTo>
                    <a:pt x="44" y="105"/>
                  </a:lnTo>
                  <a:lnTo>
                    <a:pt x="56" y="114"/>
                  </a:lnTo>
                  <a:lnTo>
                    <a:pt x="68" y="122"/>
                  </a:lnTo>
                  <a:lnTo>
                    <a:pt x="80" y="129"/>
                  </a:lnTo>
                  <a:lnTo>
                    <a:pt x="93" y="135"/>
                  </a:lnTo>
                  <a:lnTo>
                    <a:pt x="106" y="141"/>
                  </a:lnTo>
                  <a:lnTo>
                    <a:pt x="117" y="149"/>
                  </a:lnTo>
                  <a:lnTo>
                    <a:pt x="129" y="157"/>
                  </a:lnTo>
                  <a:lnTo>
                    <a:pt x="139" y="167"/>
                  </a:lnTo>
                  <a:lnTo>
                    <a:pt x="141" y="167"/>
                  </a:lnTo>
                  <a:lnTo>
                    <a:pt x="144" y="166"/>
                  </a:lnTo>
                  <a:lnTo>
                    <a:pt x="145" y="165"/>
                  </a:lnTo>
                  <a:lnTo>
                    <a:pt x="145" y="162"/>
                  </a:lnTo>
                  <a:lnTo>
                    <a:pt x="138" y="150"/>
                  </a:lnTo>
                  <a:lnTo>
                    <a:pt x="132" y="137"/>
                  </a:lnTo>
                  <a:lnTo>
                    <a:pt x="123" y="127"/>
                  </a:lnTo>
                  <a:lnTo>
                    <a:pt x="111" y="118"/>
                  </a:lnTo>
                  <a:lnTo>
                    <a:pt x="107" y="115"/>
                  </a:lnTo>
                  <a:lnTo>
                    <a:pt x="101" y="113"/>
                  </a:lnTo>
                  <a:lnTo>
                    <a:pt x="96" y="111"/>
                  </a:lnTo>
                  <a:lnTo>
                    <a:pt x="91" y="110"/>
                  </a:lnTo>
                  <a:lnTo>
                    <a:pt x="86" y="107"/>
                  </a:lnTo>
                  <a:lnTo>
                    <a:pt x="80" y="105"/>
                  </a:lnTo>
                  <a:lnTo>
                    <a:pt x="76" y="101"/>
                  </a:lnTo>
                  <a:lnTo>
                    <a:pt x="71" y="98"/>
                  </a:lnTo>
                  <a:lnTo>
                    <a:pt x="65" y="95"/>
                  </a:lnTo>
                  <a:lnTo>
                    <a:pt x="61" y="91"/>
                  </a:lnTo>
                  <a:lnTo>
                    <a:pt x="55" y="86"/>
                  </a:lnTo>
                  <a:lnTo>
                    <a:pt x="50" y="83"/>
                  </a:lnTo>
                  <a:lnTo>
                    <a:pt x="44" y="80"/>
                  </a:lnTo>
                  <a:lnTo>
                    <a:pt x="40" y="75"/>
                  </a:lnTo>
                  <a:lnTo>
                    <a:pt x="34" y="70"/>
                  </a:lnTo>
                  <a:lnTo>
                    <a:pt x="29" y="66"/>
                  </a:lnTo>
                  <a:lnTo>
                    <a:pt x="19" y="51"/>
                  </a:lnTo>
                  <a:lnTo>
                    <a:pt x="11" y="35"/>
                  </a:lnTo>
                  <a:lnTo>
                    <a:pt x="5" y="17"/>
                  </a:lnTo>
                  <a:lnTo>
                    <a:pt x="1" y="0"/>
                  </a:lnTo>
                  <a:lnTo>
                    <a:pt x="0" y="0"/>
                  </a:lnTo>
                  <a:lnTo>
                    <a:pt x="0" y="0"/>
                  </a:lnTo>
                  <a:lnTo>
                    <a:pt x="0" y="0"/>
                  </a:lnTo>
                  <a:lnTo>
                    <a:pt x="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61" name="Group 170">
            <a:extLst>
              <a:ext uri="{FF2B5EF4-FFF2-40B4-BE49-F238E27FC236}">
                <a16:creationId xmlns:a16="http://schemas.microsoft.com/office/drawing/2014/main" id="{5320BD69-0754-453C-AE6E-EA3C8BF52762}"/>
              </a:ext>
            </a:extLst>
          </p:cNvPr>
          <p:cNvGrpSpPr>
            <a:grpSpLocks/>
          </p:cNvGrpSpPr>
          <p:nvPr/>
        </p:nvGrpSpPr>
        <p:grpSpPr bwMode="auto">
          <a:xfrm rot="1800000" flipH="1">
            <a:off x="1393209" y="1564921"/>
            <a:ext cx="706438" cy="671512"/>
            <a:chOff x="672" y="3354"/>
            <a:chExt cx="445" cy="423"/>
          </a:xfrm>
        </p:grpSpPr>
        <p:sp>
          <p:nvSpPr>
            <p:cNvPr id="62" name="Freeform 171">
              <a:extLst>
                <a:ext uri="{FF2B5EF4-FFF2-40B4-BE49-F238E27FC236}">
                  <a16:creationId xmlns:a16="http://schemas.microsoft.com/office/drawing/2014/main" id="{7E233818-8E1F-4696-AA5C-293941C1B8ED}"/>
                </a:ext>
              </a:extLst>
            </p:cNvPr>
            <p:cNvSpPr>
              <a:spLocks/>
            </p:cNvSpPr>
            <p:nvPr/>
          </p:nvSpPr>
          <p:spPr bwMode="auto">
            <a:xfrm>
              <a:off x="825" y="3558"/>
              <a:ext cx="292" cy="206"/>
            </a:xfrm>
            <a:custGeom>
              <a:avLst/>
              <a:gdLst>
                <a:gd name="T0" fmla="*/ 21 w 584"/>
                <a:gd name="T1" fmla="*/ 35 h 411"/>
                <a:gd name="T2" fmla="*/ 32 w 584"/>
                <a:gd name="T3" fmla="*/ 21 h 411"/>
                <a:gd name="T4" fmla="*/ 45 w 584"/>
                <a:gd name="T5" fmla="*/ 12 h 411"/>
                <a:gd name="T6" fmla="*/ 60 w 584"/>
                <a:gd name="T7" fmla="*/ 5 h 411"/>
                <a:gd name="T8" fmla="*/ 76 w 584"/>
                <a:gd name="T9" fmla="*/ 1 h 411"/>
                <a:gd name="T10" fmla="*/ 93 w 584"/>
                <a:gd name="T11" fmla="*/ 0 h 411"/>
                <a:gd name="T12" fmla="*/ 111 w 584"/>
                <a:gd name="T13" fmla="*/ 1 h 411"/>
                <a:gd name="T14" fmla="*/ 129 w 584"/>
                <a:gd name="T15" fmla="*/ 5 h 411"/>
                <a:gd name="T16" fmla="*/ 149 w 584"/>
                <a:gd name="T17" fmla="*/ 9 h 411"/>
                <a:gd name="T18" fmla="*/ 167 w 584"/>
                <a:gd name="T19" fmla="*/ 15 h 411"/>
                <a:gd name="T20" fmla="*/ 186 w 584"/>
                <a:gd name="T21" fmla="*/ 22 h 411"/>
                <a:gd name="T22" fmla="*/ 204 w 584"/>
                <a:gd name="T23" fmla="*/ 30 h 411"/>
                <a:gd name="T24" fmla="*/ 222 w 584"/>
                <a:gd name="T25" fmla="*/ 37 h 411"/>
                <a:gd name="T26" fmla="*/ 240 w 584"/>
                <a:gd name="T27" fmla="*/ 45 h 411"/>
                <a:gd name="T28" fmla="*/ 256 w 584"/>
                <a:gd name="T29" fmla="*/ 52 h 411"/>
                <a:gd name="T30" fmla="*/ 270 w 584"/>
                <a:gd name="T31" fmla="*/ 58 h 411"/>
                <a:gd name="T32" fmla="*/ 284 w 584"/>
                <a:gd name="T33" fmla="*/ 62 h 411"/>
                <a:gd name="T34" fmla="*/ 297 w 584"/>
                <a:gd name="T35" fmla="*/ 67 h 411"/>
                <a:gd name="T36" fmla="*/ 314 w 584"/>
                <a:gd name="T37" fmla="*/ 72 h 411"/>
                <a:gd name="T38" fmla="*/ 332 w 584"/>
                <a:gd name="T39" fmla="*/ 77 h 411"/>
                <a:gd name="T40" fmla="*/ 352 w 584"/>
                <a:gd name="T41" fmla="*/ 83 h 411"/>
                <a:gd name="T42" fmla="*/ 372 w 584"/>
                <a:gd name="T43" fmla="*/ 91 h 411"/>
                <a:gd name="T44" fmla="*/ 393 w 584"/>
                <a:gd name="T45" fmla="*/ 99 h 411"/>
                <a:gd name="T46" fmla="*/ 416 w 584"/>
                <a:gd name="T47" fmla="*/ 110 h 411"/>
                <a:gd name="T48" fmla="*/ 438 w 584"/>
                <a:gd name="T49" fmla="*/ 121 h 411"/>
                <a:gd name="T50" fmla="*/ 460 w 584"/>
                <a:gd name="T51" fmla="*/ 135 h 411"/>
                <a:gd name="T52" fmla="*/ 482 w 584"/>
                <a:gd name="T53" fmla="*/ 151 h 411"/>
                <a:gd name="T54" fmla="*/ 503 w 584"/>
                <a:gd name="T55" fmla="*/ 169 h 411"/>
                <a:gd name="T56" fmla="*/ 522 w 584"/>
                <a:gd name="T57" fmla="*/ 190 h 411"/>
                <a:gd name="T58" fmla="*/ 539 w 584"/>
                <a:gd name="T59" fmla="*/ 213 h 411"/>
                <a:gd name="T60" fmla="*/ 556 w 584"/>
                <a:gd name="T61" fmla="*/ 240 h 411"/>
                <a:gd name="T62" fmla="*/ 569 w 584"/>
                <a:gd name="T63" fmla="*/ 270 h 411"/>
                <a:gd name="T64" fmla="*/ 580 w 584"/>
                <a:gd name="T65" fmla="*/ 302 h 411"/>
                <a:gd name="T66" fmla="*/ 584 w 584"/>
                <a:gd name="T67" fmla="*/ 333 h 411"/>
                <a:gd name="T68" fmla="*/ 579 w 584"/>
                <a:gd name="T69" fmla="*/ 360 h 411"/>
                <a:gd name="T70" fmla="*/ 565 w 584"/>
                <a:gd name="T71" fmla="*/ 380 h 411"/>
                <a:gd name="T72" fmla="*/ 544 w 584"/>
                <a:gd name="T73" fmla="*/ 396 h 411"/>
                <a:gd name="T74" fmla="*/ 515 w 584"/>
                <a:gd name="T75" fmla="*/ 407 h 411"/>
                <a:gd name="T76" fmla="*/ 482 w 584"/>
                <a:gd name="T77" fmla="*/ 411 h 411"/>
                <a:gd name="T78" fmla="*/ 444 w 584"/>
                <a:gd name="T79" fmla="*/ 411 h 411"/>
                <a:gd name="T80" fmla="*/ 401 w 584"/>
                <a:gd name="T81" fmla="*/ 406 h 411"/>
                <a:gd name="T82" fmla="*/ 356 w 584"/>
                <a:gd name="T83" fmla="*/ 394 h 411"/>
                <a:gd name="T84" fmla="*/ 309 w 584"/>
                <a:gd name="T85" fmla="*/ 377 h 411"/>
                <a:gd name="T86" fmla="*/ 262 w 584"/>
                <a:gd name="T87" fmla="*/ 355 h 411"/>
                <a:gd name="T88" fmla="*/ 213 w 584"/>
                <a:gd name="T89" fmla="*/ 327 h 411"/>
                <a:gd name="T90" fmla="*/ 167 w 584"/>
                <a:gd name="T91" fmla="*/ 294 h 411"/>
                <a:gd name="T92" fmla="*/ 122 w 584"/>
                <a:gd name="T93" fmla="*/ 255 h 411"/>
                <a:gd name="T94" fmla="*/ 81 w 584"/>
                <a:gd name="T95" fmla="*/ 210 h 411"/>
                <a:gd name="T96" fmla="*/ 43 w 584"/>
                <a:gd name="T97" fmla="*/ 160 h 411"/>
                <a:gd name="T98" fmla="*/ 42 w 584"/>
                <a:gd name="T99" fmla="*/ 158 h 411"/>
                <a:gd name="T100" fmla="*/ 40 w 584"/>
                <a:gd name="T101" fmla="*/ 156 h 411"/>
                <a:gd name="T102" fmla="*/ 39 w 584"/>
                <a:gd name="T103" fmla="*/ 153 h 411"/>
                <a:gd name="T104" fmla="*/ 38 w 584"/>
                <a:gd name="T105" fmla="*/ 151 h 411"/>
                <a:gd name="T106" fmla="*/ 35 w 584"/>
                <a:gd name="T107" fmla="*/ 150 h 411"/>
                <a:gd name="T108" fmla="*/ 27 w 584"/>
                <a:gd name="T109" fmla="*/ 144 h 411"/>
                <a:gd name="T110" fmla="*/ 17 w 584"/>
                <a:gd name="T111" fmla="*/ 136 h 411"/>
                <a:gd name="T112" fmla="*/ 8 w 584"/>
                <a:gd name="T113" fmla="*/ 123 h 411"/>
                <a:gd name="T114" fmla="*/ 2 w 584"/>
                <a:gd name="T115" fmla="*/ 108 h 411"/>
                <a:gd name="T116" fmla="*/ 0 w 584"/>
                <a:gd name="T117" fmla="*/ 88 h 411"/>
                <a:gd name="T118" fmla="*/ 6 w 584"/>
                <a:gd name="T119" fmla="*/ 63 h 411"/>
                <a:gd name="T120" fmla="*/ 21 w 584"/>
                <a:gd name="T121" fmla="*/ 35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84" h="411">
                  <a:moveTo>
                    <a:pt x="21" y="35"/>
                  </a:moveTo>
                  <a:lnTo>
                    <a:pt x="32" y="21"/>
                  </a:lnTo>
                  <a:lnTo>
                    <a:pt x="45" y="12"/>
                  </a:lnTo>
                  <a:lnTo>
                    <a:pt x="60" y="5"/>
                  </a:lnTo>
                  <a:lnTo>
                    <a:pt x="76" y="1"/>
                  </a:lnTo>
                  <a:lnTo>
                    <a:pt x="93" y="0"/>
                  </a:lnTo>
                  <a:lnTo>
                    <a:pt x="111" y="1"/>
                  </a:lnTo>
                  <a:lnTo>
                    <a:pt x="129" y="5"/>
                  </a:lnTo>
                  <a:lnTo>
                    <a:pt x="149" y="9"/>
                  </a:lnTo>
                  <a:lnTo>
                    <a:pt x="167" y="15"/>
                  </a:lnTo>
                  <a:lnTo>
                    <a:pt x="186" y="22"/>
                  </a:lnTo>
                  <a:lnTo>
                    <a:pt x="204" y="30"/>
                  </a:lnTo>
                  <a:lnTo>
                    <a:pt x="222" y="37"/>
                  </a:lnTo>
                  <a:lnTo>
                    <a:pt x="240" y="45"/>
                  </a:lnTo>
                  <a:lnTo>
                    <a:pt x="256" y="52"/>
                  </a:lnTo>
                  <a:lnTo>
                    <a:pt x="270" y="58"/>
                  </a:lnTo>
                  <a:lnTo>
                    <a:pt x="284" y="62"/>
                  </a:lnTo>
                  <a:lnTo>
                    <a:pt x="297" y="67"/>
                  </a:lnTo>
                  <a:lnTo>
                    <a:pt x="314" y="72"/>
                  </a:lnTo>
                  <a:lnTo>
                    <a:pt x="332" y="77"/>
                  </a:lnTo>
                  <a:lnTo>
                    <a:pt x="352" y="83"/>
                  </a:lnTo>
                  <a:lnTo>
                    <a:pt x="372" y="91"/>
                  </a:lnTo>
                  <a:lnTo>
                    <a:pt x="393" y="99"/>
                  </a:lnTo>
                  <a:lnTo>
                    <a:pt x="416" y="110"/>
                  </a:lnTo>
                  <a:lnTo>
                    <a:pt x="438" y="121"/>
                  </a:lnTo>
                  <a:lnTo>
                    <a:pt x="460" y="135"/>
                  </a:lnTo>
                  <a:lnTo>
                    <a:pt x="482" y="151"/>
                  </a:lnTo>
                  <a:lnTo>
                    <a:pt x="503" y="169"/>
                  </a:lnTo>
                  <a:lnTo>
                    <a:pt x="522" y="190"/>
                  </a:lnTo>
                  <a:lnTo>
                    <a:pt x="539" y="213"/>
                  </a:lnTo>
                  <a:lnTo>
                    <a:pt x="556" y="240"/>
                  </a:lnTo>
                  <a:lnTo>
                    <a:pt x="569" y="270"/>
                  </a:lnTo>
                  <a:lnTo>
                    <a:pt x="580" y="302"/>
                  </a:lnTo>
                  <a:lnTo>
                    <a:pt x="584" y="333"/>
                  </a:lnTo>
                  <a:lnTo>
                    <a:pt x="579" y="360"/>
                  </a:lnTo>
                  <a:lnTo>
                    <a:pt x="565" y="380"/>
                  </a:lnTo>
                  <a:lnTo>
                    <a:pt x="544" y="396"/>
                  </a:lnTo>
                  <a:lnTo>
                    <a:pt x="515" y="407"/>
                  </a:lnTo>
                  <a:lnTo>
                    <a:pt x="482" y="411"/>
                  </a:lnTo>
                  <a:lnTo>
                    <a:pt x="444" y="411"/>
                  </a:lnTo>
                  <a:lnTo>
                    <a:pt x="401" y="406"/>
                  </a:lnTo>
                  <a:lnTo>
                    <a:pt x="356" y="394"/>
                  </a:lnTo>
                  <a:lnTo>
                    <a:pt x="309" y="377"/>
                  </a:lnTo>
                  <a:lnTo>
                    <a:pt x="262" y="355"/>
                  </a:lnTo>
                  <a:lnTo>
                    <a:pt x="213" y="327"/>
                  </a:lnTo>
                  <a:lnTo>
                    <a:pt x="167" y="294"/>
                  </a:lnTo>
                  <a:lnTo>
                    <a:pt x="122" y="255"/>
                  </a:lnTo>
                  <a:lnTo>
                    <a:pt x="81" y="210"/>
                  </a:lnTo>
                  <a:lnTo>
                    <a:pt x="43" y="160"/>
                  </a:lnTo>
                  <a:lnTo>
                    <a:pt x="42" y="158"/>
                  </a:lnTo>
                  <a:lnTo>
                    <a:pt x="40" y="156"/>
                  </a:lnTo>
                  <a:lnTo>
                    <a:pt x="39" y="153"/>
                  </a:lnTo>
                  <a:lnTo>
                    <a:pt x="38" y="151"/>
                  </a:lnTo>
                  <a:lnTo>
                    <a:pt x="35" y="150"/>
                  </a:lnTo>
                  <a:lnTo>
                    <a:pt x="27" y="144"/>
                  </a:lnTo>
                  <a:lnTo>
                    <a:pt x="17" y="136"/>
                  </a:lnTo>
                  <a:lnTo>
                    <a:pt x="8" y="123"/>
                  </a:lnTo>
                  <a:lnTo>
                    <a:pt x="2" y="108"/>
                  </a:lnTo>
                  <a:lnTo>
                    <a:pt x="0" y="88"/>
                  </a:lnTo>
                  <a:lnTo>
                    <a:pt x="6" y="63"/>
                  </a:lnTo>
                  <a:lnTo>
                    <a:pt x="21" y="35"/>
                  </a:lnTo>
                  <a:close/>
                </a:path>
              </a:pathLst>
            </a:custGeom>
            <a:solidFill>
              <a:srgbClr val="F2F7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3" name="Freeform 172">
              <a:extLst>
                <a:ext uri="{FF2B5EF4-FFF2-40B4-BE49-F238E27FC236}">
                  <a16:creationId xmlns:a16="http://schemas.microsoft.com/office/drawing/2014/main" id="{ABA3A7FB-8AF2-4739-BFC2-58AF94936CF1}"/>
                </a:ext>
              </a:extLst>
            </p:cNvPr>
            <p:cNvSpPr>
              <a:spLocks/>
            </p:cNvSpPr>
            <p:nvPr/>
          </p:nvSpPr>
          <p:spPr bwMode="auto">
            <a:xfrm>
              <a:off x="834" y="3564"/>
              <a:ext cx="277" cy="196"/>
            </a:xfrm>
            <a:custGeom>
              <a:avLst/>
              <a:gdLst>
                <a:gd name="T0" fmla="*/ 20 w 554"/>
                <a:gd name="T1" fmla="*/ 34 h 391"/>
                <a:gd name="T2" fmla="*/ 30 w 554"/>
                <a:gd name="T3" fmla="*/ 22 h 391"/>
                <a:gd name="T4" fmla="*/ 43 w 554"/>
                <a:gd name="T5" fmla="*/ 11 h 391"/>
                <a:gd name="T6" fmla="*/ 57 w 554"/>
                <a:gd name="T7" fmla="*/ 6 h 391"/>
                <a:gd name="T8" fmla="*/ 73 w 554"/>
                <a:gd name="T9" fmla="*/ 1 h 391"/>
                <a:gd name="T10" fmla="*/ 89 w 554"/>
                <a:gd name="T11" fmla="*/ 0 h 391"/>
                <a:gd name="T12" fmla="*/ 105 w 554"/>
                <a:gd name="T13" fmla="*/ 2 h 391"/>
                <a:gd name="T14" fmla="*/ 124 w 554"/>
                <a:gd name="T15" fmla="*/ 4 h 391"/>
                <a:gd name="T16" fmla="*/ 141 w 554"/>
                <a:gd name="T17" fmla="*/ 9 h 391"/>
                <a:gd name="T18" fmla="*/ 160 w 554"/>
                <a:gd name="T19" fmla="*/ 15 h 391"/>
                <a:gd name="T20" fmla="*/ 177 w 554"/>
                <a:gd name="T21" fmla="*/ 22 h 391"/>
                <a:gd name="T22" fmla="*/ 195 w 554"/>
                <a:gd name="T23" fmla="*/ 29 h 391"/>
                <a:gd name="T24" fmla="*/ 211 w 554"/>
                <a:gd name="T25" fmla="*/ 37 h 391"/>
                <a:gd name="T26" fmla="*/ 228 w 554"/>
                <a:gd name="T27" fmla="*/ 44 h 391"/>
                <a:gd name="T28" fmla="*/ 244 w 554"/>
                <a:gd name="T29" fmla="*/ 50 h 391"/>
                <a:gd name="T30" fmla="*/ 257 w 554"/>
                <a:gd name="T31" fmla="*/ 56 h 391"/>
                <a:gd name="T32" fmla="*/ 270 w 554"/>
                <a:gd name="T33" fmla="*/ 61 h 391"/>
                <a:gd name="T34" fmla="*/ 283 w 554"/>
                <a:gd name="T35" fmla="*/ 65 h 391"/>
                <a:gd name="T36" fmla="*/ 299 w 554"/>
                <a:gd name="T37" fmla="*/ 69 h 391"/>
                <a:gd name="T38" fmla="*/ 315 w 554"/>
                <a:gd name="T39" fmla="*/ 75 h 391"/>
                <a:gd name="T40" fmla="*/ 334 w 554"/>
                <a:gd name="T41" fmla="*/ 80 h 391"/>
                <a:gd name="T42" fmla="*/ 353 w 554"/>
                <a:gd name="T43" fmla="*/ 87 h 391"/>
                <a:gd name="T44" fmla="*/ 374 w 554"/>
                <a:gd name="T45" fmla="*/ 95 h 391"/>
                <a:gd name="T46" fmla="*/ 395 w 554"/>
                <a:gd name="T47" fmla="*/ 106 h 391"/>
                <a:gd name="T48" fmla="*/ 415 w 554"/>
                <a:gd name="T49" fmla="*/ 116 h 391"/>
                <a:gd name="T50" fmla="*/ 436 w 554"/>
                <a:gd name="T51" fmla="*/ 130 h 391"/>
                <a:gd name="T52" fmla="*/ 457 w 554"/>
                <a:gd name="T53" fmla="*/ 145 h 391"/>
                <a:gd name="T54" fmla="*/ 476 w 554"/>
                <a:gd name="T55" fmla="*/ 162 h 391"/>
                <a:gd name="T56" fmla="*/ 495 w 554"/>
                <a:gd name="T57" fmla="*/ 182 h 391"/>
                <a:gd name="T58" fmla="*/ 511 w 554"/>
                <a:gd name="T59" fmla="*/ 204 h 391"/>
                <a:gd name="T60" fmla="*/ 526 w 554"/>
                <a:gd name="T61" fmla="*/ 229 h 391"/>
                <a:gd name="T62" fmla="*/ 539 w 554"/>
                <a:gd name="T63" fmla="*/ 257 h 391"/>
                <a:gd name="T64" fmla="*/ 549 w 554"/>
                <a:gd name="T65" fmla="*/ 288 h 391"/>
                <a:gd name="T66" fmla="*/ 554 w 554"/>
                <a:gd name="T67" fmla="*/ 318 h 391"/>
                <a:gd name="T68" fmla="*/ 549 w 554"/>
                <a:gd name="T69" fmla="*/ 343 h 391"/>
                <a:gd name="T70" fmla="*/ 535 w 554"/>
                <a:gd name="T71" fmla="*/ 363 h 391"/>
                <a:gd name="T72" fmla="*/ 516 w 554"/>
                <a:gd name="T73" fmla="*/ 378 h 391"/>
                <a:gd name="T74" fmla="*/ 489 w 554"/>
                <a:gd name="T75" fmla="*/ 387 h 391"/>
                <a:gd name="T76" fmla="*/ 457 w 554"/>
                <a:gd name="T77" fmla="*/ 391 h 391"/>
                <a:gd name="T78" fmla="*/ 420 w 554"/>
                <a:gd name="T79" fmla="*/ 391 h 391"/>
                <a:gd name="T80" fmla="*/ 381 w 554"/>
                <a:gd name="T81" fmla="*/ 385 h 391"/>
                <a:gd name="T82" fmla="*/ 338 w 554"/>
                <a:gd name="T83" fmla="*/ 374 h 391"/>
                <a:gd name="T84" fmla="*/ 293 w 554"/>
                <a:gd name="T85" fmla="*/ 358 h 391"/>
                <a:gd name="T86" fmla="*/ 248 w 554"/>
                <a:gd name="T87" fmla="*/ 336 h 391"/>
                <a:gd name="T88" fmla="*/ 203 w 554"/>
                <a:gd name="T89" fmla="*/ 310 h 391"/>
                <a:gd name="T90" fmla="*/ 158 w 554"/>
                <a:gd name="T91" fmla="*/ 279 h 391"/>
                <a:gd name="T92" fmla="*/ 116 w 554"/>
                <a:gd name="T93" fmla="*/ 242 h 391"/>
                <a:gd name="T94" fmla="*/ 77 w 554"/>
                <a:gd name="T95" fmla="*/ 200 h 391"/>
                <a:gd name="T96" fmla="*/ 41 w 554"/>
                <a:gd name="T97" fmla="*/ 153 h 391"/>
                <a:gd name="T98" fmla="*/ 40 w 554"/>
                <a:gd name="T99" fmla="*/ 151 h 391"/>
                <a:gd name="T100" fmla="*/ 39 w 554"/>
                <a:gd name="T101" fmla="*/ 150 h 391"/>
                <a:gd name="T102" fmla="*/ 36 w 554"/>
                <a:gd name="T103" fmla="*/ 147 h 391"/>
                <a:gd name="T104" fmla="*/ 35 w 554"/>
                <a:gd name="T105" fmla="*/ 145 h 391"/>
                <a:gd name="T106" fmla="*/ 32 w 554"/>
                <a:gd name="T107" fmla="*/ 143 h 391"/>
                <a:gd name="T108" fmla="*/ 25 w 554"/>
                <a:gd name="T109" fmla="*/ 138 h 391"/>
                <a:gd name="T110" fmla="*/ 15 w 554"/>
                <a:gd name="T111" fmla="*/ 130 h 391"/>
                <a:gd name="T112" fmla="*/ 7 w 554"/>
                <a:gd name="T113" fmla="*/ 118 h 391"/>
                <a:gd name="T114" fmla="*/ 2 w 554"/>
                <a:gd name="T115" fmla="*/ 103 h 391"/>
                <a:gd name="T116" fmla="*/ 0 w 554"/>
                <a:gd name="T117" fmla="*/ 84 h 391"/>
                <a:gd name="T118" fmla="*/ 6 w 554"/>
                <a:gd name="T119" fmla="*/ 61 h 391"/>
                <a:gd name="T120" fmla="*/ 20 w 554"/>
                <a:gd name="T121" fmla="*/ 34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54" h="391">
                  <a:moveTo>
                    <a:pt x="20" y="34"/>
                  </a:moveTo>
                  <a:lnTo>
                    <a:pt x="30" y="22"/>
                  </a:lnTo>
                  <a:lnTo>
                    <a:pt x="43" y="11"/>
                  </a:lnTo>
                  <a:lnTo>
                    <a:pt x="57" y="6"/>
                  </a:lnTo>
                  <a:lnTo>
                    <a:pt x="73" y="1"/>
                  </a:lnTo>
                  <a:lnTo>
                    <a:pt x="89" y="0"/>
                  </a:lnTo>
                  <a:lnTo>
                    <a:pt x="105" y="2"/>
                  </a:lnTo>
                  <a:lnTo>
                    <a:pt x="124" y="4"/>
                  </a:lnTo>
                  <a:lnTo>
                    <a:pt x="141" y="9"/>
                  </a:lnTo>
                  <a:lnTo>
                    <a:pt x="160" y="15"/>
                  </a:lnTo>
                  <a:lnTo>
                    <a:pt x="177" y="22"/>
                  </a:lnTo>
                  <a:lnTo>
                    <a:pt x="195" y="29"/>
                  </a:lnTo>
                  <a:lnTo>
                    <a:pt x="211" y="37"/>
                  </a:lnTo>
                  <a:lnTo>
                    <a:pt x="228" y="44"/>
                  </a:lnTo>
                  <a:lnTo>
                    <a:pt x="244" y="50"/>
                  </a:lnTo>
                  <a:lnTo>
                    <a:pt x="257" y="56"/>
                  </a:lnTo>
                  <a:lnTo>
                    <a:pt x="270" y="61"/>
                  </a:lnTo>
                  <a:lnTo>
                    <a:pt x="283" y="65"/>
                  </a:lnTo>
                  <a:lnTo>
                    <a:pt x="299" y="69"/>
                  </a:lnTo>
                  <a:lnTo>
                    <a:pt x="315" y="75"/>
                  </a:lnTo>
                  <a:lnTo>
                    <a:pt x="334" y="80"/>
                  </a:lnTo>
                  <a:lnTo>
                    <a:pt x="353" y="87"/>
                  </a:lnTo>
                  <a:lnTo>
                    <a:pt x="374" y="95"/>
                  </a:lnTo>
                  <a:lnTo>
                    <a:pt x="395" y="106"/>
                  </a:lnTo>
                  <a:lnTo>
                    <a:pt x="415" y="116"/>
                  </a:lnTo>
                  <a:lnTo>
                    <a:pt x="436" y="130"/>
                  </a:lnTo>
                  <a:lnTo>
                    <a:pt x="457" y="145"/>
                  </a:lnTo>
                  <a:lnTo>
                    <a:pt x="476" y="162"/>
                  </a:lnTo>
                  <a:lnTo>
                    <a:pt x="495" y="182"/>
                  </a:lnTo>
                  <a:lnTo>
                    <a:pt x="511" y="204"/>
                  </a:lnTo>
                  <a:lnTo>
                    <a:pt x="526" y="229"/>
                  </a:lnTo>
                  <a:lnTo>
                    <a:pt x="539" y="257"/>
                  </a:lnTo>
                  <a:lnTo>
                    <a:pt x="549" y="288"/>
                  </a:lnTo>
                  <a:lnTo>
                    <a:pt x="554" y="318"/>
                  </a:lnTo>
                  <a:lnTo>
                    <a:pt x="549" y="343"/>
                  </a:lnTo>
                  <a:lnTo>
                    <a:pt x="535" y="363"/>
                  </a:lnTo>
                  <a:lnTo>
                    <a:pt x="516" y="378"/>
                  </a:lnTo>
                  <a:lnTo>
                    <a:pt x="489" y="387"/>
                  </a:lnTo>
                  <a:lnTo>
                    <a:pt x="457" y="391"/>
                  </a:lnTo>
                  <a:lnTo>
                    <a:pt x="420" y="391"/>
                  </a:lnTo>
                  <a:lnTo>
                    <a:pt x="381" y="385"/>
                  </a:lnTo>
                  <a:lnTo>
                    <a:pt x="338" y="374"/>
                  </a:lnTo>
                  <a:lnTo>
                    <a:pt x="293" y="358"/>
                  </a:lnTo>
                  <a:lnTo>
                    <a:pt x="248" y="336"/>
                  </a:lnTo>
                  <a:lnTo>
                    <a:pt x="203" y="310"/>
                  </a:lnTo>
                  <a:lnTo>
                    <a:pt x="158" y="279"/>
                  </a:lnTo>
                  <a:lnTo>
                    <a:pt x="116" y="242"/>
                  </a:lnTo>
                  <a:lnTo>
                    <a:pt x="77" y="200"/>
                  </a:lnTo>
                  <a:lnTo>
                    <a:pt x="41" y="153"/>
                  </a:lnTo>
                  <a:lnTo>
                    <a:pt x="40" y="151"/>
                  </a:lnTo>
                  <a:lnTo>
                    <a:pt x="39" y="150"/>
                  </a:lnTo>
                  <a:lnTo>
                    <a:pt x="36" y="147"/>
                  </a:lnTo>
                  <a:lnTo>
                    <a:pt x="35" y="145"/>
                  </a:lnTo>
                  <a:lnTo>
                    <a:pt x="32" y="143"/>
                  </a:lnTo>
                  <a:lnTo>
                    <a:pt x="25" y="138"/>
                  </a:lnTo>
                  <a:lnTo>
                    <a:pt x="15" y="130"/>
                  </a:lnTo>
                  <a:lnTo>
                    <a:pt x="7" y="118"/>
                  </a:lnTo>
                  <a:lnTo>
                    <a:pt x="2" y="103"/>
                  </a:lnTo>
                  <a:lnTo>
                    <a:pt x="0" y="84"/>
                  </a:lnTo>
                  <a:lnTo>
                    <a:pt x="6" y="61"/>
                  </a:lnTo>
                  <a:lnTo>
                    <a:pt x="20" y="34"/>
                  </a:lnTo>
                  <a:close/>
                </a:path>
              </a:pathLst>
            </a:custGeom>
            <a:solidFill>
              <a:srgbClr val="E5EFE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4" name="Freeform 173">
              <a:extLst>
                <a:ext uri="{FF2B5EF4-FFF2-40B4-BE49-F238E27FC236}">
                  <a16:creationId xmlns:a16="http://schemas.microsoft.com/office/drawing/2014/main" id="{0D268C7C-6244-4D63-AC5D-A33F8D4C7D12}"/>
                </a:ext>
              </a:extLst>
            </p:cNvPr>
            <p:cNvSpPr>
              <a:spLocks/>
            </p:cNvSpPr>
            <p:nvPr/>
          </p:nvSpPr>
          <p:spPr bwMode="auto">
            <a:xfrm>
              <a:off x="843" y="3571"/>
              <a:ext cx="261" cy="186"/>
            </a:xfrm>
            <a:custGeom>
              <a:avLst/>
              <a:gdLst>
                <a:gd name="T0" fmla="*/ 18 w 522"/>
                <a:gd name="T1" fmla="*/ 32 h 371"/>
                <a:gd name="T2" fmla="*/ 29 w 522"/>
                <a:gd name="T3" fmla="*/ 19 h 371"/>
                <a:gd name="T4" fmla="*/ 40 w 522"/>
                <a:gd name="T5" fmla="*/ 10 h 371"/>
                <a:gd name="T6" fmla="*/ 54 w 522"/>
                <a:gd name="T7" fmla="*/ 4 h 371"/>
                <a:gd name="T8" fmla="*/ 68 w 522"/>
                <a:gd name="T9" fmla="*/ 1 h 371"/>
                <a:gd name="T10" fmla="*/ 84 w 522"/>
                <a:gd name="T11" fmla="*/ 0 h 371"/>
                <a:gd name="T12" fmla="*/ 100 w 522"/>
                <a:gd name="T13" fmla="*/ 1 h 371"/>
                <a:gd name="T14" fmla="*/ 116 w 522"/>
                <a:gd name="T15" fmla="*/ 4 h 371"/>
                <a:gd name="T16" fmla="*/ 134 w 522"/>
                <a:gd name="T17" fmla="*/ 9 h 371"/>
                <a:gd name="T18" fmla="*/ 151 w 522"/>
                <a:gd name="T19" fmla="*/ 15 h 371"/>
                <a:gd name="T20" fmla="*/ 168 w 522"/>
                <a:gd name="T21" fmla="*/ 20 h 371"/>
                <a:gd name="T22" fmla="*/ 184 w 522"/>
                <a:gd name="T23" fmla="*/ 27 h 371"/>
                <a:gd name="T24" fmla="*/ 200 w 522"/>
                <a:gd name="T25" fmla="*/ 34 h 371"/>
                <a:gd name="T26" fmla="*/ 215 w 522"/>
                <a:gd name="T27" fmla="*/ 41 h 371"/>
                <a:gd name="T28" fmla="*/ 230 w 522"/>
                <a:gd name="T29" fmla="*/ 47 h 371"/>
                <a:gd name="T30" fmla="*/ 244 w 522"/>
                <a:gd name="T31" fmla="*/ 53 h 371"/>
                <a:gd name="T32" fmla="*/ 256 w 522"/>
                <a:gd name="T33" fmla="*/ 57 h 371"/>
                <a:gd name="T34" fmla="*/ 268 w 522"/>
                <a:gd name="T35" fmla="*/ 61 h 371"/>
                <a:gd name="T36" fmla="*/ 282 w 522"/>
                <a:gd name="T37" fmla="*/ 65 h 371"/>
                <a:gd name="T38" fmla="*/ 298 w 522"/>
                <a:gd name="T39" fmla="*/ 71 h 371"/>
                <a:gd name="T40" fmla="*/ 316 w 522"/>
                <a:gd name="T41" fmla="*/ 77 h 371"/>
                <a:gd name="T42" fmla="*/ 334 w 522"/>
                <a:gd name="T43" fmla="*/ 83 h 371"/>
                <a:gd name="T44" fmla="*/ 354 w 522"/>
                <a:gd name="T45" fmla="*/ 91 h 371"/>
                <a:gd name="T46" fmla="*/ 373 w 522"/>
                <a:gd name="T47" fmla="*/ 100 h 371"/>
                <a:gd name="T48" fmla="*/ 393 w 522"/>
                <a:gd name="T49" fmla="*/ 110 h 371"/>
                <a:gd name="T50" fmla="*/ 412 w 522"/>
                <a:gd name="T51" fmla="*/ 123 h 371"/>
                <a:gd name="T52" fmla="*/ 431 w 522"/>
                <a:gd name="T53" fmla="*/ 138 h 371"/>
                <a:gd name="T54" fmla="*/ 449 w 522"/>
                <a:gd name="T55" fmla="*/ 154 h 371"/>
                <a:gd name="T56" fmla="*/ 467 w 522"/>
                <a:gd name="T57" fmla="*/ 172 h 371"/>
                <a:gd name="T58" fmla="*/ 483 w 522"/>
                <a:gd name="T59" fmla="*/ 193 h 371"/>
                <a:gd name="T60" fmla="*/ 497 w 522"/>
                <a:gd name="T61" fmla="*/ 217 h 371"/>
                <a:gd name="T62" fmla="*/ 508 w 522"/>
                <a:gd name="T63" fmla="*/ 244 h 371"/>
                <a:gd name="T64" fmla="*/ 519 w 522"/>
                <a:gd name="T65" fmla="*/ 274 h 371"/>
                <a:gd name="T66" fmla="*/ 522 w 522"/>
                <a:gd name="T67" fmla="*/ 303 h 371"/>
                <a:gd name="T68" fmla="*/ 517 w 522"/>
                <a:gd name="T69" fmla="*/ 326 h 371"/>
                <a:gd name="T70" fmla="*/ 506 w 522"/>
                <a:gd name="T71" fmla="*/ 344 h 371"/>
                <a:gd name="T72" fmla="*/ 486 w 522"/>
                <a:gd name="T73" fmla="*/ 358 h 371"/>
                <a:gd name="T74" fmla="*/ 461 w 522"/>
                <a:gd name="T75" fmla="*/ 367 h 371"/>
                <a:gd name="T76" fmla="*/ 431 w 522"/>
                <a:gd name="T77" fmla="*/ 371 h 371"/>
                <a:gd name="T78" fmla="*/ 396 w 522"/>
                <a:gd name="T79" fmla="*/ 369 h 371"/>
                <a:gd name="T80" fmla="*/ 358 w 522"/>
                <a:gd name="T81" fmla="*/ 364 h 371"/>
                <a:gd name="T82" fmla="*/ 318 w 522"/>
                <a:gd name="T83" fmla="*/ 353 h 371"/>
                <a:gd name="T84" fmla="*/ 277 w 522"/>
                <a:gd name="T85" fmla="*/ 337 h 371"/>
                <a:gd name="T86" fmla="*/ 233 w 522"/>
                <a:gd name="T87" fmla="*/ 318 h 371"/>
                <a:gd name="T88" fmla="*/ 190 w 522"/>
                <a:gd name="T89" fmla="*/ 292 h 371"/>
                <a:gd name="T90" fmla="*/ 149 w 522"/>
                <a:gd name="T91" fmla="*/ 262 h 371"/>
                <a:gd name="T92" fmla="*/ 108 w 522"/>
                <a:gd name="T93" fmla="*/ 228 h 371"/>
                <a:gd name="T94" fmla="*/ 71 w 522"/>
                <a:gd name="T95" fmla="*/ 189 h 371"/>
                <a:gd name="T96" fmla="*/ 37 w 522"/>
                <a:gd name="T97" fmla="*/ 145 h 371"/>
                <a:gd name="T98" fmla="*/ 36 w 522"/>
                <a:gd name="T99" fmla="*/ 142 h 371"/>
                <a:gd name="T100" fmla="*/ 34 w 522"/>
                <a:gd name="T101" fmla="*/ 141 h 371"/>
                <a:gd name="T102" fmla="*/ 33 w 522"/>
                <a:gd name="T103" fmla="*/ 139 h 371"/>
                <a:gd name="T104" fmla="*/ 32 w 522"/>
                <a:gd name="T105" fmla="*/ 138 h 371"/>
                <a:gd name="T106" fmla="*/ 29 w 522"/>
                <a:gd name="T107" fmla="*/ 136 h 371"/>
                <a:gd name="T108" fmla="*/ 22 w 522"/>
                <a:gd name="T109" fmla="*/ 131 h 371"/>
                <a:gd name="T110" fmla="*/ 13 w 522"/>
                <a:gd name="T111" fmla="*/ 123 h 371"/>
                <a:gd name="T112" fmla="*/ 6 w 522"/>
                <a:gd name="T113" fmla="*/ 111 h 371"/>
                <a:gd name="T114" fmla="*/ 0 w 522"/>
                <a:gd name="T115" fmla="*/ 98 h 371"/>
                <a:gd name="T116" fmla="*/ 0 w 522"/>
                <a:gd name="T117" fmla="*/ 79 h 371"/>
                <a:gd name="T118" fmla="*/ 5 w 522"/>
                <a:gd name="T119" fmla="*/ 57 h 371"/>
                <a:gd name="T120" fmla="*/ 18 w 522"/>
                <a:gd name="T121" fmla="*/ 32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22" h="371">
                  <a:moveTo>
                    <a:pt x="18" y="32"/>
                  </a:moveTo>
                  <a:lnTo>
                    <a:pt x="29" y="19"/>
                  </a:lnTo>
                  <a:lnTo>
                    <a:pt x="40" y="10"/>
                  </a:lnTo>
                  <a:lnTo>
                    <a:pt x="54" y="4"/>
                  </a:lnTo>
                  <a:lnTo>
                    <a:pt x="68" y="1"/>
                  </a:lnTo>
                  <a:lnTo>
                    <a:pt x="84" y="0"/>
                  </a:lnTo>
                  <a:lnTo>
                    <a:pt x="100" y="1"/>
                  </a:lnTo>
                  <a:lnTo>
                    <a:pt x="116" y="4"/>
                  </a:lnTo>
                  <a:lnTo>
                    <a:pt x="134" y="9"/>
                  </a:lnTo>
                  <a:lnTo>
                    <a:pt x="151" y="15"/>
                  </a:lnTo>
                  <a:lnTo>
                    <a:pt x="168" y="20"/>
                  </a:lnTo>
                  <a:lnTo>
                    <a:pt x="184" y="27"/>
                  </a:lnTo>
                  <a:lnTo>
                    <a:pt x="200" y="34"/>
                  </a:lnTo>
                  <a:lnTo>
                    <a:pt x="215" y="41"/>
                  </a:lnTo>
                  <a:lnTo>
                    <a:pt x="230" y="47"/>
                  </a:lnTo>
                  <a:lnTo>
                    <a:pt x="244" y="53"/>
                  </a:lnTo>
                  <a:lnTo>
                    <a:pt x="256" y="57"/>
                  </a:lnTo>
                  <a:lnTo>
                    <a:pt x="268" y="61"/>
                  </a:lnTo>
                  <a:lnTo>
                    <a:pt x="282" y="65"/>
                  </a:lnTo>
                  <a:lnTo>
                    <a:pt x="298" y="71"/>
                  </a:lnTo>
                  <a:lnTo>
                    <a:pt x="316" y="77"/>
                  </a:lnTo>
                  <a:lnTo>
                    <a:pt x="334" y="83"/>
                  </a:lnTo>
                  <a:lnTo>
                    <a:pt x="354" y="91"/>
                  </a:lnTo>
                  <a:lnTo>
                    <a:pt x="373" y="100"/>
                  </a:lnTo>
                  <a:lnTo>
                    <a:pt x="393" y="110"/>
                  </a:lnTo>
                  <a:lnTo>
                    <a:pt x="412" y="123"/>
                  </a:lnTo>
                  <a:lnTo>
                    <a:pt x="431" y="138"/>
                  </a:lnTo>
                  <a:lnTo>
                    <a:pt x="449" y="154"/>
                  </a:lnTo>
                  <a:lnTo>
                    <a:pt x="467" y="172"/>
                  </a:lnTo>
                  <a:lnTo>
                    <a:pt x="483" y="193"/>
                  </a:lnTo>
                  <a:lnTo>
                    <a:pt x="497" y="217"/>
                  </a:lnTo>
                  <a:lnTo>
                    <a:pt x="508" y="244"/>
                  </a:lnTo>
                  <a:lnTo>
                    <a:pt x="519" y="274"/>
                  </a:lnTo>
                  <a:lnTo>
                    <a:pt x="522" y="303"/>
                  </a:lnTo>
                  <a:lnTo>
                    <a:pt x="517" y="326"/>
                  </a:lnTo>
                  <a:lnTo>
                    <a:pt x="506" y="344"/>
                  </a:lnTo>
                  <a:lnTo>
                    <a:pt x="486" y="358"/>
                  </a:lnTo>
                  <a:lnTo>
                    <a:pt x="461" y="367"/>
                  </a:lnTo>
                  <a:lnTo>
                    <a:pt x="431" y="371"/>
                  </a:lnTo>
                  <a:lnTo>
                    <a:pt x="396" y="369"/>
                  </a:lnTo>
                  <a:lnTo>
                    <a:pt x="358" y="364"/>
                  </a:lnTo>
                  <a:lnTo>
                    <a:pt x="318" y="353"/>
                  </a:lnTo>
                  <a:lnTo>
                    <a:pt x="277" y="337"/>
                  </a:lnTo>
                  <a:lnTo>
                    <a:pt x="233" y="318"/>
                  </a:lnTo>
                  <a:lnTo>
                    <a:pt x="190" y="292"/>
                  </a:lnTo>
                  <a:lnTo>
                    <a:pt x="149" y="262"/>
                  </a:lnTo>
                  <a:lnTo>
                    <a:pt x="108" y="228"/>
                  </a:lnTo>
                  <a:lnTo>
                    <a:pt x="71" y="189"/>
                  </a:lnTo>
                  <a:lnTo>
                    <a:pt x="37" y="145"/>
                  </a:lnTo>
                  <a:lnTo>
                    <a:pt x="36" y="142"/>
                  </a:lnTo>
                  <a:lnTo>
                    <a:pt x="34" y="141"/>
                  </a:lnTo>
                  <a:lnTo>
                    <a:pt x="33" y="139"/>
                  </a:lnTo>
                  <a:lnTo>
                    <a:pt x="32" y="138"/>
                  </a:lnTo>
                  <a:lnTo>
                    <a:pt x="29" y="136"/>
                  </a:lnTo>
                  <a:lnTo>
                    <a:pt x="22" y="131"/>
                  </a:lnTo>
                  <a:lnTo>
                    <a:pt x="13" y="123"/>
                  </a:lnTo>
                  <a:lnTo>
                    <a:pt x="6" y="111"/>
                  </a:lnTo>
                  <a:lnTo>
                    <a:pt x="0" y="98"/>
                  </a:lnTo>
                  <a:lnTo>
                    <a:pt x="0" y="79"/>
                  </a:lnTo>
                  <a:lnTo>
                    <a:pt x="5" y="57"/>
                  </a:lnTo>
                  <a:lnTo>
                    <a:pt x="18" y="32"/>
                  </a:lnTo>
                  <a:close/>
                </a:path>
              </a:pathLst>
            </a:custGeom>
            <a:solidFill>
              <a:srgbClr val="DBE8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5" name="Freeform 174">
              <a:extLst>
                <a:ext uri="{FF2B5EF4-FFF2-40B4-BE49-F238E27FC236}">
                  <a16:creationId xmlns:a16="http://schemas.microsoft.com/office/drawing/2014/main" id="{ED6E7CEA-6282-45F6-AC9C-7E929513A3EB}"/>
                </a:ext>
              </a:extLst>
            </p:cNvPr>
            <p:cNvSpPr>
              <a:spLocks/>
            </p:cNvSpPr>
            <p:nvPr/>
          </p:nvSpPr>
          <p:spPr bwMode="auto">
            <a:xfrm>
              <a:off x="852" y="3579"/>
              <a:ext cx="246" cy="175"/>
            </a:xfrm>
            <a:custGeom>
              <a:avLst/>
              <a:gdLst>
                <a:gd name="T0" fmla="*/ 17 w 492"/>
                <a:gd name="T1" fmla="*/ 30 h 350"/>
                <a:gd name="T2" fmla="*/ 28 w 492"/>
                <a:gd name="T3" fmla="*/ 18 h 350"/>
                <a:gd name="T4" fmla="*/ 38 w 492"/>
                <a:gd name="T5" fmla="*/ 9 h 350"/>
                <a:gd name="T6" fmla="*/ 51 w 492"/>
                <a:gd name="T7" fmla="*/ 3 h 350"/>
                <a:gd name="T8" fmla="*/ 65 w 492"/>
                <a:gd name="T9" fmla="*/ 0 h 350"/>
                <a:gd name="T10" fmla="*/ 80 w 492"/>
                <a:gd name="T11" fmla="*/ 0 h 350"/>
                <a:gd name="T12" fmla="*/ 96 w 492"/>
                <a:gd name="T13" fmla="*/ 0 h 350"/>
                <a:gd name="T14" fmla="*/ 111 w 492"/>
                <a:gd name="T15" fmla="*/ 3 h 350"/>
                <a:gd name="T16" fmla="*/ 128 w 492"/>
                <a:gd name="T17" fmla="*/ 7 h 350"/>
                <a:gd name="T18" fmla="*/ 144 w 492"/>
                <a:gd name="T19" fmla="*/ 12 h 350"/>
                <a:gd name="T20" fmla="*/ 160 w 492"/>
                <a:gd name="T21" fmla="*/ 18 h 350"/>
                <a:gd name="T22" fmla="*/ 177 w 492"/>
                <a:gd name="T23" fmla="*/ 25 h 350"/>
                <a:gd name="T24" fmla="*/ 192 w 492"/>
                <a:gd name="T25" fmla="*/ 32 h 350"/>
                <a:gd name="T26" fmla="*/ 206 w 492"/>
                <a:gd name="T27" fmla="*/ 38 h 350"/>
                <a:gd name="T28" fmla="*/ 220 w 492"/>
                <a:gd name="T29" fmla="*/ 45 h 350"/>
                <a:gd name="T30" fmla="*/ 233 w 492"/>
                <a:gd name="T31" fmla="*/ 49 h 350"/>
                <a:gd name="T32" fmla="*/ 245 w 492"/>
                <a:gd name="T33" fmla="*/ 54 h 350"/>
                <a:gd name="T34" fmla="*/ 256 w 492"/>
                <a:gd name="T35" fmla="*/ 57 h 350"/>
                <a:gd name="T36" fmla="*/ 270 w 492"/>
                <a:gd name="T37" fmla="*/ 62 h 350"/>
                <a:gd name="T38" fmla="*/ 285 w 492"/>
                <a:gd name="T39" fmla="*/ 66 h 350"/>
                <a:gd name="T40" fmla="*/ 301 w 492"/>
                <a:gd name="T41" fmla="*/ 72 h 350"/>
                <a:gd name="T42" fmla="*/ 318 w 492"/>
                <a:gd name="T43" fmla="*/ 78 h 350"/>
                <a:gd name="T44" fmla="*/ 336 w 492"/>
                <a:gd name="T45" fmla="*/ 85 h 350"/>
                <a:gd name="T46" fmla="*/ 354 w 492"/>
                <a:gd name="T47" fmla="*/ 94 h 350"/>
                <a:gd name="T48" fmla="*/ 372 w 492"/>
                <a:gd name="T49" fmla="*/ 104 h 350"/>
                <a:gd name="T50" fmla="*/ 390 w 492"/>
                <a:gd name="T51" fmla="*/ 116 h 350"/>
                <a:gd name="T52" fmla="*/ 407 w 492"/>
                <a:gd name="T53" fmla="*/ 130 h 350"/>
                <a:gd name="T54" fmla="*/ 424 w 492"/>
                <a:gd name="T55" fmla="*/ 145 h 350"/>
                <a:gd name="T56" fmla="*/ 440 w 492"/>
                <a:gd name="T57" fmla="*/ 162 h 350"/>
                <a:gd name="T58" fmla="*/ 455 w 492"/>
                <a:gd name="T59" fmla="*/ 183 h 350"/>
                <a:gd name="T60" fmla="*/ 468 w 492"/>
                <a:gd name="T61" fmla="*/ 205 h 350"/>
                <a:gd name="T62" fmla="*/ 480 w 492"/>
                <a:gd name="T63" fmla="*/ 230 h 350"/>
                <a:gd name="T64" fmla="*/ 489 w 492"/>
                <a:gd name="T65" fmla="*/ 259 h 350"/>
                <a:gd name="T66" fmla="*/ 492 w 492"/>
                <a:gd name="T67" fmla="*/ 286 h 350"/>
                <a:gd name="T68" fmla="*/ 488 w 492"/>
                <a:gd name="T69" fmla="*/ 308 h 350"/>
                <a:gd name="T70" fmla="*/ 476 w 492"/>
                <a:gd name="T71" fmla="*/ 326 h 350"/>
                <a:gd name="T72" fmla="*/ 459 w 492"/>
                <a:gd name="T73" fmla="*/ 338 h 350"/>
                <a:gd name="T74" fmla="*/ 435 w 492"/>
                <a:gd name="T75" fmla="*/ 346 h 350"/>
                <a:gd name="T76" fmla="*/ 406 w 492"/>
                <a:gd name="T77" fmla="*/ 350 h 350"/>
                <a:gd name="T78" fmla="*/ 374 w 492"/>
                <a:gd name="T79" fmla="*/ 349 h 350"/>
                <a:gd name="T80" fmla="*/ 338 w 492"/>
                <a:gd name="T81" fmla="*/ 342 h 350"/>
                <a:gd name="T82" fmla="*/ 300 w 492"/>
                <a:gd name="T83" fmla="*/ 331 h 350"/>
                <a:gd name="T84" fmla="*/ 261 w 492"/>
                <a:gd name="T85" fmla="*/ 316 h 350"/>
                <a:gd name="T86" fmla="*/ 219 w 492"/>
                <a:gd name="T87" fmla="*/ 297 h 350"/>
                <a:gd name="T88" fmla="*/ 179 w 492"/>
                <a:gd name="T89" fmla="*/ 274 h 350"/>
                <a:gd name="T90" fmla="*/ 140 w 492"/>
                <a:gd name="T91" fmla="*/ 245 h 350"/>
                <a:gd name="T92" fmla="*/ 102 w 492"/>
                <a:gd name="T93" fmla="*/ 213 h 350"/>
                <a:gd name="T94" fmla="*/ 67 w 492"/>
                <a:gd name="T95" fmla="*/ 176 h 350"/>
                <a:gd name="T96" fmla="*/ 35 w 492"/>
                <a:gd name="T97" fmla="*/ 134 h 350"/>
                <a:gd name="T98" fmla="*/ 34 w 492"/>
                <a:gd name="T99" fmla="*/ 133 h 350"/>
                <a:gd name="T100" fmla="*/ 34 w 492"/>
                <a:gd name="T101" fmla="*/ 132 h 350"/>
                <a:gd name="T102" fmla="*/ 32 w 492"/>
                <a:gd name="T103" fmla="*/ 131 h 350"/>
                <a:gd name="T104" fmla="*/ 31 w 492"/>
                <a:gd name="T105" fmla="*/ 130 h 350"/>
                <a:gd name="T106" fmla="*/ 27 w 492"/>
                <a:gd name="T107" fmla="*/ 127 h 350"/>
                <a:gd name="T108" fmla="*/ 21 w 492"/>
                <a:gd name="T109" fmla="*/ 122 h 350"/>
                <a:gd name="T110" fmla="*/ 13 w 492"/>
                <a:gd name="T111" fmla="*/ 115 h 350"/>
                <a:gd name="T112" fmla="*/ 6 w 492"/>
                <a:gd name="T113" fmla="*/ 103 h 350"/>
                <a:gd name="T114" fmla="*/ 0 w 492"/>
                <a:gd name="T115" fmla="*/ 91 h 350"/>
                <a:gd name="T116" fmla="*/ 0 w 492"/>
                <a:gd name="T117" fmla="*/ 73 h 350"/>
                <a:gd name="T118" fmla="*/ 5 w 492"/>
                <a:gd name="T119" fmla="*/ 54 h 350"/>
                <a:gd name="T120" fmla="*/ 17 w 492"/>
                <a:gd name="T121" fmla="*/ 3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92" h="350">
                  <a:moveTo>
                    <a:pt x="17" y="30"/>
                  </a:moveTo>
                  <a:lnTo>
                    <a:pt x="28" y="18"/>
                  </a:lnTo>
                  <a:lnTo>
                    <a:pt x="38" y="9"/>
                  </a:lnTo>
                  <a:lnTo>
                    <a:pt x="51" y="3"/>
                  </a:lnTo>
                  <a:lnTo>
                    <a:pt x="65" y="0"/>
                  </a:lnTo>
                  <a:lnTo>
                    <a:pt x="80" y="0"/>
                  </a:lnTo>
                  <a:lnTo>
                    <a:pt x="96" y="0"/>
                  </a:lnTo>
                  <a:lnTo>
                    <a:pt x="111" y="3"/>
                  </a:lnTo>
                  <a:lnTo>
                    <a:pt x="128" y="7"/>
                  </a:lnTo>
                  <a:lnTo>
                    <a:pt x="144" y="12"/>
                  </a:lnTo>
                  <a:lnTo>
                    <a:pt x="160" y="18"/>
                  </a:lnTo>
                  <a:lnTo>
                    <a:pt x="177" y="25"/>
                  </a:lnTo>
                  <a:lnTo>
                    <a:pt x="192" y="32"/>
                  </a:lnTo>
                  <a:lnTo>
                    <a:pt x="206" y="38"/>
                  </a:lnTo>
                  <a:lnTo>
                    <a:pt x="220" y="45"/>
                  </a:lnTo>
                  <a:lnTo>
                    <a:pt x="233" y="49"/>
                  </a:lnTo>
                  <a:lnTo>
                    <a:pt x="245" y="54"/>
                  </a:lnTo>
                  <a:lnTo>
                    <a:pt x="256" y="57"/>
                  </a:lnTo>
                  <a:lnTo>
                    <a:pt x="270" y="62"/>
                  </a:lnTo>
                  <a:lnTo>
                    <a:pt x="285" y="66"/>
                  </a:lnTo>
                  <a:lnTo>
                    <a:pt x="301" y="72"/>
                  </a:lnTo>
                  <a:lnTo>
                    <a:pt x="318" y="78"/>
                  </a:lnTo>
                  <a:lnTo>
                    <a:pt x="336" y="85"/>
                  </a:lnTo>
                  <a:lnTo>
                    <a:pt x="354" y="94"/>
                  </a:lnTo>
                  <a:lnTo>
                    <a:pt x="372" y="104"/>
                  </a:lnTo>
                  <a:lnTo>
                    <a:pt x="390" y="116"/>
                  </a:lnTo>
                  <a:lnTo>
                    <a:pt x="407" y="130"/>
                  </a:lnTo>
                  <a:lnTo>
                    <a:pt x="424" y="145"/>
                  </a:lnTo>
                  <a:lnTo>
                    <a:pt x="440" y="162"/>
                  </a:lnTo>
                  <a:lnTo>
                    <a:pt x="455" y="183"/>
                  </a:lnTo>
                  <a:lnTo>
                    <a:pt x="468" y="205"/>
                  </a:lnTo>
                  <a:lnTo>
                    <a:pt x="480" y="230"/>
                  </a:lnTo>
                  <a:lnTo>
                    <a:pt x="489" y="259"/>
                  </a:lnTo>
                  <a:lnTo>
                    <a:pt x="492" y="286"/>
                  </a:lnTo>
                  <a:lnTo>
                    <a:pt x="488" y="308"/>
                  </a:lnTo>
                  <a:lnTo>
                    <a:pt x="476" y="326"/>
                  </a:lnTo>
                  <a:lnTo>
                    <a:pt x="459" y="338"/>
                  </a:lnTo>
                  <a:lnTo>
                    <a:pt x="435" y="346"/>
                  </a:lnTo>
                  <a:lnTo>
                    <a:pt x="406" y="350"/>
                  </a:lnTo>
                  <a:lnTo>
                    <a:pt x="374" y="349"/>
                  </a:lnTo>
                  <a:lnTo>
                    <a:pt x="338" y="342"/>
                  </a:lnTo>
                  <a:lnTo>
                    <a:pt x="300" y="331"/>
                  </a:lnTo>
                  <a:lnTo>
                    <a:pt x="261" y="316"/>
                  </a:lnTo>
                  <a:lnTo>
                    <a:pt x="219" y="297"/>
                  </a:lnTo>
                  <a:lnTo>
                    <a:pt x="179" y="274"/>
                  </a:lnTo>
                  <a:lnTo>
                    <a:pt x="140" y="245"/>
                  </a:lnTo>
                  <a:lnTo>
                    <a:pt x="102" y="213"/>
                  </a:lnTo>
                  <a:lnTo>
                    <a:pt x="67" y="176"/>
                  </a:lnTo>
                  <a:lnTo>
                    <a:pt x="35" y="134"/>
                  </a:lnTo>
                  <a:lnTo>
                    <a:pt x="34" y="133"/>
                  </a:lnTo>
                  <a:lnTo>
                    <a:pt x="34" y="132"/>
                  </a:lnTo>
                  <a:lnTo>
                    <a:pt x="32" y="131"/>
                  </a:lnTo>
                  <a:lnTo>
                    <a:pt x="31" y="130"/>
                  </a:lnTo>
                  <a:lnTo>
                    <a:pt x="27" y="127"/>
                  </a:lnTo>
                  <a:lnTo>
                    <a:pt x="21" y="122"/>
                  </a:lnTo>
                  <a:lnTo>
                    <a:pt x="13" y="115"/>
                  </a:lnTo>
                  <a:lnTo>
                    <a:pt x="6" y="103"/>
                  </a:lnTo>
                  <a:lnTo>
                    <a:pt x="0" y="91"/>
                  </a:lnTo>
                  <a:lnTo>
                    <a:pt x="0" y="73"/>
                  </a:lnTo>
                  <a:lnTo>
                    <a:pt x="5" y="54"/>
                  </a:lnTo>
                  <a:lnTo>
                    <a:pt x="17" y="30"/>
                  </a:lnTo>
                  <a:close/>
                </a:path>
              </a:pathLst>
            </a:custGeom>
            <a:solidFill>
              <a:srgbClr val="D1E0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6" name="Freeform 175">
              <a:extLst>
                <a:ext uri="{FF2B5EF4-FFF2-40B4-BE49-F238E27FC236}">
                  <a16:creationId xmlns:a16="http://schemas.microsoft.com/office/drawing/2014/main" id="{856AB6BE-5A32-48E3-A7A8-30FE5DA9D886}"/>
                </a:ext>
              </a:extLst>
            </p:cNvPr>
            <p:cNvSpPr>
              <a:spLocks/>
            </p:cNvSpPr>
            <p:nvPr/>
          </p:nvSpPr>
          <p:spPr bwMode="auto">
            <a:xfrm>
              <a:off x="861" y="3586"/>
              <a:ext cx="231" cy="164"/>
            </a:xfrm>
            <a:custGeom>
              <a:avLst/>
              <a:gdLst>
                <a:gd name="T0" fmla="*/ 18 w 463"/>
                <a:gd name="T1" fmla="*/ 29 h 330"/>
                <a:gd name="T2" fmla="*/ 27 w 463"/>
                <a:gd name="T3" fmla="*/ 18 h 330"/>
                <a:gd name="T4" fmla="*/ 39 w 463"/>
                <a:gd name="T5" fmla="*/ 10 h 330"/>
                <a:gd name="T6" fmla="*/ 50 w 463"/>
                <a:gd name="T7" fmla="*/ 4 h 330"/>
                <a:gd name="T8" fmla="*/ 63 w 463"/>
                <a:gd name="T9" fmla="*/ 2 h 330"/>
                <a:gd name="T10" fmla="*/ 77 w 463"/>
                <a:gd name="T11" fmla="*/ 0 h 330"/>
                <a:gd name="T12" fmla="*/ 92 w 463"/>
                <a:gd name="T13" fmla="*/ 2 h 330"/>
                <a:gd name="T14" fmla="*/ 107 w 463"/>
                <a:gd name="T15" fmla="*/ 4 h 330"/>
                <a:gd name="T16" fmla="*/ 122 w 463"/>
                <a:gd name="T17" fmla="*/ 7 h 330"/>
                <a:gd name="T18" fmla="*/ 138 w 463"/>
                <a:gd name="T19" fmla="*/ 13 h 330"/>
                <a:gd name="T20" fmla="*/ 153 w 463"/>
                <a:gd name="T21" fmla="*/ 19 h 330"/>
                <a:gd name="T22" fmla="*/ 168 w 463"/>
                <a:gd name="T23" fmla="*/ 25 h 330"/>
                <a:gd name="T24" fmla="*/ 183 w 463"/>
                <a:gd name="T25" fmla="*/ 32 h 330"/>
                <a:gd name="T26" fmla="*/ 196 w 463"/>
                <a:gd name="T27" fmla="*/ 37 h 330"/>
                <a:gd name="T28" fmla="*/ 209 w 463"/>
                <a:gd name="T29" fmla="*/ 43 h 330"/>
                <a:gd name="T30" fmla="*/ 222 w 463"/>
                <a:gd name="T31" fmla="*/ 48 h 330"/>
                <a:gd name="T32" fmla="*/ 232 w 463"/>
                <a:gd name="T33" fmla="*/ 52 h 330"/>
                <a:gd name="T34" fmla="*/ 244 w 463"/>
                <a:gd name="T35" fmla="*/ 56 h 330"/>
                <a:gd name="T36" fmla="*/ 256 w 463"/>
                <a:gd name="T37" fmla="*/ 59 h 330"/>
                <a:gd name="T38" fmla="*/ 270 w 463"/>
                <a:gd name="T39" fmla="*/ 64 h 330"/>
                <a:gd name="T40" fmla="*/ 285 w 463"/>
                <a:gd name="T41" fmla="*/ 70 h 330"/>
                <a:gd name="T42" fmla="*/ 301 w 463"/>
                <a:gd name="T43" fmla="*/ 75 h 330"/>
                <a:gd name="T44" fmla="*/ 317 w 463"/>
                <a:gd name="T45" fmla="*/ 82 h 330"/>
                <a:gd name="T46" fmla="*/ 334 w 463"/>
                <a:gd name="T47" fmla="*/ 90 h 330"/>
                <a:gd name="T48" fmla="*/ 351 w 463"/>
                <a:gd name="T49" fmla="*/ 99 h 330"/>
                <a:gd name="T50" fmla="*/ 367 w 463"/>
                <a:gd name="T51" fmla="*/ 110 h 330"/>
                <a:gd name="T52" fmla="*/ 384 w 463"/>
                <a:gd name="T53" fmla="*/ 123 h 330"/>
                <a:gd name="T54" fmla="*/ 399 w 463"/>
                <a:gd name="T55" fmla="*/ 138 h 330"/>
                <a:gd name="T56" fmla="*/ 414 w 463"/>
                <a:gd name="T57" fmla="*/ 155 h 330"/>
                <a:gd name="T58" fmla="*/ 428 w 463"/>
                <a:gd name="T59" fmla="*/ 173 h 330"/>
                <a:gd name="T60" fmla="*/ 440 w 463"/>
                <a:gd name="T61" fmla="*/ 195 h 330"/>
                <a:gd name="T62" fmla="*/ 450 w 463"/>
                <a:gd name="T63" fmla="*/ 219 h 330"/>
                <a:gd name="T64" fmla="*/ 459 w 463"/>
                <a:gd name="T65" fmla="*/ 246 h 330"/>
                <a:gd name="T66" fmla="*/ 463 w 463"/>
                <a:gd name="T67" fmla="*/ 271 h 330"/>
                <a:gd name="T68" fmla="*/ 459 w 463"/>
                <a:gd name="T69" fmla="*/ 292 h 330"/>
                <a:gd name="T70" fmla="*/ 448 w 463"/>
                <a:gd name="T71" fmla="*/ 309 h 330"/>
                <a:gd name="T72" fmla="*/ 432 w 463"/>
                <a:gd name="T73" fmla="*/ 321 h 330"/>
                <a:gd name="T74" fmla="*/ 410 w 463"/>
                <a:gd name="T75" fmla="*/ 328 h 330"/>
                <a:gd name="T76" fmla="*/ 382 w 463"/>
                <a:gd name="T77" fmla="*/ 330 h 330"/>
                <a:gd name="T78" fmla="*/ 352 w 463"/>
                <a:gd name="T79" fmla="*/ 329 h 330"/>
                <a:gd name="T80" fmla="*/ 319 w 463"/>
                <a:gd name="T81" fmla="*/ 322 h 330"/>
                <a:gd name="T82" fmla="*/ 283 w 463"/>
                <a:gd name="T83" fmla="*/ 311 h 330"/>
                <a:gd name="T84" fmla="*/ 245 w 463"/>
                <a:gd name="T85" fmla="*/ 298 h 330"/>
                <a:gd name="T86" fmla="*/ 207 w 463"/>
                <a:gd name="T87" fmla="*/ 279 h 330"/>
                <a:gd name="T88" fmla="*/ 169 w 463"/>
                <a:gd name="T89" fmla="*/ 256 h 330"/>
                <a:gd name="T90" fmla="*/ 132 w 463"/>
                <a:gd name="T91" fmla="*/ 230 h 330"/>
                <a:gd name="T92" fmla="*/ 96 w 463"/>
                <a:gd name="T93" fmla="*/ 200 h 330"/>
                <a:gd name="T94" fmla="*/ 63 w 463"/>
                <a:gd name="T95" fmla="*/ 165 h 330"/>
                <a:gd name="T96" fmla="*/ 33 w 463"/>
                <a:gd name="T97" fmla="*/ 127 h 330"/>
                <a:gd name="T98" fmla="*/ 33 w 463"/>
                <a:gd name="T99" fmla="*/ 127 h 330"/>
                <a:gd name="T100" fmla="*/ 32 w 463"/>
                <a:gd name="T101" fmla="*/ 126 h 330"/>
                <a:gd name="T102" fmla="*/ 30 w 463"/>
                <a:gd name="T103" fmla="*/ 125 h 330"/>
                <a:gd name="T104" fmla="*/ 29 w 463"/>
                <a:gd name="T105" fmla="*/ 124 h 330"/>
                <a:gd name="T106" fmla="*/ 26 w 463"/>
                <a:gd name="T107" fmla="*/ 121 h 330"/>
                <a:gd name="T108" fmla="*/ 19 w 463"/>
                <a:gd name="T109" fmla="*/ 116 h 330"/>
                <a:gd name="T110" fmla="*/ 12 w 463"/>
                <a:gd name="T111" fmla="*/ 109 h 330"/>
                <a:gd name="T112" fmla="*/ 5 w 463"/>
                <a:gd name="T113" fmla="*/ 98 h 330"/>
                <a:gd name="T114" fmla="*/ 2 w 463"/>
                <a:gd name="T115" fmla="*/ 86 h 330"/>
                <a:gd name="T116" fmla="*/ 0 w 463"/>
                <a:gd name="T117" fmla="*/ 70 h 330"/>
                <a:gd name="T118" fmla="*/ 6 w 463"/>
                <a:gd name="T119" fmla="*/ 51 h 330"/>
                <a:gd name="T120" fmla="*/ 18 w 463"/>
                <a:gd name="T121" fmla="*/ 29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63" h="330">
                  <a:moveTo>
                    <a:pt x="18" y="29"/>
                  </a:moveTo>
                  <a:lnTo>
                    <a:pt x="27" y="18"/>
                  </a:lnTo>
                  <a:lnTo>
                    <a:pt x="39" y="10"/>
                  </a:lnTo>
                  <a:lnTo>
                    <a:pt x="50" y="4"/>
                  </a:lnTo>
                  <a:lnTo>
                    <a:pt x="63" y="2"/>
                  </a:lnTo>
                  <a:lnTo>
                    <a:pt x="77" y="0"/>
                  </a:lnTo>
                  <a:lnTo>
                    <a:pt x="92" y="2"/>
                  </a:lnTo>
                  <a:lnTo>
                    <a:pt x="107" y="4"/>
                  </a:lnTo>
                  <a:lnTo>
                    <a:pt x="122" y="7"/>
                  </a:lnTo>
                  <a:lnTo>
                    <a:pt x="138" y="13"/>
                  </a:lnTo>
                  <a:lnTo>
                    <a:pt x="153" y="19"/>
                  </a:lnTo>
                  <a:lnTo>
                    <a:pt x="168" y="25"/>
                  </a:lnTo>
                  <a:lnTo>
                    <a:pt x="183" y="32"/>
                  </a:lnTo>
                  <a:lnTo>
                    <a:pt x="196" y="37"/>
                  </a:lnTo>
                  <a:lnTo>
                    <a:pt x="209" y="43"/>
                  </a:lnTo>
                  <a:lnTo>
                    <a:pt x="222" y="48"/>
                  </a:lnTo>
                  <a:lnTo>
                    <a:pt x="232" y="52"/>
                  </a:lnTo>
                  <a:lnTo>
                    <a:pt x="244" y="56"/>
                  </a:lnTo>
                  <a:lnTo>
                    <a:pt x="256" y="59"/>
                  </a:lnTo>
                  <a:lnTo>
                    <a:pt x="270" y="64"/>
                  </a:lnTo>
                  <a:lnTo>
                    <a:pt x="285" y="70"/>
                  </a:lnTo>
                  <a:lnTo>
                    <a:pt x="301" y="75"/>
                  </a:lnTo>
                  <a:lnTo>
                    <a:pt x="317" y="82"/>
                  </a:lnTo>
                  <a:lnTo>
                    <a:pt x="334" y="90"/>
                  </a:lnTo>
                  <a:lnTo>
                    <a:pt x="351" y="99"/>
                  </a:lnTo>
                  <a:lnTo>
                    <a:pt x="367" y="110"/>
                  </a:lnTo>
                  <a:lnTo>
                    <a:pt x="384" y="123"/>
                  </a:lnTo>
                  <a:lnTo>
                    <a:pt x="399" y="138"/>
                  </a:lnTo>
                  <a:lnTo>
                    <a:pt x="414" y="155"/>
                  </a:lnTo>
                  <a:lnTo>
                    <a:pt x="428" y="173"/>
                  </a:lnTo>
                  <a:lnTo>
                    <a:pt x="440" y="195"/>
                  </a:lnTo>
                  <a:lnTo>
                    <a:pt x="450" y="219"/>
                  </a:lnTo>
                  <a:lnTo>
                    <a:pt x="459" y="246"/>
                  </a:lnTo>
                  <a:lnTo>
                    <a:pt x="463" y="271"/>
                  </a:lnTo>
                  <a:lnTo>
                    <a:pt x="459" y="292"/>
                  </a:lnTo>
                  <a:lnTo>
                    <a:pt x="448" y="309"/>
                  </a:lnTo>
                  <a:lnTo>
                    <a:pt x="432" y="321"/>
                  </a:lnTo>
                  <a:lnTo>
                    <a:pt x="410" y="328"/>
                  </a:lnTo>
                  <a:lnTo>
                    <a:pt x="382" y="330"/>
                  </a:lnTo>
                  <a:lnTo>
                    <a:pt x="352" y="329"/>
                  </a:lnTo>
                  <a:lnTo>
                    <a:pt x="319" y="322"/>
                  </a:lnTo>
                  <a:lnTo>
                    <a:pt x="283" y="311"/>
                  </a:lnTo>
                  <a:lnTo>
                    <a:pt x="245" y="298"/>
                  </a:lnTo>
                  <a:lnTo>
                    <a:pt x="207" y="279"/>
                  </a:lnTo>
                  <a:lnTo>
                    <a:pt x="169" y="256"/>
                  </a:lnTo>
                  <a:lnTo>
                    <a:pt x="132" y="230"/>
                  </a:lnTo>
                  <a:lnTo>
                    <a:pt x="96" y="200"/>
                  </a:lnTo>
                  <a:lnTo>
                    <a:pt x="63" y="165"/>
                  </a:lnTo>
                  <a:lnTo>
                    <a:pt x="33" y="127"/>
                  </a:lnTo>
                  <a:lnTo>
                    <a:pt x="33" y="127"/>
                  </a:lnTo>
                  <a:lnTo>
                    <a:pt x="32" y="126"/>
                  </a:lnTo>
                  <a:lnTo>
                    <a:pt x="30" y="125"/>
                  </a:lnTo>
                  <a:lnTo>
                    <a:pt x="29" y="124"/>
                  </a:lnTo>
                  <a:lnTo>
                    <a:pt x="26" y="121"/>
                  </a:lnTo>
                  <a:lnTo>
                    <a:pt x="19" y="116"/>
                  </a:lnTo>
                  <a:lnTo>
                    <a:pt x="12" y="109"/>
                  </a:lnTo>
                  <a:lnTo>
                    <a:pt x="5" y="98"/>
                  </a:lnTo>
                  <a:lnTo>
                    <a:pt x="2" y="86"/>
                  </a:lnTo>
                  <a:lnTo>
                    <a:pt x="0" y="70"/>
                  </a:lnTo>
                  <a:lnTo>
                    <a:pt x="6" y="51"/>
                  </a:lnTo>
                  <a:lnTo>
                    <a:pt x="18" y="29"/>
                  </a:lnTo>
                  <a:close/>
                </a:path>
              </a:pathLst>
            </a:custGeom>
            <a:solidFill>
              <a:srgbClr val="C4D8D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 name="Freeform 176">
              <a:extLst>
                <a:ext uri="{FF2B5EF4-FFF2-40B4-BE49-F238E27FC236}">
                  <a16:creationId xmlns:a16="http://schemas.microsoft.com/office/drawing/2014/main" id="{2FC09724-FACD-42B8-A8D6-6E0C77E80F99}"/>
                </a:ext>
              </a:extLst>
            </p:cNvPr>
            <p:cNvSpPr>
              <a:spLocks/>
            </p:cNvSpPr>
            <p:nvPr/>
          </p:nvSpPr>
          <p:spPr bwMode="auto">
            <a:xfrm>
              <a:off x="869" y="3593"/>
              <a:ext cx="216" cy="155"/>
            </a:xfrm>
            <a:custGeom>
              <a:avLst/>
              <a:gdLst>
                <a:gd name="T0" fmla="*/ 16 w 432"/>
                <a:gd name="T1" fmla="*/ 27 h 310"/>
                <a:gd name="T2" fmla="*/ 25 w 432"/>
                <a:gd name="T3" fmla="*/ 16 h 310"/>
                <a:gd name="T4" fmla="*/ 34 w 432"/>
                <a:gd name="T5" fmla="*/ 8 h 310"/>
                <a:gd name="T6" fmla="*/ 46 w 432"/>
                <a:gd name="T7" fmla="*/ 4 h 310"/>
                <a:gd name="T8" fmla="*/ 58 w 432"/>
                <a:gd name="T9" fmla="*/ 0 h 310"/>
                <a:gd name="T10" fmla="*/ 71 w 432"/>
                <a:gd name="T11" fmla="*/ 0 h 310"/>
                <a:gd name="T12" fmla="*/ 85 w 432"/>
                <a:gd name="T13" fmla="*/ 0 h 310"/>
                <a:gd name="T14" fmla="*/ 99 w 432"/>
                <a:gd name="T15" fmla="*/ 4 h 310"/>
                <a:gd name="T16" fmla="*/ 114 w 432"/>
                <a:gd name="T17" fmla="*/ 7 h 310"/>
                <a:gd name="T18" fmla="*/ 129 w 432"/>
                <a:gd name="T19" fmla="*/ 12 h 310"/>
                <a:gd name="T20" fmla="*/ 143 w 432"/>
                <a:gd name="T21" fmla="*/ 18 h 310"/>
                <a:gd name="T22" fmla="*/ 158 w 432"/>
                <a:gd name="T23" fmla="*/ 23 h 310"/>
                <a:gd name="T24" fmla="*/ 171 w 432"/>
                <a:gd name="T25" fmla="*/ 29 h 310"/>
                <a:gd name="T26" fmla="*/ 184 w 432"/>
                <a:gd name="T27" fmla="*/ 35 h 310"/>
                <a:gd name="T28" fmla="*/ 197 w 432"/>
                <a:gd name="T29" fmla="*/ 41 h 310"/>
                <a:gd name="T30" fmla="*/ 208 w 432"/>
                <a:gd name="T31" fmla="*/ 45 h 310"/>
                <a:gd name="T32" fmla="*/ 219 w 432"/>
                <a:gd name="T33" fmla="*/ 49 h 310"/>
                <a:gd name="T34" fmla="*/ 229 w 432"/>
                <a:gd name="T35" fmla="*/ 52 h 310"/>
                <a:gd name="T36" fmla="*/ 240 w 432"/>
                <a:gd name="T37" fmla="*/ 56 h 310"/>
                <a:gd name="T38" fmla="*/ 254 w 432"/>
                <a:gd name="T39" fmla="*/ 60 h 310"/>
                <a:gd name="T40" fmla="*/ 268 w 432"/>
                <a:gd name="T41" fmla="*/ 65 h 310"/>
                <a:gd name="T42" fmla="*/ 282 w 432"/>
                <a:gd name="T43" fmla="*/ 69 h 310"/>
                <a:gd name="T44" fmla="*/ 297 w 432"/>
                <a:gd name="T45" fmla="*/ 76 h 310"/>
                <a:gd name="T46" fmla="*/ 313 w 432"/>
                <a:gd name="T47" fmla="*/ 83 h 310"/>
                <a:gd name="T48" fmla="*/ 328 w 432"/>
                <a:gd name="T49" fmla="*/ 92 h 310"/>
                <a:gd name="T50" fmla="*/ 343 w 432"/>
                <a:gd name="T51" fmla="*/ 103 h 310"/>
                <a:gd name="T52" fmla="*/ 358 w 432"/>
                <a:gd name="T53" fmla="*/ 114 h 310"/>
                <a:gd name="T54" fmla="*/ 373 w 432"/>
                <a:gd name="T55" fmla="*/ 128 h 310"/>
                <a:gd name="T56" fmla="*/ 387 w 432"/>
                <a:gd name="T57" fmla="*/ 144 h 310"/>
                <a:gd name="T58" fmla="*/ 398 w 432"/>
                <a:gd name="T59" fmla="*/ 163 h 310"/>
                <a:gd name="T60" fmla="*/ 410 w 432"/>
                <a:gd name="T61" fmla="*/ 182 h 310"/>
                <a:gd name="T62" fmla="*/ 420 w 432"/>
                <a:gd name="T63" fmla="*/ 205 h 310"/>
                <a:gd name="T64" fmla="*/ 428 w 432"/>
                <a:gd name="T65" fmla="*/ 231 h 310"/>
                <a:gd name="T66" fmla="*/ 432 w 432"/>
                <a:gd name="T67" fmla="*/ 255 h 310"/>
                <a:gd name="T68" fmla="*/ 428 w 432"/>
                <a:gd name="T69" fmla="*/ 274 h 310"/>
                <a:gd name="T70" fmla="*/ 418 w 432"/>
                <a:gd name="T71" fmla="*/ 291 h 310"/>
                <a:gd name="T72" fmla="*/ 402 w 432"/>
                <a:gd name="T73" fmla="*/ 301 h 310"/>
                <a:gd name="T74" fmla="*/ 381 w 432"/>
                <a:gd name="T75" fmla="*/ 308 h 310"/>
                <a:gd name="T76" fmla="*/ 356 w 432"/>
                <a:gd name="T77" fmla="*/ 310 h 310"/>
                <a:gd name="T78" fmla="*/ 327 w 432"/>
                <a:gd name="T79" fmla="*/ 308 h 310"/>
                <a:gd name="T80" fmla="*/ 295 w 432"/>
                <a:gd name="T81" fmla="*/ 302 h 310"/>
                <a:gd name="T82" fmla="*/ 261 w 432"/>
                <a:gd name="T83" fmla="*/ 292 h 310"/>
                <a:gd name="T84" fmla="*/ 227 w 432"/>
                <a:gd name="T85" fmla="*/ 278 h 310"/>
                <a:gd name="T86" fmla="*/ 191 w 432"/>
                <a:gd name="T87" fmla="*/ 261 h 310"/>
                <a:gd name="T88" fmla="*/ 155 w 432"/>
                <a:gd name="T89" fmla="*/ 239 h 310"/>
                <a:gd name="T90" fmla="*/ 121 w 432"/>
                <a:gd name="T91" fmla="*/ 215 h 310"/>
                <a:gd name="T92" fmla="*/ 88 w 432"/>
                <a:gd name="T93" fmla="*/ 186 h 310"/>
                <a:gd name="T94" fmla="*/ 57 w 432"/>
                <a:gd name="T95" fmla="*/ 153 h 310"/>
                <a:gd name="T96" fmla="*/ 30 w 432"/>
                <a:gd name="T97" fmla="*/ 119 h 310"/>
                <a:gd name="T98" fmla="*/ 30 w 432"/>
                <a:gd name="T99" fmla="*/ 119 h 310"/>
                <a:gd name="T100" fmla="*/ 28 w 432"/>
                <a:gd name="T101" fmla="*/ 118 h 310"/>
                <a:gd name="T102" fmla="*/ 27 w 432"/>
                <a:gd name="T103" fmla="*/ 118 h 310"/>
                <a:gd name="T104" fmla="*/ 26 w 432"/>
                <a:gd name="T105" fmla="*/ 117 h 310"/>
                <a:gd name="T106" fmla="*/ 22 w 432"/>
                <a:gd name="T107" fmla="*/ 114 h 310"/>
                <a:gd name="T108" fmla="*/ 16 w 432"/>
                <a:gd name="T109" fmla="*/ 109 h 310"/>
                <a:gd name="T110" fmla="*/ 10 w 432"/>
                <a:gd name="T111" fmla="*/ 102 h 310"/>
                <a:gd name="T112" fmla="*/ 4 w 432"/>
                <a:gd name="T113" fmla="*/ 92 h 310"/>
                <a:gd name="T114" fmla="*/ 0 w 432"/>
                <a:gd name="T115" fmla="*/ 80 h 310"/>
                <a:gd name="T116" fmla="*/ 0 w 432"/>
                <a:gd name="T117" fmla="*/ 65 h 310"/>
                <a:gd name="T118" fmla="*/ 4 w 432"/>
                <a:gd name="T119" fmla="*/ 47 h 310"/>
                <a:gd name="T120" fmla="*/ 16 w 432"/>
                <a:gd name="T121" fmla="*/ 2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32" h="310">
                  <a:moveTo>
                    <a:pt x="16" y="27"/>
                  </a:moveTo>
                  <a:lnTo>
                    <a:pt x="25" y="16"/>
                  </a:lnTo>
                  <a:lnTo>
                    <a:pt x="34" y="8"/>
                  </a:lnTo>
                  <a:lnTo>
                    <a:pt x="46" y="4"/>
                  </a:lnTo>
                  <a:lnTo>
                    <a:pt x="58" y="0"/>
                  </a:lnTo>
                  <a:lnTo>
                    <a:pt x="71" y="0"/>
                  </a:lnTo>
                  <a:lnTo>
                    <a:pt x="85" y="0"/>
                  </a:lnTo>
                  <a:lnTo>
                    <a:pt x="99" y="4"/>
                  </a:lnTo>
                  <a:lnTo>
                    <a:pt x="114" y="7"/>
                  </a:lnTo>
                  <a:lnTo>
                    <a:pt x="129" y="12"/>
                  </a:lnTo>
                  <a:lnTo>
                    <a:pt x="143" y="18"/>
                  </a:lnTo>
                  <a:lnTo>
                    <a:pt x="158" y="23"/>
                  </a:lnTo>
                  <a:lnTo>
                    <a:pt x="171" y="29"/>
                  </a:lnTo>
                  <a:lnTo>
                    <a:pt x="184" y="35"/>
                  </a:lnTo>
                  <a:lnTo>
                    <a:pt x="197" y="41"/>
                  </a:lnTo>
                  <a:lnTo>
                    <a:pt x="208" y="45"/>
                  </a:lnTo>
                  <a:lnTo>
                    <a:pt x="219" y="49"/>
                  </a:lnTo>
                  <a:lnTo>
                    <a:pt x="229" y="52"/>
                  </a:lnTo>
                  <a:lnTo>
                    <a:pt x="240" y="56"/>
                  </a:lnTo>
                  <a:lnTo>
                    <a:pt x="254" y="60"/>
                  </a:lnTo>
                  <a:lnTo>
                    <a:pt x="268" y="65"/>
                  </a:lnTo>
                  <a:lnTo>
                    <a:pt x="282" y="69"/>
                  </a:lnTo>
                  <a:lnTo>
                    <a:pt x="297" y="76"/>
                  </a:lnTo>
                  <a:lnTo>
                    <a:pt x="313" y="83"/>
                  </a:lnTo>
                  <a:lnTo>
                    <a:pt x="328" y="92"/>
                  </a:lnTo>
                  <a:lnTo>
                    <a:pt x="343" y="103"/>
                  </a:lnTo>
                  <a:lnTo>
                    <a:pt x="358" y="114"/>
                  </a:lnTo>
                  <a:lnTo>
                    <a:pt x="373" y="128"/>
                  </a:lnTo>
                  <a:lnTo>
                    <a:pt x="387" y="144"/>
                  </a:lnTo>
                  <a:lnTo>
                    <a:pt x="398" y="163"/>
                  </a:lnTo>
                  <a:lnTo>
                    <a:pt x="410" y="182"/>
                  </a:lnTo>
                  <a:lnTo>
                    <a:pt x="420" y="205"/>
                  </a:lnTo>
                  <a:lnTo>
                    <a:pt x="428" y="231"/>
                  </a:lnTo>
                  <a:lnTo>
                    <a:pt x="432" y="255"/>
                  </a:lnTo>
                  <a:lnTo>
                    <a:pt x="428" y="274"/>
                  </a:lnTo>
                  <a:lnTo>
                    <a:pt x="418" y="291"/>
                  </a:lnTo>
                  <a:lnTo>
                    <a:pt x="402" y="301"/>
                  </a:lnTo>
                  <a:lnTo>
                    <a:pt x="381" y="308"/>
                  </a:lnTo>
                  <a:lnTo>
                    <a:pt x="356" y="310"/>
                  </a:lnTo>
                  <a:lnTo>
                    <a:pt x="327" y="308"/>
                  </a:lnTo>
                  <a:lnTo>
                    <a:pt x="295" y="302"/>
                  </a:lnTo>
                  <a:lnTo>
                    <a:pt x="261" y="292"/>
                  </a:lnTo>
                  <a:lnTo>
                    <a:pt x="227" y="278"/>
                  </a:lnTo>
                  <a:lnTo>
                    <a:pt x="191" y="261"/>
                  </a:lnTo>
                  <a:lnTo>
                    <a:pt x="155" y="239"/>
                  </a:lnTo>
                  <a:lnTo>
                    <a:pt x="121" y="215"/>
                  </a:lnTo>
                  <a:lnTo>
                    <a:pt x="88" y="186"/>
                  </a:lnTo>
                  <a:lnTo>
                    <a:pt x="57" y="153"/>
                  </a:lnTo>
                  <a:lnTo>
                    <a:pt x="30" y="119"/>
                  </a:lnTo>
                  <a:lnTo>
                    <a:pt x="30" y="119"/>
                  </a:lnTo>
                  <a:lnTo>
                    <a:pt x="28" y="118"/>
                  </a:lnTo>
                  <a:lnTo>
                    <a:pt x="27" y="118"/>
                  </a:lnTo>
                  <a:lnTo>
                    <a:pt x="26" y="117"/>
                  </a:lnTo>
                  <a:lnTo>
                    <a:pt x="22" y="114"/>
                  </a:lnTo>
                  <a:lnTo>
                    <a:pt x="16" y="109"/>
                  </a:lnTo>
                  <a:lnTo>
                    <a:pt x="10" y="102"/>
                  </a:lnTo>
                  <a:lnTo>
                    <a:pt x="4" y="92"/>
                  </a:lnTo>
                  <a:lnTo>
                    <a:pt x="0" y="80"/>
                  </a:lnTo>
                  <a:lnTo>
                    <a:pt x="0" y="65"/>
                  </a:lnTo>
                  <a:lnTo>
                    <a:pt x="4" y="47"/>
                  </a:lnTo>
                  <a:lnTo>
                    <a:pt x="16" y="27"/>
                  </a:lnTo>
                  <a:close/>
                </a:path>
              </a:pathLst>
            </a:custGeom>
            <a:solidFill>
              <a:srgbClr val="BAD3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 name="Freeform 177">
              <a:extLst>
                <a:ext uri="{FF2B5EF4-FFF2-40B4-BE49-F238E27FC236}">
                  <a16:creationId xmlns:a16="http://schemas.microsoft.com/office/drawing/2014/main" id="{27A6FD6C-B0B7-475D-8B8C-5B908059417C}"/>
                </a:ext>
              </a:extLst>
            </p:cNvPr>
            <p:cNvSpPr>
              <a:spLocks/>
            </p:cNvSpPr>
            <p:nvPr/>
          </p:nvSpPr>
          <p:spPr bwMode="auto">
            <a:xfrm>
              <a:off x="879" y="3600"/>
              <a:ext cx="201" cy="144"/>
            </a:xfrm>
            <a:custGeom>
              <a:avLst/>
              <a:gdLst>
                <a:gd name="T0" fmla="*/ 28 w 402"/>
                <a:gd name="T1" fmla="*/ 111 h 288"/>
                <a:gd name="T2" fmla="*/ 26 w 402"/>
                <a:gd name="T3" fmla="*/ 110 h 288"/>
                <a:gd name="T4" fmla="*/ 20 w 402"/>
                <a:gd name="T5" fmla="*/ 106 h 288"/>
                <a:gd name="T6" fmla="*/ 13 w 402"/>
                <a:gd name="T7" fmla="*/ 100 h 288"/>
                <a:gd name="T8" fmla="*/ 6 w 402"/>
                <a:gd name="T9" fmla="*/ 91 h 288"/>
                <a:gd name="T10" fmla="*/ 1 w 402"/>
                <a:gd name="T11" fmla="*/ 80 h 288"/>
                <a:gd name="T12" fmla="*/ 0 w 402"/>
                <a:gd name="T13" fmla="*/ 65 h 288"/>
                <a:gd name="T14" fmla="*/ 4 w 402"/>
                <a:gd name="T15" fmla="*/ 46 h 288"/>
                <a:gd name="T16" fmla="*/ 15 w 402"/>
                <a:gd name="T17" fmla="*/ 25 h 288"/>
                <a:gd name="T18" fmla="*/ 23 w 402"/>
                <a:gd name="T19" fmla="*/ 15 h 288"/>
                <a:gd name="T20" fmla="*/ 34 w 402"/>
                <a:gd name="T21" fmla="*/ 8 h 288"/>
                <a:gd name="T22" fmla="*/ 44 w 402"/>
                <a:gd name="T23" fmla="*/ 4 h 288"/>
                <a:gd name="T24" fmla="*/ 56 w 402"/>
                <a:gd name="T25" fmla="*/ 0 h 288"/>
                <a:gd name="T26" fmla="*/ 68 w 402"/>
                <a:gd name="T27" fmla="*/ 0 h 288"/>
                <a:gd name="T28" fmla="*/ 81 w 402"/>
                <a:gd name="T29" fmla="*/ 1 h 288"/>
                <a:gd name="T30" fmla="*/ 95 w 402"/>
                <a:gd name="T31" fmla="*/ 4 h 288"/>
                <a:gd name="T32" fmla="*/ 109 w 402"/>
                <a:gd name="T33" fmla="*/ 7 h 288"/>
                <a:gd name="T34" fmla="*/ 122 w 402"/>
                <a:gd name="T35" fmla="*/ 12 h 288"/>
                <a:gd name="T36" fmla="*/ 136 w 402"/>
                <a:gd name="T37" fmla="*/ 16 h 288"/>
                <a:gd name="T38" fmla="*/ 149 w 402"/>
                <a:gd name="T39" fmla="*/ 22 h 288"/>
                <a:gd name="T40" fmla="*/ 162 w 402"/>
                <a:gd name="T41" fmla="*/ 28 h 288"/>
                <a:gd name="T42" fmla="*/ 174 w 402"/>
                <a:gd name="T43" fmla="*/ 33 h 288"/>
                <a:gd name="T44" fmla="*/ 186 w 402"/>
                <a:gd name="T45" fmla="*/ 38 h 288"/>
                <a:gd name="T46" fmla="*/ 197 w 402"/>
                <a:gd name="T47" fmla="*/ 43 h 288"/>
                <a:gd name="T48" fmla="*/ 207 w 402"/>
                <a:gd name="T49" fmla="*/ 46 h 288"/>
                <a:gd name="T50" fmla="*/ 217 w 402"/>
                <a:gd name="T51" fmla="*/ 50 h 288"/>
                <a:gd name="T52" fmla="*/ 227 w 402"/>
                <a:gd name="T53" fmla="*/ 53 h 288"/>
                <a:gd name="T54" fmla="*/ 240 w 402"/>
                <a:gd name="T55" fmla="*/ 57 h 288"/>
                <a:gd name="T56" fmla="*/ 253 w 402"/>
                <a:gd name="T57" fmla="*/ 61 h 288"/>
                <a:gd name="T58" fmla="*/ 265 w 402"/>
                <a:gd name="T59" fmla="*/ 66 h 288"/>
                <a:gd name="T60" fmla="*/ 279 w 402"/>
                <a:gd name="T61" fmla="*/ 71 h 288"/>
                <a:gd name="T62" fmla="*/ 293 w 402"/>
                <a:gd name="T63" fmla="*/ 78 h 288"/>
                <a:gd name="T64" fmla="*/ 308 w 402"/>
                <a:gd name="T65" fmla="*/ 86 h 288"/>
                <a:gd name="T66" fmla="*/ 322 w 402"/>
                <a:gd name="T67" fmla="*/ 97 h 288"/>
                <a:gd name="T68" fmla="*/ 334 w 402"/>
                <a:gd name="T69" fmla="*/ 107 h 288"/>
                <a:gd name="T70" fmla="*/ 348 w 402"/>
                <a:gd name="T71" fmla="*/ 121 h 288"/>
                <a:gd name="T72" fmla="*/ 360 w 402"/>
                <a:gd name="T73" fmla="*/ 135 h 288"/>
                <a:gd name="T74" fmla="*/ 371 w 402"/>
                <a:gd name="T75" fmla="*/ 152 h 288"/>
                <a:gd name="T76" fmla="*/ 382 w 402"/>
                <a:gd name="T77" fmla="*/ 172 h 288"/>
                <a:gd name="T78" fmla="*/ 391 w 402"/>
                <a:gd name="T79" fmla="*/ 192 h 288"/>
                <a:gd name="T80" fmla="*/ 399 w 402"/>
                <a:gd name="T81" fmla="*/ 217 h 288"/>
                <a:gd name="T82" fmla="*/ 402 w 402"/>
                <a:gd name="T83" fmla="*/ 240 h 288"/>
                <a:gd name="T84" fmla="*/ 399 w 402"/>
                <a:gd name="T85" fmla="*/ 258 h 288"/>
                <a:gd name="T86" fmla="*/ 390 w 402"/>
                <a:gd name="T87" fmla="*/ 272 h 288"/>
                <a:gd name="T88" fmla="*/ 376 w 402"/>
                <a:gd name="T89" fmla="*/ 281 h 288"/>
                <a:gd name="T90" fmla="*/ 356 w 402"/>
                <a:gd name="T91" fmla="*/ 287 h 288"/>
                <a:gd name="T92" fmla="*/ 333 w 402"/>
                <a:gd name="T93" fmla="*/ 288 h 288"/>
                <a:gd name="T94" fmla="*/ 308 w 402"/>
                <a:gd name="T95" fmla="*/ 285 h 288"/>
                <a:gd name="T96" fmla="*/ 279 w 402"/>
                <a:gd name="T97" fmla="*/ 279 h 288"/>
                <a:gd name="T98" fmla="*/ 248 w 402"/>
                <a:gd name="T99" fmla="*/ 268 h 288"/>
                <a:gd name="T100" fmla="*/ 216 w 402"/>
                <a:gd name="T101" fmla="*/ 255 h 288"/>
                <a:gd name="T102" fmla="*/ 182 w 402"/>
                <a:gd name="T103" fmla="*/ 239 h 288"/>
                <a:gd name="T104" fmla="*/ 149 w 402"/>
                <a:gd name="T105" fmla="*/ 219 h 288"/>
                <a:gd name="T106" fmla="*/ 117 w 402"/>
                <a:gd name="T107" fmla="*/ 196 h 288"/>
                <a:gd name="T108" fmla="*/ 86 w 402"/>
                <a:gd name="T109" fmla="*/ 171 h 288"/>
                <a:gd name="T110" fmla="*/ 56 w 402"/>
                <a:gd name="T111" fmla="*/ 142 h 288"/>
                <a:gd name="T112" fmla="*/ 28 w 402"/>
                <a:gd name="T113" fmla="*/ 111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02" h="288">
                  <a:moveTo>
                    <a:pt x="28" y="111"/>
                  </a:moveTo>
                  <a:lnTo>
                    <a:pt x="26" y="110"/>
                  </a:lnTo>
                  <a:lnTo>
                    <a:pt x="20" y="106"/>
                  </a:lnTo>
                  <a:lnTo>
                    <a:pt x="13" y="100"/>
                  </a:lnTo>
                  <a:lnTo>
                    <a:pt x="6" y="91"/>
                  </a:lnTo>
                  <a:lnTo>
                    <a:pt x="1" y="80"/>
                  </a:lnTo>
                  <a:lnTo>
                    <a:pt x="0" y="65"/>
                  </a:lnTo>
                  <a:lnTo>
                    <a:pt x="4" y="46"/>
                  </a:lnTo>
                  <a:lnTo>
                    <a:pt x="15" y="25"/>
                  </a:lnTo>
                  <a:lnTo>
                    <a:pt x="23" y="15"/>
                  </a:lnTo>
                  <a:lnTo>
                    <a:pt x="34" y="8"/>
                  </a:lnTo>
                  <a:lnTo>
                    <a:pt x="44" y="4"/>
                  </a:lnTo>
                  <a:lnTo>
                    <a:pt x="56" y="0"/>
                  </a:lnTo>
                  <a:lnTo>
                    <a:pt x="68" y="0"/>
                  </a:lnTo>
                  <a:lnTo>
                    <a:pt x="81" y="1"/>
                  </a:lnTo>
                  <a:lnTo>
                    <a:pt x="95" y="4"/>
                  </a:lnTo>
                  <a:lnTo>
                    <a:pt x="109" y="7"/>
                  </a:lnTo>
                  <a:lnTo>
                    <a:pt x="122" y="12"/>
                  </a:lnTo>
                  <a:lnTo>
                    <a:pt x="136" y="16"/>
                  </a:lnTo>
                  <a:lnTo>
                    <a:pt x="149" y="22"/>
                  </a:lnTo>
                  <a:lnTo>
                    <a:pt x="162" y="28"/>
                  </a:lnTo>
                  <a:lnTo>
                    <a:pt x="174" y="33"/>
                  </a:lnTo>
                  <a:lnTo>
                    <a:pt x="186" y="38"/>
                  </a:lnTo>
                  <a:lnTo>
                    <a:pt x="197" y="43"/>
                  </a:lnTo>
                  <a:lnTo>
                    <a:pt x="207" y="46"/>
                  </a:lnTo>
                  <a:lnTo>
                    <a:pt x="217" y="50"/>
                  </a:lnTo>
                  <a:lnTo>
                    <a:pt x="227" y="53"/>
                  </a:lnTo>
                  <a:lnTo>
                    <a:pt x="240" y="57"/>
                  </a:lnTo>
                  <a:lnTo>
                    <a:pt x="253" y="61"/>
                  </a:lnTo>
                  <a:lnTo>
                    <a:pt x="265" y="66"/>
                  </a:lnTo>
                  <a:lnTo>
                    <a:pt x="279" y="71"/>
                  </a:lnTo>
                  <a:lnTo>
                    <a:pt x="293" y="78"/>
                  </a:lnTo>
                  <a:lnTo>
                    <a:pt x="308" y="86"/>
                  </a:lnTo>
                  <a:lnTo>
                    <a:pt x="322" y="97"/>
                  </a:lnTo>
                  <a:lnTo>
                    <a:pt x="334" y="107"/>
                  </a:lnTo>
                  <a:lnTo>
                    <a:pt x="348" y="121"/>
                  </a:lnTo>
                  <a:lnTo>
                    <a:pt x="360" y="135"/>
                  </a:lnTo>
                  <a:lnTo>
                    <a:pt x="371" y="152"/>
                  </a:lnTo>
                  <a:lnTo>
                    <a:pt x="382" y="172"/>
                  </a:lnTo>
                  <a:lnTo>
                    <a:pt x="391" y="192"/>
                  </a:lnTo>
                  <a:lnTo>
                    <a:pt x="399" y="217"/>
                  </a:lnTo>
                  <a:lnTo>
                    <a:pt x="402" y="240"/>
                  </a:lnTo>
                  <a:lnTo>
                    <a:pt x="399" y="258"/>
                  </a:lnTo>
                  <a:lnTo>
                    <a:pt x="390" y="272"/>
                  </a:lnTo>
                  <a:lnTo>
                    <a:pt x="376" y="281"/>
                  </a:lnTo>
                  <a:lnTo>
                    <a:pt x="356" y="287"/>
                  </a:lnTo>
                  <a:lnTo>
                    <a:pt x="333" y="288"/>
                  </a:lnTo>
                  <a:lnTo>
                    <a:pt x="308" y="285"/>
                  </a:lnTo>
                  <a:lnTo>
                    <a:pt x="279" y="279"/>
                  </a:lnTo>
                  <a:lnTo>
                    <a:pt x="248" y="268"/>
                  </a:lnTo>
                  <a:lnTo>
                    <a:pt x="216" y="255"/>
                  </a:lnTo>
                  <a:lnTo>
                    <a:pt x="182" y="239"/>
                  </a:lnTo>
                  <a:lnTo>
                    <a:pt x="149" y="219"/>
                  </a:lnTo>
                  <a:lnTo>
                    <a:pt x="117" y="196"/>
                  </a:lnTo>
                  <a:lnTo>
                    <a:pt x="86" y="171"/>
                  </a:lnTo>
                  <a:lnTo>
                    <a:pt x="56" y="142"/>
                  </a:lnTo>
                  <a:lnTo>
                    <a:pt x="28" y="111"/>
                  </a:lnTo>
                  <a:close/>
                </a:path>
              </a:pathLst>
            </a:custGeom>
            <a:solidFill>
              <a:srgbClr val="ADCC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9" name="Freeform 178">
              <a:extLst>
                <a:ext uri="{FF2B5EF4-FFF2-40B4-BE49-F238E27FC236}">
                  <a16:creationId xmlns:a16="http://schemas.microsoft.com/office/drawing/2014/main" id="{1EF5953F-DED3-4C3E-A839-858DF1A397A4}"/>
                </a:ext>
              </a:extLst>
            </p:cNvPr>
            <p:cNvSpPr>
              <a:spLocks/>
            </p:cNvSpPr>
            <p:nvPr/>
          </p:nvSpPr>
          <p:spPr bwMode="auto">
            <a:xfrm>
              <a:off x="698" y="3385"/>
              <a:ext cx="131" cy="188"/>
            </a:xfrm>
            <a:custGeom>
              <a:avLst/>
              <a:gdLst>
                <a:gd name="T0" fmla="*/ 255 w 261"/>
                <a:gd name="T1" fmla="*/ 271 h 377"/>
                <a:gd name="T2" fmla="*/ 254 w 261"/>
                <a:gd name="T3" fmla="*/ 267 h 377"/>
                <a:gd name="T4" fmla="*/ 250 w 261"/>
                <a:gd name="T5" fmla="*/ 255 h 377"/>
                <a:gd name="T6" fmla="*/ 242 w 261"/>
                <a:gd name="T7" fmla="*/ 237 h 377"/>
                <a:gd name="T8" fmla="*/ 233 w 261"/>
                <a:gd name="T9" fmla="*/ 215 h 377"/>
                <a:gd name="T10" fmla="*/ 223 w 261"/>
                <a:gd name="T11" fmla="*/ 189 h 377"/>
                <a:gd name="T12" fmla="*/ 212 w 261"/>
                <a:gd name="T13" fmla="*/ 164 h 377"/>
                <a:gd name="T14" fmla="*/ 199 w 261"/>
                <a:gd name="T15" fmla="*/ 140 h 377"/>
                <a:gd name="T16" fmla="*/ 187 w 261"/>
                <a:gd name="T17" fmla="*/ 117 h 377"/>
                <a:gd name="T18" fmla="*/ 179 w 261"/>
                <a:gd name="T19" fmla="*/ 106 h 377"/>
                <a:gd name="T20" fmla="*/ 169 w 261"/>
                <a:gd name="T21" fmla="*/ 94 h 377"/>
                <a:gd name="T22" fmla="*/ 155 w 261"/>
                <a:gd name="T23" fmla="*/ 82 h 377"/>
                <a:gd name="T24" fmla="*/ 140 w 261"/>
                <a:gd name="T25" fmla="*/ 70 h 377"/>
                <a:gd name="T26" fmla="*/ 123 w 261"/>
                <a:gd name="T27" fmla="*/ 58 h 377"/>
                <a:gd name="T28" fmla="*/ 106 w 261"/>
                <a:gd name="T29" fmla="*/ 45 h 377"/>
                <a:gd name="T30" fmla="*/ 87 w 261"/>
                <a:gd name="T31" fmla="*/ 35 h 377"/>
                <a:gd name="T32" fmla="*/ 70 w 261"/>
                <a:gd name="T33" fmla="*/ 25 h 377"/>
                <a:gd name="T34" fmla="*/ 53 w 261"/>
                <a:gd name="T35" fmla="*/ 15 h 377"/>
                <a:gd name="T36" fmla="*/ 36 w 261"/>
                <a:gd name="T37" fmla="*/ 8 h 377"/>
                <a:gd name="T38" fmla="*/ 24 w 261"/>
                <a:gd name="T39" fmla="*/ 4 h 377"/>
                <a:gd name="T40" fmla="*/ 12 w 261"/>
                <a:gd name="T41" fmla="*/ 0 h 377"/>
                <a:gd name="T42" fmla="*/ 4 w 261"/>
                <a:gd name="T43" fmla="*/ 0 h 377"/>
                <a:gd name="T44" fmla="*/ 0 w 261"/>
                <a:gd name="T45" fmla="*/ 3 h 377"/>
                <a:gd name="T46" fmla="*/ 0 w 261"/>
                <a:gd name="T47" fmla="*/ 8 h 377"/>
                <a:gd name="T48" fmla="*/ 4 w 261"/>
                <a:gd name="T49" fmla="*/ 18 h 377"/>
                <a:gd name="T50" fmla="*/ 14 w 261"/>
                <a:gd name="T51" fmla="*/ 41 h 377"/>
                <a:gd name="T52" fmla="*/ 21 w 261"/>
                <a:gd name="T53" fmla="*/ 66 h 377"/>
                <a:gd name="T54" fmla="*/ 23 w 261"/>
                <a:gd name="T55" fmla="*/ 91 h 377"/>
                <a:gd name="T56" fmla="*/ 23 w 261"/>
                <a:gd name="T57" fmla="*/ 117 h 377"/>
                <a:gd name="T58" fmla="*/ 20 w 261"/>
                <a:gd name="T59" fmla="*/ 142 h 377"/>
                <a:gd name="T60" fmla="*/ 18 w 261"/>
                <a:gd name="T61" fmla="*/ 164 h 377"/>
                <a:gd name="T62" fmla="*/ 16 w 261"/>
                <a:gd name="T63" fmla="*/ 184 h 377"/>
                <a:gd name="T64" fmla="*/ 17 w 261"/>
                <a:gd name="T65" fmla="*/ 199 h 377"/>
                <a:gd name="T66" fmla="*/ 24 w 261"/>
                <a:gd name="T67" fmla="*/ 214 h 377"/>
                <a:gd name="T68" fmla="*/ 36 w 261"/>
                <a:gd name="T69" fmla="*/ 233 h 377"/>
                <a:gd name="T70" fmla="*/ 56 w 261"/>
                <a:gd name="T71" fmla="*/ 256 h 377"/>
                <a:gd name="T72" fmla="*/ 78 w 261"/>
                <a:gd name="T73" fmla="*/ 279 h 377"/>
                <a:gd name="T74" fmla="*/ 102 w 261"/>
                <a:gd name="T75" fmla="*/ 303 h 377"/>
                <a:gd name="T76" fmla="*/ 125 w 261"/>
                <a:gd name="T77" fmla="*/ 325 h 377"/>
                <a:gd name="T78" fmla="*/ 147 w 261"/>
                <a:gd name="T79" fmla="*/ 344 h 377"/>
                <a:gd name="T80" fmla="*/ 165 w 261"/>
                <a:gd name="T81" fmla="*/ 358 h 377"/>
                <a:gd name="T82" fmla="*/ 182 w 261"/>
                <a:gd name="T83" fmla="*/ 367 h 377"/>
                <a:gd name="T84" fmla="*/ 200 w 261"/>
                <a:gd name="T85" fmla="*/ 374 h 377"/>
                <a:gd name="T86" fmla="*/ 220 w 261"/>
                <a:gd name="T87" fmla="*/ 377 h 377"/>
                <a:gd name="T88" fmla="*/ 237 w 261"/>
                <a:gd name="T89" fmla="*/ 374 h 377"/>
                <a:gd name="T90" fmla="*/ 251 w 261"/>
                <a:gd name="T91" fmla="*/ 363 h 377"/>
                <a:gd name="T92" fmla="*/ 259 w 261"/>
                <a:gd name="T93" fmla="*/ 344 h 377"/>
                <a:gd name="T94" fmla="*/ 261 w 261"/>
                <a:gd name="T95" fmla="*/ 314 h 377"/>
                <a:gd name="T96" fmla="*/ 255 w 261"/>
                <a:gd name="T97" fmla="*/ 271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61" h="377">
                  <a:moveTo>
                    <a:pt x="255" y="271"/>
                  </a:moveTo>
                  <a:lnTo>
                    <a:pt x="254" y="267"/>
                  </a:lnTo>
                  <a:lnTo>
                    <a:pt x="250" y="255"/>
                  </a:lnTo>
                  <a:lnTo>
                    <a:pt x="242" y="237"/>
                  </a:lnTo>
                  <a:lnTo>
                    <a:pt x="233" y="215"/>
                  </a:lnTo>
                  <a:lnTo>
                    <a:pt x="223" y="189"/>
                  </a:lnTo>
                  <a:lnTo>
                    <a:pt x="212" y="164"/>
                  </a:lnTo>
                  <a:lnTo>
                    <a:pt x="199" y="140"/>
                  </a:lnTo>
                  <a:lnTo>
                    <a:pt x="187" y="117"/>
                  </a:lnTo>
                  <a:lnTo>
                    <a:pt x="179" y="106"/>
                  </a:lnTo>
                  <a:lnTo>
                    <a:pt x="169" y="94"/>
                  </a:lnTo>
                  <a:lnTo>
                    <a:pt x="155" y="82"/>
                  </a:lnTo>
                  <a:lnTo>
                    <a:pt x="140" y="70"/>
                  </a:lnTo>
                  <a:lnTo>
                    <a:pt x="123" y="58"/>
                  </a:lnTo>
                  <a:lnTo>
                    <a:pt x="106" y="45"/>
                  </a:lnTo>
                  <a:lnTo>
                    <a:pt x="87" y="35"/>
                  </a:lnTo>
                  <a:lnTo>
                    <a:pt x="70" y="25"/>
                  </a:lnTo>
                  <a:lnTo>
                    <a:pt x="53" y="15"/>
                  </a:lnTo>
                  <a:lnTo>
                    <a:pt x="36" y="8"/>
                  </a:lnTo>
                  <a:lnTo>
                    <a:pt x="24" y="4"/>
                  </a:lnTo>
                  <a:lnTo>
                    <a:pt x="12" y="0"/>
                  </a:lnTo>
                  <a:lnTo>
                    <a:pt x="4" y="0"/>
                  </a:lnTo>
                  <a:lnTo>
                    <a:pt x="0" y="3"/>
                  </a:lnTo>
                  <a:lnTo>
                    <a:pt x="0" y="8"/>
                  </a:lnTo>
                  <a:lnTo>
                    <a:pt x="4" y="18"/>
                  </a:lnTo>
                  <a:lnTo>
                    <a:pt x="14" y="41"/>
                  </a:lnTo>
                  <a:lnTo>
                    <a:pt x="21" y="66"/>
                  </a:lnTo>
                  <a:lnTo>
                    <a:pt x="23" y="91"/>
                  </a:lnTo>
                  <a:lnTo>
                    <a:pt x="23" y="117"/>
                  </a:lnTo>
                  <a:lnTo>
                    <a:pt x="20" y="142"/>
                  </a:lnTo>
                  <a:lnTo>
                    <a:pt x="18" y="164"/>
                  </a:lnTo>
                  <a:lnTo>
                    <a:pt x="16" y="184"/>
                  </a:lnTo>
                  <a:lnTo>
                    <a:pt x="17" y="199"/>
                  </a:lnTo>
                  <a:lnTo>
                    <a:pt x="24" y="214"/>
                  </a:lnTo>
                  <a:lnTo>
                    <a:pt x="36" y="233"/>
                  </a:lnTo>
                  <a:lnTo>
                    <a:pt x="56" y="256"/>
                  </a:lnTo>
                  <a:lnTo>
                    <a:pt x="78" y="279"/>
                  </a:lnTo>
                  <a:lnTo>
                    <a:pt x="102" y="303"/>
                  </a:lnTo>
                  <a:lnTo>
                    <a:pt x="125" y="325"/>
                  </a:lnTo>
                  <a:lnTo>
                    <a:pt x="147" y="344"/>
                  </a:lnTo>
                  <a:lnTo>
                    <a:pt x="165" y="358"/>
                  </a:lnTo>
                  <a:lnTo>
                    <a:pt x="182" y="367"/>
                  </a:lnTo>
                  <a:lnTo>
                    <a:pt x="200" y="374"/>
                  </a:lnTo>
                  <a:lnTo>
                    <a:pt x="220" y="377"/>
                  </a:lnTo>
                  <a:lnTo>
                    <a:pt x="237" y="374"/>
                  </a:lnTo>
                  <a:lnTo>
                    <a:pt x="251" y="363"/>
                  </a:lnTo>
                  <a:lnTo>
                    <a:pt x="259" y="344"/>
                  </a:lnTo>
                  <a:lnTo>
                    <a:pt x="261" y="314"/>
                  </a:lnTo>
                  <a:lnTo>
                    <a:pt x="255" y="2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0" name="Freeform 179">
              <a:extLst>
                <a:ext uri="{FF2B5EF4-FFF2-40B4-BE49-F238E27FC236}">
                  <a16:creationId xmlns:a16="http://schemas.microsoft.com/office/drawing/2014/main" id="{28619AC5-C64F-44C9-AA6E-FE9C03C8C549}"/>
                </a:ext>
              </a:extLst>
            </p:cNvPr>
            <p:cNvSpPr>
              <a:spLocks/>
            </p:cNvSpPr>
            <p:nvPr/>
          </p:nvSpPr>
          <p:spPr bwMode="auto">
            <a:xfrm>
              <a:off x="701" y="3389"/>
              <a:ext cx="125" cy="181"/>
            </a:xfrm>
            <a:custGeom>
              <a:avLst/>
              <a:gdLst>
                <a:gd name="T0" fmla="*/ 243 w 249"/>
                <a:gd name="T1" fmla="*/ 260 h 361"/>
                <a:gd name="T2" fmla="*/ 242 w 249"/>
                <a:gd name="T3" fmla="*/ 255 h 361"/>
                <a:gd name="T4" fmla="*/ 238 w 249"/>
                <a:gd name="T5" fmla="*/ 244 h 361"/>
                <a:gd name="T6" fmla="*/ 231 w 249"/>
                <a:gd name="T7" fmla="*/ 228 h 361"/>
                <a:gd name="T8" fmla="*/ 223 w 249"/>
                <a:gd name="T9" fmla="*/ 206 h 361"/>
                <a:gd name="T10" fmla="*/ 212 w 249"/>
                <a:gd name="T11" fmla="*/ 182 h 361"/>
                <a:gd name="T12" fmla="*/ 202 w 249"/>
                <a:gd name="T13" fmla="*/ 157 h 361"/>
                <a:gd name="T14" fmla="*/ 190 w 249"/>
                <a:gd name="T15" fmla="*/ 133 h 361"/>
                <a:gd name="T16" fmla="*/ 179 w 249"/>
                <a:gd name="T17" fmla="*/ 111 h 361"/>
                <a:gd name="T18" fmla="*/ 172 w 249"/>
                <a:gd name="T19" fmla="*/ 101 h 361"/>
                <a:gd name="T20" fmla="*/ 162 w 249"/>
                <a:gd name="T21" fmla="*/ 89 h 361"/>
                <a:gd name="T22" fmla="*/ 149 w 249"/>
                <a:gd name="T23" fmla="*/ 78 h 361"/>
                <a:gd name="T24" fmla="*/ 134 w 249"/>
                <a:gd name="T25" fmla="*/ 66 h 361"/>
                <a:gd name="T26" fmla="*/ 118 w 249"/>
                <a:gd name="T27" fmla="*/ 55 h 361"/>
                <a:gd name="T28" fmla="*/ 102 w 249"/>
                <a:gd name="T29" fmla="*/ 43 h 361"/>
                <a:gd name="T30" fmla="*/ 84 w 249"/>
                <a:gd name="T31" fmla="*/ 33 h 361"/>
                <a:gd name="T32" fmla="*/ 68 w 249"/>
                <a:gd name="T33" fmla="*/ 23 h 361"/>
                <a:gd name="T34" fmla="*/ 52 w 249"/>
                <a:gd name="T35" fmla="*/ 15 h 361"/>
                <a:gd name="T36" fmla="*/ 37 w 249"/>
                <a:gd name="T37" fmla="*/ 8 h 361"/>
                <a:gd name="T38" fmla="*/ 23 w 249"/>
                <a:gd name="T39" fmla="*/ 3 h 361"/>
                <a:gd name="T40" fmla="*/ 13 w 249"/>
                <a:gd name="T41" fmla="*/ 0 h 361"/>
                <a:gd name="T42" fmla="*/ 6 w 249"/>
                <a:gd name="T43" fmla="*/ 0 h 361"/>
                <a:gd name="T44" fmla="*/ 1 w 249"/>
                <a:gd name="T45" fmla="*/ 2 h 361"/>
                <a:gd name="T46" fmla="*/ 0 w 249"/>
                <a:gd name="T47" fmla="*/ 8 h 361"/>
                <a:gd name="T48" fmla="*/ 5 w 249"/>
                <a:gd name="T49" fmla="*/ 16 h 361"/>
                <a:gd name="T50" fmla="*/ 15 w 249"/>
                <a:gd name="T51" fmla="*/ 38 h 361"/>
                <a:gd name="T52" fmla="*/ 21 w 249"/>
                <a:gd name="T53" fmla="*/ 62 h 361"/>
                <a:gd name="T54" fmla="*/ 23 w 249"/>
                <a:gd name="T55" fmla="*/ 87 h 361"/>
                <a:gd name="T56" fmla="*/ 23 w 249"/>
                <a:gd name="T57" fmla="*/ 111 h 361"/>
                <a:gd name="T58" fmla="*/ 21 w 249"/>
                <a:gd name="T59" fmla="*/ 136 h 361"/>
                <a:gd name="T60" fmla="*/ 19 w 249"/>
                <a:gd name="T61" fmla="*/ 157 h 361"/>
                <a:gd name="T62" fmla="*/ 18 w 249"/>
                <a:gd name="T63" fmla="*/ 176 h 361"/>
                <a:gd name="T64" fmla="*/ 18 w 249"/>
                <a:gd name="T65" fmla="*/ 191 h 361"/>
                <a:gd name="T66" fmla="*/ 23 w 249"/>
                <a:gd name="T67" fmla="*/ 205 h 361"/>
                <a:gd name="T68" fmla="*/ 36 w 249"/>
                <a:gd name="T69" fmla="*/ 224 h 361"/>
                <a:gd name="T70" fmla="*/ 54 w 249"/>
                <a:gd name="T71" fmla="*/ 245 h 361"/>
                <a:gd name="T72" fmla="*/ 75 w 249"/>
                <a:gd name="T73" fmla="*/ 268 h 361"/>
                <a:gd name="T74" fmla="*/ 98 w 249"/>
                <a:gd name="T75" fmla="*/ 291 h 361"/>
                <a:gd name="T76" fmla="*/ 120 w 249"/>
                <a:gd name="T77" fmla="*/ 312 h 361"/>
                <a:gd name="T78" fmla="*/ 141 w 249"/>
                <a:gd name="T79" fmla="*/ 330 h 361"/>
                <a:gd name="T80" fmla="*/ 158 w 249"/>
                <a:gd name="T81" fmla="*/ 343 h 361"/>
                <a:gd name="T82" fmla="*/ 174 w 249"/>
                <a:gd name="T83" fmla="*/ 352 h 361"/>
                <a:gd name="T84" fmla="*/ 192 w 249"/>
                <a:gd name="T85" fmla="*/ 359 h 361"/>
                <a:gd name="T86" fmla="*/ 209 w 249"/>
                <a:gd name="T87" fmla="*/ 361 h 361"/>
                <a:gd name="T88" fmla="*/ 225 w 249"/>
                <a:gd name="T89" fmla="*/ 358 h 361"/>
                <a:gd name="T90" fmla="*/ 238 w 249"/>
                <a:gd name="T91" fmla="*/ 348 h 361"/>
                <a:gd name="T92" fmla="*/ 247 w 249"/>
                <a:gd name="T93" fmla="*/ 329 h 361"/>
                <a:gd name="T94" fmla="*/ 249 w 249"/>
                <a:gd name="T95" fmla="*/ 300 h 361"/>
                <a:gd name="T96" fmla="*/ 243 w 249"/>
                <a:gd name="T97" fmla="*/ 260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9" h="361">
                  <a:moveTo>
                    <a:pt x="243" y="260"/>
                  </a:moveTo>
                  <a:lnTo>
                    <a:pt x="242" y="255"/>
                  </a:lnTo>
                  <a:lnTo>
                    <a:pt x="238" y="244"/>
                  </a:lnTo>
                  <a:lnTo>
                    <a:pt x="231" y="228"/>
                  </a:lnTo>
                  <a:lnTo>
                    <a:pt x="223" y="206"/>
                  </a:lnTo>
                  <a:lnTo>
                    <a:pt x="212" y="182"/>
                  </a:lnTo>
                  <a:lnTo>
                    <a:pt x="202" y="157"/>
                  </a:lnTo>
                  <a:lnTo>
                    <a:pt x="190" y="133"/>
                  </a:lnTo>
                  <a:lnTo>
                    <a:pt x="179" y="111"/>
                  </a:lnTo>
                  <a:lnTo>
                    <a:pt x="172" y="101"/>
                  </a:lnTo>
                  <a:lnTo>
                    <a:pt x="162" y="89"/>
                  </a:lnTo>
                  <a:lnTo>
                    <a:pt x="149" y="78"/>
                  </a:lnTo>
                  <a:lnTo>
                    <a:pt x="134" y="66"/>
                  </a:lnTo>
                  <a:lnTo>
                    <a:pt x="118" y="55"/>
                  </a:lnTo>
                  <a:lnTo>
                    <a:pt x="102" y="43"/>
                  </a:lnTo>
                  <a:lnTo>
                    <a:pt x="84" y="33"/>
                  </a:lnTo>
                  <a:lnTo>
                    <a:pt x="68" y="23"/>
                  </a:lnTo>
                  <a:lnTo>
                    <a:pt x="52" y="15"/>
                  </a:lnTo>
                  <a:lnTo>
                    <a:pt x="37" y="8"/>
                  </a:lnTo>
                  <a:lnTo>
                    <a:pt x="23" y="3"/>
                  </a:lnTo>
                  <a:lnTo>
                    <a:pt x="13" y="0"/>
                  </a:lnTo>
                  <a:lnTo>
                    <a:pt x="6" y="0"/>
                  </a:lnTo>
                  <a:lnTo>
                    <a:pt x="1" y="2"/>
                  </a:lnTo>
                  <a:lnTo>
                    <a:pt x="0" y="8"/>
                  </a:lnTo>
                  <a:lnTo>
                    <a:pt x="5" y="16"/>
                  </a:lnTo>
                  <a:lnTo>
                    <a:pt x="15" y="38"/>
                  </a:lnTo>
                  <a:lnTo>
                    <a:pt x="21" y="62"/>
                  </a:lnTo>
                  <a:lnTo>
                    <a:pt x="23" y="87"/>
                  </a:lnTo>
                  <a:lnTo>
                    <a:pt x="23" y="111"/>
                  </a:lnTo>
                  <a:lnTo>
                    <a:pt x="21" y="136"/>
                  </a:lnTo>
                  <a:lnTo>
                    <a:pt x="19" y="157"/>
                  </a:lnTo>
                  <a:lnTo>
                    <a:pt x="18" y="176"/>
                  </a:lnTo>
                  <a:lnTo>
                    <a:pt x="18" y="191"/>
                  </a:lnTo>
                  <a:lnTo>
                    <a:pt x="23" y="205"/>
                  </a:lnTo>
                  <a:lnTo>
                    <a:pt x="36" y="224"/>
                  </a:lnTo>
                  <a:lnTo>
                    <a:pt x="54" y="245"/>
                  </a:lnTo>
                  <a:lnTo>
                    <a:pt x="75" y="268"/>
                  </a:lnTo>
                  <a:lnTo>
                    <a:pt x="98" y="291"/>
                  </a:lnTo>
                  <a:lnTo>
                    <a:pt x="120" y="312"/>
                  </a:lnTo>
                  <a:lnTo>
                    <a:pt x="141" y="330"/>
                  </a:lnTo>
                  <a:lnTo>
                    <a:pt x="158" y="343"/>
                  </a:lnTo>
                  <a:lnTo>
                    <a:pt x="174" y="352"/>
                  </a:lnTo>
                  <a:lnTo>
                    <a:pt x="192" y="359"/>
                  </a:lnTo>
                  <a:lnTo>
                    <a:pt x="209" y="361"/>
                  </a:lnTo>
                  <a:lnTo>
                    <a:pt x="225" y="358"/>
                  </a:lnTo>
                  <a:lnTo>
                    <a:pt x="238" y="348"/>
                  </a:lnTo>
                  <a:lnTo>
                    <a:pt x="247" y="329"/>
                  </a:lnTo>
                  <a:lnTo>
                    <a:pt x="249" y="300"/>
                  </a:lnTo>
                  <a:lnTo>
                    <a:pt x="243" y="260"/>
                  </a:lnTo>
                  <a:close/>
                </a:path>
              </a:pathLst>
            </a:custGeom>
            <a:solidFill>
              <a:srgbClr val="F4E8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1" name="Freeform 180">
              <a:extLst>
                <a:ext uri="{FF2B5EF4-FFF2-40B4-BE49-F238E27FC236}">
                  <a16:creationId xmlns:a16="http://schemas.microsoft.com/office/drawing/2014/main" id="{C7C6D554-9BD3-4DA1-9FD2-0C5C8392FF61}"/>
                </a:ext>
              </a:extLst>
            </p:cNvPr>
            <p:cNvSpPr>
              <a:spLocks/>
            </p:cNvSpPr>
            <p:nvPr/>
          </p:nvSpPr>
          <p:spPr bwMode="auto">
            <a:xfrm>
              <a:off x="706" y="3394"/>
              <a:ext cx="117" cy="173"/>
            </a:xfrm>
            <a:custGeom>
              <a:avLst/>
              <a:gdLst>
                <a:gd name="T0" fmla="*/ 228 w 232"/>
                <a:gd name="T1" fmla="*/ 249 h 347"/>
                <a:gd name="T2" fmla="*/ 227 w 232"/>
                <a:gd name="T3" fmla="*/ 245 h 347"/>
                <a:gd name="T4" fmla="*/ 222 w 232"/>
                <a:gd name="T5" fmla="*/ 234 h 347"/>
                <a:gd name="T6" fmla="*/ 216 w 232"/>
                <a:gd name="T7" fmla="*/ 218 h 347"/>
                <a:gd name="T8" fmla="*/ 208 w 232"/>
                <a:gd name="T9" fmla="*/ 197 h 347"/>
                <a:gd name="T10" fmla="*/ 198 w 232"/>
                <a:gd name="T11" fmla="*/ 175 h 347"/>
                <a:gd name="T12" fmla="*/ 187 w 232"/>
                <a:gd name="T13" fmla="*/ 151 h 347"/>
                <a:gd name="T14" fmla="*/ 177 w 232"/>
                <a:gd name="T15" fmla="*/ 128 h 347"/>
                <a:gd name="T16" fmla="*/ 167 w 232"/>
                <a:gd name="T17" fmla="*/ 107 h 347"/>
                <a:gd name="T18" fmla="*/ 160 w 232"/>
                <a:gd name="T19" fmla="*/ 97 h 347"/>
                <a:gd name="T20" fmla="*/ 151 w 232"/>
                <a:gd name="T21" fmla="*/ 86 h 347"/>
                <a:gd name="T22" fmla="*/ 139 w 232"/>
                <a:gd name="T23" fmla="*/ 75 h 347"/>
                <a:gd name="T24" fmla="*/ 125 w 232"/>
                <a:gd name="T25" fmla="*/ 63 h 347"/>
                <a:gd name="T26" fmla="*/ 110 w 232"/>
                <a:gd name="T27" fmla="*/ 53 h 347"/>
                <a:gd name="T28" fmla="*/ 94 w 232"/>
                <a:gd name="T29" fmla="*/ 41 h 347"/>
                <a:gd name="T30" fmla="*/ 78 w 232"/>
                <a:gd name="T31" fmla="*/ 31 h 347"/>
                <a:gd name="T32" fmla="*/ 63 w 232"/>
                <a:gd name="T33" fmla="*/ 22 h 347"/>
                <a:gd name="T34" fmla="*/ 47 w 232"/>
                <a:gd name="T35" fmla="*/ 14 h 347"/>
                <a:gd name="T36" fmla="*/ 33 w 232"/>
                <a:gd name="T37" fmla="*/ 8 h 347"/>
                <a:gd name="T38" fmla="*/ 22 w 232"/>
                <a:gd name="T39" fmla="*/ 3 h 347"/>
                <a:gd name="T40" fmla="*/ 11 w 232"/>
                <a:gd name="T41" fmla="*/ 0 h 347"/>
                <a:gd name="T42" fmla="*/ 4 w 232"/>
                <a:gd name="T43" fmla="*/ 0 h 347"/>
                <a:gd name="T44" fmla="*/ 0 w 232"/>
                <a:gd name="T45" fmla="*/ 2 h 347"/>
                <a:gd name="T46" fmla="*/ 0 w 232"/>
                <a:gd name="T47" fmla="*/ 8 h 347"/>
                <a:gd name="T48" fmla="*/ 3 w 232"/>
                <a:gd name="T49" fmla="*/ 16 h 347"/>
                <a:gd name="T50" fmla="*/ 18 w 232"/>
                <a:gd name="T51" fmla="*/ 60 h 347"/>
                <a:gd name="T52" fmla="*/ 19 w 232"/>
                <a:gd name="T53" fmla="*/ 107 h 347"/>
                <a:gd name="T54" fmla="*/ 16 w 232"/>
                <a:gd name="T55" fmla="*/ 151 h 347"/>
                <a:gd name="T56" fmla="*/ 15 w 232"/>
                <a:gd name="T57" fmla="*/ 183 h 347"/>
                <a:gd name="T58" fmla="*/ 20 w 232"/>
                <a:gd name="T59" fmla="*/ 197 h 347"/>
                <a:gd name="T60" fmla="*/ 33 w 232"/>
                <a:gd name="T61" fmla="*/ 215 h 347"/>
                <a:gd name="T62" fmla="*/ 49 w 232"/>
                <a:gd name="T63" fmla="*/ 236 h 347"/>
                <a:gd name="T64" fmla="*/ 69 w 232"/>
                <a:gd name="T65" fmla="*/ 258 h 347"/>
                <a:gd name="T66" fmla="*/ 91 w 232"/>
                <a:gd name="T67" fmla="*/ 280 h 347"/>
                <a:gd name="T68" fmla="*/ 111 w 232"/>
                <a:gd name="T69" fmla="*/ 299 h 347"/>
                <a:gd name="T70" fmla="*/ 131 w 232"/>
                <a:gd name="T71" fmla="*/ 315 h 347"/>
                <a:gd name="T72" fmla="*/ 147 w 232"/>
                <a:gd name="T73" fmla="*/ 328 h 347"/>
                <a:gd name="T74" fmla="*/ 162 w 232"/>
                <a:gd name="T75" fmla="*/ 337 h 347"/>
                <a:gd name="T76" fmla="*/ 178 w 232"/>
                <a:gd name="T77" fmla="*/ 344 h 347"/>
                <a:gd name="T78" fmla="*/ 194 w 232"/>
                <a:gd name="T79" fmla="*/ 347 h 347"/>
                <a:gd name="T80" fmla="*/ 211 w 232"/>
                <a:gd name="T81" fmla="*/ 343 h 347"/>
                <a:gd name="T82" fmla="*/ 222 w 232"/>
                <a:gd name="T83" fmla="*/ 334 h 347"/>
                <a:gd name="T84" fmla="*/ 230 w 232"/>
                <a:gd name="T85" fmla="*/ 315 h 347"/>
                <a:gd name="T86" fmla="*/ 232 w 232"/>
                <a:gd name="T87" fmla="*/ 288 h 347"/>
                <a:gd name="T88" fmla="*/ 228 w 232"/>
                <a:gd name="T89" fmla="*/ 249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32" h="347">
                  <a:moveTo>
                    <a:pt x="228" y="249"/>
                  </a:moveTo>
                  <a:lnTo>
                    <a:pt x="227" y="245"/>
                  </a:lnTo>
                  <a:lnTo>
                    <a:pt x="222" y="234"/>
                  </a:lnTo>
                  <a:lnTo>
                    <a:pt x="216" y="218"/>
                  </a:lnTo>
                  <a:lnTo>
                    <a:pt x="208" y="197"/>
                  </a:lnTo>
                  <a:lnTo>
                    <a:pt x="198" y="175"/>
                  </a:lnTo>
                  <a:lnTo>
                    <a:pt x="187" y="151"/>
                  </a:lnTo>
                  <a:lnTo>
                    <a:pt x="177" y="128"/>
                  </a:lnTo>
                  <a:lnTo>
                    <a:pt x="167" y="107"/>
                  </a:lnTo>
                  <a:lnTo>
                    <a:pt x="160" y="97"/>
                  </a:lnTo>
                  <a:lnTo>
                    <a:pt x="151" y="86"/>
                  </a:lnTo>
                  <a:lnTo>
                    <a:pt x="139" y="75"/>
                  </a:lnTo>
                  <a:lnTo>
                    <a:pt x="125" y="63"/>
                  </a:lnTo>
                  <a:lnTo>
                    <a:pt x="110" y="53"/>
                  </a:lnTo>
                  <a:lnTo>
                    <a:pt x="94" y="41"/>
                  </a:lnTo>
                  <a:lnTo>
                    <a:pt x="78" y="31"/>
                  </a:lnTo>
                  <a:lnTo>
                    <a:pt x="63" y="22"/>
                  </a:lnTo>
                  <a:lnTo>
                    <a:pt x="47" y="14"/>
                  </a:lnTo>
                  <a:lnTo>
                    <a:pt x="33" y="8"/>
                  </a:lnTo>
                  <a:lnTo>
                    <a:pt x="22" y="3"/>
                  </a:lnTo>
                  <a:lnTo>
                    <a:pt x="11" y="0"/>
                  </a:lnTo>
                  <a:lnTo>
                    <a:pt x="4" y="0"/>
                  </a:lnTo>
                  <a:lnTo>
                    <a:pt x="0" y="2"/>
                  </a:lnTo>
                  <a:lnTo>
                    <a:pt x="0" y="8"/>
                  </a:lnTo>
                  <a:lnTo>
                    <a:pt x="3" y="16"/>
                  </a:lnTo>
                  <a:lnTo>
                    <a:pt x="18" y="60"/>
                  </a:lnTo>
                  <a:lnTo>
                    <a:pt x="19" y="107"/>
                  </a:lnTo>
                  <a:lnTo>
                    <a:pt x="16" y="151"/>
                  </a:lnTo>
                  <a:lnTo>
                    <a:pt x="15" y="183"/>
                  </a:lnTo>
                  <a:lnTo>
                    <a:pt x="20" y="197"/>
                  </a:lnTo>
                  <a:lnTo>
                    <a:pt x="33" y="215"/>
                  </a:lnTo>
                  <a:lnTo>
                    <a:pt x="49" y="236"/>
                  </a:lnTo>
                  <a:lnTo>
                    <a:pt x="69" y="258"/>
                  </a:lnTo>
                  <a:lnTo>
                    <a:pt x="91" y="280"/>
                  </a:lnTo>
                  <a:lnTo>
                    <a:pt x="111" y="299"/>
                  </a:lnTo>
                  <a:lnTo>
                    <a:pt x="131" y="315"/>
                  </a:lnTo>
                  <a:lnTo>
                    <a:pt x="147" y="328"/>
                  </a:lnTo>
                  <a:lnTo>
                    <a:pt x="162" y="337"/>
                  </a:lnTo>
                  <a:lnTo>
                    <a:pt x="178" y="344"/>
                  </a:lnTo>
                  <a:lnTo>
                    <a:pt x="194" y="347"/>
                  </a:lnTo>
                  <a:lnTo>
                    <a:pt x="211" y="343"/>
                  </a:lnTo>
                  <a:lnTo>
                    <a:pt x="222" y="334"/>
                  </a:lnTo>
                  <a:lnTo>
                    <a:pt x="230" y="315"/>
                  </a:lnTo>
                  <a:lnTo>
                    <a:pt x="232" y="288"/>
                  </a:lnTo>
                  <a:lnTo>
                    <a:pt x="228" y="249"/>
                  </a:lnTo>
                  <a:close/>
                </a:path>
              </a:pathLst>
            </a:custGeom>
            <a:solidFill>
              <a:srgbClr val="EAD3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2" name="Freeform 181">
              <a:extLst>
                <a:ext uri="{FF2B5EF4-FFF2-40B4-BE49-F238E27FC236}">
                  <a16:creationId xmlns:a16="http://schemas.microsoft.com/office/drawing/2014/main" id="{33656C4F-7862-4538-807D-D5097F259816}"/>
                </a:ext>
              </a:extLst>
            </p:cNvPr>
            <p:cNvSpPr>
              <a:spLocks/>
            </p:cNvSpPr>
            <p:nvPr/>
          </p:nvSpPr>
          <p:spPr bwMode="auto">
            <a:xfrm>
              <a:off x="711" y="3399"/>
              <a:ext cx="109" cy="165"/>
            </a:xfrm>
            <a:custGeom>
              <a:avLst/>
              <a:gdLst>
                <a:gd name="T0" fmla="*/ 214 w 219"/>
                <a:gd name="T1" fmla="*/ 239 h 332"/>
                <a:gd name="T2" fmla="*/ 213 w 219"/>
                <a:gd name="T3" fmla="*/ 235 h 332"/>
                <a:gd name="T4" fmla="*/ 208 w 219"/>
                <a:gd name="T5" fmla="*/ 225 h 332"/>
                <a:gd name="T6" fmla="*/ 203 w 219"/>
                <a:gd name="T7" fmla="*/ 209 h 332"/>
                <a:gd name="T8" fmla="*/ 196 w 219"/>
                <a:gd name="T9" fmla="*/ 189 h 332"/>
                <a:gd name="T10" fmla="*/ 187 w 219"/>
                <a:gd name="T11" fmla="*/ 167 h 332"/>
                <a:gd name="T12" fmla="*/ 177 w 219"/>
                <a:gd name="T13" fmla="*/ 145 h 332"/>
                <a:gd name="T14" fmla="*/ 167 w 219"/>
                <a:gd name="T15" fmla="*/ 122 h 332"/>
                <a:gd name="T16" fmla="*/ 157 w 219"/>
                <a:gd name="T17" fmla="*/ 103 h 332"/>
                <a:gd name="T18" fmla="*/ 150 w 219"/>
                <a:gd name="T19" fmla="*/ 93 h 332"/>
                <a:gd name="T20" fmla="*/ 142 w 219"/>
                <a:gd name="T21" fmla="*/ 83 h 332"/>
                <a:gd name="T22" fmla="*/ 130 w 219"/>
                <a:gd name="T23" fmla="*/ 73 h 332"/>
                <a:gd name="T24" fmla="*/ 117 w 219"/>
                <a:gd name="T25" fmla="*/ 61 h 332"/>
                <a:gd name="T26" fmla="*/ 104 w 219"/>
                <a:gd name="T27" fmla="*/ 51 h 332"/>
                <a:gd name="T28" fmla="*/ 89 w 219"/>
                <a:gd name="T29" fmla="*/ 40 h 332"/>
                <a:gd name="T30" fmla="*/ 74 w 219"/>
                <a:gd name="T31" fmla="*/ 30 h 332"/>
                <a:gd name="T32" fmla="*/ 59 w 219"/>
                <a:gd name="T33" fmla="*/ 22 h 332"/>
                <a:gd name="T34" fmla="*/ 44 w 219"/>
                <a:gd name="T35" fmla="*/ 14 h 332"/>
                <a:gd name="T36" fmla="*/ 31 w 219"/>
                <a:gd name="T37" fmla="*/ 8 h 332"/>
                <a:gd name="T38" fmla="*/ 19 w 219"/>
                <a:gd name="T39" fmla="*/ 4 h 332"/>
                <a:gd name="T40" fmla="*/ 10 w 219"/>
                <a:gd name="T41" fmla="*/ 0 h 332"/>
                <a:gd name="T42" fmla="*/ 3 w 219"/>
                <a:gd name="T43" fmla="*/ 0 h 332"/>
                <a:gd name="T44" fmla="*/ 0 w 219"/>
                <a:gd name="T45" fmla="*/ 2 h 332"/>
                <a:gd name="T46" fmla="*/ 0 w 219"/>
                <a:gd name="T47" fmla="*/ 7 h 332"/>
                <a:gd name="T48" fmla="*/ 3 w 219"/>
                <a:gd name="T49" fmla="*/ 15 h 332"/>
                <a:gd name="T50" fmla="*/ 17 w 219"/>
                <a:gd name="T51" fmla="*/ 58 h 332"/>
                <a:gd name="T52" fmla="*/ 18 w 219"/>
                <a:gd name="T53" fmla="*/ 104 h 332"/>
                <a:gd name="T54" fmla="*/ 15 w 219"/>
                <a:gd name="T55" fmla="*/ 145 h 332"/>
                <a:gd name="T56" fmla="*/ 14 w 219"/>
                <a:gd name="T57" fmla="*/ 175 h 332"/>
                <a:gd name="T58" fmla="*/ 19 w 219"/>
                <a:gd name="T59" fmla="*/ 189 h 332"/>
                <a:gd name="T60" fmla="*/ 30 w 219"/>
                <a:gd name="T61" fmla="*/ 206 h 332"/>
                <a:gd name="T62" fmla="*/ 46 w 219"/>
                <a:gd name="T63" fmla="*/ 226 h 332"/>
                <a:gd name="T64" fmla="*/ 64 w 219"/>
                <a:gd name="T65" fmla="*/ 247 h 332"/>
                <a:gd name="T66" fmla="*/ 85 w 219"/>
                <a:gd name="T67" fmla="*/ 267 h 332"/>
                <a:gd name="T68" fmla="*/ 105 w 219"/>
                <a:gd name="T69" fmla="*/ 287 h 332"/>
                <a:gd name="T70" fmla="*/ 123 w 219"/>
                <a:gd name="T71" fmla="*/ 303 h 332"/>
                <a:gd name="T72" fmla="*/ 138 w 219"/>
                <a:gd name="T73" fmla="*/ 315 h 332"/>
                <a:gd name="T74" fmla="*/ 152 w 219"/>
                <a:gd name="T75" fmla="*/ 324 h 332"/>
                <a:gd name="T76" fmla="*/ 167 w 219"/>
                <a:gd name="T77" fmla="*/ 330 h 332"/>
                <a:gd name="T78" fmla="*/ 183 w 219"/>
                <a:gd name="T79" fmla="*/ 332 h 332"/>
                <a:gd name="T80" fmla="*/ 197 w 219"/>
                <a:gd name="T81" fmla="*/ 330 h 332"/>
                <a:gd name="T82" fmla="*/ 210 w 219"/>
                <a:gd name="T83" fmla="*/ 320 h 332"/>
                <a:gd name="T84" fmla="*/ 217 w 219"/>
                <a:gd name="T85" fmla="*/ 303 h 332"/>
                <a:gd name="T86" fmla="*/ 219 w 219"/>
                <a:gd name="T87" fmla="*/ 275 h 332"/>
                <a:gd name="T88" fmla="*/ 214 w 219"/>
                <a:gd name="T89" fmla="*/ 239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9" h="332">
                  <a:moveTo>
                    <a:pt x="214" y="239"/>
                  </a:moveTo>
                  <a:lnTo>
                    <a:pt x="213" y="235"/>
                  </a:lnTo>
                  <a:lnTo>
                    <a:pt x="208" y="225"/>
                  </a:lnTo>
                  <a:lnTo>
                    <a:pt x="203" y="209"/>
                  </a:lnTo>
                  <a:lnTo>
                    <a:pt x="196" y="189"/>
                  </a:lnTo>
                  <a:lnTo>
                    <a:pt x="187" y="167"/>
                  </a:lnTo>
                  <a:lnTo>
                    <a:pt x="177" y="145"/>
                  </a:lnTo>
                  <a:lnTo>
                    <a:pt x="167" y="122"/>
                  </a:lnTo>
                  <a:lnTo>
                    <a:pt x="157" y="103"/>
                  </a:lnTo>
                  <a:lnTo>
                    <a:pt x="150" y="93"/>
                  </a:lnTo>
                  <a:lnTo>
                    <a:pt x="142" y="83"/>
                  </a:lnTo>
                  <a:lnTo>
                    <a:pt x="130" y="73"/>
                  </a:lnTo>
                  <a:lnTo>
                    <a:pt x="117" y="61"/>
                  </a:lnTo>
                  <a:lnTo>
                    <a:pt x="104" y="51"/>
                  </a:lnTo>
                  <a:lnTo>
                    <a:pt x="89" y="40"/>
                  </a:lnTo>
                  <a:lnTo>
                    <a:pt x="74" y="30"/>
                  </a:lnTo>
                  <a:lnTo>
                    <a:pt x="59" y="22"/>
                  </a:lnTo>
                  <a:lnTo>
                    <a:pt x="44" y="14"/>
                  </a:lnTo>
                  <a:lnTo>
                    <a:pt x="31" y="8"/>
                  </a:lnTo>
                  <a:lnTo>
                    <a:pt x="19" y="4"/>
                  </a:lnTo>
                  <a:lnTo>
                    <a:pt x="10" y="0"/>
                  </a:lnTo>
                  <a:lnTo>
                    <a:pt x="3" y="0"/>
                  </a:lnTo>
                  <a:lnTo>
                    <a:pt x="0" y="2"/>
                  </a:lnTo>
                  <a:lnTo>
                    <a:pt x="0" y="7"/>
                  </a:lnTo>
                  <a:lnTo>
                    <a:pt x="3" y="15"/>
                  </a:lnTo>
                  <a:lnTo>
                    <a:pt x="17" y="58"/>
                  </a:lnTo>
                  <a:lnTo>
                    <a:pt x="18" y="104"/>
                  </a:lnTo>
                  <a:lnTo>
                    <a:pt x="15" y="145"/>
                  </a:lnTo>
                  <a:lnTo>
                    <a:pt x="14" y="175"/>
                  </a:lnTo>
                  <a:lnTo>
                    <a:pt x="19" y="189"/>
                  </a:lnTo>
                  <a:lnTo>
                    <a:pt x="30" y="206"/>
                  </a:lnTo>
                  <a:lnTo>
                    <a:pt x="46" y="226"/>
                  </a:lnTo>
                  <a:lnTo>
                    <a:pt x="64" y="247"/>
                  </a:lnTo>
                  <a:lnTo>
                    <a:pt x="85" y="267"/>
                  </a:lnTo>
                  <a:lnTo>
                    <a:pt x="105" y="287"/>
                  </a:lnTo>
                  <a:lnTo>
                    <a:pt x="123" y="303"/>
                  </a:lnTo>
                  <a:lnTo>
                    <a:pt x="138" y="315"/>
                  </a:lnTo>
                  <a:lnTo>
                    <a:pt x="152" y="324"/>
                  </a:lnTo>
                  <a:lnTo>
                    <a:pt x="167" y="330"/>
                  </a:lnTo>
                  <a:lnTo>
                    <a:pt x="183" y="332"/>
                  </a:lnTo>
                  <a:lnTo>
                    <a:pt x="197" y="330"/>
                  </a:lnTo>
                  <a:lnTo>
                    <a:pt x="210" y="320"/>
                  </a:lnTo>
                  <a:lnTo>
                    <a:pt x="217" y="303"/>
                  </a:lnTo>
                  <a:lnTo>
                    <a:pt x="219" y="275"/>
                  </a:lnTo>
                  <a:lnTo>
                    <a:pt x="214" y="239"/>
                  </a:lnTo>
                  <a:close/>
                </a:path>
              </a:pathLst>
            </a:custGeom>
            <a:solidFill>
              <a:srgbClr val="E0BCA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3" name="Freeform 182">
              <a:extLst>
                <a:ext uri="{FF2B5EF4-FFF2-40B4-BE49-F238E27FC236}">
                  <a16:creationId xmlns:a16="http://schemas.microsoft.com/office/drawing/2014/main" id="{C91BB9D3-7F65-4DC2-89C3-2ACDA525F226}"/>
                </a:ext>
              </a:extLst>
            </p:cNvPr>
            <p:cNvSpPr>
              <a:spLocks/>
            </p:cNvSpPr>
            <p:nvPr/>
          </p:nvSpPr>
          <p:spPr bwMode="auto">
            <a:xfrm>
              <a:off x="716" y="3403"/>
              <a:ext cx="102" cy="159"/>
            </a:xfrm>
            <a:custGeom>
              <a:avLst/>
              <a:gdLst>
                <a:gd name="T0" fmla="*/ 199 w 204"/>
                <a:gd name="T1" fmla="*/ 228 h 317"/>
                <a:gd name="T2" fmla="*/ 198 w 204"/>
                <a:gd name="T3" fmla="*/ 225 h 317"/>
                <a:gd name="T4" fmla="*/ 195 w 204"/>
                <a:gd name="T5" fmla="*/ 215 h 317"/>
                <a:gd name="T6" fmla="*/ 189 w 204"/>
                <a:gd name="T7" fmla="*/ 200 h 317"/>
                <a:gd name="T8" fmla="*/ 182 w 204"/>
                <a:gd name="T9" fmla="*/ 181 h 317"/>
                <a:gd name="T10" fmla="*/ 174 w 204"/>
                <a:gd name="T11" fmla="*/ 160 h 317"/>
                <a:gd name="T12" fmla="*/ 165 w 204"/>
                <a:gd name="T13" fmla="*/ 139 h 317"/>
                <a:gd name="T14" fmla="*/ 156 w 204"/>
                <a:gd name="T15" fmla="*/ 118 h 317"/>
                <a:gd name="T16" fmla="*/ 146 w 204"/>
                <a:gd name="T17" fmla="*/ 98 h 317"/>
                <a:gd name="T18" fmla="*/ 133 w 204"/>
                <a:gd name="T19" fmla="*/ 79 h 317"/>
                <a:gd name="T20" fmla="*/ 110 w 204"/>
                <a:gd name="T21" fmla="*/ 58 h 317"/>
                <a:gd name="T22" fmla="*/ 83 w 204"/>
                <a:gd name="T23" fmla="*/ 38 h 317"/>
                <a:gd name="T24" fmla="*/ 55 w 204"/>
                <a:gd name="T25" fmla="*/ 20 h 317"/>
                <a:gd name="T26" fmla="*/ 30 w 204"/>
                <a:gd name="T27" fmla="*/ 7 h 317"/>
                <a:gd name="T28" fmla="*/ 10 w 204"/>
                <a:gd name="T29" fmla="*/ 0 h 317"/>
                <a:gd name="T30" fmla="*/ 0 w 204"/>
                <a:gd name="T31" fmla="*/ 3 h 317"/>
                <a:gd name="T32" fmla="*/ 4 w 204"/>
                <a:gd name="T33" fmla="*/ 15 h 317"/>
                <a:gd name="T34" fmla="*/ 16 w 204"/>
                <a:gd name="T35" fmla="*/ 56 h 317"/>
                <a:gd name="T36" fmla="*/ 17 w 204"/>
                <a:gd name="T37" fmla="*/ 98 h 317"/>
                <a:gd name="T38" fmla="*/ 14 w 204"/>
                <a:gd name="T39" fmla="*/ 139 h 317"/>
                <a:gd name="T40" fmla="*/ 13 w 204"/>
                <a:gd name="T41" fmla="*/ 167 h 317"/>
                <a:gd name="T42" fmla="*/ 17 w 204"/>
                <a:gd name="T43" fmla="*/ 180 h 317"/>
                <a:gd name="T44" fmla="*/ 29 w 204"/>
                <a:gd name="T45" fmla="*/ 197 h 317"/>
                <a:gd name="T46" fmla="*/ 43 w 204"/>
                <a:gd name="T47" fmla="*/ 216 h 317"/>
                <a:gd name="T48" fmla="*/ 61 w 204"/>
                <a:gd name="T49" fmla="*/ 235 h 317"/>
                <a:gd name="T50" fmla="*/ 80 w 204"/>
                <a:gd name="T51" fmla="*/ 256 h 317"/>
                <a:gd name="T52" fmla="*/ 98 w 204"/>
                <a:gd name="T53" fmla="*/ 274 h 317"/>
                <a:gd name="T54" fmla="*/ 115 w 204"/>
                <a:gd name="T55" fmla="*/ 289 h 317"/>
                <a:gd name="T56" fmla="*/ 129 w 204"/>
                <a:gd name="T57" fmla="*/ 301 h 317"/>
                <a:gd name="T58" fmla="*/ 142 w 204"/>
                <a:gd name="T59" fmla="*/ 309 h 317"/>
                <a:gd name="T60" fmla="*/ 157 w 204"/>
                <a:gd name="T61" fmla="*/ 315 h 317"/>
                <a:gd name="T62" fmla="*/ 171 w 204"/>
                <a:gd name="T63" fmla="*/ 317 h 317"/>
                <a:gd name="T64" fmla="*/ 184 w 204"/>
                <a:gd name="T65" fmla="*/ 315 h 317"/>
                <a:gd name="T66" fmla="*/ 195 w 204"/>
                <a:gd name="T67" fmla="*/ 306 h 317"/>
                <a:gd name="T68" fmla="*/ 202 w 204"/>
                <a:gd name="T69" fmla="*/ 289 h 317"/>
                <a:gd name="T70" fmla="*/ 204 w 204"/>
                <a:gd name="T71" fmla="*/ 264 h 317"/>
                <a:gd name="T72" fmla="*/ 199 w 204"/>
                <a:gd name="T73" fmla="*/ 2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317">
                  <a:moveTo>
                    <a:pt x="199" y="228"/>
                  </a:moveTo>
                  <a:lnTo>
                    <a:pt x="198" y="225"/>
                  </a:lnTo>
                  <a:lnTo>
                    <a:pt x="195" y="215"/>
                  </a:lnTo>
                  <a:lnTo>
                    <a:pt x="189" y="200"/>
                  </a:lnTo>
                  <a:lnTo>
                    <a:pt x="182" y="181"/>
                  </a:lnTo>
                  <a:lnTo>
                    <a:pt x="174" y="160"/>
                  </a:lnTo>
                  <a:lnTo>
                    <a:pt x="165" y="139"/>
                  </a:lnTo>
                  <a:lnTo>
                    <a:pt x="156" y="118"/>
                  </a:lnTo>
                  <a:lnTo>
                    <a:pt x="146" y="98"/>
                  </a:lnTo>
                  <a:lnTo>
                    <a:pt x="133" y="79"/>
                  </a:lnTo>
                  <a:lnTo>
                    <a:pt x="110" y="58"/>
                  </a:lnTo>
                  <a:lnTo>
                    <a:pt x="83" y="38"/>
                  </a:lnTo>
                  <a:lnTo>
                    <a:pt x="55" y="20"/>
                  </a:lnTo>
                  <a:lnTo>
                    <a:pt x="30" y="7"/>
                  </a:lnTo>
                  <a:lnTo>
                    <a:pt x="10" y="0"/>
                  </a:lnTo>
                  <a:lnTo>
                    <a:pt x="0" y="3"/>
                  </a:lnTo>
                  <a:lnTo>
                    <a:pt x="4" y="15"/>
                  </a:lnTo>
                  <a:lnTo>
                    <a:pt x="16" y="56"/>
                  </a:lnTo>
                  <a:lnTo>
                    <a:pt x="17" y="98"/>
                  </a:lnTo>
                  <a:lnTo>
                    <a:pt x="14" y="139"/>
                  </a:lnTo>
                  <a:lnTo>
                    <a:pt x="13" y="167"/>
                  </a:lnTo>
                  <a:lnTo>
                    <a:pt x="17" y="180"/>
                  </a:lnTo>
                  <a:lnTo>
                    <a:pt x="29" y="197"/>
                  </a:lnTo>
                  <a:lnTo>
                    <a:pt x="43" y="216"/>
                  </a:lnTo>
                  <a:lnTo>
                    <a:pt x="61" y="235"/>
                  </a:lnTo>
                  <a:lnTo>
                    <a:pt x="80" y="256"/>
                  </a:lnTo>
                  <a:lnTo>
                    <a:pt x="98" y="274"/>
                  </a:lnTo>
                  <a:lnTo>
                    <a:pt x="115" y="289"/>
                  </a:lnTo>
                  <a:lnTo>
                    <a:pt x="129" y="301"/>
                  </a:lnTo>
                  <a:lnTo>
                    <a:pt x="142" y="309"/>
                  </a:lnTo>
                  <a:lnTo>
                    <a:pt x="157" y="315"/>
                  </a:lnTo>
                  <a:lnTo>
                    <a:pt x="171" y="317"/>
                  </a:lnTo>
                  <a:lnTo>
                    <a:pt x="184" y="315"/>
                  </a:lnTo>
                  <a:lnTo>
                    <a:pt x="195" y="306"/>
                  </a:lnTo>
                  <a:lnTo>
                    <a:pt x="202" y="289"/>
                  </a:lnTo>
                  <a:lnTo>
                    <a:pt x="204" y="264"/>
                  </a:lnTo>
                  <a:lnTo>
                    <a:pt x="199" y="228"/>
                  </a:lnTo>
                  <a:close/>
                </a:path>
              </a:pathLst>
            </a:custGeom>
            <a:solidFill>
              <a:srgbClr val="D3A58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4" name="Freeform 183">
              <a:extLst>
                <a:ext uri="{FF2B5EF4-FFF2-40B4-BE49-F238E27FC236}">
                  <a16:creationId xmlns:a16="http://schemas.microsoft.com/office/drawing/2014/main" id="{2BC9AD4D-199F-4DF7-A634-F98FD9BBDD21}"/>
                </a:ext>
              </a:extLst>
            </p:cNvPr>
            <p:cNvSpPr>
              <a:spLocks/>
            </p:cNvSpPr>
            <p:nvPr/>
          </p:nvSpPr>
          <p:spPr bwMode="auto">
            <a:xfrm>
              <a:off x="720" y="3408"/>
              <a:ext cx="95" cy="151"/>
            </a:xfrm>
            <a:custGeom>
              <a:avLst/>
              <a:gdLst>
                <a:gd name="T0" fmla="*/ 186 w 190"/>
                <a:gd name="T1" fmla="*/ 217 h 301"/>
                <a:gd name="T2" fmla="*/ 185 w 190"/>
                <a:gd name="T3" fmla="*/ 214 h 301"/>
                <a:gd name="T4" fmla="*/ 181 w 190"/>
                <a:gd name="T5" fmla="*/ 205 h 301"/>
                <a:gd name="T6" fmla="*/ 177 w 190"/>
                <a:gd name="T7" fmla="*/ 190 h 301"/>
                <a:gd name="T8" fmla="*/ 170 w 190"/>
                <a:gd name="T9" fmla="*/ 172 h 301"/>
                <a:gd name="T10" fmla="*/ 162 w 190"/>
                <a:gd name="T11" fmla="*/ 152 h 301"/>
                <a:gd name="T12" fmla="*/ 154 w 190"/>
                <a:gd name="T13" fmla="*/ 131 h 301"/>
                <a:gd name="T14" fmla="*/ 146 w 190"/>
                <a:gd name="T15" fmla="*/ 111 h 301"/>
                <a:gd name="T16" fmla="*/ 136 w 190"/>
                <a:gd name="T17" fmla="*/ 93 h 301"/>
                <a:gd name="T18" fmla="*/ 122 w 190"/>
                <a:gd name="T19" fmla="*/ 74 h 301"/>
                <a:gd name="T20" fmla="*/ 102 w 190"/>
                <a:gd name="T21" fmla="*/ 55 h 301"/>
                <a:gd name="T22" fmla="*/ 76 w 190"/>
                <a:gd name="T23" fmla="*/ 35 h 301"/>
                <a:gd name="T24" fmla="*/ 51 w 190"/>
                <a:gd name="T25" fmla="*/ 19 h 301"/>
                <a:gd name="T26" fmla="*/ 27 w 190"/>
                <a:gd name="T27" fmla="*/ 6 h 301"/>
                <a:gd name="T28" fmla="*/ 10 w 190"/>
                <a:gd name="T29" fmla="*/ 0 h 301"/>
                <a:gd name="T30" fmla="*/ 0 w 190"/>
                <a:gd name="T31" fmla="*/ 2 h 301"/>
                <a:gd name="T32" fmla="*/ 3 w 190"/>
                <a:gd name="T33" fmla="*/ 13 h 301"/>
                <a:gd name="T34" fmla="*/ 15 w 190"/>
                <a:gd name="T35" fmla="*/ 51 h 301"/>
                <a:gd name="T36" fmla="*/ 16 w 190"/>
                <a:gd name="T37" fmla="*/ 93 h 301"/>
                <a:gd name="T38" fmla="*/ 13 w 190"/>
                <a:gd name="T39" fmla="*/ 132 h 301"/>
                <a:gd name="T40" fmla="*/ 13 w 190"/>
                <a:gd name="T41" fmla="*/ 160 h 301"/>
                <a:gd name="T42" fmla="*/ 18 w 190"/>
                <a:gd name="T43" fmla="*/ 172 h 301"/>
                <a:gd name="T44" fmla="*/ 27 w 190"/>
                <a:gd name="T45" fmla="*/ 187 h 301"/>
                <a:gd name="T46" fmla="*/ 41 w 190"/>
                <a:gd name="T47" fmla="*/ 206 h 301"/>
                <a:gd name="T48" fmla="*/ 57 w 190"/>
                <a:gd name="T49" fmla="*/ 224 h 301"/>
                <a:gd name="T50" fmla="*/ 74 w 190"/>
                <a:gd name="T51" fmla="*/ 243 h 301"/>
                <a:gd name="T52" fmla="*/ 91 w 190"/>
                <a:gd name="T53" fmla="*/ 261 h 301"/>
                <a:gd name="T54" fmla="*/ 107 w 190"/>
                <a:gd name="T55" fmla="*/ 275 h 301"/>
                <a:gd name="T56" fmla="*/ 120 w 190"/>
                <a:gd name="T57" fmla="*/ 286 h 301"/>
                <a:gd name="T58" fmla="*/ 133 w 190"/>
                <a:gd name="T59" fmla="*/ 294 h 301"/>
                <a:gd name="T60" fmla="*/ 146 w 190"/>
                <a:gd name="T61" fmla="*/ 299 h 301"/>
                <a:gd name="T62" fmla="*/ 159 w 190"/>
                <a:gd name="T63" fmla="*/ 301 h 301"/>
                <a:gd name="T64" fmla="*/ 172 w 190"/>
                <a:gd name="T65" fmla="*/ 299 h 301"/>
                <a:gd name="T66" fmla="*/ 182 w 190"/>
                <a:gd name="T67" fmla="*/ 291 h 301"/>
                <a:gd name="T68" fmla="*/ 188 w 190"/>
                <a:gd name="T69" fmla="*/ 275 h 301"/>
                <a:gd name="T70" fmla="*/ 190 w 190"/>
                <a:gd name="T71" fmla="*/ 251 h 301"/>
                <a:gd name="T72" fmla="*/ 186 w 190"/>
                <a:gd name="T73" fmla="*/ 217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0" h="301">
                  <a:moveTo>
                    <a:pt x="186" y="217"/>
                  </a:moveTo>
                  <a:lnTo>
                    <a:pt x="185" y="214"/>
                  </a:lnTo>
                  <a:lnTo>
                    <a:pt x="181" y="205"/>
                  </a:lnTo>
                  <a:lnTo>
                    <a:pt x="177" y="190"/>
                  </a:lnTo>
                  <a:lnTo>
                    <a:pt x="170" y="172"/>
                  </a:lnTo>
                  <a:lnTo>
                    <a:pt x="162" y="152"/>
                  </a:lnTo>
                  <a:lnTo>
                    <a:pt x="154" y="131"/>
                  </a:lnTo>
                  <a:lnTo>
                    <a:pt x="146" y="111"/>
                  </a:lnTo>
                  <a:lnTo>
                    <a:pt x="136" y="93"/>
                  </a:lnTo>
                  <a:lnTo>
                    <a:pt x="122" y="74"/>
                  </a:lnTo>
                  <a:lnTo>
                    <a:pt x="102" y="55"/>
                  </a:lnTo>
                  <a:lnTo>
                    <a:pt x="76" y="35"/>
                  </a:lnTo>
                  <a:lnTo>
                    <a:pt x="51" y="19"/>
                  </a:lnTo>
                  <a:lnTo>
                    <a:pt x="27" y="6"/>
                  </a:lnTo>
                  <a:lnTo>
                    <a:pt x="10" y="0"/>
                  </a:lnTo>
                  <a:lnTo>
                    <a:pt x="0" y="2"/>
                  </a:lnTo>
                  <a:lnTo>
                    <a:pt x="3" y="13"/>
                  </a:lnTo>
                  <a:lnTo>
                    <a:pt x="15" y="51"/>
                  </a:lnTo>
                  <a:lnTo>
                    <a:pt x="16" y="93"/>
                  </a:lnTo>
                  <a:lnTo>
                    <a:pt x="13" y="132"/>
                  </a:lnTo>
                  <a:lnTo>
                    <a:pt x="13" y="160"/>
                  </a:lnTo>
                  <a:lnTo>
                    <a:pt x="18" y="172"/>
                  </a:lnTo>
                  <a:lnTo>
                    <a:pt x="27" y="187"/>
                  </a:lnTo>
                  <a:lnTo>
                    <a:pt x="41" y="206"/>
                  </a:lnTo>
                  <a:lnTo>
                    <a:pt x="57" y="224"/>
                  </a:lnTo>
                  <a:lnTo>
                    <a:pt x="74" y="243"/>
                  </a:lnTo>
                  <a:lnTo>
                    <a:pt x="91" y="261"/>
                  </a:lnTo>
                  <a:lnTo>
                    <a:pt x="107" y="275"/>
                  </a:lnTo>
                  <a:lnTo>
                    <a:pt x="120" y="286"/>
                  </a:lnTo>
                  <a:lnTo>
                    <a:pt x="133" y="294"/>
                  </a:lnTo>
                  <a:lnTo>
                    <a:pt x="146" y="299"/>
                  </a:lnTo>
                  <a:lnTo>
                    <a:pt x="159" y="301"/>
                  </a:lnTo>
                  <a:lnTo>
                    <a:pt x="172" y="299"/>
                  </a:lnTo>
                  <a:lnTo>
                    <a:pt x="182" y="291"/>
                  </a:lnTo>
                  <a:lnTo>
                    <a:pt x="188" y="275"/>
                  </a:lnTo>
                  <a:lnTo>
                    <a:pt x="190" y="251"/>
                  </a:lnTo>
                  <a:lnTo>
                    <a:pt x="186" y="217"/>
                  </a:lnTo>
                  <a:close/>
                </a:path>
              </a:pathLst>
            </a:custGeom>
            <a:solidFill>
              <a:srgbClr val="CC91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5" name="Freeform 184">
              <a:extLst>
                <a:ext uri="{FF2B5EF4-FFF2-40B4-BE49-F238E27FC236}">
                  <a16:creationId xmlns:a16="http://schemas.microsoft.com/office/drawing/2014/main" id="{4E4BD0B0-514D-4A5C-8725-2FFC944C7156}"/>
                </a:ext>
              </a:extLst>
            </p:cNvPr>
            <p:cNvSpPr>
              <a:spLocks/>
            </p:cNvSpPr>
            <p:nvPr/>
          </p:nvSpPr>
          <p:spPr bwMode="auto">
            <a:xfrm>
              <a:off x="725" y="3413"/>
              <a:ext cx="87" cy="143"/>
            </a:xfrm>
            <a:custGeom>
              <a:avLst/>
              <a:gdLst>
                <a:gd name="T0" fmla="*/ 171 w 175"/>
                <a:gd name="T1" fmla="*/ 205 h 286"/>
                <a:gd name="T2" fmla="*/ 170 w 175"/>
                <a:gd name="T3" fmla="*/ 201 h 286"/>
                <a:gd name="T4" fmla="*/ 167 w 175"/>
                <a:gd name="T5" fmla="*/ 192 h 286"/>
                <a:gd name="T6" fmla="*/ 162 w 175"/>
                <a:gd name="T7" fmla="*/ 178 h 286"/>
                <a:gd name="T8" fmla="*/ 156 w 175"/>
                <a:gd name="T9" fmla="*/ 162 h 286"/>
                <a:gd name="T10" fmla="*/ 149 w 175"/>
                <a:gd name="T11" fmla="*/ 144 h 286"/>
                <a:gd name="T12" fmla="*/ 141 w 175"/>
                <a:gd name="T13" fmla="*/ 124 h 286"/>
                <a:gd name="T14" fmla="*/ 133 w 175"/>
                <a:gd name="T15" fmla="*/ 105 h 286"/>
                <a:gd name="T16" fmla="*/ 125 w 175"/>
                <a:gd name="T17" fmla="*/ 87 h 286"/>
                <a:gd name="T18" fmla="*/ 112 w 175"/>
                <a:gd name="T19" fmla="*/ 70 h 286"/>
                <a:gd name="T20" fmla="*/ 94 w 175"/>
                <a:gd name="T21" fmla="*/ 52 h 286"/>
                <a:gd name="T22" fmla="*/ 71 w 175"/>
                <a:gd name="T23" fmla="*/ 33 h 286"/>
                <a:gd name="T24" fmla="*/ 47 w 175"/>
                <a:gd name="T25" fmla="*/ 17 h 286"/>
                <a:gd name="T26" fmla="*/ 25 w 175"/>
                <a:gd name="T27" fmla="*/ 6 h 286"/>
                <a:gd name="T28" fmla="*/ 8 w 175"/>
                <a:gd name="T29" fmla="*/ 0 h 286"/>
                <a:gd name="T30" fmla="*/ 0 w 175"/>
                <a:gd name="T31" fmla="*/ 1 h 286"/>
                <a:gd name="T32" fmla="*/ 2 w 175"/>
                <a:gd name="T33" fmla="*/ 13 h 286"/>
                <a:gd name="T34" fmla="*/ 13 w 175"/>
                <a:gd name="T35" fmla="*/ 48 h 286"/>
                <a:gd name="T36" fmla="*/ 15 w 175"/>
                <a:gd name="T37" fmla="*/ 89 h 286"/>
                <a:gd name="T38" fmla="*/ 11 w 175"/>
                <a:gd name="T39" fmla="*/ 124 h 286"/>
                <a:gd name="T40" fmla="*/ 11 w 175"/>
                <a:gd name="T41" fmla="*/ 151 h 286"/>
                <a:gd name="T42" fmla="*/ 16 w 175"/>
                <a:gd name="T43" fmla="*/ 162 h 286"/>
                <a:gd name="T44" fmla="*/ 24 w 175"/>
                <a:gd name="T45" fmla="*/ 177 h 286"/>
                <a:gd name="T46" fmla="*/ 36 w 175"/>
                <a:gd name="T47" fmla="*/ 195 h 286"/>
                <a:gd name="T48" fmla="*/ 51 w 175"/>
                <a:gd name="T49" fmla="*/ 212 h 286"/>
                <a:gd name="T50" fmla="*/ 68 w 175"/>
                <a:gd name="T51" fmla="*/ 230 h 286"/>
                <a:gd name="T52" fmla="*/ 84 w 175"/>
                <a:gd name="T53" fmla="*/ 246 h 286"/>
                <a:gd name="T54" fmla="*/ 99 w 175"/>
                <a:gd name="T55" fmla="*/ 260 h 286"/>
                <a:gd name="T56" fmla="*/ 110 w 175"/>
                <a:gd name="T57" fmla="*/ 271 h 286"/>
                <a:gd name="T58" fmla="*/ 122 w 175"/>
                <a:gd name="T59" fmla="*/ 279 h 286"/>
                <a:gd name="T60" fmla="*/ 134 w 175"/>
                <a:gd name="T61" fmla="*/ 283 h 286"/>
                <a:gd name="T62" fmla="*/ 147 w 175"/>
                <a:gd name="T63" fmla="*/ 286 h 286"/>
                <a:gd name="T64" fmla="*/ 159 w 175"/>
                <a:gd name="T65" fmla="*/ 283 h 286"/>
                <a:gd name="T66" fmla="*/ 168 w 175"/>
                <a:gd name="T67" fmla="*/ 275 h 286"/>
                <a:gd name="T68" fmla="*/ 174 w 175"/>
                <a:gd name="T69" fmla="*/ 260 h 286"/>
                <a:gd name="T70" fmla="*/ 175 w 175"/>
                <a:gd name="T71" fmla="*/ 237 h 286"/>
                <a:gd name="T72" fmla="*/ 171 w 175"/>
                <a:gd name="T73" fmla="*/ 205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75" h="286">
                  <a:moveTo>
                    <a:pt x="171" y="205"/>
                  </a:moveTo>
                  <a:lnTo>
                    <a:pt x="170" y="201"/>
                  </a:lnTo>
                  <a:lnTo>
                    <a:pt x="167" y="192"/>
                  </a:lnTo>
                  <a:lnTo>
                    <a:pt x="162" y="178"/>
                  </a:lnTo>
                  <a:lnTo>
                    <a:pt x="156" y="162"/>
                  </a:lnTo>
                  <a:lnTo>
                    <a:pt x="149" y="144"/>
                  </a:lnTo>
                  <a:lnTo>
                    <a:pt x="141" y="124"/>
                  </a:lnTo>
                  <a:lnTo>
                    <a:pt x="133" y="105"/>
                  </a:lnTo>
                  <a:lnTo>
                    <a:pt x="125" y="87"/>
                  </a:lnTo>
                  <a:lnTo>
                    <a:pt x="112" y="70"/>
                  </a:lnTo>
                  <a:lnTo>
                    <a:pt x="94" y="52"/>
                  </a:lnTo>
                  <a:lnTo>
                    <a:pt x="71" y="33"/>
                  </a:lnTo>
                  <a:lnTo>
                    <a:pt x="47" y="17"/>
                  </a:lnTo>
                  <a:lnTo>
                    <a:pt x="25" y="6"/>
                  </a:lnTo>
                  <a:lnTo>
                    <a:pt x="8" y="0"/>
                  </a:lnTo>
                  <a:lnTo>
                    <a:pt x="0" y="1"/>
                  </a:lnTo>
                  <a:lnTo>
                    <a:pt x="2" y="13"/>
                  </a:lnTo>
                  <a:lnTo>
                    <a:pt x="13" y="48"/>
                  </a:lnTo>
                  <a:lnTo>
                    <a:pt x="15" y="89"/>
                  </a:lnTo>
                  <a:lnTo>
                    <a:pt x="11" y="124"/>
                  </a:lnTo>
                  <a:lnTo>
                    <a:pt x="11" y="151"/>
                  </a:lnTo>
                  <a:lnTo>
                    <a:pt x="16" y="162"/>
                  </a:lnTo>
                  <a:lnTo>
                    <a:pt x="24" y="177"/>
                  </a:lnTo>
                  <a:lnTo>
                    <a:pt x="36" y="195"/>
                  </a:lnTo>
                  <a:lnTo>
                    <a:pt x="51" y="212"/>
                  </a:lnTo>
                  <a:lnTo>
                    <a:pt x="68" y="230"/>
                  </a:lnTo>
                  <a:lnTo>
                    <a:pt x="84" y="246"/>
                  </a:lnTo>
                  <a:lnTo>
                    <a:pt x="99" y="260"/>
                  </a:lnTo>
                  <a:lnTo>
                    <a:pt x="110" y="271"/>
                  </a:lnTo>
                  <a:lnTo>
                    <a:pt x="122" y="279"/>
                  </a:lnTo>
                  <a:lnTo>
                    <a:pt x="134" y="283"/>
                  </a:lnTo>
                  <a:lnTo>
                    <a:pt x="147" y="286"/>
                  </a:lnTo>
                  <a:lnTo>
                    <a:pt x="159" y="283"/>
                  </a:lnTo>
                  <a:lnTo>
                    <a:pt x="168" y="275"/>
                  </a:lnTo>
                  <a:lnTo>
                    <a:pt x="174" y="260"/>
                  </a:lnTo>
                  <a:lnTo>
                    <a:pt x="175" y="237"/>
                  </a:lnTo>
                  <a:lnTo>
                    <a:pt x="171" y="205"/>
                  </a:lnTo>
                  <a:close/>
                </a:path>
              </a:pathLst>
            </a:custGeom>
            <a:solidFill>
              <a:srgbClr val="C17A4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6" name="Freeform 185">
              <a:extLst>
                <a:ext uri="{FF2B5EF4-FFF2-40B4-BE49-F238E27FC236}">
                  <a16:creationId xmlns:a16="http://schemas.microsoft.com/office/drawing/2014/main" id="{50E419DE-7E66-4DFE-8C7B-26F0EA21D6C0}"/>
                </a:ext>
              </a:extLst>
            </p:cNvPr>
            <p:cNvSpPr>
              <a:spLocks/>
            </p:cNvSpPr>
            <p:nvPr/>
          </p:nvSpPr>
          <p:spPr bwMode="auto">
            <a:xfrm>
              <a:off x="729" y="3418"/>
              <a:ext cx="80" cy="135"/>
            </a:xfrm>
            <a:custGeom>
              <a:avLst/>
              <a:gdLst>
                <a:gd name="T0" fmla="*/ 156 w 160"/>
                <a:gd name="T1" fmla="*/ 195 h 271"/>
                <a:gd name="T2" fmla="*/ 155 w 160"/>
                <a:gd name="T3" fmla="*/ 191 h 271"/>
                <a:gd name="T4" fmla="*/ 153 w 160"/>
                <a:gd name="T5" fmla="*/ 183 h 271"/>
                <a:gd name="T6" fmla="*/ 148 w 160"/>
                <a:gd name="T7" fmla="*/ 171 h 271"/>
                <a:gd name="T8" fmla="*/ 143 w 160"/>
                <a:gd name="T9" fmla="*/ 154 h 271"/>
                <a:gd name="T10" fmla="*/ 137 w 160"/>
                <a:gd name="T11" fmla="*/ 137 h 271"/>
                <a:gd name="T12" fmla="*/ 130 w 160"/>
                <a:gd name="T13" fmla="*/ 118 h 271"/>
                <a:gd name="T14" fmla="*/ 122 w 160"/>
                <a:gd name="T15" fmla="*/ 100 h 271"/>
                <a:gd name="T16" fmla="*/ 115 w 160"/>
                <a:gd name="T17" fmla="*/ 83 h 271"/>
                <a:gd name="T18" fmla="*/ 103 w 160"/>
                <a:gd name="T19" fmla="*/ 67 h 271"/>
                <a:gd name="T20" fmla="*/ 86 w 160"/>
                <a:gd name="T21" fmla="*/ 48 h 271"/>
                <a:gd name="T22" fmla="*/ 64 w 160"/>
                <a:gd name="T23" fmla="*/ 32 h 271"/>
                <a:gd name="T24" fmla="*/ 42 w 160"/>
                <a:gd name="T25" fmla="*/ 16 h 271"/>
                <a:gd name="T26" fmla="*/ 23 w 160"/>
                <a:gd name="T27" fmla="*/ 6 h 271"/>
                <a:gd name="T28" fmla="*/ 7 w 160"/>
                <a:gd name="T29" fmla="*/ 0 h 271"/>
                <a:gd name="T30" fmla="*/ 0 w 160"/>
                <a:gd name="T31" fmla="*/ 2 h 271"/>
                <a:gd name="T32" fmla="*/ 2 w 160"/>
                <a:gd name="T33" fmla="*/ 13 h 271"/>
                <a:gd name="T34" fmla="*/ 12 w 160"/>
                <a:gd name="T35" fmla="*/ 46 h 271"/>
                <a:gd name="T36" fmla="*/ 14 w 160"/>
                <a:gd name="T37" fmla="*/ 84 h 271"/>
                <a:gd name="T38" fmla="*/ 10 w 160"/>
                <a:gd name="T39" fmla="*/ 118 h 271"/>
                <a:gd name="T40" fmla="*/ 10 w 160"/>
                <a:gd name="T41" fmla="*/ 143 h 271"/>
                <a:gd name="T42" fmla="*/ 14 w 160"/>
                <a:gd name="T43" fmla="*/ 154 h 271"/>
                <a:gd name="T44" fmla="*/ 23 w 160"/>
                <a:gd name="T45" fmla="*/ 168 h 271"/>
                <a:gd name="T46" fmla="*/ 34 w 160"/>
                <a:gd name="T47" fmla="*/ 184 h 271"/>
                <a:gd name="T48" fmla="*/ 47 w 160"/>
                <a:gd name="T49" fmla="*/ 202 h 271"/>
                <a:gd name="T50" fmla="*/ 62 w 160"/>
                <a:gd name="T51" fmla="*/ 218 h 271"/>
                <a:gd name="T52" fmla="*/ 77 w 160"/>
                <a:gd name="T53" fmla="*/ 234 h 271"/>
                <a:gd name="T54" fmla="*/ 90 w 160"/>
                <a:gd name="T55" fmla="*/ 247 h 271"/>
                <a:gd name="T56" fmla="*/ 101 w 160"/>
                <a:gd name="T57" fmla="*/ 257 h 271"/>
                <a:gd name="T58" fmla="*/ 112 w 160"/>
                <a:gd name="T59" fmla="*/ 264 h 271"/>
                <a:gd name="T60" fmla="*/ 123 w 160"/>
                <a:gd name="T61" fmla="*/ 270 h 271"/>
                <a:gd name="T62" fmla="*/ 135 w 160"/>
                <a:gd name="T63" fmla="*/ 271 h 271"/>
                <a:gd name="T64" fmla="*/ 145 w 160"/>
                <a:gd name="T65" fmla="*/ 268 h 271"/>
                <a:gd name="T66" fmla="*/ 153 w 160"/>
                <a:gd name="T67" fmla="*/ 262 h 271"/>
                <a:gd name="T68" fmla="*/ 159 w 160"/>
                <a:gd name="T69" fmla="*/ 248 h 271"/>
                <a:gd name="T70" fmla="*/ 160 w 160"/>
                <a:gd name="T71" fmla="*/ 226 h 271"/>
                <a:gd name="T72" fmla="*/ 156 w 160"/>
                <a:gd name="T73" fmla="*/ 195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0" h="271">
                  <a:moveTo>
                    <a:pt x="156" y="195"/>
                  </a:moveTo>
                  <a:lnTo>
                    <a:pt x="155" y="191"/>
                  </a:lnTo>
                  <a:lnTo>
                    <a:pt x="153" y="183"/>
                  </a:lnTo>
                  <a:lnTo>
                    <a:pt x="148" y="171"/>
                  </a:lnTo>
                  <a:lnTo>
                    <a:pt x="143" y="154"/>
                  </a:lnTo>
                  <a:lnTo>
                    <a:pt x="137" y="137"/>
                  </a:lnTo>
                  <a:lnTo>
                    <a:pt x="130" y="118"/>
                  </a:lnTo>
                  <a:lnTo>
                    <a:pt x="122" y="100"/>
                  </a:lnTo>
                  <a:lnTo>
                    <a:pt x="115" y="83"/>
                  </a:lnTo>
                  <a:lnTo>
                    <a:pt x="103" y="67"/>
                  </a:lnTo>
                  <a:lnTo>
                    <a:pt x="86" y="48"/>
                  </a:lnTo>
                  <a:lnTo>
                    <a:pt x="64" y="32"/>
                  </a:lnTo>
                  <a:lnTo>
                    <a:pt x="42" y="16"/>
                  </a:lnTo>
                  <a:lnTo>
                    <a:pt x="23" y="6"/>
                  </a:lnTo>
                  <a:lnTo>
                    <a:pt x="7" y="0"/>
                  </a:lnTo>
                  <a:lnTo>
                    <a:pt x="0" y="2"/>
                  </a:lnTo>
                  <a:lnTo>
                    <a:pt x="2" y="13"/>
                  </a:lnTo>
                  <a:lnTo>
                    <a:pt x="12" y="46"/>
                  </a:lnTo>
                  <a:lnTo>
                    <a:pt x="14" y="84"/>
                  </a:lnTo>
                  <a:lnTo>
                    <a:pt x="10" y="118"/>
                  </a:lnTo>
                  <a:lnTo>
                    <a:pt x="10" y="143"/>
                  </a:lnTo>
                  <a:lnTo>
                    <a:pt x="14" y="154"/>
                  </a:lnTo>
                  <a:lnTo>
                    <a:pt x="23" y="168"/>
                  </a:lnTo>
                  <a:lnTo>
                    <a:pt x="34" y="184"/>
                  </a:lnTo>
                  <a:lnTo>
                    <a:pt x="47" y="202"/>
                  </a:lnTo>
                  <a:lnTo>
                    <a:pt x="62" y="218"/>
                  </a:lnTo>
                  <a:lnTo>
                    <a:pt x="77" y="234"/>
                  </a:lnTo>
                  <a:lnTo>
                    <a:pt x="90" y="247"/>
                  </a:lnTo>
                  <a:lnTo>
                    <a:pt x="101" y="257"/>
                  </a:lnTo>
                  <a:lnTo>
                    <a:pt x="112" y="264"/>
                  </a:lnTo>
                  <a:lnTo>
                    <a:pt x="123" y="270"/>
                  </a:lnTo>
                  <a:lnTo>
                    <a:pt x="135" y="271"/>
                  </a:lnTo>
                  <a:lnTo>
                    <a:pt x="145" y="268"/>
                  </a:lnTo>
                  <a:lnTo>
                    <a:pt x="153" y="262"/>
                  </a:lnTo>
                  <a:lnTo>
                    <a:pt x="159" y="248"/>
                  </a:lnTo>
                  <a:lnTo>
                    <a:pt x="160" y="226"/>
                  </a:lnTo>
                  <a:lnTo>
                    <a:pt x="156" y="195"/>
                  </a:lnTo>
                  <a:close/>
                </a:path>
              </a:pathLst>
            </a:custGeom>
            <a:solidFill>
              <a:srgbClr val="B5632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7" name="Freeform 186">
              <a:extLst>
                <a:ext uri="{FF2B5EF4-FFF2-40B4-BE49-F238E27FC236}">
                  <a16:creationId xmlns:a16="http://schemas.microsoft.com/office/drawing/2014/main" id="{92A5894F-0AA6-46AD-A007-0CC5D790ADB9}"/>
                </a:ext>
              </a:extLst>
            </p:cNvPr>
            <p:cNvSpPr>
              <a:spLocks/>
            </p:cNvSpPr>
            <p:nvPr/>
          </p:nvSpPr>
          <p:spPr bwMode="auto">
            <a:xfrm>
              <a:off x="778" y="3528"/>
              <a:ext cx="73" cy="97"/>
            </a:xfrm>
            <a:custGeom>
              <a:avLst/>
              <a:gdLst>
                <a:gd name="T0" fmla="*/ 100 w 146"/>
                <a:gd name="T1" fmla="*/ 0 h 194"/>
                <a:gd name="T2" fmla="*/ 100 w 146"/>
                <a:gd name="T3" fmla="*/ 4 h 194"/>
                <a:gd name="T4" fmla="*/ 101 w 146"/>
                <a:gd name="T5" fmla="*/ 13 h 194"/>
                <a:gd name="T6" fmla="*/ 100 w 146"/>
                <a:gd name="T7" fmla="*/ 27 h 194"/>
                <a:gd name="T8" fmla="*/ 94 w 146"/>
                <a:gd name="T9" fmla="*/ 44 h 194"/>
                <a:gd name="T10" fmla="*/ 84 w 146"/>
                <a:gd name="T11" fmla="*/ 62 h 194"/>
                <a:gd name="T12" fmla="*/ 65 w 146"/>
                <a:gd name="T13" fmla="*/ 81 h 194"/>
                <a:gd name="T14" fmla="*/ 38 w 146"/>
                <a:gd name="T15" fmla="*/ 98 h 194"/>
                <a:gd name="T16" fmla="*/ 0 w 146"/>
                <a:gd name="T17" fmla="*/ 112 h 194"/>
                <a:gd name="T18" fmla="*/ 62 w 146"/>
                <a:gd name="T19" fmla="*/ 194 h 194"/>
                <a:gd name="T20" fmla="*/ 66 w 146"/>
                <a:gd name="T21" fmla="*/ 193 h 194"/>
                <a:gd name="T22" fmla="*/ 79 w 146"/>
                <a:gd name="T23" fmla="*/ 188 h 194"/>
                <a:gd name="T24" fmla="*/ 95 w 146"/>
                <a:gd name="T25" fmla="*/ 179 h 194"/>
                <a:gd name="T26" fmla="*/ 114 w 146"/>
                <a:gd name="T27" fmla="*/ 164 h 194"/>
                <a:gd name="T28" fmla="*/ 130 w 146"/>
                <a:gd name="T29" fmla="*/ 143 h 194"/>
                <a:gd name="T30" fmla="*/ 142 w 146"/>
                <a:gd name="T31" fmla="*/ 113 h 194"/>
                <a:gd name="T32" fmla="*/ 146 w 146"/>
                <a:gd name="T33" fmla="*/ 76 h 194"/>
                <a:gd name="T34" fmla="*/ 140 w 146"/>
                <a:gd name="T35" fmla="*/ 28 h 194"/>
                <a:gd name="T36" fmla="*/ 100 w 146"/>
                <a:gd name="T37" fmla="*/ 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94">
                  <a:moveTo>
                    <a:pt x="100" y="0"/>
                  </a:moveTo>
                  <a:lnTo>
                    <a:pt x="100" y="4"/>
                  </a:lnTo>
                  <a:lnTo>
                    <a:pt x="101" y="13"/>
                  </a:lnTo>
                  <a:lnTo>
                    <a:pt x="100" y="27"/>
                  </a:lnTo>
                  <a:lnTo>
                    <a:pt x="94" y="44"/>
                  </a:lnTo>
                  <a:lnTo>
                    <a:pt x="84" y="62"/>
                  </a:lnTo>
                  <a:lnTo>
                    <a:pt x="65" y="81"/>
                  </a:lnTo>
                  <a:lnTo>
                    <a:pt x="38" y="98"/>
                  </a:lnTo>
                  <a:lnTo>
                    <a:pt x="0" y="112"/>
                  </a:lnTo>
                  <a:lnTo>
                    <a:pt x="62" y="194"/>
                  </a:lnTo>
                  <a:lnTo>
                    <a:pt x="66" y="193"/>
                  </a:lnTo>
                  <a:lnTo>
                    <a:pt x="79" y="188"/>
                  </a:lnTo>
                  <a:lnTo>
                    <a:pt x="95" y="179"/>
                  </a:lnTo>
                  <a:lnTo>
                    <a:pt x="114" y="164"/>
                  </a:lnTo>
                  <a:lnTo>
                    <a:pt x="130" y="143"/>
                  </a:lnTo>
                  <a:lnTo>
                    <a:pt x="142" y="113"/>
                  </a:lnTo>
                  <a:lnTo>
                    <a:pt x="146" y="76"/>
                  </a:lnTo>
                  <a:lnTo>
                    <a:pt x="140" y="28"/>
                  </a:lnTo>
                  <a:lnTo>
                    <a:pt x="10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8" name="Freeform 187">
              <a:extLst>
                <a:ext uri="{FF2B5EF4-FFF2-40B4-BE49-F238E27FC236}">
                  <a16:creationId xmlns:a16="http://schemas.microsoft.com/office/drawing/2014/main" id="{8EF1E81B-4603-4CF6-B2DE-E2F93824EBC9}"/>
                </a:ext>
              </a:extLst>
            </p:cNvPr>
            <p:cNvSpPr>
              <a:spLocks/>
            </p:cNvSpPr>
            <p:nvPr/>
          </p:nvSpPr>
          <p:spPr bwMode="auto">
            <a:xfrm>
              <a:off x="1042" y="3582"/>
              <a:ext cx="32" cy="21"/>
            </a:xfrm>
            <a:custGeom>
              <a:avLst/>
              <a:gdLst>
                <a:gd name="T0" fmla="*/ 0 w 63"/>
                <a:gd name="T1" fmla="*/ 1 h 41"/>
                <a:gd name="T2" fmla="*/ 5 w 63"/>
                <a:gd name="T3" fmla="*/ 6 h 41"/>
                <a:gd name="T4" fmla="*/ 12 w 63"/>
                <a:gd name="T5" fmla="*/ 13 h 41"/>
                <a:gd name="T6" fmla="*/ 19 w 63"/>
                <a:gd name="T7" fmla="*/ 19 h 41"/>
                <a:gd name="T8" fmla="*/ 27 w 63"/>
                <a:gd name="T9" fmla="*/ 25 h 41"/>
                <a:gd name="T10" fmla="*/ 33 w 63"/>
                <a:gd name="T11" fmla="*/ 29 h 41"/>
                <a:gd name="T12" fmla="*/ 40 w 63"/>
                <a:gd name="T13" fmla="*/ 34 h 41"/>
                <a:gd name="T14" fmla="*/ 47 w 63"/>
                <a:gd name="T15" fmla="*/ 39 h 41"/>
                <a:gd name="T16" fmla="*/ 54 w 63"/>
                <a:gd name="T17" fmla="*/ 41 h 41"/>
                <a:gd name="T18" fmla="*/ 57 w 63"/>
                <a:gd name="T19" fmla="*/ 41 h 41"/>
                <a:gd name="T20" fmla="*/ 61 w 63"/>
                <a:gd name="T21" fmla="*/ 39 h 41"/>
                <a:gd name="T22" fmla="*/ 63 w 63"/>
                <a:gd name="T23" fmla="*/ 34 h 41"/>
                <a:gd name="T24" fmla="*/ 63 w 63"/>
                <a:gd name="T25" fmla="*/ 31 h 41"/>
                <a:gd name="T26" fmla="*/ 63 w 63"/>
                <a:gd name="T27" fmla="*/ 31 h 41"/>
                <a:gd name="T28" fmla="*/ 63 w 63"/>
                <a:gd name="T29" fmla="*/ 29 h 41"/>
                <a:gd name="T30" fmla="*/ 63 w 63"/>
                <a:gd name="T31" fmla="*/ 29 h 41"/>
                <a:gd name="T32" fmla="*/ 63 w 63"/>
                <a:gd name="T33" fmla="*/ 29 h 41"/>
                <a:gd name="T34" fmla="*/ 62 w 63"/>
                <a:gd name="T35" fmla="*/ 28 h 41"/>
                <a:gd name="T36" fmla="*/ 62 w 63"/>
                <a:gd name="T37" fmla="*/ 27 h 41"/>
                <a:gd name="T38" fmla="*/ 61 w 63"/>
                <a:gd name="T39" fmla="*/ 26 h 41"/>
                <a:gd name="T40" fmla="*/ 59 w 63"/>
                <a:gd name="T41" fmla="*/ 26 h 41"/>
                <a:gd name="T42" fmla="*/ 53 w 63"/>
                <a:gd name="T43" fmla="*/ 24 h 41"/>
                <a:gd name="T44" fmla="*/ 46 w 63"/>
                <a:gd name="T45" fmla="*/ 21 h 41"/>
                <a:gd name="T46" fmla="*/ 39 w 63"/>
                <a:gd name="T47" fmla="*/ 20 h 41"/>
                <a:gd name="T48" fmla="*/ 32 w 63"/>
                <a:gd name="T49" fmla="*/ 18 h 41"/>
                <a:gd name="T50" fmla="*/ 23 w 63"/>
                <a:gd name="T51" fmla="*/ 14 h 41"/>
                <a:gd name="T52" fmla="*/ 14 w 63"/>
                <a:gd name="T53" fmla="*/ 10 h 41"/>
                <a:gd name="T54" fmla="*/ 8 w 63"/>
                <a:gd name="T55" fmla="*/ 5 h 41"/>
                <a:gd name="T56" fmla="*/ 0 w 63"/>
                <a:gd name="T57" fmla="*/ 0 h 41"/>
                <a:gd name="T58" fmla="*/ 0 w 63"/>
                <a:gd name="T59" fmla="*/ 0 h 41"/>
                <a:gd name="T60" fmla="*/ 0 w 63"/>
                <a:gd name="T61" fmla="*/ 0 h 41"/>
                <a:gd name="T62" fmla="*/ 0 w 63"/>
                <a:gd name="T63" fmla="*/ 0 h 41"/>
                <a:gd name="T64" fmla="*/ 0 w 63"/>
                <a:gd name="T65" fmla="*/ 1 h 41"/>
                <a:gd name="T66" fmla="*/ 0 w 63"/>
                <a:gd name="T67" fmla="*/ 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41">
                  <a:moveTo>
                    <a:pt x="0" y="1"/>
                  </a:moveTo>
                  <a:lnTo>
                    <a:pt x="5" y="6"/>
                  </a:lnTo>
                  <a:lnTo>
                    <a:pt x="12" y="13"/>
                  </a:lnTo>
                  <a:lnTo>
                    <a:pt x="19" y="19"/>
                  </a:lnTo>
                  <a:lnTo>
                    <a:pt x="27" y="25"/>
                  </a:lnTo>
                  <a:lnTo>
                    <a:pt x="33" y="29"/>
                  </a:lnTo>
                  <a:lnTo>
                    <a:pt x="40" y="34"/>
                  </a:lnTo>
                  <a:lnTo>
                    <a:pt x="47" y="39"/>
                  </a:lnTo>
                  <a:lnTo>
                    <a:pt x="54" y="41"/>
                  </a:lnTo>
                  <a:lnTo>
                    <a:pt x="57" y="41"/>
                  </a:lnTo>
                  <a:lnTo>
                    <a:pt x="61" y="39"/>
                  </a:lnTo>
                  <a:lnTo>
                    <a:pt x="63" y="34"/>
                  </a:lnTo>
                  <a:lnTo>
                    <a:pt x="63" y="31"/>
                  </a:lnTo>
                  <a:lnTo>
                    <a:pt x="63" y="31"/>
                  </a:lnTo>
                  <a:lnTo>
                    <a:pt x="63" y="29"/>
                  </a:lnTo>
                  <a:lnTo>
                    <a:pt x="63" y="29"/>
                  </a:lnTo>
                  <a:lnTo>
                    <a:pt x="63" y="29"/>
                  </a:lnTo>
                  <a:lnTo>
                    <a:pt x="62" y="28"/>
                  </a:lnTo>
                  <a:lnTo>
                    <a:pt x="62" y="27"/>
                  </a:lnTo>
                  <a:lnTo>
                    <a:pt x="61" y="26"/>
                  </a:lnTo>
                  <a:lnTo>
                    <a:pt x="59" y="26"/>
                  </a:lnTo>
                  <a:lnTo>
                    <a:pt x="53" y="24"/>
                  </a:lnTo>
                  <a:lnTo>
                    <a:pt x="46" y="21"/>
                  </a:lnTo>
                  <a:lnTo>
                    <a:pt x="39" y="20"/>
                  </a:lnTo>
                  <a:lnTo>
                    <a:pt x="32" y="18"/>
                  </a:lnTo>
                  <a:lnTo>
                    <a:pt x="23" y="14"/>
                  </a:lnTo>
                  <a:lnTo>
                    <a:pt x="14" y="10"/>
                  </a:lnTo>
                  <a:lnTo>
                    <a:pt x="8" y="5"/>
                  </a:lnTo>
                  <a:lnTo>
                    <a:pt x="0" y="0"/>
                  </a:lnTo>
                  <a:lnTo>
                    <a:pt x="0" y="0"/>
                  </a:lnTo>
                  <a:lnTo>
                    <a:pt x="0" y="0"/>
                  </a:lnTo>
                  <a:lnTo>
                    <a:pt x="0" y="0"/>
                  </a:lnTo>
                  <a:lnTo>
                    <a:pt x="0" y="1"/>
                  </a:lnTo>
                  <a:lnTo>
                    <a:pt x="0"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9" name="Freeform 188">
              <a:extLst>
                <a:ext uri="{FF2B5EF4-FFF2-40B4-BE49-F238E27FC236}">
                  <a16:creationId xmlns:a16="http://schemas.microsoft.com/office/drawing/2014/main" id="{C88205F9-920F-4A6C-97D0-16B183D68BA0}"/>
                </a:ext>
              </a:extLst>
            </p:cNvPr>
            <p:cNvSpPr>
              <a:spLocks/>
            </p:cNvSpPr>
            <p:nvPr/>
          </p:nvSpPr>
          <p:spPr bwMode="auto">
            <a:xfrm>
              <a:off x="1026" y="3593"/>
              <a:ext cx="54" cy="39"/>
            </a:xfrm>
            <a:custGeom>
              <a:avLst/>
              <a:gdLst>
                <a:gd name="T0" fmla="*/ 0 w 107"/>
                <a:gd name="T1" fmla="*/ 2 h 78"/>
                <a:gd name="T2" fmla="*/ 5 w 107"/>
                <a:gd name="T3" fmla="*/ 6 h 78"/>
                <a:gd name="T4" fmla="*/ 9 w 107"/>
                <a:gd name="T5" fmla="*/ 11 h 78"/>
                <a:gd name="T6" fmla="*/ 15 w 107"/>
                <a:gd name="T7" fmla="*/ 14 h 78"/>
                <a:gd name="T8" fmla="*/ 21 w 107"/>
                <a:gd name="T9" fmla="*/ 18 h 78"/>
                <a:gd name="T10" fmla="*/ 27 w 107"/>
                <a:gd name="T11" fmla="*/ 21 h 78"/>
                <a:gd name="T12" fmla="*/ 33 w 107"/>
                <a:gd name="T13" fmla="*/ 25 h 78"/>
                <a:gd name="T14" fmla="*/ 38 w 107"/>
                <a:gd name="T15" fmla="*/ 28 h 78"/>
                <a:gd name="T16" fmla="*/ 44 w 107"/>
                <a:gd name="T17" fmla="*/ 32 h 78"/>
                <a:gd name="T18" fmla="*/ 52 w 107"/>
                <a:gd name="T19" fmla="*/ 37 h 78"/>
                <a:gd name="T20" fmla="*/ 60 w 107"/>
                <a:gd name="T21" fmla="*/ 42 h 78"/>
                <a:gd name="T22" fmla="*/ 68 w 107"/>
                <a:gd name="T23" fmla="*/ 48 h 78"/>
                <a:gd name="T24" fmla="*/ 75 w 107"/>
                <a:gd name="T25" fmla="*/ 53 h 78"/>
                <a:gd name="T26" fmla="*/ 83 w 107"/>
                <a:gd name="T27" fmla="*/ 59 h 78"/>
                <a:gd name="T28" fmla="*/ 91 w 107"/>
                <a:gd name="T29" fmla="*/ 66 h 78"/>
                <a:gd name="T30" fmla="*/ 98 w 107"/>
                <a:gd name="T31" fmla="*/ 72 h 78"/>
                <a:gd name="T32" fmla="*/ 106 w 107"/>
                <a:gd name="T33" fmla="*/ 78 h 78"/>
                <a:gd name="T34" fmla="*/ 107 w 107"/>
                <a:gd name="T35" fmla="*/ 78 h 78"/>
                <a:gd name="T36" fmla="*/ 107 w 107"/>
                <a:gd name="T37" fmla="*/ 76 h 78"/>
                <a:gd name="T38" fmla="*/ 107 w 107"/>
                <a:gd name="T39" fmla="*/ 75 h 78"/>
                <a:gd name="T40" fmla="*/ 107 w 107"/>
                <a:gd name="T41" fmla="*/ 74 h 78"/>
                <a:gd name="T42" fmla="*/ 102 w 107"/>
                <a:gd name="T43" fmla="*/ 68 h 78"/>
                <a:gd name="T44" fmla="*/ 96 w 107"/>
                <a:gd name="T45" fmla="*/ 63 h 78"/>
                <a:gd name="T46" fmla="*/ 90 w 107"/>
                <a:gd name="T47" fmla="*/ 57 h 78"/>
                <a:gd name="T48" fmla="*/ 84 w 107"/>
                <a:gd name="T49" fmla="*/ 52 h 78"/>
                <a:gd name="T50" fmla="*/ 77 w 107"/>
                <a:gd name="T51" fmla="*/ 48 h 78"/>
                <a:gd name="T52" fmla="*/ 72 w 107"/>
                <a:gd name="T53" fmla="*/ 43 h 78"/>
                <a:gd name="T54" fmla="*/ 65 w 107"/>
                <a:gd name="T55" fmla="*/ 38 h 78"/>
                <a:gd name="T56" fmla="*/ 58 w 107"/>
                <a:gd name="T57" fmla="*/ 34 h 78"/>
                <a:gd name="T58" fmla="*/ 51 w 107"/>
                <a:gd name="T59" fmla="*/ 30 h 78"/>
                <a:gd name="T60" fmla="*/ 43 w 107"/>
                <a:gd name="T61" fmla="*/ 27 h 78"/>
                <a:gd name="T62" fmla="*/ 36 w 107"/>
                <a:gd name="T63" fmla="*/ 23 h 78"/>
                <a:gd name="T64" fmla="*/ 28 w 107"/>
                <a:gd name="T65" fmla="*/ 19 h 78"/>
                <a:gd name="T66" fmla="*/ 20 w 107"/>
                <a:gd name="T67" fmla="*/ 15 h 78"/>
                <a:gd name="T68" fmla="*/ 13 w 107"/>
                <a:gd name="T69" fmla="*/ 11 h 78"/>
                <a:gd name="T70" fmla="*/ 6 w 107"/>
                <a:gd name="T71" fmla="*/ 6 h 78"/>
                <a:gd name="T72" fmla="*/ 0 w 107"/>
                <a:gd name="T73" fmla="*/ 0 h 78"/>
                <a:gd name="T74" fmla="*/ 0 w 107"/>
                <a:gd name="T75" fmla="*/ 0 h 78"/>
                <a:gd name="T76" fmla="*/ 0 w 107"/>
                <a:gd name="T77" fmla="*/ 0 h 78"/>
                <a:gd name="T78" fmla="*/ 0 w 107"/>
                <a:gd name="T79" fmla="*/ 2 h 78"/>
                <a:gd name="T80" fmla="*/ 0 w 107"/>
                <a:gd name="T81" fmla="*/ 2 h 78"/>
                <a:gd name="T82" fmla="*/ 0 w 107"/>
                <a:gd name="T83" fmla="*/ 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7" h="78">
                  <a:moveTo>
                    <a:pt x="0" y="2"/>
                  </a:moveTo>
                  <a:lnTo>
                    <a:pt x="5" y="6"/>
                  </a:lnTo>
                  <a:lnTo>
                    <a:pt x="9" y="11"/>
                  </a:lnTo>
                  <a:lnTo>
                    <a:pt x="15" y="14"/>
                  </a:lnTo>
                  <a:lnTo>
                    <a:pt x="21" y="18"/>
                  </a:lnTo>
                  <a:lnTo>
                    <a:pt x="27" y="21"/>
                  </a:lnTo>
                  <a:lnTo>
                    <a:pt x="33" y="25"/>
                  </a:lnTo>
                  <a:lnTo>
                    <a:pt x="38" y="28"/>
                  </a:lnTo>
                  <a:lnTo>
                    <a:pt x="44" y="32"/>
                  </a:lnTo>
                  <a:lnTo>
                    <a:pt x="52" y="37"/>
                  </a:lnTo>
                  <a:lnTo>
                    <a:pt x="60" y="42"/>
                  </a:lnTo>
                  <a:lnTo>
                    <a:pt x="68" y="48"/>
                  </a:lnTo>
                  <a:lnTo>
                    <a:pt x="75" y="53"/>
                  </a:lnTo>
                  <a:lnTo>
                    <a:pt x="83" y="59"/>
                  </a:lnTo>
                  <a:lnTo>
                    <a:pt x="91" y="66"/>
                  </a:lnTo>
                  <a:lnTo>
                    <a:pt x="98" y="72"/>
                  </a:lnTo>
                  <a:lnTo>
                    <a:pt x="106" y="78"/>
                  </a:lnTo>
                  <a:lnTo>
                    <a:pt x="107" y="78"/>
                  </a:lnTo>
                  <a:lnTo>
                    <a:pt x="107" y="76"/>
                  </a:lnTo>
                  <a:lnTo>
                    <a:pt x="107" y="75"/>
                  </a:lnTo>
                  <a:lnTo>
                    <a:pt x="107" y="74"/>
                  </a:lnTo>
                  <a:lnTo>
                    <a:pt x="102" y="68"/>
                  </a:lnTo>
                  <a:lnTo>
                    <a:pt x="96" y="63"/>
                  </a:lnTo>
                  <a:lnTo>
                    <a:pt x="90" y="57"/>
                  </a:lnTo>
                  <a:lnTo>
                    <a:pt x="84" y="52"/>
                  </a:lnTo>
                  <a:lnTo>
                    <a:pt x="77" y="48"/>
                  </a:lnTo>
                  <a:lnTo>
                    <a:pt x="72" y="43"/>
                  </a:lnTo>
                  <a:lnTo>
                    <a:pt x="65" y="38"/>
                  </a:lnTo>
                  <a:lnTo>
                    <a:pt x="58" y="34"/>
                  </a:lnTo>
                  <a:lnTo>
                    <a:pt x="51" y="30"/>
                  </a:lnTo>
                  <a:lnTo>
                    <a:pt x="43" y="27"/>
                  </a:lnTo>
                  <a:lnTo>
                    <a:pt x="36" y="23"/>
                  </a:lnTo>
                  <a:lnTo>
                    <a:pt x="28" y="19"/>
                  </a:lnTo>
                  <a:lnTo>
                    <a:pt x="20" y="15"/>
                  </a:lnTo>
                  <a:lnTo>
                    <a:pt x="13" y="11"/>
                  </a:lnTo>
                  <a:lnTo>
                    <a:pt x="6" y="6"/>
                  </a:lnTo>
                  <a:lnTo>
                    <a:pt x="0" y="0"/>
                  </a:lnTo>
                  <a:lnTo>
                    <a:pt x="0" y="0"/>
                  </a:lnTo>
                  <a:lnTo>
                    <a:pt x="0" y="0"/>
                  </a:lnTo>
                  <a:lnTo>
                    <a:pt x="0" y="2"/>
                  </a:lnTo>
                  <a:lnTo>
                    <a:pt x="0" y="2"/>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0" name="Freeform 189">
              <a:extLst>
                <a:ext uri="{FF2B5EF4-FFF2-40B4-BE49-F238E27FC236}">
                  <a16:creationId xmlns:a16="http://schemas.microsoft.com/office/drawing/2014/main" id="{F8EB0538-6A42-4DBD-AD48-15648A1BA7DD}"/>
                </a:ext>
              </a:extLst>
            </p:cNvPr>
            <p:cNvSpPr>
              <a:spLocks/>
            </p:cNvSpPr>
            <p:nvPr/>
          </p:nvSpPr>
          <p:spPr bwMode="auto">
            <a:xfrm>
              <a:off x="1080" y="3556"/>
              <a:ext cx="22" cy="26"/>
            </a:xfrm>
            <a:custGeom>
              <a:avLst/>
              <a:gdLst>
                <a:gd name="T0" fmla="*/ 0 w 45"/>
                <a:gd name="T1" fmla="*/ 5 h 53"/>
                <a:gd name="T2" fmla="*/ 5 w 45"/>
                <a:gd name="T3" fmla="*/ 4 h 53"/>
                <a:gd name="T4" fmla="*/ 11 w 45"/>
                <a:gd name="T5" fmla="*/ 4 h 53"/>
                <a:gd name="T6" fmla="*/ 15 w 45"/>
                <a:gd name="T7" fmla="*/ 4 h 53"/>
                <a:gd name="T8" fmla="*/ 20 w 45"/>
                <a:gd name="T9" fmla="*/ 6 h 53"/>
                <a:gd name="T10" fmla="*/ 25 w 45"/>
                <a:gd name="T11" fmla="*/ 9 h 53"/>
                <a:gd name="T12" fmla="*/ 28 w 45"/>
                <a:gd name="T13" fmla="*/ 11 h 53"/>
                <a:gd name="T14" fmla="*/ 32 w 45"/>
                <a:gd name="T15" fmla="*/ 15 h 53"/>
                <a:gd name="T16" fmla="*/ 34 w 45"/>
                <a:gd name="T17" fmla="*/ 19 h 53"/>
                <a:gd name="T18" fmla="*/ 37 w 45"/>
                <a:gd name="T19" fmla="*/ 26 h 53"/>
                <a:gd name="T20" fmla="*/ 40 w 45"/>
                <a:gd name="T21" fmla="*/ 34 h 53"/>
                <a:gd name="T22" fmla="*/ 40 w 45"/>
                <a:gd name="T23" fmla="*/ 43 h 53"/>
                <a:gd name="T24" fmla="*/ 41 w 45"/>
                <a:gd name="T25" fmla="*/ 51 h 53"/>
                <a:gd name="T26" fmla="*/ 41 w 45"/>
                <a:gd name="T27" fmla="*/ 53 h 53"/>
                <a:gd name="T28" fmla="*/ 43 w 45"/>
                <a:gd name="T29" fmla="*/ 51 h 53"/>
                <a:gd name="T30" fmla="*/ 44 w 45"/>
                <a:gd name="T31" fmla="*/ 50 h 53"/>
                <a:gd name="T32" fmla="*/ 44 w 45"/>
                <a:gd name="T33" fmla="*/ 49 h 53"/>
                <a:gd name="T34" fmla="*/ 45 w 45"/>
                <a:gd name="T35" fmla="*/ 39 h 53"/>
                <a:gd name="T36" fmla="*/ 45 w 45"/>
                <a:gd name="T37" fmla="*/ 28 h 53"/>
                <a:gd name="T38" fmla="*/ 44 w 45"/>
                <a:gd name="T39" fmla="*/ 19 h 53"/>
                <a:gd name="T40" fmla="*/ 40 w 45"/>
                <a:gd name="T41" fmla="*/ 10 h 53"/>
                <a:gd name="T42" fmla="*/ 36 w 45"/>
                <a:gd name="T43" fmla="*/ 5 h 53"/>
                <a:gd name="T44" fmla="*/ 32 w 45"/>
                <a:gd name="T45" fmla="*/ 2 h 53"/>
                <a:gd name="T46" fmla="*/ 27 w 45"/>
                <a:gd name="T47" fmla="*/ 0 h 53"/>
                <a:gd name="T48" fmla="*/ 22 w 45"/>
                <a:gd name="T49" fmla="*/ 0 h 53"/>
                <a:gd name="T50" fmla="*/ 17 w 45"/>
                <a:gd name="T51" fmla="*/ 0 h 53"/>
                <a:gd name="T52" fmla="*/ 11 w 45"/>
                <a:gd name="T53" fmla="*/ 2 h 53"/>
                <a:gd name="T54" fmla="*/ 6 w 45"/>
                <a:gd name="T55" fmla="*/ 3 h 53"/>
                <a:gd name="T56" fmla="*/ 0 w 45"/>
                <a:gd name="T57" fmla="*/ 5 h 53"/>
                <a:gd name="T58" fmla="*/ 0 w 45"/>
                <a:gd name="T59" fmla="*/ 5 h 53"/>
                <a:gd name="T60" fmla="*/ 0 w 45"/>
                <a:gd name="T61" fmla="*/ 5 h 53"/>
                <a:gd name="T62" fmla="*/ 0 w 45"/>
                <a:gd name="T63" fmla="*/ 5 h 53"/>
                <a:gd name="T64" fmla="*/ 0 w 45"/>
                <a:gd name="T65" fmla="*/ 5 h 53"/>
                <a:gd name="T66" fmla="*/ 0 w 45"/>
                <a:gd name="T67" fmla="*/ 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5" h="53">
                  <a:moveTo>
                    <a:pt x="0" y="5"/>
                  </a:moveTo>
                  <a:lnTo>
                    <a:pt x="5" y="4"/>
                  </a:lnTo>
                  <a:lnTo>
                    <a:pt x="11" y="4"/>
                  </a:lnTo>
                  <a:lnTo>
                    <a:pt x="15" y="4"/>
                  </a:lnTo>
                  <a:lnTo>
                    <a:pt x="20" y="6"/>
                  </a:lnTo>
                  <a:lnTo>
                    <a:pt x="25" y="9"/>
                  </a:lnTo>
                  <a:lnTo>
                    <a:pt x="28" y="11"/>
                  </a:lnTo>
                  <a:lnTo>
                    <a:pt x="32" y="15"/>
                  </a:lnTo>
                  <a:lnTo>
                    <a:pt x="34" y="19"/>
                  </a:lnTo>
                  <a:lnTo>
                    <a:pt x="37" y="26"/>
                  </a:lnTo>
                  <a:lnTo>
                    <a:pt x="40" y="34"/>
                  </a:lnTo>
                  <a:lnTo>
                    <a:pt x="40" y="43"/>
                  </a:lnTo>
                  <a:lnTo>
                    <a:pt x="41" y="51"/>
                  </a:lnTo>
                  <a:lnTo>
                    <a:pt x="41" y="53"/>
                  </a:lnTo>
                  <a:lnTo>
                    <a:pt x="43" y="51"/>
                  </a:lnTo>
                  <a:lnTo>
                    <a:pt x="44" y="50"/>
                  </a:lnTo>
                  <a:lnTo>
                    <a:pt x="44" y="49"/>
                  </a:lnTo>
                  <a:lnTo>
                    <a:pt x="45" y="39"/>
                  </a:lnTo>
                  <a:lnTo>
                    <a:pt x="45" y="28"/>
                  </a:lnTo>
                  <a:lnTo>
                    <a:pt x="44" y="19"/>
                  </a:lnTo>
                  <a:lnTo>
                    <a:pt x="40" y="10"/>
                  </a:lnTo>
                  <a:lnTo>
                    <a:pt x="36" y="5"/>
                  </a:lnTo>
                  <a:lnTo>
                    <a:pt x="32" y="2"/>
                  </a:lnTo>
                  <a:lnTo>
                    <a:pt x="27" y="0"/>
                  </a:lnTo>
                  <a:lnTo>
                    <a:pt x="22" y="0"/>
                  </a:lnTo>
                  <a:lnTo>
                    <a:pt x="17" y="0"/>
                  </a:lnTo>
                  <a:lnTo>
                    <a:pt x="11" y="2"/>
                  </a:lnTo>
                  <a:lnTo>
                    <a:pt x="6" y="3"/>
                  </a:lnTo>
                  <a:lnTo>
                    <a:pt x="0" y="5"/>
                  </a:lnTo>
                  <a:lnTo>
                    <a:pt x="0" y="5"/>
                  </a:lnTo>
                  <a:lnTo>
                    <a:pt x="0" y="5"/>
                  </a:lnTo>
                  <a:lnTo>
                    <a:pt x="0" y="5"/>
                  </a:lnTo>
                  <a:lnTo>
                    <a:pt x="0" y="5"/>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1" name="Freeform 190">
              <a:extLst>
                <a:ext uri="{FF2B5EF4-FFF2-40B4-BE49-F238E27FC236}">
                  <a16:creationId xmlns:a16="http://schemas.microsoft.com/office/drawing/2014/main" id="{990A8170-B95F-4F66-B6FD-5B05B021810B}"/>
                </a:ext>
              </a:extLst>
            </p:cNvPr>
            <p:cNvSpPr>
              <a:spLocks/>
            </p:cNvSpPr>
            <p:nvPr/>
          </p:nvSpPr>
          <p:spPr bwMode="auto">
            <a:xfrm>
              <a:off x="1094" y="3543"/>
              <a:ext cx="23" cy="20"/>
            </a:xfrm>
            <a:custGeom>
              <a:avLst/>
              <a:gdLst>
                <a:gd name="T0" fmla="*/ 0 w 46"/>
                <a:gd name="T1" fmla="*/ 0 h 42"/>
                <a:gd name="T2" fmla="*/ 8 w 46"/>
                <a:gd name="T3" fmla="*/ 2 h 42"/>
                <a:gd name="T4" fmla="*/ 16 w 46"/>
                <a:gd name="T5" fmla="*/ 5 h 42"/>
                <a:gd name="T6" fmla="*/ 23 w 46"/>
                <a:gd name="T7" fmla="*/ 8 h 42"/>
                <a:gd name="T8" fmla="*/ 30 w 46"/>
                <a:gd name="T9" fmla="*/ 14 h 42"/>
                <a:gd name="T10" fmla="*/ 35 w 46"/>
                <a:gd name="T11" fmla="*/ 20 h 42"/>
                <a:gd name="T12" fmla="*/ 39 w 46"/>
                <a:gd name="T13" fmla="*/ 25 h 42"/>
                <a:gd name="T14" fmla="*/ 43 w 46"/>
                <a:gd name="T15" fmla="*/ 33 h 42"/>
                <a:gd name="T16" fmla="*/ 45 w 46"/>
                <a:gd name="T17" fmla="*/ 42 h 42"/>
                <a:gd name="T18" fmla="*/ 45 w 46"/>
                <a:gd name="T19" fmla="*/ 42 h 42"/>
                <a:gd name="T20" fmla="*/ 46 w 46"/>
                <a:gd name="T21" fmla="*/ 42 h 42"/>
                <a:gd name="T22" fmla="*/ 46 w 46"/>
                <a:gd name="T23" fmla="*/ 42 h 42"/>
                <a:gd name="T24" fmla="*/ 46 w 46"/>
                <a:gd name="T25" fmla="*/ 40 h 42"/>
                <a:gd name="T26" fmla="*/ 45 w 46"/>
                <a:gd name="T27" fmla="*/ 32 h 42"/>
                <a:gd name="T28" fmla="*/ 43 w 46"/>
                <a:gd name="T29" fmla="*/ 25 h 42"/>
                <a:gd name="T30" fmla="*/ 39 w 46"/>
                <a:gd name="T31" fmla="*/ 20 h 42"/>
                <a:gd name="T32" fmla="*/ 35 w 46"/>
                <a:gd name="T33" fmla="*/ 14 h 42"/>
                <a:gd name="T34" fmla="*/ 31 w 46"/>
                <a:gd name="T35" fmla="*/ 10 h 42"/>
                <a:gd name="T36" fmla="*/ 27 w 46"/>
                <a:gd name="T37" fmla="*/ 8 h 42"/>
                <a:gd name="T38" fmla="*/ 23 w 46"/>
                <a:gd name="T39" fmla="*/ 6 h 42"/>
                <a:gd name="T40" fmla="*/ 19 w 46"/>
                <a:gd name="T41" fmla="*/ 4 h 42"/>
                <a:gd name="T42" fmla="*/ 14 w 46"/>
                <a:gd name="T43" fmla="*/ 2 h 42"/>
                <a:gd name="T44" fmla="*/ 9 w 46"/>
                <a:gd name="T45" fmla="*/ 1 h 42"/>
                <a:gd name="T46" fmla="*/ 5 w 46"/>
                <a:gd name="T47" fmla="*/ 0 h 42"/>
                <a:gd name="T48" fmla="*/ 0 w 46"/>
                <a:gd name="T49" fmla="*/ 0 h 42"/>
                <a:gd name="T50" fmla="*/ 0 w 46"/>
                <a:gd name="T51" fmla="*/ 0 h 42"/>
                <a:gd name="T52" fmla="*/ 0 w 46"/>
                <a:gd name="T53" fmla="*/ 0 h 42"/>
                <a:gd name="T54" fmla="*/ 0 w 46"/>
                <a:gd name="T55" fmla="*/ 0 h 42"/>
                <a:gd name="T56" fmla="*/ 0 w 46"/>
                <a:gd name="T57" fmla="*/ 0 h 42"/>
                <a:gd name="T58" fmla="*/ 0 w 46"/>
                <a:gd name="T59"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6" h="42">
                  <a:moveTo>
                    <a:pt x="0" y="0"/>
                  </a:moveTo>
                  <a:lnTo>
                    <a:pt x="8" y="2"/>
                  </a:lnTo>
                  <a:lnTo>
                    <a:pt x="16" y="5"/>
                  </a:lnTo>
                  <a:lnTo>
                    <a:pt x="23" y="8"/>
                  </a:lnTo>
                  <a:lnTo>
                    <a:pt x="30" y="14"/>
                  </a:lnTo>
                  <a:lnTo>
                    <a:pt x="35" y="20"/>
                  </a:lnTo>
                  <a:lnTo>
                    <a:pt x="39" y="25"/>
                  </a:lnTo>
                  <a:lnTo>
                    <a:pt x="43" y="33"/>
                  </a:lnTo>
                  <a:lnTo>
                    <a:pt x="45" y="42"/>
                  </a:lnTo>
                  <a:lnTo>
                    <a:pt x="45" y="42"/>
                  </a:lnTo>
                  <a:lnTo>
                    <a:pt x="46" y="42"/>
                  </a:lnTo>
                  <a:lnTo>
                    <a:pt x="46" y="42"/>
                  </a:lnTo>
                  <a:lnTo>
                    <a:pt x="46" y="40"/>
                  </a:lnTo>
                  <a:lnTo>
                    <a:pt x="45" y="32"/>
                  </a:lnTo>
                  <a:lnTo>
                    <a:pt x="43" y="25"/>
                  </a:lnTo>
                  <a:lnTo>
                    <a:pt x="39" y="20"/>
                  </a:lnTo>
                  <a:lnTo>
                    <a:pt x="35" y="14"/>
                  </a:lnTo>
                  <a:lnTo>
                    <a:pt x="31" y="10"/>
                  </a:lnTo>
                  <a:lnTo>
                    <a:pt x="27" y="8"/>
                  </a:lnTo>
                  <a:lnTo>
                    <a:pt x="23" y="6"/>
                  </a:lnTo>
                  <a:lnTo>
                    <a:pt x="19" y="4"/>
                  </a:lnTo>
                  <a:lnTo>
                    <a:pt x="14" y="2"/>
                  </a:lnTo>
                  <a:lnTo>
                    <a:pt x="9" y="1"/>
                  </a:lnTo>
                  <a:lnTo>
                    <a:pt x="5" y="0"/>
                  </a:lnTo>
                  <a:lnTo>
                    <a:pt x="0" y="0"/>
                  </a:lnTo>
                  <a:lnTo>
                    <a:pt x="0" y="0"/>
                  </a:lnTo>
                  <a:lnTo>
                    <a:pt x="0" y="0"/>
                  </a:lnTo>
                  <a:lnTo>
                    <a:pt x="0" y="0"/>
                  </a:lnTo>
                  <a:lnTo>
                    <a:pt x="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 name="Freeform 191">
              <a:extLst>
                <a:ext uri="{FF2B5EF4-FFF2-40B4-BE49-F238E27FC236}">
                  <a16:creationId xmlns:a16="http://schemas.microsoft.com/office/drawing/2014/main" id="{170371FB-579C-4CB2-9AB5-B9E6905FBCBB}"/>
                </a:ext>
              </a:extLst>
            </p:cNvPr>
            <p:cNvSpPr>
              <a:spLocks/>
            </p:cNvSpPr>
            <p:nvPr/>
          </p:nvSpPr>
          <p:spPr bwMode="auto">
            <a:xfrm>
              <a:off x="1008" y="3455"/>
              <a:ext cx="60" cy="48"/>
            </a:xfrm>
            <a:custGeom>
              <a:avLst/>
              <a:gdLst>
                <a:gd name="T0" fmla="*/ 0 w 120"/>
                <a:gd name="T1" fmla="*/ 0 h 97"/>
                <a:gd name="T2" fmla="*/ 4 w 120"/>
                <a:gd name="T3" fmla="*/ 22 h 97"/>
                <a:gd name="T4" fmla="*/ 12 w 120"/>
                <a:gd name="T5" fmla="*/ 39 h 97"/>
                <a:gd name="T6" fmla="*/ 26 w 120"/>
                <a:gd name="T7" fmla="*/ 52 h 97"/>
                <a:gd name="T8" fmla="*/ 42 w 120"/>
                <a:gd name="T9" fmla="*/ 63 h 97"/>
                <a:gd name="T10" fmla="*/ 61 w 120"/>
                <a:gd name="T11" fmla="*/ 73 h 97"/>
                <a:gd name="T12" fmla="*/ 81 w 120"/>
                <a:gd name="T13" fmla="*/ 81 h 97"/>
                <a:gd name="T14" fmla="*/ 99 w 120"/>
                <a:gd name="T15" fmla="*/ 89 h 97"/>
                <a:gd name="T16" fmla="*/ 118 w 120"/>
                <a:gd name="T17" fmla="*/ 97 h 97"/>
                <a:gd name="T18" fmla="*/ 119 w 120"/>
                <a:gd name="T19" fmla="*/ 97 h 97"/>
                <a:gd name="T20" fmla="*/ 120 w 120"/>
                <a:gd name="T21" fmla="*/ 96 h 97"/>
                <a:gd name="T22" fmla="*/ 120 w 120"/>
                <a:gd name="T23" fmla="*/ 94 h 97"/>
                <a:gd name="T24" fmla="*/ 120 w 120"/>
                <a:gd name="T25" fmla="*/ 93 h 97"/>
                <a:gd name="T26" fmla="*/ 113 w 120"/>
                <a:gd name="T27" fmla="*/ 88 h 97"/>
                <a:gd name="T28" fmla="*/ 106 w 120"/>
                <a:gd name="T29" fmla="*/ 83 h 97"/>
                <a:gd name="T30" fmla="*/ 99 w 120"/>
                <a:gd name="T31" fmla="*/ 78 h 97"/>
                <a:gd name="T32" fmla="*/ 93 w 120"/>
                <a:gd name="T33" fmla="*/ 74 h 97"/>
                <a:gd name="T34" fmla="*/ 86 w 120"/>
                <a:gd name="T35" fmla="*/ 70 h 97"/>
                <a:gd name="T36" fmla="*/ 78 w 120"/>
                <a:gd name="T37" fmla="*/ 66 h 97"/>
                <a:gd name="T38" fmla="*/ 71 w 120"/>
                <a:gd name="T39" fmla="*/ 62 h 97"/>
                <a:gd name="T40" fmla="*/ 63 w 120"/>
                <a:gd name="T41" fmla="*/ 59 h 97"/>
                <a:gd name="T42" fmla="*/ 52 w 120"/>
                <a:gd name="T43" fmla="*/ 54 h 97"/>
                <a:gd name="T44" fmla="*/ 42 w 120"/>
                <a:gd name="T45" fmla="*/ 48 h 97"/>
                <a:gd name="T46" fmla="*/ 31 w 120"/>
                <a:gd name="T47" fmla="*/ 43 h 97"/>
                <a:gd name="T48" fmla="*/ 22 w 120"/>
                <a:gd name="T49" fmla="*/ 37 h 97"/>
                <a:gd name="T50" fmla="*/ 14 w 120"/>
                <a:gd name="T51" fmla="*/ 30 h 97"/>
                <a:gd name="T52" fmla="*/ 7 w 120"/>
                <a:gd name="T53" fmla="*/ 21 h 97"/>
                <a:gd name="T54" fmla="*/ 3 w 120"/>
                <a:gd name="T55" fmla="*/ 11 h 97"/>
                <a:gd name="T56" fmla="*/ 0 w 120"/>
                <a:gd name="T57" fmla="*/ 0 h 97"/>
                <a:gd name="T58" fmla="*/ 0 w 120"/>
                <a:gd name="T59" fmla="*/ 0 h 97"/>
                <a:gd name="T60" fmla="*/ 0 w 120"/>
                <a:gd name="T61" fmla="*/ 0 h 97"/>
                <a:gd name="T62" fmla="*/ 0 w 120"/>
                <a:gd name="T63" fmla="*/ 0 h 97"/>
                <a:gd name="T64" fmla="*/ 0 w 120"/>
                <a:gd name="T65" fmla="*/ 0 h 97"/>
                <a:gd name="T66" fmla="*/ 0 w 120"/>
                <a:gd name="T6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0" h="97">
                  <a:moveTo>
                    <a:pt x="0" y="0"/>
                  </a:moveTo>
                  <a:lnTo>
                    <a:pt x="4" y="22"/>
                  </a:lnTo>
                  <a:lnTo>
                    <a:pt x="12" y="39"/>
                  </a:lnTo>
                  <a:lnTo>
                    <a:pt x="26" y="52"/>
                  </a:lnTo>
                  <a:lnTo>
                    <a:pt x="42" y="63"/>
                  </a:lnTo>
                  <a:lnTo>
                    <a:pt x="61" y="73"/>
                  </a:lnTo>
                  <a:lnTo>
                    <a:pt x="81" y="81"/>
                  </a:lnTo>
                  <a:lnTo>
                    <a:pt x="99" y="89"/>
                  </a:lnTo>
                  <a:lnTo>
                    <a:pt x="118" y="97"/>
                  </a:lnTo>
                  <a:lnTo>
                    <a:pt x="119" y="97"/>
                  </a:lnTo>
                  <a:lnTo>
                    <a:pt x="120" y="96"/>
                  </a:lnTo>
                  <a:lnTo>
                    <a:pt x="120" y="94"/>
                  </a:lnTo>
                  <a:lnTo>
                    <a:pt x="120" y="93"/>
                  </a:lnTo>
                  <a:lnTo>
                    <a:pt x="113" y="88"/>
                  </a:lnTo>
                  <a:lnTo>
                    <a:pt x="106" y="83"/>
                  </a:lnTo>
                  <a:lnTo>
                    <a:pt x="99" y="78"/>
                  </a:lnTo>
                  <a:lnTo>
                    <a:pt x="93" y="74"/>
                  </a:lnTo>
                  <a:lnTo>
                    <a:pt x="86" y="70"/>
                  </a:lnTo>
                  <a:lnTo>
                    <a:pt x="78" y="66"/>
                  </a:lnTo>
                  <a:lnTo>
                    <a:pt x="71" y="62"/>
                  </a:lnTo>
                  <a:lnTo>
                    <a:pt x="63" y="59"/>
                  </a:lnTo>
                  <a:lnTo>
                    <a:pt x="52" y="54"/>
                  </a:lnTo>
                  <a:lnTo>
                    <a:pt x="42" y="48"/>
                  </a:lnTo>
                  <a:lnTo>
                    <a:pt x="31" y="43"/>
                  </a:lnTo>
                  <a:lnTo>
                    <a:pt x="22" y="37"/>
                  </a:lnTo>
                  <a:lnTo>
                    <a:pt x="14" y="30"/>
                  </a:lnTo>
                  <a:lnTo>
                    <a:pt x="7" y="21"/>
                  </a:lnTo>
                  <a:lnTo>
                    <a:pt x="3" y="11"/>
                  </a:lnTo>
                  <a:lnTo>
                    <a:pt x="0" y="0"/>
                  </a:lnTo>
                  <a:lnTo>
                    <a:pt x="0" y="0"/>
                  </a:lnTo>
                  <a:lnTo>
                    <a:pt x="0" y="0"/>
                  </a:lnTo>
                  <a:lnTo>
                    <a:pt x="0" y="0"/>
                  </a:lnTo>
                  <a:lnTo>
                    <a:pt x="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3" name="Freeform 192">
              <a:extLst>
                <a:ext uri="{FF2B5EF4-FFF2-40B4-BE49-F238E27FC236}">
                  <a16:creationId xmlns:a16="http://schemas.microsoft.com/office/drawing/2014/main" id="{8550762F-CD4A-4410-8FA0-631AF53D0272}"/>
                </a:ext>
              </a:extLst>
            </p:cNvPr>
            <p:cNvSpPr>
              <a:spLocks/>
            </p:cNvSpPr>
            <p:nvPr/>
          </p:nvSpPr>
          <p:spPr bwMode="auto">
            <a:xfrm>
              <a:off x="775" y="3506"/>
              <a:ext cx="51" cy="85"/>
            </a:xfrm>
            <a:custGeom>
              <a:avLst/>
              <a:gdLst>
                <a:gd name="T0" fmla="*/ 99 w 102"/>
                <a:gd name="T1" fmla="*/ 1 h 171"/>
                <a:gd name="T2" fmla="*/ 99 w 102"/>
                <a:gd name="T3" fmla="*/ 30 h 171"/>
                <a:gd name="T4" fmla="*/ 99 w 102"/>
                <a:gd name="T5" fmla="*/ 60 h 171"/>
                <a:gd name="T6" fmla="*/ 93 w 102"/>
                <a:gd name="T7" fmla="*/ 89 h 171"/>
                <a:gd name="T8" fmla="*/ 80 w 102"/>
                <a:gd name="T9" fmla="*/ 116 h 171"/>
                <a:gd name="T10" fmla="*/ 74 w 102"/>
                <a:gd name="T11" fmla="*/ 124 h 171"/>
                <a:gd name="T12" fmla="*/ 64 w 102"/>
                <a:gd name="T13" fmla="*/ 130 h 171"/>
                <a:gd name="T14" fmla="*/ 55 w 102"/>
                <a:gd name="T15" fmla="*/ 135 h 171"/>
                <a:gd name="T16" fmla="*/ 46 w 102"/>
                <a:gd name="T17" fmla="*/ 140 h 171"/>
                <a:gd name="T18" fmla="*/ 36 w 102"/>
                <a:gd name="T19" fmla="*/ 144 h 171"/>
                <a:gd name="T20" fmla="*/ 25 w 102"/>
                <a:gd name="T21" fmla="*/ 149 h 171"/>
                <a:gd name="T22" fmla="*/ 15 w 102"/>
                <a:gd name="T23" fmla="*/ 152 h 171"/>
                <a:gd name="T24" fmla="*/ 6 w 102"/>
                <a:gd name="T25" fmla="*/ 157 h 171"/>
                <a:gd name="T26" fmla="*/ 2 w 102"/>
                <a:gd name="T27" fmla="*/ 160 h 171"/>
                <a:gd name="T28" fmla="*/ 0 w 102"/>
                <a:gd name="T29" fmla="*/ 165 h 171"/>
                <a:gd name="T30" fmla="*/ 0 w 102"/>
                <a:gd name="T31" fmla="*/ 170 h 171"/>
                <a:gd name="T32" fmla="*/ 4 w 102"/>
                <a:gd name="T33" fmla="*/ 171 h 171"/>
                <a:gd name="T34" fmla="*/ 17 w 102"/>
                <a:gd name="T35" fmla="*/ 167 h 171"/>
                <a:gd name="T36" fmla="*/ 30 w 102"/>
                <a:gd name="T37" fmla="*/ 164 h 171"/>
                <a:gd name="T38" fmla="*/ 42 w 102"/>
                <a:gd name="T39" fmla="*/ 158 h 171"/>
                <a:gd name="T40" fmla="*/ 54 w 102"/>
                <a:gd name="T41" fmla="*/ 151 h 171"/>
                <a:gd name="T42" fmla="*/ 64 w 102"/>
                <a:gd name="T43" fmla="*/ 143 h 171"/>
                <a:gd name="T44" fmla="*/ 74 w 102"/>
                <a:gd name="T45" fmla="*/ 134 h 171"/>
                <a:gd name="T46" fmla="*/ 82 w 102"/>
                <a:gd name="T47" fmla="*/ 124 h 171"/>
                <a:gd name="T48" fmla="*/ 90 w 102"/>
                <a:gd name="T49" fmla="*/ 113 h 171"/>
                <a:gd name="T50" fmla="*/ 100 w 102"/>
                <a:gd name="T51" fmla="*/ 88 h 171"/>
                <a:gd name="T52" fmla="*/ 102 w 102"/>
                <a:gd name="T53" fmla="*/ 58 h 171"/>
                <a:gd name="T54" fmla="*/ 101 w 102"/>
                <a:gd name="T55" fmla="*/ 28 h 171"/>
                <a:gd name="T56" fmla="*/ 99 w 102"/>
                <a:gd name="T57" fmla="*/ 0 h 171"/>
                <a:gd name="T58" fmla="*/ 99 w 102"/>
                <a:gd name="T59" fmla="*/ 0 h 171"/>
                <a:gd name="T60" fmla="*/ 99 w 102"/>
                <a:gd name="T61" fmla="*/ 0 h 171"/>
                <a:gd name="T62" fmla="*/ 99 w 102"/>
                <a:gd name="T63" fmla="*/ 0 h 171"/>
                <a:gd name="T64" fmla="*/ 99 w 102"/>
                <a:gd name="T65" fmla="*/ 1 h 171"/>
                <a:gd name="T66" fmla="*/ 99 w 102"/>
                <a:gd name="T67" fmla="*/ 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2" h="171">
                  <a:moveTo>
                    <a:pt x="99" y="1"/>
                  </a:moveTo>
                  <a:lnTo>
                    <a:pt x="99" y="30"/>
                  </a:lnTo>
                  <a:lnTo>
                    <a:pt x="99" y="60"/>
                  </a:lnTo>
                  <a:lnTo>
                    <a:pt x="93" y="89"/>
                  </a:lnTo>
                  <a:lnTo>
                    <a:pt x="80" y="116"/>
                  </a:lnTo>
                  <a:lnTo>
                    <a:pt x="74" y="124"/>
                  </a:lnTo>
                  <a:lnTo>
                    <a:pt x="64" y="130"/>
                  </a:lnTo>
                  <a:lnTo>
                    <a:pt x="55" y="135"/>
                  </a:lnTo>
                  <a:lnTo>
                    <a:pt x="46" y="140"/>
                  </a:lnTo>
                  <a:lnTo>
                    <a:pt x="36" y="144"/>
                  </a:lnTo>
                  <a:lnTo>
                    <a:pt x="25" y="149"/>
                  </a:lnTo>
                  <a:lnTo>
                    <a:pt x="15" y="152"/>
                  </a:lnTo>
                  <a:lnTo>
                    <a:pt x="6" y="157"/>
                  </a:lnTo>
                  <a:lnTo>
                    <a:pt x="2" y="160"/>
                  </a:lnTo>
                  <a:lnTo>
                    <a:pt x="0" y="165"/>
                  </a:lnTo>
                  <a:lnTo>
                    <a:pt x="0" y="170"/>
                  </a:lnTo>
                  <a:lnTo>
                    <a:pt x="4" y="171"/>
                  </a:lnTo>
                  <a:lnTo>
                    <a:pt x="17" y="167"/>
                  </a:lnTo>
                  <a:lnTo>
                    <a:pt x="30" y="164"/>
                  </a:lnTo>
                  <a:lnTo>
                    <a:pt x="42" y="158"/>
                  </a:lnTo>
                  <a:lnTo>
                    <a:pt x="54" y="151"/>
                  </a:lnTo>
                  <a:lnTo>
                    <a:pt x="64" y="143"/>
                  </a:lnTo>
                  <a:lnTo>
                    <a:pt x="74" y="134"/>
                  </a:lnTo>
                  <a:lnTo>
                    <a:pt x="82" y="124"/>
                  </a:lnTo>
                  <a:lnTo>
                    <a:pt x="90" y="113"/>
                  </a:lnTo>
                  <a:lnTo>
                    <a:pt x="100" y="88"/>
                  </a:lnTo>
                  <a:lnTo>
                    <a:pt x="102" y="58"/>
                  </a:lnTo>
                  <a:lnTo>
                    <a:pt x="101" y="28"/>
                  </a:lnTo>
                  <a:lnTo>
                    <a:pt x="99" y="0"/>
                  </a:lnTo>
                  <a:lnTo>
                    <a:pt x="99" y="0"/>
                  </a:lnTo>
                  <a:lnTo>
                    <a:pt x="99" y="0"/>
                  </a:lnTo>
                  <a:lnTo>
                    <a:pt x="99" y="0"/>
                  </a:lnTo>
                  <a:lnTo>
                    <a:pt x="99" y="1"/>
                  </a:lnTo>
                  <a:lnTo>
                    <a:pt x="99"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4" name="Freeform 193">
              <a:extLst>
                <a:ext uri="{FF2B5EF4-FFF2-40B4-BE49-F238E27FC236}">
                  <a16:creationId xmlns:a16="http://schemas.microsoft.com/office/drawing/2014/main" id="{FE108D72-1A55-4561-BCD8-937F908372E7}"/>
                </a:ext>
              </a:extLst>
            </p:cNvPr>
            <p:cNvSpPr>
              <a:spLocks/>
            </p:cNvSpPr>
            <p:nvPr/>
          </p:nvSpPr>
          <p:spPr bwMode="auto">
            <a:xfrm>
              <a:off x="808" y="3538"/>
              <a:ext cx="48" cy="87"/>
            </a:xfrm>
            <a:custGeom>
              <a:avLst/>
              <a:gdLst>
                <a:gd name="T0" fmla="*/ 80 w 96"/>
                <a:gd name="T1" fmla="*/ 0 h 174"/>
                <a:gd name="T2" fmla="*/ 87 w 96"/>
                <a:gd name="T3" fmla="*/ 18 h 174"/>
                <a:gd name="T4" fmla="*/ 90 w 96"/>
                <a:gd name="T5" fmla="*/ 36 h 174"/>
                <a:gd name="T6" fmla="*/ 92 w 96"/>
                <a:gd name="T7" fmla="*/ 52 h 174"/>
                <a:gd name="T8" fmla="*/ 90 w 96"/>
                <a:gd name="T9" fmla="*/ 69 h 174"/>
                <a:gd name="T10" fmla="*/ 86 w 96"/>
                <a:gd name="T11" fmla="*/ 85 h 174"/>
                <a:gd name="T12" fmla="*/ 78 w 96"/>
                <a:gd name="T13" fmla="*/ 100 h 174"/>
                <a:gd name="T14" fmla="*/ 67 w 96"/>
                <a:gd name="T15" fmla="*/ 115 h 174"/>
                <a:gd name="T16" fmla="*/ 55 w 96"/>
                <a:gd name="T17" fmla="*/ 129 h 174"/>
                <a:gd name="T18" fmla="*/ 49 w 96"/>
                <a:gd name="T19" fmla="*/ 133 h 174"/>
                <a:gd name="T20" fmla="*/ 43 w 96"/>
                <a:gd name="T21" fmla="*/ 138 h 174"/>
                <a:gd name="T22" fmla="*/ 36 w 96"/>
                <a:gd name="T23" fmla="*/ 143 h 174"/>
                <a:gd name="T24" fmla="*/ 30 w 96"/>
                <a:gd name="T25" fmla="*/ 147 h 174"/>
                <a:gd name="T26" fmla="*/ 24 w 96"/>
                <a:gd name="T27" fmla="*/ 151 h 174"/>
                <a:gd name="T28" fmla="*/ 18 w 96"/>
                <a:gd name="T29" fmla="*/ 155 h 174"/>
                <a:gd name="T30" fmla="*/ 11 w 96"/>
                <a:gd name="T31" fmla="*/ 160 h 174"/>
                <a:gd name="T32" fmla="*/ 5 w 96"/>
                <a:gd name="T33" fmla="*/ 163 h 174"/>
                <a:gd name="T34" fmla="*/ 3 w 96"/>
                <a:gd name="T35" fmla="*/ 166 h 174"/>
                <a:gd name="T36" fmla="*/ 0 w 96"/>
                <a:gd name="T37" fmla="*/ 168 h 174"/>
                <a:gd name="T38" fmla="*/ 0 w 96"/>
                <a:gd name="T39" fmla="*/ 171 h 174"/>
                <a:gd name="T40" fmla="*/ 3 w 96"/>
                <a:gd name="T41" fmla="*/ 174 h 174"/>
                <a:gd name="T42" fmla="*/ 11 w 96"/>
                <a:gd name="T43" fmla="*/ 174 h 174"/>
                <a:gd name="T44" fmla="*/ 19 w 96"/>
                <a:gd name="T45" fmla="*/ 170 h 174"/>
                <a:gd name="T46" fmla="*/ 26 w 96"/>
                <a:gd name="T47" fmla="*/ 167 h 174"/>
                <a:gd name="T48" fmla="*/ 32 w 96"/>
                <a:gd name="T49" fmla="*/ 161 h 174"/>
                <a:gd name="T50" fmla="*/ 39 w 96"/>
                <a:gd name="T51" fmla="*/ 155 h 174"/>
                <a:gd name="T52" fmla="*/ 44 w 96"/>
                <a:gd name="T53" fmla="*/ 151 h 174"/>
                <a:gd name="T54" fmla="*/ 51 w 96"/>
                <a:gd name="T55" fmla="*/ 145 h 174"/>
                <a:gd name="T56" fmla="*/ 57 w 96"/>
                <a:gd name="T57" fmla="*/ 139 h 174"/>
                <a:gd name="T58" fmla="*/ 63 w 96"/>
                <a:gd name="T59" fmla="*/ 133 h 174"/>
                <a:gd name="T60" fmla="*/ 68 w 96"/>
                <a:gd name="T61" fmla="*/ 127 h 174"/>
                <a:gd name="T62" fmla="*/ 73 w 96"/>
                <a:gd name="T63" fmla="*/ 121 h 174"/>
                <a:gd name="T64" fmla="*/ 78 w 96"/>
                <a:gd name="T65" fmla="*/ 114 h 174"/>
                <a:gd name="T66" fmla="*/ 92 w 96"/>
                <a:gd name="T67" fmla="*/ 85 h 174"/>
                <a:gd name="T68" fmla="*/ 96 w 96"/>
                <a:gd name="T69" fmla="*/ 57 h 174"/>
                <a:gd name="T70" fmla="*/ 92 w 96"/>
                <a:gd name="T71" fmla="*/ 29 h 174"/>
                <a:gd name="T72" fmla="*/ 80 w 96"/>
                <a:gd name="T73" fmla="*/ 0 h 174"/>
                <a:gd name="T74" fmla="*/ 80 w 96"/>
                <a:gd name="T75" fmla="*/ 0 h 174"/>
                <a:gd name="T76" fmla="*/ 80 w 96"/>
                <a:gd name="T77" fmla="*/ 0 h 174"/>
                <a:gd name="T78" fmla="*/ 80 w 96"/>
                <a:gd name="T79" fmla="*/ 0 h 174"/>
                <a:gd name="T80" fmla="*/ 80 w 96"/>
                <a:gd name="T81" fmla="*/ 0 h 174"/>
                <a:gd name="T82" fmla="*/ 80 w 96"/>
                <a:gd name="T83"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6" h="174">
                  <a:moveTo>
                    <a:pt x="80" y="0"/>
                  </a:moveTo>
                  <a:lnTo>
                    <a:pt x="87" y="18"/>
                  </a:lnTo>
                  <a:lnTo>
                    <a:pt x="90" y="36"/>
                  </a:lnTo>
                  <a:lnTo>
                    <a:pt x="92" y="52"/>
                  </a:lnTo>
                  <a:lnTo>
                    <a:pt x="90" y="69"/>
                  </a:lnTo>
                  <a:lnTo>
                    <a:pt x="86" y="85"/>
                  </a:lnTo>
                  <a:lnTo>
                    <a:pt x="78" y="100"/>
                  </a:lnTo>
                  <a:lnTo>
                    <a:pt x="67" y="115"/>
                  </a:lnTo>
                  <a:lnTo>
                    <a:pt x="55" y="129"/>
                  </a:lnTo>
                  <a:lnTo>
                    <a:pt x="49" y="133"/>
                  </a:lnTo>
                  <a:lnTo>
                    <a:pt x="43" y="138"/>
                  </a:lnTo>
                  <a:lnTo>
                    <a:pt x="36" y="143"/>
                  </a:lnTo>
                  <a:lnTo>
                    <a:pt x="30" y="147"/>
                  </a:lnTo>
                  <a:lnTo>
                    <a:pt x="24" y="151"/>
                  </a:lnTo>
                  <a:lnTo>
                    <a:pt x="18" y="155"/>
                  </a:lnTo>
                  <a:lnTo>
                    <a:pt x="11" y="160"/>
                  </a:lnTo>
                  <a:lnTo>
                    <a:pt x="5" y="163"/>
                  </a:lnTo>
                  <a:lnTo>
                    <a:pt x="3" y="166"/>
                  </a:lnTo>
                  <a:lnTo>
                    <a:pt x="0" y="168"/>
                  </a:lnTo>
                  <a:lnTo>
                    <a:pt x="0" y="171"/>
                  </a:lnTo>
                  <a:lnTo>
                    <a:pt x="3" y="174"/>
                  </a:lnTo>
                  <a:lnTo>
                    <a:pt x="11" y="174"/>
                  </a:lnTo>
                  <a:lnTo>
                    <a:pt x="19" y="170"/>
                  </a:lnTo>
                  <a:lnTo>
                    <a:pt x="26" y="167"/>
                  </a:lnTo>
                  <a:lnTo>
                    <a:pt x="32" y="161"/>
                  </a:lnTo>
                  <a:lnTo>
                    <a:pt x="39" y="155"/>
                  </a:lnTo>
                  <a:lnTo>
                    <a:pt x="44" y="151"/>
                  </a:lnTo>
                  <a:lnTo>
                    <a:pt x="51" y="145"/>
                  </a:lnTo>
                  <a:lnTo>
                    <a:pt x="57" y="139"/>
                  </a:lnTo>
                  <a:lnTo>
                    <a:pt x="63" y="133"/>
                  </a:lnTo>
                  <a:lnTo>
                    <a:pt x="68" y="127"/>
                  </a:lnTo>
                  <a:lnTo>
                    <a:pt x="73" y="121"/>
                  </a:lnTo>
                  <a:lnTo>
                    <a:pt x="78" y="114"/>
                  </a:lnTo>
                  <a:lnTo>
                    <a:pt x="92" y="85"/>
                  </a:lnTo>
                  <a:lnTo>
                    <a:pt x="96" y="57"/>
                  </a:lnTo>
                  <a:lnTo>
                    <a:pt x="92" y="29"/>
                  </a:lnTo>
                  <a:lnTo>
                    <a:pt x="80" y="0"/>
                  </a:lnTo>
                  <a:lnTo>
                    <a:pt x="80" y="0"/>
                  </a:lnTo>
                  <a:lnTo>
                    <a:pt x="80" y="0"/>
                  </a:lnTo>
                  <a:lnTo>
                    <a:pt x="80" y="0"/>
                  </a:lnTo>
                  <a:lnTo>
                    <a:pt x="80" y="0"/>
                  </a:lnTo>
                  <a:lnTo>
                    <a:pt x="8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5" name="Freeform 194">
              <a:extLst>
                <a:ext uri="{FF2B5EF4-FFF2-40B4-BE49-F238E27FC236}">
                  <a16:creationId xmlns:a16="http://schemas.microsoft.com/office/drawing/2014/main" id="{68B65D03-DB55-4D5F-A267-E010E59061E6}"/>
                </a:ext>
              </a:extLst>
            </p:cNvPr>
            <p:cNvSpPr>
              <a:spLocks/>
            </p:cNvSpPr>
            <p:nvPr/>
          </p:nvSpPr>
          <p:spPr bwMode="auto">
            <a:xfrm>
              <a:off x="772" y="3564"/>
              <a:ext cx="277" cy="213"/>
            </a:xfrm>
            <a:custGeom>
              <a:avLst/>
              <a:gdLst>
                <a:gd name="T0" fmla="*/ 16 w 553"/>
                <a:gd name="T1" fmla="*/ 27 h 426"/>
                <a:gd name="T2" fmla="*/ 50 w 553"/>
                <a:gd name="T3" fmla="*/ 78 h 426"/>
                <a:gd name="T4" fmla="*/ 86 w 553"/>
                <a:gd name="T5" fmla="*/ 126 h 426"/>
                <a:gd name="T6" fmla="*/ 126 w 553"/>
                <a:gd name="T7" fmla="*/ 174 h 426"/>
                <a:gd name="T8" fmla="*/ 167 w 553"/>
                <a:gd name="T9" fmla="*/ 217 h 426"/>
                <a:gd name="T10" fmla="*/ 212 w 553"/>
                <a:gd name="T11" fmla="*/ 259 h 426"/>
                <a:gd name="T12" fmla="*/ 259 w 553"/>
                <a:gd name="T13" fmla="*/ 298 h 426"/>
                <a:gd name="T14" fmla="*/ 310 w 553"/>
                <a:gd name="T15" fmla="*/ 333 h 426"/>
                <a:gd name="T16" fmla="*/ 353 w 553"/>
                <a:gd name="T17" fmla="*/ 358 h 426"/>
                <a:gd name="T18" fmla="*/ 386 w 553"/>
                <a:gd name="T19" fmla="*/ 374 h 426"/>
                <a:gd name="T20" fmla="*/ 420 w 553"/>
                <a:gd name="T21" fmla="*/ 390 h 426"/>
                <a:gd name="T22" fmla="*/ 454 w 553"/>
                <a:gd name="T23" fmla="*/ 404 h 426"/>
                <a:gd name="T24" fmla="*/ 477 w 553"/>
                <a:gd name="T25" fmla="*/ 411 h 426"/>
                <a:gd name="T26" fmla="*/ 488 w 553"/>
                <a:gd name="T27" fmla="*/ 414 h 426"/>
                <a:gd name="T28" fmla="*/ 498 w 553"/>
                <a:gd name="T29" fmla="*/ 418 h 426"/>
                <a:gd name="T30" fmla="*/ 508 w 553"/>
                <a:gd name="T31" fmla="*/ 421 h 426"/>
                <a:gd name="T32" fmla="*/ 517 w 553"/>
                <a:gd name="T33" fmla="*/ 424 h 426"/>
                <a:gd name="T34" fmla="*/ 526 w 553"/>
                <a:gd name="T35" fmla="*/ 425 h 426"/>
                <a:gd name="T36" fmla="*/ 532 w 553"/>
                <a:gd name="T37" fmla="*/ 425 h 426"/>
                <a:gd name="T38" fmla="*/ 538 w 553"/>
                <a:gd name="T39" fmla="*/ 425 h 426"/>
                <a:gd name="T40" fmla="*/ 543 w 553"/>
                <a:gd name="T41" fmla="*/ 422 h 426"/>
                <a:gd name="T42" fmla="*/ 553 w 553"/>
                <a:gd name="T43" fmla="*/ 409 h 426"/>
                <a:gd name="T44" fmla="*/ 552 w 553"/>
                <a:gd name="T45" fmla="*/ 404 h 426"/>
                <a:gd name="T46" fmla="*/ 549 w 553"/>
                <a:gd name="T47" fmla="*/ 402 h 426"/>
                <a:gd name="T48" fmla="*/ 543 w 553"/>
                <a:gd name="T49" fmla="*/ 398 h 426"/>
                <a:gd name="T50" fmla="*/ 536 w 553"/>
                <a:gd name="T51" fmla="*/ 396 h 426"/>
                <a:gd name="T52" fmla="*/ 528 w 553"/>
                <a:gd name="T53" fmla="*/ 394 h 426"/>
                <a:gd name="T54" fmla="*/ 517 w 553"/>
                <a:gd name="T55" fmla="*/ 390 h 426"/>
                <a:gd name="T56" fmla="*/ 507 w 553"/>
                <a:gd name="T57" fmla="*/ 387 h 426"/>
                <a:gd name="T58" fmla="*/ 497 w 553"/>
                <a:gd name="T59" fmla="*/ 383 h 426"/>
                <a:gd name="T60" fmla="*/ 475 w 553"/>
                <a:gd name="T61" fmla="*/ 376 h 426"/>
                <a:gd name="T62" fmla="*/ 440 w 553"/>
                <a:gd name="T63" fmla="*/ 364 h 426"/>
                <a:gd name="T64" fmla="*/ 407 w 553"/>
                <a:gd name="T65" fmla="*/ 349 h 426"/>
                <a:gd name="T66" fmla="*/ 375 w 553"/>
                <a:gd name="T67" fmla="*/ 334 h 426"/>
                <a:gd name="T68" fmla="*/ 332 w 553"/>
                <a:gd name="T69" fmla="*/ 311 h 426"/>
                <a:gd name="T70" fmla="*/ 279 w 553"/>
                <a:gd name="T71" fmla="*/ 280 h 426"/>
                <a:gd name="T72" fmla="*/ 229 w 553"/>
                <a:gd name="T73" fmla="*/ 244 h 426"/>
                <a:gd name="T74" fmla="*/ 181 w 553"/>
                <a:gd name="T75" fmla="*/ 206 h 426"/>
                <a:gd name="T76" fmla="*/ 136 w 553"/>
                <a:gd name="T77" fmla="*/ 166 h 426"/>
                <a:gd name="T78" fmla="*/ 93 w 553"/>
                <a:gd name="T79" fmla="*/ 122 h 426"/>
                <a:gd name="T80" fmla="*/ 54 w 553"/>
                <a:gd name="T81" fmla="*/ 75 h 426"/>
                <a:gd name="T82" fmla="*/ 17 w 553"/>
                <a:gd name="T83" fmla="*/ 25 h 426"/>
                <a:gd name="T84" fmla="*/ 0 w 553"/>
                <a:gd name="T85" fmla="*/ 0 h 426"/>
                <a:gd name="T86" fmla="*/ 0 w 553"/>
                <a:gd name="T87" fmla="*/ 0 h 426"/>
                <a:gd name="T88" fmla="*/ 0 w 553"/>
                <a:gd name="T89" fmla="*/ 1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53" h="426">
                  <a:moveTo>
                    <a:pt x="0" y="1"/>
                  </a:moveTo>
                  <a:lnTo>
                    <a:pt x="16" y="27"/>
                  </a:lnTo>
                  <a:lnTo>
                    <a:pt x="32" y="53"/>
                  </a:lnTo>
                  <a:lnTo>
                    <a:pt x="50" y="78"/>
                  </a:lnTo>
                  <a:lnTo>
                    <a:pt x="68" y="102"/>
                  </a:lnTo>
                  <a:lnTo>
                    <a:pt x="86" y="126"/>
                  </a:lnTo>
                  <a:lnTo>
                    <a:pt x="105" y="151"/>
                  </a:lnTo>
                  <a:lnTo>
                    <a:pt x="126" y="174"/>
                  </a:lnTo>
                  <a:lnTo>
                    <a:pt x="146" y="195"/>
                  </a:lnTo>
                  <a:lnTo>
                    <a:pt x="167" y="217"/>
                  </a:lnTo>
                  <a:lnTo>
                    <a:pt x="189" y="239"/>
                  </a:lnTo>
                  <a:lnTo>
                    <a:pt x="212" y="259"/>
                  </a:lnTo>
                  <a:lnTo>
                    <a:pt x="235" y="278"/>
                  </a:lnTo>
                  <a:lnTo>
                    <a:pt x="259" y="298"/>
                  </a:lnTo>
                  <a:lnTo>
                    <a:pt x="285" y="315"/>
                  </a:lnTo>
                  <a:lnTo>
                    <a:pt x="310" y="333"/>
                  </a:lnTo>
                  <a:lnTo>
                    <a:pt x="337" y="349"/>
                  </a:lnTo>
                  <a:lnTo>
                    <a:pt x="353" y="358"/>
                  </a:lnTo>
                  <a:lnTo>
                    <a:pt x="369" y="366"/>
                  </a:lnTo>
                  <a:lnTo>
                    <a:pt x="386" y="374"/>
                  </a:lnTo>
                  <a:lnTo>
                    <a:pt x="402" y="382"/>
                  </a:lnTo>
                  <a:lnTo>
                    <a:pt x="420" y="390"/>
                  </a:lnTo>
                  <a:lnTo>
                    <a:pt x="437" y="397"/>
                  </a:lnTo>
                  <a:lnTo>
                    <a:pt x="454" y="404"/>
                  </a:lnTo>
                  <a:lnTo>
                    <a:pt x="471" y="410"/>
                  </a:lnTo>
                  <a:lnTo>
                    <a:pt x="477" y="411"/>
                  </a:lnTo>
                  <a:lnTo>
                    <a:pt x="482" y="413"/>
                  </a:lnTo>
                  <a:lnTo>
                    <a:pt x="488" y="414"/>
                  </a:lnTo>
                  <a:lnTo>
                    <a:pt x="492" y="417"/>
                  </a:lnTo>
                  <a:lnTo>
                    <a:pt x="498" y="418"/>
                  </a:lnTo>
                  <a:lnTo>
                    <a:pt x="502" y="420"/>
                  </a:lnTo>
                  <a:lnTo>
                    <a:pt x="508" y="421"/>
                  </a:lnTo>
                  <a:lnTo>
                    <a:pt x="514" y="422"/>
                  </a:lnTo>
                  <a:lnTo>
                    <a:pt x="517" y="424"/>
                  </a:lnTo>
                  <a:lnTo>
                    <a:pt x="522" y="424"/>
                  </a:lnTo>
                  <a:lnTo>
                    <a:pt x="526" y="425"/>
                  </a:lnTo>
                  <a:lnTo>
                    <a:pt x="529" y="425"/>
                  </a:lnTo>
                  <a:lnTo>
                    <a:pt x="532" y="425"/>
                  </a:lnTo>
                  <a:lnTo>
                    <a:pt x="537" y="426"/>
                  </a:lnTo>
                  <a:lnTo>
                    <a:pt x="538" y="425"/>
                  </a:lnTo>
                  <a:lnTo>
                    <a:pt x="535" y="424"/>
                  </a:lnTo>
                  <a:lnTo>
                    <a:pt x="543" y="422"/>
                  </a:lnTo>
                  <a:lnTo>
                    <a:pt x="551" y="417"/>
                  </a:lnTo>
                  <a:lnTo>
                    <a:pt x="553" y="409"/>
                  </a:lnTo>
                  <a:lnTo>
                    <a:pt x="549" y="403"/>
                  </a:lnTo>
                  <a:lnTo>
                    <a:pt x="552" y="404"/>
                  </a:lnTo>
                  <a:lnTo>
                    <a:pt x="551" y="403"/>
                  </a:lnTo>
                  <a:lnTo>
                    <a:pt x="549" y="402"/>
                  </a:lnTo>
                  <a:lnTo>
                    <a:pt x="546" y="401"/>
                  </a:lnTo>
                  <a:lnTo>
                    <a:pt x="543" y="398"/>
                  </a:lnTo>
                  <a:lnTo>
                    <a:pt x="539" y="397"/>
                  </a:lnTo>
                  <a:lnTo>
                    <a:pt x="536" y="396"/>
                  </a:lnTo>
                  <a:lnTo>
                    <a:pt x="532" y="395"/>
                  </a:lnTo>
                  <a:lnTo>
                    <a:pt x="528" y="394"/>
                  </a:lnTo>
                  <a:lnTo>
                    <a:pt x="522" y="392"/>
                  </a:lnTo>
                  <a:lnTo>
                    <a:pt x="517" y="390"/>
                  </a:lnTo>
                  <a:lnTo>
                    <a:pt x="513" y="389"/>
                  </a:lnTo>
                  <a:lnTo>
                    <a:pt x="507" y="387"/>
                  </a:lnTo>
                  <a:lnTo>
                    <a:pt x="502" y="386"/>
                  </a:lnTo>
                  <a:lnTo>
                    <a:pt x="497" y="383"/>
                  </a:lnTo>
                  <a:lnTo>
                    <a:pt x="492" y="382"/>
                  </a:lnTo>
                  <a:lnTo>
                    <a:pt x="475" y="376"/>
                  </a:lnTo>
                  <a:lnTo>
                    <a:pt x="458" y="371"/>
                  </a:lnTo>
                  <a:lnTo>
                    <a:pt x="440" y="364"/>
                  </a:lnTo>
                  <a:lnTo>
                    <a:pt x="424" y="357"/>
                  </a:lnTo>
                  <a:lnTo>
                    <a:pt x="407" y="349"/>
                  </a:lnTo>
                  <a:lnTo>
                    <a:pt x="391" y="342"/>
                  </a:lnTo>
                  <a:lnTo>
                    <a:pt x="375" y="334"/>
                  </a:lnTo>
                  <a:lnTo>
                    <a:pt x="358" y="326"/>
                  </a:lnTo>
                  <a:lnTo>
                    <a:pt x="332" y="311"/>
                  </a:lnTo>
                  <a:lnTo>
                    <a:pt x="305" y="296"/>
                  </a:lnTo>
                  <a:lnTo>
                    <a:pt x="279" y="280"/>
                  </a:lnTo>
                  <a:lnTo>
                    <a:pt x="254" y="262"/>
                  </a:lnTo>
                  <a:lnTo>
                    <a:pt x="229" y="244"/>
                  </a:lnTo>
                  <a:lnTo>
                    <a:pt x="205" y="225"/>
                  </a:lnTo>
                  <a:lnTo>
                    <a:pt x="181" y="206"/>
                  </a:lnTo>
                  <a:lnTo>
                    <a:pt x="159" y="186"/>
                  </a:lnTo>
                  <a:lnTo>
                    <a:pt x="136" y="166"/>
                  </a:lnTo>
                  <a:lnTo>
                    <a:pt x="114" y="144"/>
                  </a:lnTo>
                  <a:lnTo>
                    <a:pt x="93" y="122"/>
                  </a:lnTo>
                  <a:lnTo>
                    <a:pt x="74" y="99"/>
                  </a:lnTo>
                  <a:lnTo>
                    <a:pt x="54" y="75"/>
                  </a:lnTo>
                  <a:lnTo>
                    <a:pt x="36" y="50"/>
                  </a:lnTo>
                  <a:lnTo>
                    <a:pt x="17" y="25"/>
                  </a:lnTo>
                  <a:lnTo>
                    <a:pt x="0" y="0"/>
                  </a:lnTo>
                  <a:lnTo>
                    <a:pt x="0" y="0"/>
                  </a:lnTo>
                  <a:lnTo>
                    <a:pt x="0" y="0"/>
                  </a:lnTo>
                  <a:lnTo>
                    <a:pt x="0" y="0"/>
                  </a:lnTo>
                  <a:lnTo>
                    <a:pt x="0" y="1"/>
                  </a:lnTo>
                  <a:lnTo>
                    <a:pt x="0"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6" name="Freeform 195">
              <a:extLst>
                <a:ext uri="{FF2B5EF4-FFF2-40B4-BE49-F238E27FC236}">
                  <a16:creationId xmlns:a16="http://schemas.microsoft.com/office/drawing/2014/main" id="{CE8FF737-1A8E-4E1A-94F3-D6BA109BF96E}"/>
                </a:ext>
              </a:extLst>
            </p:cNvPr>
            <p:cNvSpPr>
              <a:spLocks/>
            </p:cNvSpPr>
            <p:nvPr/>
          </p:nvSpPr>
          <p:spPr bwMode="auto">
            <a:xfrm>
              <a:off x="816" y="3503"/>
              <a:ext cx="253" cy="187"/>
            </a:xfrm>
            <a:custGeom>
              <a:avLst/>
              <a:gdLst>
                <a:gd name="T0" fmla="*/ 7 w 507"/>
                <a:gd name="T1" fmla="*/ 11 h 374"/>
                <a:gd name="T2" fmla="*/ 20 w 507"/>
                <a:gd name="T3" fmla="*/ 31 h 374"/>
                <a:gd name="T4" fmla="*/ 32 w 507"/>
                <a:gd name="T5" fmla="*/ 46 h 374"/>
                <a:gd name="T6" fmla="*/ 41 w 507"/>
                <a:gd name="T7" fmla="*/ 56 h 374"/>
                <a:gd name="T8" fmla="*/ 50 w 507"/>
                <a:gd name="T9" fmla="*/ 65 h 374"/>
                <a:gd name="T10" fmla="*/ 60 w 507"/>
                <a:gd name="T11" fmla="*/ 73 h 374"/>
                <a:gd name="T12" fmla="*/ 76 w 507"/>
                <a:gd name="T13" fmla="*/ 87 h 374"/>
                <a:gd name="T14" fmla="*/ 100 w 507"/>
                <a:gd name="T15" fmla="*/ 104 h 374"/>
                <a:gd name="T16" fmla="*/ 125 w 507"/>
                <a:gd name="T17" fmla="*/ 119 h 374"/>
                <a:gd name="T18" fmla="*/ 151 w 507"/>
                <a:gd name="T19" fmla="*/ 132 h 374"/>
                <a:gd name="T20" fmla="*/ 177 w 507"/>
                <a:gd name="T21" fmla="*/ 142 h 374"/>
                <a:gd name="T22" fmla="*/ 202 w 507"/>
                <a:gd name="T23" fmla="*/ 149 h 374"/>
                <a:gd name="T24" fmla="*/ 229 w 507"/>
                <a:gd name="T25" fmla="*/ 155 h 374"/>
                <a:gd name="T26" fmla="*/ 255 w 507"/>
                <a:gd name="T27" fmla="*/ 161 h 374"/>
                <a:gd name="T28" fmla="*/ 281 w 507"/>
                <a:gd name="T29" fmla="*/ 169 h 374"/>
                <a:gd name="T30" fmla="*/ 306 w 507"/>
                <a:gd name="T31" fmla="*/ 177 h 374"/>
                <a:gd name="T32" fmla="*/ 330 w 507"/>
                <a:gd name="T33" fmla="*/ 188 h 374"/>
                <a:gd name="T34" fmla="*/ 355 w 507"/>
                <a:gd name="T35" fmla="*/ 200 h 374"/>
                <a:gd name="T36" fmla="*/ 389 w 507"/>
                <a:gd name="T37" fmla="*/ 222 h 374"/>
                <a:gd name="T38" fmla="*/ 431 w 507"/>
                <a:gd name="T39" fmla="*/ 259 h 374"/>
                <a:gd name="T40" fmla="*/ 465 w 507"/>
                <a:gd name="T41" fmla="*/ 300 h 374"/>
                <a:gd name="T42" fmla="*/ 493 w 507"/>
                <a:gd name="T43" fmla="*/ 347 h 374"/>
                <a:gd name="T44" fmla="*/ 506 w 507"/>
                <a:gd name="T45" fmla="*/ 374 h 374"/>
                <a:gd name="T46" fmla="*/ 507 w 507"/>
                <a:gd name="T47" fmla="*/ 373 h 374"/>
                <a:gd name="T48" fmla="*/ 497 w 507"/>
                <a:gd name="T49" fmla="*/ 347 h 374"/>
                <a:gd name="T50" fmla="*/ 474 w 507"/>
                <a:gd name="T51" fmla="*/ 300 h 374"/>
                <a:gd name="T52" fmla="*/ 447 w 507"/>
                <a:gd name="T53" fmla="*/ 259 h 374"/>
                <a:gd name="T54" fmla="*/ 412 w 507"/>
                <a:gd name="T55" fmla="*/ 221 h 374"/>
                <a:gd name="T56" fmla="*/ 371 w 507"/>
                <a:gd name="T57" fmla="*/ 190 h 374"/>
                <a:gd name="T58" fmla="*/ 327 w 507"/>
                <a:gd name="T59" fmla="*/ 167 h 374"/>
                <a:gd name="T60" fmla="*/ 282 w 507"/>
                <a:gd name="T61" fmla="*/ 150 h 374"/>
                <a:gd name="T62" fmla="*/ 234 w 507"/>
                <a:gd name="T63" fmla="*/ 139 h 374"/>
                <a:gd name="T64" fmla="*/ 194 w 507"/>
                <a:gd name="T65" fmla="*/ 130 h 374"/>
                <a:gd name="T66" fmla="*/ 163 w 507"/>
                <a:gd name="T67" fmla="*/ 121 h 374"/>
                <a:gd name="T68" fmla="*/ 134 w 507"/>
                <a:gd name="T69" fmla="*/ 109 h 374"/>
                <a:gd name="T70" fmla="*/ 106 w 507"/>
                <a:gd name="T71" fmla="*/ 96 h 374"/>
                <a:gd name="T72" fmla="*/ 84 w 507"/>
                <a:gd name="T73" fmla="*/ 85 h 374"/>
                <a:gd name="T74" fmla="*/ 70 w 507"/>
                <a:gd name="T75" fmla="*/ 76 h 374"/>
                <a:gd name="T76" fmla="*/ 56 w 507"/>
                <a:gd name="T77" fmla="*/ 64 h 374"/>
                <a:gd name="T78" fmla="*/ 42 w 507"/>
                <a:gd name="T79" fmla="*/ 54 h 374"/>
                <a:gd name="T80" fmla="*/ 31 w 507"/>
                <a:gd name="T81" fmla="*/ 42 h 374"/>
                <a:gd name="T82" fmla="*/ 22 w 507"/>
                <a:gd name="T83" fmla="*/ 31 h 374"/>
                <a:gd name="T84" fmla="*/ 13 w 507"/>
                <a:gd name="T85" fmla="*/ 18 h 374"/>
                <a:gd name="T86" fmla="*/ 4 w 507"/>
                <a:gd name="T87" fmla="*/ 5 h 374"/>
                <a:gd name="T88" fmla="*/ 0 w 507"/>
                <a:gd name="T89" fmla="*/ 0 h 374"/>
                <a:gd name="T90" fmla="*/ 0 w 507"/>
                <a:gd name="T91" fmla="*/ 0 h 374"/>
                <a:gd name="T92" fmla="*/ 0 w 507"/>
                <a:gd name="T93" fmla="*/ 1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07" h="374">
                  <a:moveTo>
                    <a:pt x="0" y="1"/>
                  </a:moveTo>
                  <a:lnTo>
                    <a:pt x="7" y="11"/>
                  </a:lnTo>
                  <a:lnTo>
                    <a:pt x="13" y="20"/>
                  </a:lnTo>
                  <a:lnTo>
                    <a:pt x="20" y="31"/>
                  </a:lnTo>
                  <a:lnTo>
                    <a:pt x="28" y="41"/>
                  </a:lnTo>
                  <a:lnTo>
                    <a:pt x="32" y="46"/>
                  </a:lnTo>
                  <a:lnTo>
                    <a:pt x="36" y="50"/>
                  </a:lnTo>
                  <a:lnTo>
                    <a:pt x="41" y="56"/>
                  </a:lnTo>
                  <a:lnTo>
                    <a:pt x="46" y="61"/>
                  </a:lnTo>
                  <a:lnTo>
                    <a:pt x="50" y="65"/>
                  </a:lnTo>
                  <a:lnTo>
                    <a:pt x="55" y="70"/>
                  </a:lnTo>
                  <a:lnTo>
                    <a:pt x="60" y="73"/>
                  </a:lnTo>
                  <a:lnTo>
                    <a:pt x="64" y="78"/>
                  </a:lnTo>
                  <a:lnTo>
                    <a:pt x="76" y="87"/>
                  </a:lnTo>
                  <a:lnTo>
                    <a:pt x="87" y="96"/>
                  </a:lnTo>
                  <a:lnTo>
                    <a:pt x="100" y="104"/>
                  </a:lnTo>
                  <a:lnTo>
                    <a:pt x="113" y="112"/>
                  </a:lnTo>
                  <a:lnTo>
                    <a:pt x="125" y="119"/>
                  </a:lnTo>
                  <a:lnTo>
                    <a:pt x="138" y="126"/>
                  </a:lnTo>
                  <a:lnTo>
                    <a:pt x="151" y="132"/>
                  </a:lnTo>
                  <a:lnTo>
                    <a:pt x="164" y="138"/>
                  </a:lnTo>
                  <a:lnTo>
                    <a:pt x="177" y="142"/>
                  </a:lnTo>
                  <a:lnTo>
                    <a:pt x="190" y="147"/>
                  </a:lnTo>
                  <a:lnTo>
                    <a:pt x="202" y="149"/>
                  </a:lnTo>
                  <a:lnTo>
                    <a:pt x="215" y="153"/>
                  </a:lnTo>
                  <a:lnTo>
                    <a:pt x="229" y="155"/>
                  </a:lnTo>
                  <a:lnTo>
                    <a:pt x="242" y="159"/>
                  </a:lnTo>
                  <a:lnTo>
                    <a:pt x="255" y="161"/>
                  </a:lnTo>
                  <a:lnTo>
                    <a:pt x="268" y="164"/>
                  </a:lnTo>
                  <a:lnTo>
                    <a:pt x="281" y="169"/>
                  </a:lnTo>
                  <a:lnTo>
                    <a:pt x="293" y="172"/>
                  </a:lnTo>
                  <a:lnTo>
                    <a:pt x="306" y="177"/>
                  </a:lnTo>
                  <a:lnTo>
                    <a:pt x="319" y="183"/>
                  </a:lnTo>
                  <a:lnTo>
                    <a:pt x="330" y="188"/>
                  </a:lnTo>
                  <a:lnTo>
                    <a:pt x="343" y="194"/>
                  </a:lnTo>
                  <a:lnTo>
                    <a:pt x="355" y="200"/>
                  </a:lnTo>
                  <a:lnTo>
                    <a:pt x="366" y="207"/>
                  </a:lnTo>
                  <a:lnTo>
                    <a:pt x="389" y="222"/>
                  </a:lnTo>
                  <a:lnTo>
                    <a:pt x="411" y="239"/>
                  </a:lnTo>
                  <a:lnTo>
                    <a:pt x="431" y="259"/>
                  </a:lnTo>
                  <a:lnTo>
                    <a:pt x="449" y="278"/>
                  </a:lnTo>
                  <a:lnTo>
                    <a:pt x="465" y="300"/>
                  </a:lnTo>
                  <a:lnTo>
                    <a:pt x="479" y="323"/>
                  </a:lnTo>
                  <a:lnTo>
                    <a:pt x="493" y="347"/>
                  </a:lnTo>
                  <a:lnTo>
                    <a:pt x="504" y="373"/>
                  </a:lnTo>
                  <a:lnTo>
                    <a:pt x="506" y="374"/>
                  </a:lnTo>
                  <a:lnTo>
                    <a:pt x="506" y="374"/>
                  </a:lnTo>
                  <a:lnTo>
                    <a:pt x="507" y="373"/>
                  </a:lnTo>
                  <a:lnTo>
                    <a:pt x="507" y="372"/>
                  </a:lnTo>
                  <a:lnTo>
                    <a:pt x="497" y="347"/>
                  </a:lnTo>
                  <a:lnTo>
                    <a:pt x="487" y="323"/>
                  </a:lnTo>
                  <a:lnTo>
                    <a:pt x="474" y="300"/>
                  </a:lnTo>
                  <a:lnTo>
                    <a:pt x="462" y="278"/>
                  </a:lnTo>
                  <a:lnTo>
                    <a:pt x="447" y="259"/>
                  </a:lnTo>
                  <a:lnTo>
                    <a:pt x="431" y="239"/>
                  </a:lnTo>
                  <a:lnTo>
                    <a:pt x="412" y="221"/>
                  </a:lnTo>
                  <a:lnTo>
                    <a:pt x="391" y="203"/>
                  </a:lnTo>
                  <a:lnTo>
                    <a:pt x="371" y="190"/>
                  </a:lnTo>
                  <a:lnTo>
                    <a:pt x="350" y="177"/>
                  </a:lnTo>
                  <a:lnTo>
                    <a:pt x="327" y="167"/>
                  </a:lnTo>
                  <a:lnTo>
                    <a:pt x="305" y="159"/>
                  </a:lnTo>
                  <a:lnTo>
                    <a:pt x="282" y="150"/>
                  </a:lnTo>
                  <a:lnTo>
                    <a:pt x="258" y="145"/>
                  </a:lnTo>
                  <a:lnTo>
                    <a:pt x="234" y="139"/>
                  </a:lnTo>
                  <a:lnTo>
                    <a:pt x="209" y="133"/>
                  </a:lnTo>
                  <a:lnTo>
                    <a:pt x="194" y="130"/>
                  </a:lnTo>
                  <a:lnTo>
                    <a:pt x="178" y="125"/>
                  </a:lnTo>
                  <a:lnTo>
                    <a:pt x="163" y="121"/>
                  </a:lnTo>
                  <a:lnTo>
                    <a:pt x="149" y="115"/>
                  </a:lnTo>
                  <a:lnTo>
                    <a:pt x="134" y="109"/>
                  </a:lnTo>
                  <a:lnTo>
                    <a:pt x="119" y="103"/>
                  </a:lnTo>
                  <a:lnTo>
                    <a:pt x="106" y="96"/>
                  </a:lnTo>
                  <a:lnTo>
                    <a:pt x="92" y="89"/>
                  </a:lnTo>
                  <a:lnTo>
                    <a:pt x="84" y="85"/>
                  </a:lnTo>
                  <a:lnTo>
                    <a:pt x="77" y="80"/>
                  </a:lnTo>
                  <a:lnTo>
                    <a:pt x="70" y="76"/>
                  </a:lnTo>
                  <a:lnTo>
                    <a:pt x="63" y="70"/>
                  </a:lnTo>
                  <a:lnTo>
                    <a:pt x="56" y="64"/>
                  </a:lnTo>
                  <a:lnTo>
                    <a:pt x="49" y="59"/>
                  </a:lnTo>
                  <a:lnTo>
                    <a:pt x="42" y="54"/>
                  </a:lnTo>
                  <a:lnTo>
                    <a:pt x="36" y="48"/>
                  </a:lnTo>
                  <a:lnTo>
                    <a:pt x="31" y="42"/>
                  </a:lnTo>
                  <a:lnTo>
                    <a:pt x="26" y="36"/>
                  </a:lnTo>
                  <a:lnTo>
                    <a:pt x="22" y="31"/>
                  </a:lnTo>
                  <a:lnTo>
                    <a:pt x="18" y="24"/>
                  </a:lnTo>
                  <a:lnTo>
                    <a:pt x="13" y="18"/>
                  </a:lnTo>
                  <a:lnTo>
                    <a:pt x="9" y="12"/>
                  </a:lnTo>
                  <a:lnTo>
                    <a:pt x="4" y="5"/>
                  </a:lnTo>
                  <a:lnTo>
                    <a:pt x="0" y="0"/>
                  </a:lnTo>
                  <a:lnTo>
                    <a:pt x="0" y="0"/>
                  </a:lnTo>
                  <a:lnTo>
                    <a:pt x="0" y="0"/>
                  </a:lnTo>
                  <a:lnTo>
                    <a:pt x="0" y="0"/>
                  </a:lnTo>
                  <a:lnTo>
                    <a:pt x="0" y="1"/>
                  </a:lnTo>
                  <a:lnTo>
                    <a:pt x="0"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7" name="Freeform 196">
              <a:extLst>
                <a:ext uri="{FF2B5EF4-FFF2-40B4-BE49-F238E27FC236}">
                  <a16:creationId xmlns:a16="http://schemas.microsoft.com/office/drawing/2014/main" id="{76D1DBDE-59E6-4321-932B-25EC2A054699}"/>
                </a:ext>
              </a:extLst>
            </p:cNvPr>
            <p:cNvSpPr>
              <a:spLocks/>
            </p:cNvSpPr>
            <p:nvPr/>
          </p:nvSpPr>
          <p:spPr bwMode="auto">
            <a:xfrm>
              <a:off x="673" y="3354"/>
              <a:ext cx="155" cy="174"/>
            </a:xfrm>
            <a:custGeom>
              <a:avLst/>
              <a:gdLst>
                <a:gd name="T0" fmla="*/ 300 w 309"/>
                <a:gd name="T1" fmla="*/ 333 h 349"/>
                <a:gd name="T2" fmla="*/ 283 w 309"/>
                <a:gd name="T3" fmla="*/ 302 h 349"/>
                <a:gd name="T4" fmla="*/ 270 w 309"/>
                <a:gd name="T5" fmla="*/ 271 h 349"/>
                <a:gd name="T6" fmla="*/ 257 w 309"/>
                <a:gd name="T7" fmla="*/ 238 h 349"/>
                <a:gd name="T8" fmla="*/ 248 w 309"/>
                <a:gd name="T9" fmla="*/ 209 h 349"/>
                <a:gd name="T10" fmla="*/ 241 w 309"/>
                <a:gd name="T11" fmla="*/ 185 h 349"/>
                <a:gd name="T12" fmla="*/ 232 w 309"/>
                <a:gd name="T13" fmla="*/ 160 h 349"/>
                <a:gd name="T14" fmla="*/ 217 w 309"/>
                <a:gd name="T15" fmla="*/ 141 h 349"/>
                <a:gd name="T16" fmla="*/ 202 w 309"/>
                <a:gd name="T17" fmla="*/ 128 h 349"/>
                <a:gd name="T18" fmla="*/ 190 w 309"/>
                <a:gd name="T19" fmla="*/ 120 h 349"/>
                <a:gd name="T20" fmla="*/ 179 w 309"/>
                <a:gd name="T21" fmla="*/ 112 h 349"/>
                <a:gd name="T22" fmla="*/ 166 w 309"/>
                <a:gd name="T23" fmla="*/ 104 h 349"/>
                <a:gd name="T24" fmla="*/ 156 w 309"/>
                <a:gd name="T25" fmla="*/ 96 h 349"/>
                <a:gd name="T26" fmla="*/ 147 w 309"/>
                <a:gd name="T27" fmla="*/ 87 h 349"/>
                <a:gd name="T28" fmla="*/ 138 w 309"/>
                <a:gd name="T29" fmla="*/ 79 h 349"/>
                <a:gd name="T30" fmla="*/ 129 w 309"/>
                <a:gd name="T31" fmla="*/ 72 h 349"/>
                <a:gd name="T32" fmla="*/ 115 w 309"/>
                <a:gd name="T33" fmla="*/ 65 h 349"/>
                <a:gd name="T34" fmla="*/ 99 w 309"/>
                <a:gd name="T35" fmla="*/ 58 h 349"/>
                <a:gd name="T36" fmla="*/ 83 w 309"/>
                <a:gd name="T37" fmla="*/ 51 h 349"/>
                <a:gd name="T38" fmla="*/ 68 w 309"/>
                <a:gd name="T39" fmla="*/ 43 h 349"/>
                <a:gd name="T40" fmla="*/ 53 w 309"/>
                <a:gd name="T41" fmla="*/ 34 h 349"/>
                <a:gd name="T42" fmla="*/ 40 w 309"/>
                <a:gd name="T43" fmla="*/ 23 h 349"/>
                <a:gd name="T44" fmla="*/ 28 w 309"/>
                <a:gd name="T45" fmla="*/ 13 h 349"/>
                <a:gd name="T46" fmla="*/ 14 w 309"/>
                <a:gd name="T47" fmla="*/ 4 h 349"/>
                <a:gd name="T48" fmla="*/ 3 w 309"/>
                <a:gd name="T49" fmla="*/ 1 h 349"/>
                <a:gd name="T50" fmla="*/ 0 w 309"/>
                <a:gd name="T51" fmla="*/ 7 h 349"/>
                <a:gd name="T52" fmla="*/ 10 w 309"/>
                <a:gd name="T53" fmla="*/ 19 h 349"/>
                <a:gd name="T54" fmla="*/ 32 w 309"/>
                <a:gd name="T55" fmla="*/ 36 h 349"/>
                <a:gd name="T56" fmla="*/ 55 w 309"/>
                <a:gd name="T57" fmla="*/ 52 h 349"/>
                <a:gd name="T58" fmla="*/ 81 w 309"/>
                <a:gd name="T59" fmla="*/ 65 h 349"/>
                <a:gd name="T60" fmla="*/ 100 w 309"/>
                <a:gd name="T61" fmla="*/ 72 h 349"/>
                <a:gd name="T62" fmla="*/ 115 w 309"/>
                <a:gd name="T63" fmla="*/ 80 h 349"/>
                <a:gd name="T64" fmla="*/ 128 w 309"/>
                <a:gd name="T65" fmla="*/ 88 h 349"/>
                <a:gd name="T66" fmla="*/ 142 w 309"/>
                <a:gd name="T67" fmla="*/ 98 h 349"/>
                <a:gd name="T68" fmla="*/ 153 w 309"/>
                <a:gd name="T69" fmla="*/ 107 h 349"/>
                <a:gd name="T70" fmla="*/ 165 w 309"/>
                <a:gd name="T71" fmla="*/ 115 h 349"/>
                <a:gd name="T72" fmla="*/ 177 w 309"/>
                <a:gd name="T73" fmla="*/ 123 h 349"/>
                <a:gd name="T74" fmla="*/ 190 w 309"/>
                <a:gd name="T75" fmla="*/ 130 h 349"/>
                <a:gd name="T76" fmla="*/ 207 w 309"/>
                <a:gd name="T77" fmla="*/ 144 h 349"/>
                <a:gd name="T78" fmla="*/ 225 w 309"/>
                <a:gd name="T79" fmla="*/ 166 h 349"/>
                <a:gd name="T80" fmla="*/ 236 w 309"/>
                <a:gd name="T81" fmla="*/ 193 h 349"/>
                <a:gd name="T82" fmla="*/ 244 w 309"/>
                <a:gd name="T83" fmla="*/ 220 h 349"/>
                <a:gd name="T84" fmla="*/ 253 w 309"/>
                <a:gd name="T85" fmla="*/ 250 h 349"/>
                <a:gd name="T86" fmla="*/ 266 w 309"/>
                <a:gd name="T87" fmla="*/ 280 h 349"/>
                <a:gd name="T88" fmla="*/ 282 w 309"/>
                <a:gd name="T89" fmla="*/ 309 h 349"/>
                <a:gd name="T90" fmla="*/ 300 w 309"/>
                <a:gd name="T91" fmla="*/ 337 h 349"/>
                <a:gd name="T92" fmla="*/ 309 w 309"/>
                <a:gd name="T93" fmla="*/ 349 h 349"/>
                <a:gd name="T94" fmla="*/ 309 w 309"/>
                <a:gd name="T95" fmla="*/ 349 h 349"/>
                <a:gd name="T96" fmla="*/ 309 w 309"/>
                <a:gd name="T97" fmla="*/ 349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09" h="349">
                  <a:moveTo>
                    <a:pt x="309" y="349"/>
                  </a:moveTo>
                  <a:lnTo>
                    <a:pt x="300" y="333"/>
                  </a:lnTo>
                  <a:lnTo>
                    <a:pt x="290" y="318"/>
                  </a:lnTo>
                  <a:lnTo>
                    <a:pt x="283" y="302"/>
                  </a:lnTo>
                  <a:lnTo>
                    <a:pt x="277" y="286"/>
                  </a:lnTo>
                  <a:lnTo>
                    <a:pt x="270" y="271"/>
                  </a:lnTo>
                  <a:lnTo>
                    <a:pt x="263" y="254"/>
                  </a:lnTo>
                  <a:lnTo>
                    <a:pt x="257" y="238"/>
                  </a:lnTo>
                  <a:lnTo>
                    <a:pt x="251" y="220"/>
                  </a:lnTo>
                  <a:lnTo>
                    <a:pt x="248" y="209"/>
                  </a:lnTo>
                  <a:lnTo>
                    <a:pt x="244" y="196"/>
                  </a:lnTo>
                  <a:lnTo>
                    <a:pt x="241" y="185"/>
                  </a:lnTo>
                  <a:lnTo>
                    <a:pt x="236" y="172"/>
                  </a:lnTo>
                  <a:lnTo>
                    <a:pt x="232" y="160"/>
                  </a:lnTo>
                  <a:lnTo>
                    <a:pt x="225" y="150"/>
                  </a:lnTo>
                  <a:lnTo>
                    <a:pt x="217" y="141"/>
                  </a:lnTo>
                  <a:lnTo>
                    <a:pt x="207" y="133"/>
                  </a:lnTo>
                  <a:lnTo>
                    <a:pt x="202" y="128"/>
                  </a:lnTo>
                  <a:lnTo>
                    <a:pt x="196" y="125"/>
                  </a:lnTo>
                  <a:lnTo>
                    <a:pt x="190" y="120"/>
                  </a:lnTo>
                  <a:lnTo>
                    <a:pt x="184" y="115"/>
                  </a:lnTo>
                  <a:lnTo>
                    <a:pt x="179" y="112"/>
                  </a:lnTo>
                  <a:lnTo>
                    <a:pt x="172" y="107"/>
                  </a:lnTo>
                  <a:lnTo>
                    <a:pt x="166" y="104"/>
                  </a:lnTo>
                  <a:lnTo>
                    <a:pt x="160" y="99"/>
                  </a:lnTo>
                  <a:lnTo>
                    <a:pt x="156" y="96"/>
                  </a:lnTo>
                  <a:lnTo>
                    <a:pt x="151" y="91"/>
                  </a:lnTo>
                  <a:lnTo>
                    <a:pt x="147" y="87"/>
                  </a:lnTo>
                  <a:lnTo>
                    <a:pt x="143" y="82"/>
                  </a:lnTo>
                  <a:lnTo>
                    <a:pt x="138" y="79"/>
                  </a:lnTo>
                  <a:lnTo>
                    <a:pt x="134" y="74"/>
                  </a:lnTo>
                  <a:lnTo>
                    <a:pt x="129" y="72"/>
                  </a:lnTo>
                  <a:lnTo>
                    <a:pt x="123" y="68"/>
                  </a:lnTo>
                  <a:lnTo>
                    <a:pt x="115" y="65"/>
                  </a:lnTo>
                  <a:lnTo>
                    <a:pt x="107" y="61"/>
                  </a:lnTo>
                  <a:lnTo>
                    <a:pt x="99" y="58"/>
                  </a:lnTo>
                  <a:lnTo>
                    <a:pt x="91" y="54"/>
                  </a:lnTo>
                  <a:lnTo>
                    <a:pt x="83" y="51"/>
                  </a:lnTo>
                  <a:lnTo>
                    <a:pt x="75" y="46"/>
                  </a:lnTo>
                  <a:lnTo>
                    <a:pt x="68" y="43"/>
                  </a:lnTo>
                  <a:lnTo>
                    <a:pt x="60" y="38"/>
                  </a:lnTo>
                  <a:lnTo>
                    <a:pt x="53" y="34"/>
                  </a:lnTo>
                  <a:lnTo>
                    <a:pt x="46" y="29"/>
                  </a:lnTo>
                  <a:lnTo>
                    <a:pt x="40" y="23"/>
                  </a:lnTo>
                  <a:lnTo>
                    <a:pt x="33" y="19"/>
                  </a:lnTo>
                  <a:lnTo>
                    <a:pt x="28" y="13"/>
                  </a:lnTo>
                  <a:lnTo>
                    <a:pt x="21" y="8"/>
                  </a:lnTo>
                  <a:lnTo>
                    <a:pt x="14" y="4"/>
                  </a:lnTo>
                  <a:lnTo>
                    <a:pt x="6" y="0"/>
                  </a:lnTo>
                  <a:lnTo>
                    <a:pt x="3" y="1"/>
                  </a:lnTo>
                  <a:lnTo>
                    <a:pt x="1" y="4"/>
                  </a:lnTo>
                  <a:lnTo>
                    <a:pt x="0" y="7"/>
                  </a:lnTo>
                  <a:lnTo>
                    <a:pt x="0" y="9"/>
                  </a:lnTo>
                  <a:lnTo>
                    <a:pt x="10" y="19"/>
                  </a:lnTo>
                  <a:lnTo>
                    <a:pt x="22" y="28"/>
                  </a:lnTo>
                  <a:lnTo>
                    <a:pt x="32" y="36"/>
                  </a:lnTo>
                  <a:lnTo>
                    <a:pt x="44" y="44"/>
                  </a:lnTo>
                  <a:lnTo>
                    <a:pt x="55" y="52"/>
                  </a:lnTo>
                  <a:lnTo>
                    <a:pt x="68" y="58"/>
                  </a:lnTo>
                  <a:lnTo>
                    <a:pt x="81" y="65"/>
                  </a:lnTo>
                  <a:lnTo>
                    <a:pt x="93" y="69"/>
                  </a:lnTo>
                  <a:lnTo>
                    <a:pt x="100" y="72"/>
                  </a:lnTo>
                  <a:lnTo>
                    <a:pt x="108" y="75"/>
                  </a:lnTo>
                  <a:lnTo>
                    <a:pt x="115" y="80"/>
                  </a:lnTo>
                  <a:lnTo>
                    <a:pt x="122" y="83"/>
                  </a:lnTo>
                  <a:lnTo>
                    <a:pt x="128" y="88"/>
                  </a:lnTo>
                  <a:lnTo>
                    <a:pt x="135" y="92"/>
                  </a:lnTo>
                  <a:lnTo>
                    <a:pt x="142" y="98"/>
                  </a:lnTo>
                  <a:lnTo>
                    <a:pt x="147" y="103"/>
                  </a:lnTo>
                  <a:lnTo>
                    <a:pt x="153" y="107"/>
                  </a:lnTo>
                  <a:lnTo>
                    <a:pt x="159" y="112"/>
                  </a:lnTo>
                  <a:lnTo>
                    <a:pt x="165" y="115"/>
                  </a:lnTo>
                  <a:lnTo>
                    <a:pt x="171" y="120"/>
                  </a:lnTo>
                  <a:lnTo>
                    <a:pt x="177" y="123"/>
                  </a:lnTo>
                  <a:lnTo>
                    <a:pt x="183" y="127"/>
                  </a:lnTo>
                  <a:lnTo>
                    <a:pt x="190" y="130"/>
                  </a:lnTo>
                  <a:lnTo>
                    <a:pt x="196" y="135"/>
                  </a:lnTo>
                  <a:lnTo>
                    <a:pt x="207" y="144"/>
                  </a:lnTo>
                  <a:lnTo>
                    <a:pt x="217" y="155"/>
                  </a:lnTo>
                  <a:lnTo>
                    <a:pt x="225" y="166"/>
                  </a:lnTo>
                  <a:lnTo>
                    <a:pt x="230" y="179"/>
                  </a:lnTo>
                  <a:lnTo>
                    <a:pt x="236" y="193"/>
                  </a:lnTo>
                  <a:lnTo>
                    <a:pt x="241" y="206"/>
                  </a:lnTo>
                  <a:lnTo>
                    <a:pt x="244" y="220"/>
                  </a:lnTo>
                  <a:lnTo>
                    <a:pt x="249" y="234"/>
                  </a:lnTo>
                  <a:lnTo>
                    <a:pt x="253" y="250"/>
                  </a:lnTo>
                  <a:lnTo>
                    <a:pt x="259" y="265"/>
                  </a:lnTo>
                  <a:lnTo>
                    <a:pt x="266" y="280"/>
                  </a:lnTo>
                  <a:lnTo>
                    <a:pt x="274" y="295"/>
                  </a:lnTo>
                  <a:lnTo>
                    <a:pt x="282" y="309"/>
                  </a:lnTo>
                  <a:lnTo>
                    <a:pt x="290" y="323"/>
                  </a:lnTo>
                  <a:lnTo>
                    <a:pt x="300" y="337"/>
                  </a:lnTo>
                  <a:lnTo>
                    <a:pt x="309" y="349"/>
                  </a:lnTo>
                  <a:lnTo>
                    <a:pt x="309" y="349"/>
                  </a:lnTo>
                  <a:lnTo>
                    <a:pt x="309" y="349"/>
                  </a:lnTo>
                  <a:lnTo>
                    <a:pt x="309" y="349"/>
                  </a:lnTo>
                  <a:lnTo>
                    <a:pt x="309" y="349"/>
                  </a:lnTo>
                  <a:lnTo>
                    <a:pt x="309" y="3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8" name="Freeform 197">
              <a:extLst>
                <a:ext uri="{FF2B5EF4-FFF2-40B4-BE49-F238E27FC236}">
                  <a16:creationId xmlns:a16="http://schemas.microsoft.com/office/drawing/2014/main" id="{5CD902ED-3C13-4728-AA0F-2F9614F66E0F}"/>
                </a:ext>
              </a:extLst>
            </p:cNvPr>
            <p:cNvSpPr>
              <a:spLocks/>
            </p:cNvSpPr>
            <p:nvPr/>
          </p:nvSpPr>
          <p:spPr bwMode="auto">
            <a:xfrm>
              <a:off x="672" y="3362"/>
              <a:ext cx="81" cy="66"/>
            </a:xfrm>
            <a:custGeom>
              <a:avLst/>
              <a:gdLst>
                <a:gd name="T0" fmla="*/ 0 w 161"/>
                <a:gd name="T1" fmla="*/ 0 h 133"/>
                <a:gd name="T2" fmla="*/ 4 w 161"/>
                <a:gd name="T3" fmla="*/ 12 h 133"/>
                <a:gd name="T4" fmla="*/ 9 w 161"/>
                <a:gd name="T5" fmla="*/ 22 h 133"/>
                <a:gd name="T6" fmla="*/ 13 w 161"/>
                <a:gd name="T7" fmla="*/ 30 h 133"/>
                <a:gd name="T8" fmla="*/ 20 w 161"/>
                <a:gd name="T9" fmla="*/ 37 h 133"/>
                <a:gd name="T10" fmla="*/ 30 w 161"/>
                <a:gd name="T11" fmla="*/ 44 h 133"/>
                <a:gd name="T12" fmla="*/ 39 w 161"/>
                <a:gd name="T13" fmla="*/ 51 h 133"/>
                <a:gd name="T14" fmla="*/ 52 w 161"/>
                <a:gd name="T15" fmla="*/ 58 h 133"/>
                <a:gd name="T16" fmla="*/ 65 w 161"/>
                <a:gd name="T17" fmla="*/ 65 h 133"/>
                <a:gd name="T18" fmla="*/ 72 w 161"/>
                <a:gd name="T19" fmla="*/ 68 h 133"/>
                <a:gd name="T20" fmla="*/ 78 w 161"/>
                <a:gd name="T21" fmla="*/ 72 h 133"/>
                <a:gd name="T22" fmla="*/ 84 w 161"/>
                <a:gd name="T23" fmla="*/ 76 h 133"/>
                <a:gd name="T24" fmla="*/ 90 w 161"/>
                <a:gd name="T25" fmla="*/ 81 h 133"/>
                <a:gd name="T26" fmla="*/ 95 w 161"/>
                <a:gd name="T27" fmla="*/ 86 h 133"/>
                <a:gd name="T28" fmla="*/ 101 w 161"/>
                <a:gd name="T29" fmla="*/ 90 h 133"/>
                <a:gd name="T30" fmla="*/ 107 w 161"/>
                <a:gd name="T31" fmla="*/ 96 h 133"/>
                <a:gd name="T32" fmla="*/ 113 w 161"/>
                <a:gd name="T33" fmla="*/ 101 h 133"/>
                <a:gd name="T34" fmla="*/ 118 w 161"/>
                <a:gd name="T35" fmla="*/ 105 h 133"/>
                <a:gd name="T36" fmla="*/ 123 w 161"/>
                <a:gd name="T37" fmla="*/ 110 h 133"/>
                <a:gd name="T38" fmla="*/ 129 w 161"/>
                <a:gd name="T39" fmla="*/ 113 h 133"/>
                <a:gd name="T40" fmla="*/ 134 w 161"/>
                <a:gd name="T41" fmla="*/ 117 h 133"/>
                <a:gd name="T42" fmla="*/ 139 w 161"/>
                <a:gd name="T43" fmla="*/ 121 h 133"/>
                <a:gd name="T44" fmla="*/ 145 w 161"/>
                <a:gd name="T45" fmla="*/ 125 h 133"/>
                <a:gd name="T46" fmla="*/ 151 w 161"/>
                <a:gd name="T47" fmla="*/ 128 h 133"/>
                <a:gd name="T48" fmla="*/ 156 w 161"/>
                <a:gd name="T49" fmla="*/ 133 h 133"/>
                <a:gd name="T50" fmla="*/ 158 w 161"/>
                <a:gd name="T51" fmla="*/ 133 h 133"/>
                <a:gd name="T52" fmla="*/ 160 w 161"/>
                <a:gd name="T53" fmla="*/ 133 h 133"/>
                <a:gd name="T54" fmla="*/ 161 w 161"/>
                <a:gd name="T55" fmla="*/ 131 h 133"/>
                <a:gd name="T56" fmla="*/ 160 w 161"/>
                <a:gd name="T57" fmla="*/ 129 h 133"/>
                <a:gd name="T58" fmla="*/ 151 w 161"/>
                <a:gd name="T59" fmla="*/ 121 h 133"/>
                <a:gd name="T60" fmla="*/ 141 w 161"/>
                <a:gd name="T61" fmla="*/ 114 h 133"/>
                <a:gd name="T62" fmla="*/ 131 w 161"/>
                <a:gd name="T63" fmla="*/ 107 h 133"/>
                <a:gd name="T64" fmla="*/ 122 w 161"/>
                <a:gd name="T65" fmla="*/ 101 h 133"/>
                <a:gd name="T66" fmla="*/ 113 w 161"/>
                <a:gd name="T67" fmla="*/ 94 h 133"/>
                <a:gd name="T68" fmla="*/ 102 w 161"/>
                <a:gd name="T69" fmla="*/ 86 h 133"/>
                <a:gd name="T70" fmla="*/ 93 w 161"/>
                <a:gd name="T71" fmla="*/ 79 h 133"/>
                <a:gd name="T72" fmla="*/ 84 w 161"/>
                <a:gd name="T73" fmla="*/ 71 h 133"/>
                <a:gd name="T74" fmla="*/ 79 w 161"/>
                <a:gd name="T75" fmla="*/ 67 h 133"/>
                <a:gd name="T76" fmla="*/ 75 w 161"/>
                <a:gd name="T77" fmla="*/ 65 h 133"/>
                <a:gd name="T78" fmla="*/ 70 w 161"/>
                <a:gd name="T79" fmla="*/ 61 h 133"/>
                <a:gd name="T80" fmla="*/ 65 w 161"/>
                <a:gd name="T81" fmla="*/ 59 h 133"/>
                <a:gd name="T82" fmla="*/ 60 w 161"/>
                <a:gd name="T83" fmla="*/ 57 h 133"/>
                <a:gd name="T84" fmla="*/ 55 w 161"/>
                <a:gd name="T85" fmla="*/ 56 h 133"/>
                <a:gd name="T86" fmla="*/ 49 w 161"/>
                <a:gd name="T87" fmla="*/ 53 h 133"/>
                <a:gd name="T88" fmla="*/ 45 w 161"/>
                <a:gd name="T89" fmla="*/ 51 h 133"/>
                <a:gd name="T90" fmla="*/ 38 w 161"/>
                <a:gd name="T91" fmla="*/ 46 h 133"/>
                <a:gd name="T92" fmla="*/ 31 w 161"/>
                <a:gd name="T93" fmla="*/ 42 h 133"/>
                <a:gd name="T94" fmla="*/ 25 w 161"/>
                <a:gd name="T95" fmla="*/ 36 h 133"/>
                <a:gd name="T96" fmla="*/ 19 w 161"/>
                <a:gd name="T97" fmla="*/ 29 h 133"/>
                <a:gd name="T98" fmla="*/ 13 w 161"/>
                <a:gd name="T99" fmla="*/ 22 h 133"/>
                <a:gd name="T100" fmla="*/ 8 w 161"/>
                <a:gd name="T101" fmla="*/ 14 h 133"/>
                <a:gd name="T102" fmla="*/ 3 w 161"/>
                <a:gd name="T103" fmla="*/ 7 h 133"/>
                <a:gd name="T104" fmla="*/ 0 w 161"/>
                <a:gd name="T105" fmla="*/ 0 h 133"/>
                <a:gd name="T106" fmla="*/ 0 w 161"/>
                <a:gd name="T107" fmla="*/ 0 h 133"/>
                <a:gd name="T108" fmla="*/ 0 w 161"/>
                <a:gd name="T109" fmla="*/ 0 h 133"/>
                <a:gd name="T110" fmla="*/ 0 w 161"/>
                <a:gd name="T111" fmla="*/ 0 h 133"/>
                <a:gd name="T112" fmla="*/ 0 w 161"/>
                <a:gd name="T113" fmla="*/ 0 h 133"/>
                <a:gd name="T114" fmla="*/ 0 w 161"/>
                <a:gd name="T115" fmla="*/ 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61" h="133">
                  <a:moveTo>
                    <a:pt x="0" y="0"/>
                  </a:moveTo>
                  <a:lnTo>
                    <a:pt x="4" y="12"/>
                  </a:lnTo>
                  <a:lnTo>
                    <a:pt x="9" y="22"/>
                  </a:lnTo>
                  <a:lnTo>
                    <a:pt x="13" y="30"/>
                  </a:lnTo>
                  <a:lnTo>
                    <a:pt x="20" y="37"/>
                  </a:lnTo>
                  <a:lnTo>
                    <a:pt x="30" y="44"/>
                  </a:lnTo>
                  <a:lnTo>
                    <a:pt x="39" y="51"/>
                  </a:lnTo>
                  <a:lnTo>
                    <a:pt x="52" y="58"/>
                  </a:lnTo>
                  <a:lnTo>
                    <a:pt x="65" y="65"/>
                  </a:lnTo>
                  <a:lnTo>
                    <a:pt x="72" y="68"/>
                  </a:lnTo>
                  <a:lnTo>
                    <a:pt x="78" y="72"/>
                  </a:lnTo>
                  <a:lnTo>
                    <a:pt x="84" y="76"/>
                  </a:lnTo>
                  <a:lnTo>
                    <a:pt x="90" y="81"/>
                  </a:lnTo>
                  <a:lnTo>
                    <a:pt x="95" y="86"/>
                  </a:lnTo>
                  <a:lnTo>
                    <a:pt x="101" y="90"/>
                  </a:lnTo>
                  <a:lnTo>
                    <a:pt x="107" y="96"/>
                  </a:lnTo>
                  <a:lnTo>
                    <a:pt x="113" y="101"/>
                  </a:lnTo>
                  <a:lnTo>
                    <a:pt x="118" y="105"/>
                  </a:lnTo>
                  <a:lnTo>
                    <a:pt x="123" y="110"/>
                  </a:lnTo>
                  <a:lnTo>
                    <a:pt x="129" y="113"/>
                  </a:lnTo>
                  <a:lnTo>
                    <a:pt x="134" y="117"/>
                  </a:lnTo>
                  <a:lnTo>
                    <a:pt x="139" y="121"/>
                  </a:lnTo>
                  <a:lnTo>
                    <a:pt x="145" y="125"/>
                  </a:lnTo>
                  <a:lnTo>
                    <a:pt x="151" y="128"/>
                  </a:lnTo>
                  <a:lnTo>
                    <a:pt x="156" y="133"/>
                  </a:lnTo>
                  <a:lnTo>
                    <a:pt x="158" y="133"/>
                  </a:lnTo>
                  <a:lnTo>
                    <a:pt x="160" y="133"/>
                  </a:lnTo>
                  <a:lnTo>
                    <a:pt x="161" y="131"/>
                  </a:lnTo>
                  <a:lnTo>
                    <a:pt x="160" y="129"/>
                  </a:lnTo>
                  <a:lnTo>
                    <a:pt x="151" y="121"/>
                  </a:lnTo>
                  <a:lnTo>
                    <a:pt x="141" y="114"/>
                  </a:lnTo>
                  <a:lnTo>
                    <a:pt x="131" y="107"/>
                  </a:lnTo>
                  <a:lnTo>
                    <a:pt x="122" y="101"/>
                  </a:lnTo>
                  <a:lnTo>
                    <a:pt x="113" y="94"/>
                  </a:lnTo>
                  <a:lnTo>
                    <a:pt x="102" y="86"/>
                  </a:lnTo>
                  <a:lnTo>
                    <a:pt x="93" y="79"/>
                  </a:lnTo>
                  <a:lnTo>
                    <a:pt x="84" y="71"/>
                  </a:lnTo>
                  <a:lnTo>
                    <a:pt x="79" y="67"/>
                  </a:lnTo>
                  <a:lnTo>
                    <a:pt x="75" y="65"/>
                  </a:lnTo>
                  <a:lnTo>
                    <a:pt x="70" y="61"/>
                  </a:lnTo>
                  <a:lnTo>
                    <a:pt x="65" y="59"/>
                  </a:lnTo>
                  <a:lnTo>
                    <a:pt x="60" y="57"/>
                  </a:lnTo>
                  <a:lnTo>
                    <a:pt x="55" y="56"/>
                  </a:lnTo>
                  <a:lnTo>
                    <a:pt x="49" y="53"/>
                  </a:lnTo>
                  <a:lnTo>
                    <a:pt x="45" y="51"/>
                  </a:lnTo>
                  <a:lnTo>
                    <a:pt x="38" y="46"/>
                  </a:lnTo>
                  <a:lnTo>
                    <a:pt x="31" y="42"/>
                  </a:lnTo>
                  <a:lnTo>
                    <a:pt x="25" y="36"/>
                  </a:lnTo>
                  <a:lnTo>
                    <a:pt x="19" y="29"/>
                  </a:lnTo>
                  <a:lnTo>
                    <a:pt x="13" y="22"/>
                  </a:lnTo>
                  <a:lnTo>
                    <a:pt x="8" y="14"/>
                  </a:lnTo>
                  <a:lnTo>
                    <a:pt x="3" y="7"/>
                  </a:lnTo>
                  <a:lnTo>
                    <a:pt x="0" y="0"/>
                  </a:lnTo>
                  <a:lnTo>
                    <a:pt x="0" y="0"/>
                  </a:lnTo>
                  <a:lnTo>
                    <a:pt x="0" y="0"/>
                  </a:lnTo>
                  <a:lnTo>
                    <a:pt x="0" y="0"/>
                  </a:lnTo>
                  <a:lnTo>
                    <a:pt x="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 name="Freeform 198">
              <a:extLst>
                <a:ext uri="{FF2B5EF4-FFF2-40B4-BE49-F238E27FC236}">
                  <a16:creationId xmlns:a16="http://schemas.microsoft.com/office/drawing/2014/main" id="{5BC2708D-C73D-4C81-95F8-B7E28CF47BB0}"/>
                </a:ext>
              </a:extLst>
            </p:cNvPr>
            <p:cNvSpPr>
              <a:spLocks/>
            </p:cNvSpPr>
            <p:nvPr/>
          </p:nvSpPr>
          <p:spPr bwMode="auto">
            <a:xfrm>
              <a:off x="696" y="3409"/>
              <a:ext cx="86" cy="75"/>
            </a:xfrm>
            <a:custGeom>
              <a:avLst/>
              <a:gdLst>
                <a:gd name="T0" fmla="*/ 172 w 172"/>
                <a:gd name="T1" fmla="*/ 150 h 150"/>
                <a:gd name="T2" fmla="*/ 168 w 172"/>
                <a:gd name="T3" fmla="*/ 138 h 150"/>
                <a:gd name="T4" fmla="*/ 164 w 172"/>
                <a:gd name="T5" fmla="*/ 127 h 150"/>
                <a:gd name="T6" fmla="*/ 159 w 172"/>
                <a:gd name="T7" fmla="*/ 114 h 150"/>
                <a:gd name="T8" fmla="*/ 153 w 172"/>
                <a:gd name="T9" fmla="*/ 102 h 150"/>
                <a:gd name="T10" fmla="*/ 146 w 172"/>
                <a:gd name="T11" fmla="*/ 91 h 150"/>
                <a:gd name="T12" fmla="*/ 138 w 172"/>
                <a:gd name="T13" fmla="*/ 81 h 150"/>
                <a:gd name="T14" fmla="*/ 129 w 172"/>
                <a:gd name="T15" fmla="*/ 71 h 150"/>
                <a:gd name="T16" fmla="*/ 120 w 172"/>
                <a:gd name="T17" fmla="*/ 63 h 150"/>
                <a:gd name="T18" fmla="*/ 106 w 172"/>
                <a:gd name="T19" fmla="*/ 55 h 150"/>
                <a:gd name="T20" fmla="*/ 91 w 172"/>
                <a:gd name="T21" fmla="*/ 47 h 150"/>
                <a:gd name="T22" fmla="*/ 76 w 172"/>
                <a:gd name="T23" fmla="*/ 39 h 150"/>
                <a:gd name="T24" fmla="*/ 62 w 172"/>
                <a:gd name="T25" fmla="*/ 31 h 150"/>
                <a:gd name="T26" fmla="*/ 47 w 172"/>
                <a:gd name="T27" fmla="*/ 24 h 150"/>
                <a:gd name="T28" fmla="*/ 32 w 172"/>
                <a:gd name="T29" fmla="*/ 16 h 150"/>
                <a:gd name="T30" fmla="*/ 17 w 172"/>
                <a:gd name="T31" fmla="*/ 8 h 150"/>
                <a:gd name="T32" fmla="*/ 3 w 172"/>
                <a:gd name="T33" fmla="*/ 0 h 150"/>
                <a:gd name="T34" fmla="*/ 2 w 172"/>
                <a:gd name="T35" fmla="*/ 0 h 150"/>
                <a:gd name="T36" fmla="*/ 0 w 172"/>
                <a:gd name="T37" fmla="*/ 1 h 150"/>
                <a:gd name="T38" fmla="*/ 0 w 172"/>
                <a:gd name="T39" fmla="*/ 5 h 150"/>
                <a:gd name="T40" fmla="*/ 0 w 172"/>
                <a:gd name="T41" fmla="*/ 6 h 150"/>
                <a:gd name="T42" fmla="*/ 10 w 172"/>
                <a:gd name="T43" fmla="*/ 15 h 150"/>
                <a:gd name="T44" fmla="*/ 22 w 172"/>
                <a:gd name="T45" fmla="*/ 23 h 150"/>
                <a:gd name="T46" fmla="*/ 33 w 172"/>
                <a:gd name="T47" fmla="*/ 31 h 150"/>
                <a:gd name="T48" fmla="*/ 45 w 172"/>
                <a:gd name="T49" fmla="*/ 38 h 150"/>
                <a:gd name="T50" fmla="*/ 58 w 172"/>
                <a:gd name="T51" fmla="*/ 44 h 150"/>
                <a:gd name="T52" fmla="*/ 70 w 172"/>
                <a:gd name="T53" fmla="*/ 51 h 150"/>
                <a:gd name="T54" fmla="*/ 82 w 172"/>
                <a:gd name="T55" fmla="*/ 56 h 150"/>
                <a:gd name="T56" fmla="*/ 94 w 172"/>
                <a:gd name="T57" fmla="*/ 62 h 150"/>
                <a:gd name="T58" fmla="*/ 108 w 172"/>
                <a:gd name="T59" fmla="*/ 70 h 150"/>
                <a:gd name="T60" fmla="*/ 121 w 172"/>
                <a:gd name="T61" fmla="*/ 78 h 150"/>
                <a:gd name="T62" fmla="*/ 132 w 172"/>
                <a:gd name="T63" fmla="*/ 88 h 150"/>
                <a:gd name="T64" fmla="*/ 142 w 172"/>
                <a:gd name="T65" fmla="*/ 98 h 150"/>
                <a:gd name="T66" fmla="*/ 151 w 172"/>
                <a:gd name="T67" fmla="*/ 109 h 150"/>
                <a:gd name="T68" fmla="*/ 158 w 172"/>
                <a:gd name="T69" fmla="*/ 121 h 150"/>
                <a:gd name="T70" fmla="*/ 165 w 172"/>
                <a:gd name="T71" fmla="*/ 135 h 150"/>
                <a:gd name="T72" fmla="*/ 170 w 172"/>
                <a:gd name="T73" fmla="*/ 150 h 150"/>
                <a:gd name="T74" fmla="*/ 170 w 172"/>
                <a:gd name="T75" fmla="*/ 150 h 150"/>
                <a:gd name="T76" fmla="*/ 172 w 172"/>
                <a:gd name="T77" fmla="*/ 150 h 150"/>
                <a:gd name="T78" fmla="*/ 172 w 172"/>
                <a:gd name="T79" fmla="*/ 150 h 150"/>
                <a:gd name="T80" fmla="*/ 172 w 172"/>
                <a:gd name="T81" fmla="*/ 150 h 150"/>
                <a:gd name="T82" fmla="*/ 172 w 172"/>
                <a:gd name="T83" fmla="*/ 15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2" h="150">
                  <a:moveTo>
                    <a:pt x="172" y="150"/>
                  </a:moveTo>
                  <a:lnTo>
                    <a:pt x="168" y="138"/>
                  </a:lnTo>
                  <a:lnTo>
                    <a:pt x="164" y="127"/>
                  </a:lnTo>
                  <a:lnTo>
                    <a:pt x="159" y="114"/>
                  </a:lnTo>
                  <a:lnTo>
                    <a:pt x="153" y="102"/>
                  </a:lnTo>
                  <a:lnTo>
                    <a:pt x="146" y="91"/>
                  </a:lnTo>
                  <a:lnTo>
                    <a:pt x="138" y="81"/>
                  </a:lnTo>
                  <a:lnTo>
                    <a:pt x="129" y="71"/>
                  </a:lnTo>
                  <a:lnTo>
                    <a:pt x="120" y="63"/>
                  </a:lnTo>
                  <a:lnTo>
                    <a:pt x="106" y="55"/>
                  </a:lnTo>
                  <a:lnTo>
                    <a:pt x="91" y="47"/>
                  </a:lnTo>
                  <a:lnTo>
                    <a:pt x="76" y="39"/>
                  </a:lnTo>
                  <a:lnTo>
                    <a:pt x="62" y="31"/>
                  </a:lnTo>
                  <a:lnTo>
                    <a:pt x="47" y="24"/>
                  </a:lnTo>
                  <a:lnTo>
                    <a:pt x="32" y="16"/>
                  </a:lnTo>
                  <a:lnTo>
                    <a:pt x="17" y="8"/>
                  </a:lnTo>
                  <a:lnTo>
                    <a:pt x="3" y="0"/>
                  </a:lnTo>
                  <a:lnTo>
                    <a:pt x="2" y="0"/>
                  </a:lnTo>
                  <a:lnTo>
                    <a:pt x="0" y="1"/>
                  </a:lnTo>
                  <a:lnTo>
                    <a:pt x="0" y="5"/>
                  </a:lnTo>
                  <a:lnTo>
                    <a:pt x="0" y="6"/>
                  </a:lnTo>
                  <a:lnTo>
                    <a:pt x="10" y="15"/>
                  </a:lnTo>
                  <a:lnTo>
                    <a:pt x="22" y="23"/>
                  </a:lnTo>
                  <a:lnTo>
                    <a:pt x="33" y="31"/>
                  </a:lnTo>
                  <a:lnTo>
                    <a:pt x="45" y="38"/>
                  </a:lnTo>
                  <a:lnTo>
                    <a:pt x="58" y="44"/>
                  </a:lnTo>
                  <a:lnTo>
                    <a:pt x="70" y="51"/>
                  </a:lnTo>
                  <a:lnTo>
                    <a:pt x="82" y="56"/>
                  </a:lnTo>
                  <a:lnTo>
                    <a:pt x="94" y="62"/>
                  </a:lnTo>
                  <a:lnTo>
                    <a:pt x="108" y="70"/>
                  </a:lnTo>
                  <a:lnTo>
                    <a:pt x="121" y="78"/>
                  </a:lnTo>
                  <a:lnTo>
                    <a:pt x="132" y="88"/>
                  </a:lnTo>
                  <a:lnTo>
                    <a:pt x="142" y="98"/>
                  </a:lnTo>
                  <a:lnTo>
                    <a:pt x="151" y="109"/>
                  </a:lnTo>
                  <a:lnTo>
                    <a:pt x="158" y="121"/>
                  </a:lnTo>
                  <a:lnTo>
                    <a:pt x="165" y="135"/>
                  </a:lnTo>
                  <a:lnTo>
                    <a:pt x="170" y="150"/>
                  </a:lnTo>
                  <a:lnTo>
                    <a:pt x="170" y="150"/>
                  </a:lnTo>
                  <a:lnTo>
                    <a:pt x="172" y="150"/>
                  </a:lnTo>
                  <a:lnTo>
                    <a:pt x="172" y="150"/>
                  </a:lnTo>
                  <a:lnTo>
                    <a:pt x="172" y="150"/>
                  </a:lnTo>
                  <a:lnTo>
                    <a:pt x="172" y="1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 name="Freeform 199">
              <a:extLst>
                <a:ext uri="{FF2B5EF4-FFF2-40B4-BE49-F238E27FC236}">
                  <a16:creationId xmlns:a16="http://schemas.microsoft.com/office/drawing/2014/main" id="{FEE6DECB-92C4-44FD-82AF-8C5F474C8877}"/>
                </a:ext>
              </a:extLst>
            </p:cNvPr>
            <p:cNvSpPr>
              <a:spLocks/>
            </p:cNvSpPr>
            <p:nvPr/>
          </p:nvSpPr>
          <p:spPr bwMode="auto">
            <a:xfrm>
              <a:off x="694" y="3419"/>
              <a:ext cx="101" cy="124"/>
            </a:xfrm>
            <a:custGeom>
              <a:avLst/>
              <a:gdLst>
                <a:gd name="T0" fmla="*/ 0 w 202"/>
                <a:gd name="T1" fmla="*/ 0 h 246"/>
                <a:gd name="T2" fmla="*/ 6 w 202"/>
                <a:gd name="T3" fmla="*/ 8 h 246"/>
                <a:gd name="T4" fmla="*/ 13 w 202"/>
                <a:gd name="T5" fmla="*/ 16 h 246"/>
                <a:gd name="T6" fmla="*/ 19 w 202"/>
                <a:gd name="T7" fmla="*/ 23 h 246"/>
                <a:gd name="T8" fmla="*/ 26 w 202"/>
                <a:gd name="T9" fmla="*/ 31 h 246"/>
                <a:gd name="T10" fmla="*/ 32 w 202"/>
                <a:gd name="T11" fmla="*/ 39 h 246"/>
                <a:gd name="T12" fmla="*/ 40 w 202"/>
                <a:gd name="T13" fmla="*/ 46 h 246"/>
                <a:gd name="T14" fmla="*/ 47 w 202"/>
                <a:gd name="T15" fmla="*/ 53 h 246"/>
                <a:gd name="T16" fmla="*/ 55 w 202"/>
                <a:gd name="T17" fmla="*/ 59 h 246"/>
                <a:gd name="T18" fmla="*/ 63 w 202"/>
                <a:gd name="T19" fmla="*/ 68 h 246"/>
                <a:gd name="T20" fmla="*/ 71 w 202"/>
                <a:gd name="T21" fmla="*/ 77 h 246"/>
                <a:gd name="T22" fmla="*/ 77 w 202"/>
                <a:gd name="T23" fmla="*/ 86 h 246"/>
                <a:gd name="T24" fmla="*/ 82 w 202"/>
                <a:gd name="T25" fmla="*/ 95 h 246"/>
                <a:gd name="T26" fmla="*/ 87 w 202"/>
                <a:gd name="T27" fmla="*/ 106 h 246"/>
                <a:gd name="T28" fmla="*/ 91 w 202"/>
                <a:gd name="T29" fmla="*/ 116 h 246"/>
                <a:gd name="T30" fmla="*/ 95 w 202"/>
                <a:gd name="T31" fmla="*/ 127 h 246"/>
                <a:gd name="T32" fmla="*/ 98 w 202"/>
                <a:gd name="T33" fmla="*/ 139 h 246"/>
                <a:gd name="T34" fmla="*/ 104 w 202"/>
                <a:gd name="T35" fmla="*/ 157 h 246"/>
                <a:gd name="T36" fmla="*/ 112 w 202"/>
                <a:gd name="T37" fmla="*/ 173 h 246"/>
                <a:gd name="T38" fmla="*/ 121 w 202"/>
                <a:gd name="T39" fmla="*/ 190 h 246"/>
                <a:gd name="T40" fmla="*/ 132 w 202"/>
                <a:gd name="T41" fmla="*/ 205 h 246"/>
                <a:gd name="T42" fmla="*/ 145 w 202"/>
                <a:gd name="T43" fmla="*/ 218 h 246"/>
                <a:gd name="T44" fmla="*/ 159 w 202"/>
                <a:gd name="T45" fmla="*/ 230 h 246"/>
                <a:gd name="T46" fmla="*/ 176 w 202"/>
                <a:gd name="T47" fmla="*/ 239 h 246"/>
                <a:gd name="T48" fmla="*/ 194 w 202"/>
                <a:gd name="T49" fmla="*/ 246 h 246"/>
                <a:gd name="T50" fmla="*/ 198 w 202"/>
                <a:gd name="T51" fmla="*/ 245 h 246"/>
                <a:gd name="T52" fmla="*/ 201 w 202"/>
                <a:gd name="T53" fmla="*/ 241 h 246"/>
                <a:gd name="T54" fmla="*/ 202 w 202"/>
                <a:gd name="T55" fmla="*/ 237 h 246"/>
                <a:gd name="T56" fmla="*/ 201 w 202"/>
                <a:gd name="T57" fmla="*/ 233 h 246"/>
                <a:gd name="T58" fmla="*/ 193 w 202"/>
                <a:gd name="T59" fmla="*/ 226 h 246"/>
                <a:gd name="T60" fmla="*/ 185 w 202"/>
                <a:gd name="T61" fmla="*/ 221 h 246"/>
                <a:gd name="T62" fmla="*/ 177 w 202"/>
                <a:gd name="T63" fmla="*/ 215 h 246"/>
                <a:gd name="T64" fmla="*/ 169 w 202"/>
                <a:gd name="T65" fmla="*/ 210 h 246"/>
                <a:gd name="T66" fmla="*/ 161 w 202"/>
                <a:gd name="T67" fmla="*/ 205 h 246"/>
                <a:gd name="T68" fmla="*/ 153 w 202"/>
                <a:gd name="T69" fmla="*/ 200 h 246"/>
                <a:gd name="T70" fmla="*/ 145 w 202"/>
                <a:gd name="T71" fmla="*/ 193 h 246"/>
                <a:gd name="T72" fmla="*/ 138 w 202"/>
                <a:gd name="T73" fmla="*/ 186 h 246"/>
                <a:gd name="T74" fmla="*/ 131 w 202"/>
                <a:gd name="T75" fmla="*/ 178 h 246"/>
                <a:gd name="T76" fmla="*/ 125 w 202"/>
                <a:gd name="T77" fmla="*/ 169 h 246"/>
                <a:gd name="T78" fmla="*/ 120 w 202"/>
                <a:gd name="T79" fmla="*/ 161 h 246"/>
                <a:gd name="T80" fmla="*/ 116 w 202"/>
                <a:gd name="T81" fmla="*/ 150 h 246"/>
                <a:gd name="T82" fmla="*/ 111 w 202"/>
                <a:gd name="T83" fmla="*/ 141 h 246"/>
                <a:gd name="T84" fmla="*/ 108 w 202"/>
                <a:gd name="T85" fmla="*/ 132 h 246"/>
                <a:gd name="T86" fmla="*/ 104 w 202"/>
                <a:gd name="T87" fmla="*/ 122 h 246"/>
                <a:gd name="T88" fmla="*/ 101 w 202"/>
                <a:gd name="T89" fmla="*/ 112 h 246"/>
                <a:gd name="T90" fmla="*/ 95 w 202"/>
                <a:gd name="T91" fmla="*/ 99 h 246"/>
                <a:gd name="T92" fmla="*/ 88 w 202"/>
                <a:gd name="T93" fmla="*/ 86 h 246"/>
                <a:gd name="T94" fmla="*/ 79 w 202"/>
                <a:gd name="T95" fmla="*/ 73 h 246"/>
                <a:gd name="T96" fmla="*/ 67 w 202"/>
                <a:gd name="T97" fmla="*/ 64 h 246"/>
                <a:gd name="T98" fmla="*/ 57 w 202"/>
                <a:gd name="T99" fmla="*/ 57 h 246"/>
                <a:gd name="T100" fmla="*/ 48 w 202"/>
                <a:gd name="T101" fmla="*/ 50 h 246"/>
                <a:gd name="T102" fmla="*/ 40 w 202"/>
                <a:gd name="T103" fmla="*/ 42 h 246"/>
                <a:gd name="T104" fmla="*/ 30 w 202"/>
                <a:gd name="T105" fmla="*/ 34 h 246"/>
                <a:gd name="T106" fmla="*/ 22 w 202"/>
                <a:gd name="T107" fmla="*/ 26 h 246"/>
                <a:gd name="T108" fmla="*/ 15 w 202"/>
                <a:gd name="T109" fmla="*/ 17 h 246"/>
                <a:gd name="T110" fmla="*/ 7 w 202"/>
                <a:gd name="T111" fmla="*/ 9 h 246"/>
                <a:gd name="T112" fmla="*/ 0 w 202"/>
                <a:gd name="T113" fmla="*/ 0 h 246"/>
                <a:gd name="T114" fmla="*/ 0 w 202"/>
                <a:gd name="T115" fmla="*/ 0 h 246"/>
                <a:gd name="T116" fmla="*/ 0 w 202"/>
                <a:gd name="T117" fmla="*/ 0 h 246"/>
                <a:gd name="T118" fmla="*/ 0 w 202"/>
                <a:gd name="T119" fmla="*/ 0 h 246"/>
                <a:gd name="T120" fmla="*/ 0 w 202"/>
                <a:gd name="T121" fmla="*/ 0 h 246"/>
                <a:gd name="T122" fmla="*/ 0 w 202"/>
                <a:gd name="T123" fmla="*/ 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2" h="246">
                  <a:moveTo>
                    <a:pt x="0" y="0"/>
                  </a:moveTo>
                  <a:lnTo>
                    <a:pt x="6" y="8"/>
                  </a:lnTo>
                  <a:lnTo>
                    <a:pt x="13" y="16"/>
                  </a:lnTo>
                  <a:lnTo>
                    <a:pt x="19" y="23"/>
                  </a:lnTo>
                  <a:lnTo>
                    <a:pt x="26" y="31"/>
                  </a:lnTo>
                  <a:lnTo>
                    <a:pt x="32" y="39"/>
                  </a:lnTo>
                  <a:lnTo>
                    <a:pt x="40" y="46"/>
                  </a:lnTo>
                  <a:lnTo>
                    <a:pt x="47" y="53"/>
                  </a:lnTo>
                  <a:lnTo>
                    <a:pt x="55" y="59"/>
                  </a:lnTo>
                  <a:lnTo>
                    <a:pt x="63" y="68"/>
                  </a:lnTo>
                  <a:lnTo>
                    <a:pt x="71" y="77"/>
                  </a:lnTo>
                  <a:lnTo>
                    <a:pt x="77" y="86"/>
                  </a:lnTo>
                  <a:lnTo>
                    <a:pt x="82" y="95"/>
                  </a:lnTo>
                  <a:lnTo>
                    <a:pt x="87" y="106"/>
                  </a:lnTo>
                  <a:lnTo>
                    <a:pt x="91" y="116"/>
                  </a:lnTo>
                  <a:lnTo>
                    <a:pt x="95" y="127"/>
                  </a:lnTo>
                  <a:lnTo>
                    <a:pt x="98" y="139"/>
                  </a:lnTo>
                  <a:lnTo>
                    <a:pt x="104" y="157"/>
                  </a:lnTo>
                  <a:lnTo>
                    <a:pt x="112" y="173"/>
                  </a:lnTo>
                  <a:lnTo>
                    <a:pt x="121" y="190"/>
                  </a:lnTo>
                  <a:lnTo>
                    <a:pt x="132" y="205"/>
                  </a:lnTo>
                  <a:lnTo>
                    <a:pt x="145" y="218"/>
                  </a:lnTo>
                  <a:lnTo>
                    <a:pt x="159" y="230"/>
                  </a:lnTo>
                  <a:lnTo>
                    <a:pt x="176" y="239"/>
                  </a:lnTo>
                  <a:lnTo>
                    <a:pt x="194" y="246"/>
                  </a:lnTo>
                  <a:lnTo>
                    <a:pt x="198" y="245"/>
                  </a:lnTo>
                  <a:lnTo>
                    <a:pt x="201" y="241"/>
                  </a:lnTo>
                  <a:lnTo>
                    <a:pt x="202" y="237"/>
                  </a:lnTo>
                  <a:lnTo>
                    <a:pt x="201" y="233"/>
                  </a:lnTo>
                  <a:lnTo>
                    <a:pt x="193" y="226"/>
                  </a:lnTo>
                  <a:lnTo>
                    <a:pt x="185" y="221"/>
                  </a:lnTo>
                  <a:lnTo>
                    <a:pt x="177" y="215"/>
                  </a:lnTo>
                  <a:lnTo>
                    <a:pt x="169" y="210"/>
                  </a:lnTo>
                  <a:lnTo>
                    <a:pt x="161" y="205"/>
                  </a:lnTo>
                  <a:lnTo>
                    <a:pt x="153" y="200"/>
                  </a:lnTo>
                  <a:lnTo>
                    <a:pt x="145" y="193"/>
                  </a:lnTo>
                  <a:lnTo>
                    <a:pt x="138" y="186"/>
                  </a:lnTo>
                  <a:lnTo>
                    <a:pt x="131" y="178"/>
                  </a:lnTo>
                  <a:lnTo>
                    <a:pt x="125" y="169"/>
                  </a:lnTo>
                  <a:lnTo>
                    <a:pt x="120" y="161"/>
                  </a:lnTo>
                  <a:lnTo>
                    <a:pt x="116" y="150"/>
                  </a:lnTo>
                  <a:lnTo>
                    <a:pt x="111" y="141"/>
                  </a:lnTo>
                  <a:lnTo>
                    <a:pt x="108" y="132"/>
                  </a:lnTo>
                  <a:lnTo>
                    <a:pt x="104" y="122"/>
                  </a:lnTo>
                  <a:lnTo>
                    <a:pt x="101" y="112"/>
                  </a:lnTo>
                  <a:lnTo>
                    <a:pt x="95" y="99"/>
                  </a:lnTo>
                  <a:lnTo>
                    <a:pt x="88" y="86"/>
                  </a:lnTo>
                  <a:lnTo>
                    <a:pt x="79" y="73"/>
                  </a:lnTo>
                  <a:lnTo>
                    <a:pt x="67" y="64"/>
                  </a:lnTo>
                  <a:lnTo>
                    <a:pt x="57" y="57"/>
                  </a:lnTo>
                  <a:lnTo>
                    <a:pt x="48" y="50"/>
                  </a:lnTo>
                  <a:lnTo>
                    <a:pt x="40" y="42"/>
                  </a:lnTo>
                  <a:lnTo>
                    <a:pt x="30" y="34"/>
                  </a:lnTo>
                  <a:lnTo>
                    <a:pt x="22" y="26"/>
                  </a:lnTo>
                  <a:lnTo>
                    <a:pt x="15" y="17"/>
                  </a:lnTo>
                  <a:lnTo>
                    <a:pt x="7" y="9"/>
                  </a:lnTo>
                  <a:lnTo>
                    <a:pt x="0" y="0"/>
                  </a:lnTo>
                  <a:lnTo>
                    <a:pt x="0" y="0"/>
                  </a:lnTo>
                  <a:lnTo>
                    <a:pt x="0" y="0"/>
                  </a:lnTo>
                  <a:lnTo>
                    <a:pt x="0" y="0"/>
                  </a:lnTo>
                  <a:lnTo>
                    <a:pt x="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1" name="Freeform 200">
              <a:extLst>
                <a:ext uri="{FF2B5EF4-FFF2-40B4-BE49-F238E27FC236}">
                  <a16:creationId xmlns:a16="http://schemas.microsoft.com/office/drawing/2014/main" id="{166FFA16-3D33-456B-BDDD-50C9306099B4}"/>
                </a:ext>
              </a:extLst>
            </p:cNvPr>
            <p:cNvSpPr>
              <a:spLocks/>
            </p:cNvSpPr>
            <p:nvPr/>
          </p:nvSpPr>
          <p:spPr bwMode="auto">
            <a:xfrm>
              <a:off x="696" y="3438"/>
              <a:ext cx="48" cy="49"/>
            </a:xfrm>
            <a:custGeom>
              <a:avLst/>
              <a:gdLst>
                <a:gd name="T0" fmla="*/ 13 w 96"/>
                <a:gd name="T1" fmla="*/ 0 h 98"/>
                <a:gd name="T2" fmla="*/ 6 w 96"/>
                <a:gd name="T3" fmla="*/ 13 h 98"/>
                <a:gd name="T4" fmla="*/ 0 w 96"/>
                <a:gd name="T5" fmla="*/ 25 h 98"/>
                <a:gd name="T6" fmla="*/ 0 w 96"/>
                <a:gd name="T7" fmla="*/ 37 h 98"/>
                <a:gd name="T8" fmla="*/ 8 w 96"/>
                <a:gd name="T9" fmla="*/ 50 h 98"/>
                <a:gd name="T10" fmla="*/ 16 w 96"/>
                <a:gd name="T11" fmla="*/ 58 h 98"/>
                <a:gd name="T12" fmla="*/ 24 w 96"/>
                <a:gd name="T13" fmla="*/ 65 h 98"/>
                <a:gd name="T14" fmla="*/ 34 w 96"/>
                <a:gd name="T15" fmla="*/ 73 h 98"/>
                <a:gd name="T16" fmla="*/ 44 w 96"/>
                <a:gd name="T17" fmla="*/ 79 h 98"/>
                <a:gd name="T18" fmla="*/ 54 w 96"/>
                <a:gd name="T19" fmla="*/ 86 h 98"/>
                <a:gd name="T20" fmla="*/ 64 w 96"/>
                <a:gd name="T21" fmla="*/ 90 h 98"/>
                <a:gd name="T22" fmla="*/ 75 w 96"/>
                <a:gd name="T23" fmla="*/ 95 h 98"/>
                <a:gd name="T24" fmla="*/ 85 w 96"/>
                <a:gd name="T25" fmla="*/ 98 h 98"/>
                <a:gd name="T26" fmla="*/ 89 w 96"/>
                <a:gd name="T27" fmla="*/ 98 h 98"/>
                <a:gd name="T28" fmla="*/ 93 w 96"/>
                <a:gd name="T29" fmla="*/ 96 h 98"/>
                <a:gd name="T30" fmla="*/ 96 w 96"/>
                <a:gd name="T31" fmla="*/ 93 h 98"/>
                <a:gd name="T32" fmla="*/ 94 w 96"/>
                <a:gd name="T33" fmla="*/ 89 h 98"/>
                <a:gd name="T34" fmla="*/ 87 w 96"/>
                <a:gd name="T35" fmla="*/ 83 h 98"/>
                <a:gd name="T36" fmla="*/ 81 w 96"/>
                <a:gd name="T37" fmla="*/ 79 h 98"/>
                <a:gd name="T38" fmla="*/ 73 w 96"/>
                <a:gd name="T39" fmla="*/ 74 h 98"/>
                <a:gd name="T40" fmla="*/ 64 w 96"/>
                <a:gd name="T41" fmla="*/ 70 h 98"/>
                <a:gd name="T42" fmla="*/ 58 w 96"/>
                <a:gd name="T43" fmla="*/ 65 h 98"/>
                <a:gd name="T44" fmla="*/ 49 w 96"/>
                <a:gd name="T45" fmla="*/ 60 h 98"/>
                <a:gd name="T46" fmla="*/ 41 w 96"/>
                <a:gd name="T47" fmla="*/ 57 h 98"/>
                <a:gd name="T48" fmla="*/ 34 w 96"/>
                <a:gd name="T49" fmla="*/ 52 h 98"/>
                <a:gd name="T50" fmla="*/ 28 w 96"/>
                <a:gd name="T51" fmla="*/ 46 h 98"/>
                <a:gd name="T52" fmla="*/ 19 w 96"/>
                <a:gd name="T53" fmla="*/ 41 h 98"/>
                <a:gd name="T54" fmla="*/ 13 w 96"/>
                <a:gd name="T55" fmla="*/ 35 h 98"/>
                <a:gd name="T56" fmla="*/ 8 w 96"/>
                <a:gd name="T57" fmla="*/ 27 h 98"/>
                <a:gd name="T58" fmla="*/ 8 w 96"/>
                <a:gd name="T59" fmla="*/ 20 h 98"/>
                <a:gd name="T60" fmla="*/ 9 w 96"/>
                <a:gd name="T61" fmla="*/ 13 h 98"/>
                <a:gd name="T62" fmla="*/ 10 w 96"/>
                <a:gd name="T63" fmla="*/ 6 h 98"/>
                <a:gd name="T64" fmla="*/ 13 w 96"/>
                <a:gd name="T65" fmla="*/ 0 h 98"/>
                <a:gd name="T66" fmla="*/ 13 w 96"/>
                <a:gd name="T67" fmla="*/ 0 h 98"/>
                <a:gd name="T68" fmla="*/ 13 w 96"/>
                <a:gd name="T69" fmla="*/ 0 h 98"/>
                <a:gd name="T70" fmla="*/ 13 w 96"/>
                <a:gd name="T71" fmla="*/ 0 h 98"/>
                <a:gd name="T72" fmla="*/ 13 w 96"/>
                <a:gd name="T73" fmla="*/ 0 h 98"/>
                <a:gd name="T74" fmla="*/ 13 w 96"/>
                <a:gd name="T75"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6" h="98">
                  <a:moveTo>
                    <a:pt x="13" y="0"/>
                  </a:moveTo>
                  <a:lnTo>
                    <a:pt x="6" y="13"/>
                  </a:lnTo>
                  <a:lnTo>
                    <a:pt x="0" y="25"/>
                  </a:lnTo>
                  <a:lnTo>
                    <a:pt x="0" y="37"/>
                  </a:lnTo>
                  <a:lnTo>
                    <a:pt x="8" y="50"/>
                  </a:lnTo>
                  <a:lnTo>
                    <a:pt x="16" y="58"/>
                  </a:lnTo>
                  <a:lnTo>
                    <a:pt x="24" y="65"/>
                  </a:lnTo>
                  <a:lnTo>
                    <a:pt x="34" y="73"/>
                  </a:lnTo>
                  <a:lnTo>
                    <a:pt x="44" y="79"/>
                  </a:lnTo>
                  <a:lnTo>
                    <a:pt x="54" y="86"/>
                  </a:lnTo>
                  <a:lnTo>
                    <a:pt x="64" y="90"/>
                  </a:lnTo>
                  <a:lnTo>
                    <a:pt x="75" y="95"/>
                  </a:lnTo>
                  <a:lnTo>
                    <a:pt x="85" y="98"/>
                  </a:lnTo>
                  <a:lnTo>
                    <a:pt x="89" y="98"/>
                  </a:lnTo>
                  <a:lnTo>
                    <a:pt x="93" y="96"/>
                  </a:lnTo>
                  <a:lnTo>
                    <a:pt x="96" y="93"/>
                  </a:lnTo>
                  <a:lnTo>
                    <a:pt x="94" y="89"/>
                  </a:lnTo>
                  <a:lnTo>
                    <a:pt x="87" y="83"/>
                  </a:lnTo>
                  <a:lnTo>
                    <a:pt x="81" y="79"/>
                  </a:lnTo>
                  <a:lnTo>
                    <a:pt x="73" y="74"/>
                  </a:lnTo>
                  <a:lnTo>
                    <a:pt x="64" y="70"/>
                  </a:lnTo>
                  <a:lnTo>
                    <a:pt x="58" y="65"/>
                  </a:lnTo>
                  <a:lnTo>
                    <a:pt x="49" y="60"/>
                  </a:lnTo>
                  <a:lnTo>
                    <a:pt x="41" y="57"/>
                  </a:lnTo>
                  <a:lnTo>
                    <a:pt x="34" y="52"/>
                  </a:lnTo>
                  <a:lnTo>
                    <a:pt x="28" y="46"/>
                  </a:lnTo>
                  <a:lnTo>
                    <a:pt x="19" y="41"/>
                  </a:lnTo>
                  <a:lnTo>
                    <a:pt x="13" y="35"/>
                  </a:lnTo>
                  <a:lnTo>
                    <a:pt x="8" y="27"/>
                  </a:lnTo>
                  <a:lnTo>
                    <a:pt x="8" y="20"/>
                  </a:lnTo>
                  <a:lnTo>
                    <a:pt x="9" y="13"/>
                  </a:lnTo>
                  <a:lnTo>
                    <a:pt x="10" y="6"/>
                  </a:lnTo>
                  <a:lnTo>
                    <a:pt x="13" y="0"/>
                  </a:lnTo>
                  <a:lnTo>
                    <a:pt x="13" y="0"/>
                  </a:lnTo>
                  <a:lnTo>
                    <a:pt x="13" y="0"/>
                  </a:lnTo>
                  <a:lnTo>
                    <a:pt x="13" y="0"/>
                  </a:lnTo>
                  <a:lnTo>
                    <a:pt x="13" y="0"/>
                  </a:lnTo>
                  <a:lnTo>
                    <a:pt x="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2" name="Freeform 201">
              <a:extLst>
                <a:ext uri="{FF2B5EF4-FFF2-40B4-BE49-F238E27FC236}">
                  <a16:creationId xmlns:a16="http://schemas.microsoft.com/office/drawing/2014/main" id="{5D5C6AF1-CD7E-47CB-AD6D-DD8659527742}"/>
                </a:ext>
              </a:extLst>
            </p:cNvPr>
            <p:cNvSpPr>
              <a:spLocks/>
            </p:cNvSpPr>
            <p:nvPr/>
          </p:nvSpPr>
          <p:spPr bwMode="auto">
            <a:xfrm>
              <a:off x="690" y="3460"/>
              <a:ext cx="53" cy="43"/>
            </a:xfrm>
            <a:custGeom>
              <a:avLst/>
              <a:gdLst>
                <a:gd name="T0" fmla="*/ 3 w 105"/>
                <a:gd name="T1" fmla="*/ 0 h 87"/>
                <a:gd name="T2" fmla="*/ 2 w 105"/>
                <a:gd name="T3" fmla="*/ 11 h 87"/>
                <a:gd name="T4" fmla="*/ 0 w 105"/>
                <a:gd name="T5" fmla="*/ 21 h 87"/>
                <a:gd name="T6" fmla="*/ 2 w 105"/>
                <a:gd name="T7" fmla="*/ 31 h 87"/>
                <a:gd name="T8" fmla="*/ 5 w 105"/>
                <a:gd name="T9" fmla="*/ 42 h 87"/>
                <a:gd name="T10" fmla="*/ 11 w 105"/>
                <a:gd name="T11" fmla="*/ 50 h 87"/>
                <a:gd name="T12" fmla="*/ 20 w 105"/>
                <a:gd name="T13" fmla="*/ 55 h 87"/>
                <a:gd name="T14" fmla="*/ 29 w 105"/>
                <a:gd name="T15" fmla="*/ 61 h 87"/>
                <a:gd name="T16" fmla="*/ 38 w 105"/>
                <a:gd name="T17" fmla="*/ 67 h 87"/>
                <a:gd name="T18" fmla="*/ 45 w 105"/>
                <a:gd name="T19" fmla="*/ 73 h 87"/>
                <a:gd name="T20" fmla="*/ 53 w 105"/>
                <a:gd name="T21" fmla="*/ 77 h 87"/>
                <a:gd name="T22" fmla="*/ 61 w 105"/>
                <a:gd name="T23" fmla="*/ 82 h 87"/>
                <a:gd name="T24" fmla="*/ 71 w 105"/>
                <a:gd name="T25" fmla="*/ 84 h 87"/>
                <a:gd name="T26" fmla="*/ 80 w 105"/>
                <a:gd name="T27" fmla="*/ 87 h 87"/>
                <a:gd name="T28" fmla="*/ 88 w 105"/>
                <a:gd name="T29" fmla="*/ 85 h 87"/>
                <a:gd name="T30" fmla="*/ 96 w 105"/>
                <a:gd name="T31" fmla="*/ 82 h 87"/>
                <a:gd name="T32" fmla="*/ 103 w 105"/>
                <a:gd name="T33" fmla="*/ 75 h 87"/>
                <a:gd name="T34" fmla="*/ 104 w 105"/>
                <a:gd name="T35" fmla="*/ 72 h 87"/>
                <a:gd name="T36" fmla="*/ 105 w 105"/>
                <a:gd name="T37" fmla="*/ 68 h 87"/>
                <a:gd name="T38" fmla="*/ 105 w 105"/>
                <a:gd name="T39" fmla="*/ 66 h 87"/>
                <a:gd name="T40" fmla="*/ 102 w 105"/>
                <a:gd name="T41" fmla="*/ 67 h 87"/>
                <a:gd name="T42" fmla="*/ 95 w 105"/>
                <a:gd name="T43" fmla="*/ 68 h 87"/>
                <a:gd name="T44" fmla="*/ 87 w 105"/>
                <a:gd name="T45" fmla="*/ 68 h 87"/>
                <a:gd name="T46" fmla="*/ 79 w 105"/>
                <a:gd name="T47" fmla="*/ 67 h 87"/>
                <a:gd name="T48" fmla="*/ 72 w 105"/>
                <a:gd name="T49" fmla="*/ 65 h 87"/>
                <a:gd name="T50" fmla="*/ 64 w 105"/>
                <a:gd name="T51" fmla="*/ 61 h 87"/>
                <a:gd name="T52" fmla="*/ 57 w 105"/>
                <a:gd name="T53" fmla="*/ 58 h 87"/>
                <a:gd name="T54" fmla="*/ 50 w 105"/>
                <a:gd name="T55" fmla="*/ 53 h 87"/>
                <a:gd name="T56" fmla="*/ 44 w 105"/>
                <a:gd name="T57" fmla="*/ 50 h 87"/>
                <a:gd name="T58" fmla="*/ 38 w 105"/>
                <a:gd name="T59" fmla="*/ 46 h 87"/>
                <a:gd name="T60" fmla="*/ 31 w 105"/>
                <a:gd name="T61" fmla="*/ 44 h 87"/>
                <a:gd name="T62" fmla="*/ 25 w 105"/>
                <a:gd name="T63" fmla="*/ 42 h 87"/>
                <a:gd name="T64" fmla="*/ 19 w 105"/>
                <a:gd name="T65" fmla="*/ 38 h 87"/>
                <a:gd name="T66" fmla="*/ 11 w 105"/>
                <a:gd name="T67" fmla="*/ 31 h 87"/>
                <a:gd name="T68" fmla="*/ 6 w 105"/>
                <a:gd name="T69" fmla="*/ 22 h 87"/>
                <a:gd name="T70" fmla="*/ 4 w 105"/>
                <a:gd name="T71" fmla="*/ 12 h 87"/>
                <a:gd name="T72" fmla="*/ 3 w 105"/>
                <a:gd name="T73" fmla="*/ 0 h 87"/>
                <a:gd name="T74" fmla="*/ 3 w 105"/>
                <a:gd name="T75" fmla="*/ 0 h 87"/>
                <a:gd name="T76" fmla="*/ 3 w 105"/>
                <a:gd name="T77" fmla="*/ 0 h 87"/>
                <a:gd name="T78" fmla="*/ 3 w 105"/>
                <a:gd name="T79" fmla="*/ 0 h 87"/>
                <a:gd name="T80" fmla="*/ 3 w 105"/>
                <a:gd name="T81" fmla="*/ 0 h 87"/>
                <a:gd name="T82" fmla="*/ 3 w 105"/>
                <a:gd name="T83"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5" h="87">
                  <a:moveTo>
                    <a:pt x="3" y="0"/>
                  </a:moveTo>
                  <a:lnTo>
                    <a:pt x="2" y="11"/>
                  </a:lnTo>
                  <a:lnTo>
                    <a:pt x="0" y="21"/>
                  </a:lnTo>
                  <a:lnTo>
                    <a:pt x="2" y="31"/>
                  </a:lnTo>
                  <a:lnTo>
                    <a:pt x="5" y="42"/>
                  </a:lnTo>
                  <a:lnTo>
                    <a:pt x="11" y="50"/>
                  </a:lnTo>
                  <a:lnTo>
                    <a:pt x="20" y="55"/>
                  </a:lnTo>
                  <a:lnTo>
                    <a:pt x="29" y="61"/>
                  </a:lnTo>
                  <a:lnTo>
                    <a:pt x="38" y="67"/>
                  </a:lnTo>
                  <a:lnTo>
                    <a:pt x="45" y="73"/>
                  </a:lnTo>
                  <a:lnTo>
                    <a:pt x="53" y="77"/>
                  </a:lnTo>
                  <a:lnTo>
                    <a:pt x="61" y="82"/>
                  </a:lnTo>
                  <a:lnTo>
                    <a:pt x="71" y="84"/>
                  </a:lnTo>
                  <a:lnTo>
                    <a:pt x="80" y="87"/>
                  </a:lnTo>
                  <a:lnTo>
                    <a:pt x="88" y="85"/>
                  </a:lnTo>
                  <a:lnTo>
                    <a:pt x="96" y="82"/>
                  </a:lnTo>
                  <a:lnTo>
                    <a:pt x="103" y="75"/>
                  </a:lnTo>
                  <a:lnTo>
                    <a:pt x="104" y="72"/>
                  </a:lnTo>
                  <a:lnTo>
                    <a:pt x="105" y="68"/>
                  </a:lnTo>
                  <a:lnTo>
                    <a:pt x="105" y="66"/>
                  </a:lnTo>
                  <a:lnTo>
                    <a:pt x="102" y="67"/>
                  </a:lnTo>
                  <a:lnTo>
                    <a:pt x="95" y="68"/>
                  </a:lnTo>
                  <a:lnTo>
                    <a:pt x="87" y="68"/>
                  </a:lnTo>
                  <a:lnTo>
                    <a:pt x="79" y="67"/>
                  </a:lnTo>
                  <a:lnTo>
                    <a:pt x="72" y="65"/>
                  </a:lnTo>
                  <a:lnTo>
                    <a:pt x="64" y="61"/>
                  </a:lnTo>
                  <a:lnTo>
                    <a:pt x="57" y="58"/>
                  </a:lnTo>
                  <a:lnTo>
                    <a:pt x="50" y="53"/>
                  </a:lnTo>
                  <a:lnTo>
                    <a:pt x="44" y="50"/>
                  </a:lnTo>
                  <a:lnTo>
                    <a:pt x="38" y="46"/>
                  </a:lnTo>
                  <a:lnTo>
                    <a:pt x="31" y="44"/>
                  </a:lnTo>
                  <a:lnTo>
                    <a:pt x="25" y="42"/>
                  </a:lnTo>
                  <a:lnTo>
                    <a:pt x="19" y="38"/>
                  </a:lnTo>
                  <a:lnTo>
                    <a:pt x="11" y="31"/>
                  </a:lnTo>
                  <a:lnTo>
                    <a:pt x="6" y="22"/>
                  </a:lnTo>
                  <a:lnTo>
                    <a:pt x="4" y="12"/>
                  </a:lnTo>
                  <a:lnTo>
                    <a:pt x="3" y="0"/>
                  </a:lnTo>
                  <a:lnTo>
                    <a:pt x="3" y="0"/>
                  </a:lnTo>
                  <a:lnTo>
                    <a:pt x="3" y="0"/>
                  </a:lnTo>
                  <a:lnTo>
                    <a:pt x="3" y="0"/>
                  </a:lnTo>
                  <a:lnTo>
                    <a:pt x="3" y="0"/>
                  </a:lnTo>
                  <a:lnTo>
                    <a:pt x="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3" name="Freeform 202">
              <a:extLst>
                <a:ext uri="{FF2B5EF4-FFF2-40B4-BE49-F238E27FC236}">
                  <a16:creationId xmlns:a16="http://schemas.microsoft.com/office/drawing/2014/main" id="{8192E7AF-039A-41CB-8C43-589C249024FB}"/>
                </a:ext>
              </a:extLst>
            </p:cNvPr>
            <p:cNvSpPr>
              <a:spLocks/>
            </p:cNvSpPr>
            <p:nvPr/>
          </p:nvSpPr>
          <p:spPr bwMode="auto">
            <a:xfrm>
              <a:off x="694" y="3492"/>
              <a:ext cx="57" cy="28"/>
            </a:xfrm>
            <a:custGeom>
              <a:avLst/>
              <a:gdLst>
                <a:gd name="T0" fmla="*/ 1 w 114"/>
                <a:gd name="T1" fmla="*/ 0 h 55"/>
                <a:gd name="T2" fmla="*/ 0 w 114"/>
                <a:gd name="T3" fmla="*/ 9 h 55"/>
                <a:gd name="T4" fmla="*/ 3 w 114"/>
                <a:gd name="T5" fmla="*/ 17 h 55"/>
                <a:gd name="T6" fmla="*/ 7 w 114"/>
                <a:gd name="T7" fmla="*/ 24 h 55"/>
                <a:gd name="T8" fmla="*/ 14 w 114"/>
                <a:gd name="T9" fmla="*/ 30 h 55"/>
                <a:gd name="T10" fmla="*/ 21 w 114"/>
                <a:gd name="T11" fmla="*/ 34 h 55"/>
                <a:gd name="T12" fmla="*/ 29 w 114"/>
                <a:gd name="T13" fmla="*/ 39 h 55"/>
                <a:gd name="T14" fmla="*/ 37 w 114"/>
                <a:gd name="T15" fmla="*/ 44 h 55"/>
                <a:gd name="T16" fmla="*/ 44 w 114"/>
                <a:gd name="T17" fmla="*/ 47 h 55"/>
                <a:gd name="T18" fmla="*/ 49 w 114"/>
                <a:gd name="T19" fmla="*/ 49 h 55"/>
                <a:gd name="T20" fmla="*/ 53 w 114"/>
                <a:gd name="T21" fmla="*/ 51 h 55"/>
                <a:gd name="T22" fmla="*/ 59 w 114"/>
                <a:gd name="T23" fmla="*/ 53 h 55"/>
                <a:gd name="T24" fmla="*/ 66 w 114"/>
                <a:gd name="T25" fmla="*/ 54 h 55"/>
                <a:gd name="T26" fmla="*/ 72 w 114"/>
                <a:gd name="T27" fmla="*/ 55 h 55"/>
                <a:gd name="T28" fmla="*/ 78 w 114"/>
                <a:gd name="T29" fmla="*/ 55 h 55"/>
                <a:gd name="T30" fmla="*/ 83 w 114"/>
                <a:gd name="T31" fmla="*/ 55 h 55"/>
                <a:gd name="T32" fmla="*/ 88 w 114"/>
                <a:gd name="T33" fmla="*/ 55 h 55"/>
                <a:gd name="T34" fmla="*/ 97 w 114"/>
                <a:gd name="T35" fmla="*/ 52 h 55"/>
                <a:gd name="T36" fmla="*/ 103 w 114"/>
                <a:gd name="T37" fmla="*/ 45 h 55"/>
                <a:gd name="T38" fmla="*/ 107 w 114"/>
                <a:gd name="T39" fmla="*/ 37 h 55"/>
                <a:gd name="T40" fmla="*/ 113 w 114"/>
                <a:gd name="T41" fmla="*/ 29 h 55"/>
                <a:gd name="T42" fmla="*/ 114 w 114"/>
                <a:gd name="T43" fmla="*/ 26 h 55"/>
                <a:gd name="T44" fmla="*/ 113 w 114"/>
                <a:gd name="T45" fmla="*/ 25 h 55"/>
                <a:gd name="T46" fmla="*/ 111 w 114"/>
                <a:gd name="T47" fmla="*/ 25 h 55"/>
                <a:gd name="T48" fmla="*/ 109 w 114"/>
                <a:gd name="T49" fmla="*/ 26 h 55"/>
                <a:gd name="T50" fmla="*/ 105 w 114"/>
                <a:gd name="T51" fmla="*/ 30 h 55"/>
                <a:gd name="T52" fmla="*/ 101 w 114"/>
                <a:gd name="T53" fmla="*/ 33 h 55"/>
                <a:gd name="T54" fmla="*/ 97 w 114"/>
                <a:gd name="T55" fmla="*/ 37 h 55"/>
                <a:gd name="T56" fmla="*/ 94 w 114"/>
                <a:gd name="T57" fmla="*/ 39 h 55"/>
                <a:gd name="T58" fmla="*/ 89 w 114"/>
                <a:gd name="T59" fmla="*/ 41 h 55"/>
                <a:gd name="T60" fmla="*/ 84 w 114"/>
                <a:gd name="T61" fmla="*/ 41 h 55"/>
                <a:gd name="T62" fmla="*/ 80 w 114"/>
                <a:gd name="T63" fmla="*/ 42 h 55"/>
                <a:gd name="T64" fmla="*/ 74 w 114"/>
                <a:gd name="T65" fmla="*/ 41 h 55"/>
                <a:gd name="T66" fmla="*/ 67 w 114"/>
                <a:gd name="T67" fmla="*/ 40 h 55"/>
                <a:gd name="T68" fmla="*/ 60 w 114"/>
                <a:gd name="T69" fmla="*/ 39 h 55"/>
                <a:gd name="T70" fmla="*/ 53 w 114"/>
                <a:gd name="T71" fmla="*/ 38 h 55"/>
                <a:gd name="T72" fmla="*/ 46 w 114"/>
                <a:gd name="T73" fmla="*/ 36 h 55"/>
                <a:gd name="T74" fmla="*/ 41 w 114"/>
                <a:gd name="T75" fmla="*/ 33 h 55"/>
                <a:gd name="T76" fmla="*/ 34 w 114"/>
                <a:gd name="T77" fmla="*/ 30 h 55"/>
                <a:gd name="T78" fmla="*/ 26 w 114"/>
                <a:gd name="T79" fmla="*/ 26 h 55"/>
                <a:gd name="T80" fmla="*/ 19 w 114"/>
                <a:gd name="T81" fmla="*/ 23 h 55"/>
                <a:gd name="T82" fmla="*/ 13 w 114"/>
                <a:gd name="T83" fmla="*/ 18 h 55"/>
                <a:gd name="T84" fmla="*/ 7 w 114"/>
                <a:gd name="T85" fmla="*/ 13 h 55"/>
                <a:gd name="T86" fmla="*/ 4 w 114"/>
                <a:gd name="T87" fmla="*/ 7 h 55"/>
                <a:gd name="T88" fmla="*/ 3 w 114"/>
                <a:gd name="T89" fmla="*/ 0 h 55"/>
                <a:gd name="T90" fmla="*/ 3 w 114"/>
                <a:gd name="T91" fmla="*/ 0 h 55"/>
                <a:gd name="T92" fmla="*/ 3 w 114"/>
                <a:gd name="T93" fmla="*/ 0 h 55"/>
                <a:gd name="T94" fmla="*/ 1 w 114"/>
                <a:gd name="T95" fmla="*/ 0 h 55"/>
                <a:gd name="T96" fmla="*/ 1 w 114"/>
                <a:gd name="T97" fmla="*/ 0 h 55"/>
                <a:gd name="T98" fmla="*/ 1 w 114"/>
                <a:gd name="T99"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4" h="55">
                  <a:moveTo>
                    <a:pt x="1" y="0"/>
                  </a:moveTo>
                  <a:lnTo>
                    <a:pt x="0" y="9"/>
                  </a:lnTo>
                  <a:lnTo>
                    <a:pt x="3" y="17"/>
                  </a:lnTo>
                  <a:lnTo>
                    <a:pt x="7" y="24"/>
                  </a:lnTo>
                  <a:lnTo>
                    <a:pt x="14" y="30"/>
                  </a:lnTo>
                  <a:lnTo>
                    <a:pt x="21" y="34"/>
                  </a:lnTo>
                  <a:lnTo>
                    <a:pt x="29" y="39"/>
                  </a:lnTo>
                  <a:lnTo>
                    <a:pt x="37" y="44"/>
                  </a:lnTo>
                  <a:lnTo>
                    <a:pt x="44" y="47"/>
                  </a:lnTo>
                  <a:lnTo>
                    <a:pt x="49" y="49"/>
                  </a:lnTo>
                  <a:lnTo>
                    <a:pt x="53" y="51"/>
                  </a:lnTo>
                  <a:lnTo>
                    <a:pt x="59" y="53"/>
                  </a:lnTo>
                  <a:lnTo>
                    <a:pt x="66" y="54"/>
                  </a:lnTo>
                  <a:lnTo>
                    <a:pt x="72" y="55"/>
                  </a:lnTo>
                  <a:lnTo>
                    <a:pt x="78" y="55"/>
                  </a:lnTo>
                  <a:lnTo>
                    <a:pt x="83" y="55"/>
                  </a:lnTo>
                  <a:lnTo>
                    <a:pt x="88" y="55"/>
                  </a:lnTo>
                  <a:lnTo>
                    <a:pt x="97" y="52"/>
                  </a:lnTo>
                  <a:lnTo>
                    <a:pt x="103" y="45"/>
                  </a:lnTo>
                  <a:lnTo>
                    <a:pt x="107" y="37"/>
                  </a:lnTo>
                  <a:lnTo>
                    <a:pt x="113" y="29"/>
                  </a:lnTo>
                  <a:lnTo>
                    <a:pt x="114" y="26"/>
                  </a:lnTo>
                  <a:lnTo>
                    <a:pt x="113" y="25"/>
                  </a:lnTo>
                  <a:lnTo>
                    <a:pt x="111" y="25"/>
                  </a:lnTo>
                  <a:lnTo>
                    <a:pt x="109" y="26"/>
                  </a:lnTo>
                  <a:lnTo>
                    <a:pt x="105" y="30"/>
                  </a:lnTo>
                  <a:lnTo>
                    <a:pt x="101" y="33"/>
                  </a:lnTo>
                  <a:lnTo>
                    <a:pt x="97" y="37"/>
                  </a:lnTo>
                  <a:lnTo>
                    <a:pt x="94" y="39"/>
                  </a:lnTo>
                  <a:lnTo>
                    <a:pt x="89" y="41"/>
                  </a:lnTo>
                  <a:lnTo>
                    <a:pt x="84" y="41"/>
                  </a:lnTo>
                  <a:lnTo>
                    <a:pt x="80" y="42"/>
                  </a:lnTo>
                  <a:lnTo>
                    <a:pt x="74" y="41"/>
                  </a:lnTo>
                  <a:lnTo>
                    <a:pt x="67" y="40"/>
                  </a:lnTo>
                  <a:lnTo>
                    <a:pt x="60" y="39"/>
                  </a:lnTo>
                  <a:lnTo>
                    <a:pt x="53" y="38"/>
                  </a:lnTo>
                  <a:lnTo>
                    <a:pt x="46" y="36"/>
                  </a:lnTo>
                  <a:lnTo>
                    <a:pt x="41" y="33"/>
                  </a:lnTo>
                  <a:lnTo>
                    <a:pt x="34" y="30"/>
                  </a:lnTo>
                  <a:lnTo>
                    <a:pt x="26" y="26"/>
                  </a:lnTo>
                  <a:lnTo>
                    <a:pt x="19" y="23"/>
                  </a:lnTo>
                  <a:lnTo>
                    <a:pt x="13" y="18"/>
                  </a:lnTo>
                  <a:lnTo>
                    <a:pt x="7" y="13"/>
                  </a:lnTo>
                  <a:lnTo>
                    <a:pt x="4" y="7"/>
                  </a:lnTo>
                  <a:lnTo>
                    <a:pt x="3" y="0"/>
                  </a:lnTo>
                  <a:lnTo>
                    <a:pt x="3" y="0"/>
                  </a:lnTo>
                  <a:lnTo>
                    <a:pt x="3" y="0"/>
                  </a:lnTo>
                  <a:lnTo>
                    <a:pt x="1" y="0"/>
                  </a:lnTo>
                  <a:lnTo>
                    <a:pt x="1" y="0"/>
                  </a:lnTo>
                  <a:lnTo>
                    <a:pt x="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4" name="Freeform 203">
              <a:extLst>
                <a:ext uri="{FF2B5EF4-FFF2-40B4-BE49-F238E27FC236}">
                  <a16:creationId xmlns:a16="http://schemas.microsoft.com/office/drawing/2014/main" id="{59A95B1A-BFBC-422B-A1DC-D69B61C01DCE}"/>
                </a:ext>
              </a:extLst>
            </p:cNvPr>
            <p:cNvSpPr>
              <a:spLocks/>
            </p:cNvSpPr>
            <p:nvPr/>
          </p:nvSpPr>
          <p:spPr bwMode="auto">
            <a:xfrm>
              <a:off x="732" y="3490"/>
              <a:ext cx="73" cy="83"/>
            </a:xfrm>
            <a:custGeom>
              <a:avLst/>
              <a:gdLst>
                <a:gd name="T0" fmla="*/ 0 w 145"/>
                <a:gd name="T1" fmla="*/ 0 h 167"/>
                <a:gd name="T2" fmla="*/ 3 w 145"/>
                <a:gd name="T3" fmla="*/ 14 h 167"/>
                <a:gd name="T4" fmla="*/ 6 w 145"/>
                <a:gd name="T5" fmla="*/ 29 h 167"/>
                <a:gd name="T6" fmla="*/ 10 w 145"/>
                <a:gd name="T7" fmla="*/ 43 h 167"/>
                <a:gd name="T8" fmla="*/ 14 w 145"/>
                <a:gd name="T9" fmla="*/ 57 h 167"/>
                <a:gd name="T10" fmla="*/ 20 w 145"/>
                <a:gd name="T11" fmla="*/ 70 h 167"/>
                <a:gd name="T12" fmla="*/ 27 w 145"/>
                <a:gd name="T13" fmla="*/ 83 h 167"/>
                <a:gd name="T14" fmla="*/ 35 w 145"/>
                <a:gd name="T15" fmla="*/ 95 h 167"/>
                <a:gd name="T16" fmla="*/ 44 w 145"/>
                <a:gd name="T17" fmla="*/ 105 h 167"/>
                <a:gd name="T18" fmla="*/ 56 w 145"/>
                <a:gd name="T19" fmla="*/ 114 h 167"/>
                <a:gd name="T20" fmla="*/ 68 w 145"/>
                <a:gd name="T21" fmla="*/ 122 h 167"/>
                <a:gd name="T22" fmla="*/ 80 w 145"/>
                <a:gd name="T23" fmla="*/ 129 h 167"/>
                <a:gd name="T24" fmla="*/ 93 w 145"/>
                <a:gd name="T25" fmla="*/ 135 h 167"/>
                <a:gd name="T26" fmla="*/ 106 w 145"/>
                <a:gd name="T27" fmla="*/ 141 h 167"/>
                <a:gd name="T28" fmla="*/ 117 w 145"/>
                <a:gd name="T29" fmla="*/ 149 h 167"/>
                <a:gd name="T30" fmla="*/ 129 w 145"/>
                <a:gd name="T31" fmla="*/ 157 h 167"/>
                <a:gd name="T32" fmla="*/ 139 w 145"/>
                <a:gd name="T33" fmla="*/ 167 h 167"/>
                <a:gd name="T34" fmla="*/ 141 w 145"/>
                <a:gd name="T35" fmla="*/ 167 h 167"/>
                <a:gd name="T36" fmla="*/ 144 w 145"/>
                <a:gd name="T37" fmla="*/ 166 h 167"/>
                <a:gd name="T38" fmla="*/ 145 w 145"/>
                <a:gd name="T39" fmla="*/ 165 h 167"/>
                <a:gd name="T40" fmla="*/ 145 w 145"/>
                <a:gd name="T41" fmla="*/ 162 h 167"/>
                <a:gd name="T42" fmla="*/ 138 w 145"/>
                <a:gd name="T43" fmla="*/ 150 h 167"/>
                <a:gd name="T44" fmla="*/ 132 w 145"/>
                <a:gd name="T45" fmla="*/ 137 h 167"/>
                <a:gd name="T46" fmla="*/ 123 w 145"/>
                <a:gd name="T47" fmla="*/ 127 h 167"/>
                <a:gd name="T48" fmla="*/ 111 w 145"/>
                <a:gd name="T49" fmla="*/ 118 h 167"/>
                <a:gd name="T50" fmla="*/ 107 w 145"/>
                <a:gd name="T51" fmla="*/ 115 h 167"/>
                <a:gd name="T52" fmla="*/ 101 w 145"/>
                <a:gd name="T53" fmla="*/ 113 h 167"/>
                <a:gd name="T54" fmla="*/ 96 w 145"/>
                <a:gd name="T55" fmla="*/ 111 h 167"/>
                <a:gd name="T56" fmla="*/ 91 w 145"/>
                <a:gd name="T57" fmla="*/ 110 h 167"/>
                <a:gd name="T58" fmla="*/ 86 w 145"/>
                <a:gd name="T59" fmla="*/ 107 h 167"/>
                <a:gd name="T60" fmla="*/ 80 w 145"/>
                <a:gd name="T61" fmla="*/ 105 h 167"/>
                <a:gd name="T62" fmla="*/ 76 w 145"/>
                <a:gd name="T63" fmla="*/ 101 h 167"/>
                <a:gd name="T64" fmla="*/ 71 w 145"/>
                <a:gd name="T65" fmla="*/ 98 h 167"/>
                <a:gd name="T66" fmla="*/ 65 w 145"/>
                <a:gd name="T67" fmla="*/ 95 h 167"/>
                <a:gd name="T68" fmla="*/ 61 w 145"/>
                <a:gd name="T69" fmla="*/ 91 h 167"/>
                <a:gd name="T70" fmla="*/ 55 w 145"/>
                <a:gd name="T71" fmla="*/ 86 h 167"/>
                <a:gd name="T72" fmla="*/ 50 w 145"/>
                <a:gd name="T73" fmla="*/ 83 h 167"/>
                <a:gd name="T74" fmla="*/ 44 w 145"/>
                <a:gd name="T75" fmla="*/ 80 h 167"/>
                <a:gd name="T76" fmla="*/ 40 w 145"/>
                <a:gd name="T77" fmla="*/ 75 h 167"/>
                <a:gd name="T78" fmla="*/ 34 w 145"/>
                <a:gd name="T79" fmla="*/ 70 h 167"/>
                <a:gd name="T80" fmla="*/ 29 w 145"/>
                <a:gd name="T81" fmla="*/ 66 h 167"/>
                <a:gd name="T82" fmla="*/ 19 w 145"/>
                <a:gd name="T83" fmla="*/ 51 h 167"/>
                <a:gd name="T84" fmla="*/ 11 w 145"/>
                <a:gd name="T85" fmla="*/ 35 h 167"/>
                <a:gd name="T86" fmla="*/ 5 w 145"/>
                <a:gd name="T87" fmla="*/ 17 h 167"/>
                <a:gd name="T88" fmla="*/ 1 w 145"/>
                <a:gd name="T89" fmla="*/ 0 h 167"/>
                <a:gd name="T90" fmla="*/ 0 w 145"/>
                <a:gd name="T91" fmla="*/ 0 h 167"/>
                <a:gd name="T92" fmla="*/ 0 w 145"/>
                <a:gd name="T93" fmla="*/ 0 h 167"/>
                <a:gd name="T94" fmla="*/ 0 w 145"/>
                <a:gd name="T95" fmla="*/ 0 h 167"/>
                <a:gd name="T96" fmla="*/ 0 w 145"/>
                <a:gd name="T97" fmla="*/ 0 h 167"/>
                <a:gd name="T98" fmla="*/ 0 w 145"/>
                <a:gd name="T99"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5" h="167">
                  <a:moveTo>
                    <a:pt x="0" y="0"/>
                  </a:moveTo>
                  <a:lnTo>
                    <a:pt x="3" y="14"/>
                  </a:lnTo>
                  <a:lnTo>
                    <a:pt x="6" y="29"/>
                  </a:lnTo>
                  <a:lnTo>
                    <a:pt x="10" y="43"/>
                  </a:lnTo>
                  <a:lnTo>
                    <a:pt x="14" y="57"/>
                  </a:lnTo>
                  <a:lnTo>
                    <a:pt x="20" y="70"/>
                  </a:lnTo>
                  <a:lnTo>
                    <a:pt x="27" y="83"/>
                  </a:lnTo>
                  <a:lnTo>
                    <a:pt x="35" y="95"/>
                  </a:lnTo>
                  <a:lnTo>
                    <a:pt x="44" y="105"/>
                  </a:lnTo>
                  <a:lnTo>
                    <a:pt x="56" y="114"/>
                  </a:lnTo>
                  <a:lnTo>
                    <a:pt x="68" y="122"/>
                  </a:lnTo>
                  <a:lnTo>
                    <a:pt x="80" y="129"/>
                  </a:lnTo>
                  <a:lnTo>
                    <a:pt x="93" y="135"/>
                  </a:lnTo>
                  <a:lnTo>
                    <a:pt x="106" y="141"/>
                  </a:lnTo>
                  <a:lnTo>
                    <a:pt x="117" y="149"/>
                  </a:lnTo>
                  <a:lnTo>
                    <a:pt x="129" y="157"/>
                  </a:lnTo>
                  <a:lnTo>
                    <a:pt x="139" y="167"/>
                  </a:lnTo>
                  <a:lnTo>
                    <a:pt x="141" y="167"/>
                  </a:lnTo>
                  <a:lnTo>
                    <a:pt x="144" y="166"/>
                  </a:lnTo>
                  <a:lnTo>
                    <a:pt x="145" y="165"/>
                  </a:lnTo>
                  <a:lnTo>
                    <a:pt x="145" y="162"/>
                  </a:lnTo>
                  <a:lnTo>
                    <a:pt x="138" y="150"/>
                  </a:lnTo>
                  <a:lnTo>
                    <a:pt x="132" y="137"/>
                  </a:lnTo>
                  <a:lnTo>
                    <a:pt x="123" y="127"/>
                  </a:lnTo>
                  <a:lnTo>
                    <a:pt x="111" y="118"/>
                  </a:lnTo>
                  <a:lnTo>
                    <a:pt x="107" y="115"/>
                  </a:lnTo>
                  <a:lnTo>
                    <a:pt x="101" y="113"/>
                  </a:lnTo>
                  <a:lnTo>
                    <a:pt x="96" y="111"/>
                  </a:lnTo>
                  <a:lnTo>
                    <a:pt x="91" y="110"/>
                  </a:lnTo>
                  <a:lnTo>
                    <a:pt x="86" y="107"/>
                  </a:lnTo>
                  <a:lnTo>
                    <a:pt x="80" y="105"/>
                  </a:lnTo>
                  <a:lnTo>
                    <a:pt x="76" y="101"/>
                  </a:lnTo>
                  <a:lnTo>
                    <a:pt x="71" y="98"/>
                  </a:lnTo>
                  <a:lnTo>
                    <a:pt x="65" y="95"/>
                  </a:lnTo>
                  <a:lnTo>
                    <a:pt x="61" y="91"/>
                  </a:lnTo>
                  <a:lnTo>
                    <a:pt x="55" y="86"/>
                  </a:lnTo>
                  <a:lnTo>
                    <a:pt x="50" y="83"/>
                  </a:lnTo>
                  <a:lnTo>
                    <a:pt x="44" y="80"/>
                  </a:lnTo>
                  <a:lnTo>
                    <a:pt x="40" y="75"/>
                  </a:lnTo>
                  <a:lnTo>
                    <a:pt x="34" y="70"/>
                  </a:lnTo>
                  <a:lnTo>
                    <a:pt x="29" y="66"/>
                  </a:lnTo>
                  <a:lnTo>
                    <a:pt x="19" y="51"/>
                  </a:lnTo>
                  <a:lnTo>
                    <a:pt x="11" y="35"/>
                  </a:lnTo>
                  <a:lnTo>
                    <a:pt x="5" y="17"/>
                  </a:lnTo>
                  <a:lnTo>
                    <a:pt x="1" y="0"/>
                  </a:lnTo>
                  <a:lnTo>
                    <a:pt x="0" y="0"/>
                  </a:lnTo>
                  <a:lnTo>
                    <a:pt x="0" y="0"/>
                  </a:lnTo>
                  <a:lnTo>
                    <a:pt x="0" y="0"/>
                  </a:lnTo>
                  <a:lnTo>
                    <a:pt x="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aphicFrame>
        <p:nvGraphicFramePr>
          <p:cNvPr id="95" name="Object 207">
            <a:extLst>
              <a:ext uri="{FF2B5EF4-FFF2-40B4-BE49-F238E27FC236}">
                <a16:creationId xmlns:a16="http://schemas.microsoft.com/office/drawing/2014/main" id="{A634113A-BD95-428E-9996-D414E703B065}"/>
              </a:ext>
            </a:extLst>
          </p:cNvPr>
          <p:cNvGraphicFramePr>
            <a:graphicFrameLocks noChangeAspect="1"/>
          </p:cNvGraphicFramePr>
          <p:nvPr/>
        </p:nvGraphicFramePr>
        <p:xfrm>
          <a:off x="1275734" y="788633"/>
          <a:ext cx="615950" cy="492125"/>
        </p:xfrm>
        <a:graphic>
          <a:graphicData uri="http://schemas.openxmlformats.org/presentationml/2006/ole">
            <mc:AlternateContent xmlns:mc="http://schemas.openxmlformats.org/markup-compatibility/2006">
              <mc:Choice xmlns:v="urn:schemas-microsoft-com:vml" Requires="v">
                <p:oleObj spid="_x0000_s1218" name="Equation" r:id="rId3" imgW="317160" imgH="253800" progId="Equation.DSMT4">
                  <p:embed/>
                </p:oleObj>
              </mc:Choice>
              <mc:Fallback>
                <p:oleObj name="Equation" r:id="rId3" imgW="317160" imgH="253800" progId="Equation.DSMT4">
                  <p:embed/>
                  <p:pic>
                    <p:nvPicPr>
                      <p:cNvPr id="95" name="Object 207">
                        <a:extLst>
                          <a:ext uri="{FF2B5EF4-FFF2-40B4-BE49-F238E27FC236}">
                            <a16:creationId xmlns:a16="http://schemas.microsoft.com/office/drawing/2014/main" id="{A634113A-BD95-428E-9996-D414E703B06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75734" y="788633"/>
                        <a:ext cx="615950" cy="492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96" name="Object 208">
            <a:extLst>
              <a:ext uri="{FF2B5EF4-FFF2-40B4-BE49-F238E27FC236}">
                <a16:creationId xmlns:a16="http://schemas.microsoft.com/office/drawing/2014/main" id="{457C3FC7-F77D-44E8-AC39-EED086DB63DC}"/>
              </a:ext>
            </a:extLst>
          </p:cNvPr>
          <p:cNvGraphicFramePr>
            <a:graphicFrameLocks noChangeAspect="1"/>
          </p:cNvGraphicFramePr>
          <p:nvPr/>
        </p:nvGraphicFramePr>
        <p:xfrm>
          <a:off x="5390534" y="906108"/>
          <a:ext cx="615950" cy="492125"/>
        </p:xfrm>
        <a:graphic>
          <a:graphicData uri="http://schemas.openxmlformats.org/presentationml/2006/ole">
            <mc:AlternateContent xmlns:mc="http://schemas.openxmlformats.org/markup-compatibility/2006">
              <mc:Choice xmlns:v="urn:schemas-microsoft-com:vml" Requires="v">
                <p:oleObj spid="_x0000_s1219" name="Equation" r:id="rId5" imgW="317160" imgH="253800" progId="Equation.DSMT4">
                  <p:embed/>
                </p:oleObj>
              </mc:Choice>
              <mc:Fallback>
                <p:oleObj name="Equation" r:id="rId5" imgW="317160" imgH="253800" progId="Equation.DSMT4">
                  <p:embed/>
                  <p:pic>
                    <p:nvPicPr>
                      <p:cNvPr id="96" name="Object 208">
                        <a:extLst>
                          <a:ext uri="{FF2B5EF4-FFF2-40B4-BE49-F238E27FC236}">
                            <a16:creationId xmlns:a16="http://schemas.microsoft.com/office/drawing/2014/main" id="{457C3FC7-F77D-44E8-AC39-EED086DB63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0534" y="906108"/>
                        <a:ext cx="615950" cy="492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97" name="Object 209">
            <a:extLst>
              <a:ext uri="{FF2B5EF4-FFF2-40B4-BE49-F238E27FC236}">
                <a16:creationId xmlns:a16="http://schemas.microsoft.com/office/drawing/2014/main" id="{622016C3-628D-4131-9736-B98302A0D954}"/>
              </a:ext>
            </a:extLst>
          </p:cNvPr>
          <p:cNvGraphicFramePr>
            <a:graphicFrameLocks noChangeAspect="1"/>
          </p:cNvGraphicFramePr>
          <p:nvPr/>
        </p:nvGraphicFramePr>
        <p:xfrm>
          <a:off x="4044334" y="2450746"/>
          <a:ext cx="114300" cy="177800"/>
        </p:xfrm>
        <a:graphic>
          <a:graphicData uri="http://schemas.openxmlformats.org/presentationml/2006/ole">
            <mc:AlternateContent xmlns:mc="http://schemas.openxmlformats.org/markup-compatibility/2006">
              <mc:Choice xmlns:v="urn:schemas-microsoft-com:vml" Requires="v">
                <p:oleObj spid="_x0000_s1220" name="Equation" r:id="rId6" imgW="114120" imgH="177480" progId="Equation.DSMT4">
                  <p:embed/>
                </p:oleObj>
              </mc:Choice>
              <mc:Fallback>
                <p:oleObj name="Equation" r:id="rId6" imgW="114120" imgH="177480" progId="Equation.DSMT4">
                  <p:embed/>
                  <p:pic>
                    <p:nvPicPr>
                      <p:cNvPr id="97" name="Object 209">
                        <a:extLst>
                          <a:ext uri="{FF2B5EF4-FFF2-40B4-BE49-F238E27FC236}">
                            <a16:creationId xmlns:a16="http://schemas.microsoft.com/office/drawing/2014/main" id="{622016C3-628D-4131-9736-B98302A0D95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44334" y="2450746"/>
                        <a:ext cx="114300" cy="177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98" name="Picture 210">
            <a:extLst>
              <a:ext uri="{FF2B5EF4-FFF2-40B4-BE49-F238E27FC236}">
                <a16:creationId xmlns:a16="http://schemas.microsoft.com/office/drawing/2014/main" id="{982978AC-62C1-4C9C-B269-43F3D5DEB143}"/>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36084" y="2312633"/>
            <a:ext cx="5842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9" name="Picture 211">
            <a:extLst>
              <a:ext uri="{FF2B5EF4-FFF2-40B4-BE49-F238E27FC236}">
                <a16:creationId xmlns:a16="http://schemas.microsoft.com/office/drawing/2014/main" id="{91B0C896-1E2B-47BD-BF5F-6FCC1809B9E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60284" y="2349146"/>
            <a:ext cx="5842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00" name="Group 215">
            <a:extLst>
              <a:ext uri="{FF2B5EF4-FFF2-40B4-BE49-F238E27FC236}">
                <a16:creationId xmlns:a16="http://schemas.microsoft.com/office/drawing/2014/main" id="{5A06C58A-4819-404C-B8B8-E938F6854DDB}"/>
              </a:ext>
            </a:extLst>
          </p:cNvPr>
          <p:cNvGrpSpPr>
            <a:grpSpLocks/>
          </p:cNvGrpSpPr>
          <p:nvPr/>
        </p:nvGrpSpPr>
        <p:grpSpPr bwMode="auto">
          <a:xfrm>
            <a:off x="2196484" y="4522433"/>
            <a:ext cx="5334000" cy="609600"/>
            <a:chOff x="720" y="1392"/>
            <a:chExt cx="3687" cy="625"/>
          </a:xfrm>
        </p:grpSpPr>
        <p:grpSp>
          <p:nvGrpSpPr>
            <p:cNvPr id="101" name="Group 216">
              <a:extLst>
                <a:ext uri="{FF2B5EF4-FFF2-40B4-BE49-F238E27FC236}">
                  <a16:creationId xmlns:a16="http://schemas.microsoft.com/office/drawing/2014/main" id="{1A47F304-8FF1-4B84-A958-8622F68AC496}"/>
                </a:ext>
              </a:extLst>
            </p:cNvPr>
            <p:cNvGrpSpPr>
              <a:grpSpLocks/>
            </p:cNvGrpSpPr>
            <p:nvPr/>
          </p:nvGrpSpPr>
          <p:grpSpPr bwMode="auto">
            <a:xfrm>
              <a:off x="1104" y="1392"/>
              <a:ext cx="2928" cy="625"/>
              <a:chOff x="48" y="1161"/>
              <a:chExt cx="4869" cy="856"/>
            </a:xfrm>
          </p:grpSpPr>
          <p:sp>
            <p:nvSpPr>
              <p:cNvPr id="104" name="Arc 217">
                <a:extLst>
                  <a:ext uri="{FF2B5EF4-FFF2-40B4-BE49-F238E27FC236}">
                    <a16:creationId xmlns:a16="http://schemas.microsoft.com/office/drawing/2014/main" id="{216343C8-9AE6-490E-ABF7-C5476191B55D}"/>
                  </a:ext>
                </a:extLst>
              </p:cNvPr>
              <p:cNvSpPr>
                <a:spLocks/>
              </p:cNvSpPr>
              <p:nvPr/>
            </p:nvSpPr>
            <p:spPr bwMode="auto">
              <a:xfrm>
                <a:off x="48" y="1164"/>
                <a:ext cx="612" cy="841"/>
              </a:xfrm>
              <a:custGeom>
                <a:avLst/>
                <a:gdLst>
                  <a:gd name="G0" fmla="+- 21430 0 0"/>
                  <a:gd name="G1" fmla="+- 21600 0 0"/>
                  <a:gd name="G2" fmla="+- 21600 0 0"/>
                  <a:gd name="T0" fmla="*/ 0 w 43030"/>
                  <a:gd name="T1" fmla="*/ 18897 h 37126"/>
                  <a:gd name="T2" fmla="*/ 36447 w 43030"/>
                  <a:gd name="T3" fmla="*/ 37126 h 37126"/>
                  <a:gd name="T4" fmla="*/ 21430 w 43030"/>
                  <a:gd name="T5" fmla="*/ 21600 h 37126"/>
                </a:gdLst>
                <a:ahLst/>
                <a:cxnLst>
                  <a:cxn ang="0">
                    <a:pos x="T0" y="T1"/>
                  </a:cxn>
                  <a:cxn ang="0">
                    <a:pos x="T2" y="T3"/>
                  </a:cxn>
                  <a:cxn ang="0">
                    <a:pos x="T4" y="T5"/>
                  </a:cxn>
                </a:cxnLst>
                <a:rect l="0" t="0" r="r" b="b"/>
                <a:pathLst>
                  <a:path w="43030" h="37126" fill="none" extrusionOk="0">
                    <a:moveTo>
                      <a:pt x="-1" y="18896"/>
                    </a:moveTo>
                    <a:cubicBezTo>
                      <a:pt x="1361" y="8098"/>
                      <a:pt x="10545" y="0"/>
                      <a:pt x="21430" y="0"/>
                    </a:cubicBezTo>
                    <a:cubicBezTo>
                      <a:pt x="33359" y="0"/>
                      <a:pt x="43030" y="9670"/>
                      <a:pt x="43030" y="21600"/>
                    </a:cubicBezTo>
                    <a:cubicBezTo>
                      <a:pt x="43030" y="27453"/>
                      <a:pt x="40654" y="33056"/>
                      <a:pt x="36446" y="37125"/>
                    </a:cubicBezTo>
                  </a:path>
                  <a:path w="43030" h="37126" stroke="0" extrusionOk="0">
                    <a:moveTo>
                      <a:pt x="-1" y="18896"/>
                    </a:moveTo>
                    <a:cubicBezTo>
                      <a:pt x="1361" y="8098"/>
                      <a:pt x="10545" y="0"/>
                      <a:pt x="21430" y="0"/>
                    </a:cubicBezTo>
                    <a:cubicBezTo>
                      <a:pt x="33359" y="0"/>
                      <a:pt x="43030" y="9670"/>
                      <a:pt x="43030" y="21600"/>
                    </a:cubicBezTo>
                    <a:cubicBezTo>
                      <a:pt x="43030" y="27453"/>
                      <a:pt x="40654" y="33056"/>
                      <a:pt x="36446" y="37125"/>
                    </a:cubicBezTo>
                    <a:lnTo>
                      <a:pt x="2143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05" name="Group 218">
                <a:extLst>
                  <a:ext uri="{FF2B5EF4-FFF2-40B4-BE49-F238E27FC236}">
                    <a16:creationId xmlns:a16="http://schemas.microsoft.com/office/drawing/2014/main" id="{D1FB84E9-D766-4219-855F-8BA426C2F7AF}"/>
                  </a:ext>
                </a:extLst>
              </p:cNvPr>
              <p:cNvGrpSpPr>
                <a:grpSpLocks/>
              </p:cNvGrpSpPr>
              <p:nvPr/>
            </p:nvGrpSpPr>
            <p:grpSpPr bwMode="auto">
              <a:xfrm>
                <a:off x="474" y="1161"/>
                <a:ext cx="4443" cy="856"/>
                <a:chOff x="-30" y="1152"/>
                <a:chExt cx="4443" cy="856"/>
              </a:xfrm>
            </p:grpSpPr>
            <p:sp>
              <p:nvSpPr>
                <p:cNvPr id="106" name="Arc 219">
                  <a:extLst>
                    <a:ext uri="{FF2B5EF4-FFF2-40B4-BE49-F238E27FC236}">
                      <a16:creationId xmlns:a16="http://schemas.microsoft.com/office/drawing/2014/main" id="{08D4559A-5BF4-4064-BC52-C424E749C4BB}"/>
                    </a:ext>
                  </a:extLst>
                </p:cNvPr>
                <p:cNvSpPr>
                  <a:spLocks/>
                </p:cNvSpPr>
                <p:nvPr/>
              </p:nvSpPr>
              <p:spPr bwMode="auto">
                <a:xfrm>
                  <a:off x="3371" y="1152"/>
                  <a:ext cx="615" cy="840"/>
                </a:xfrm>
                <a:custGeom>
                  <a:avLst/>
                  <a:gdLst>
                    <a:gd name="G0" fmla="+- 21600 0 0"/>
                    <a:gd name="G1" fmla="+- 21600 0 0"/>
                    <a:gd name="G2" fmla="+- 21600 0 0"/>
                    <a:gd name="T0" fmla="*/ 6463 w 43200"/>
                    <a:gd name="T1" fmla="*/ 37009 h 37126"/>
                    <a:gd name="T2" fmla="*/ 36617 w 43200"/>
                    <a:gd name="T3" fmla="*/ 37126 h 37126"/>
                    <a:gd name="T4" fmla="*/ 21600 w 43200"/>
                    <a:gd name="T5" fmla="*/ 21600 h 37126"/>
                  </a:gdLst>
                  <a:ahLst/>
                  <a:cxnLst>
                    <a:cxn ang="0">
                      <a:pos x="T0" y="T1"/>
                    </a:cxn>
                    <a:cxn ang="0">
                      <a:pos x="T2" y="T3"/>
                    </a:cxn>
                    <a:cxn ang="0">
                      <a:pos x="T4" y="T5"/>
                    </a:cxn>
                  </a:cxnLst>
                  <a:rect l="0" t="0" r="r" b="b"/>
                  <a:pathLst>
                    <a:path w="43200" h="37126" fill="none"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path>
                    <a:path w="43200" h="37126" stroke="0"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lnTo>
                        <a:pt x="2160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07" name="Group 220">
                  <a:extLst>
                    <a:ext uri="{FF2B5EF4-FFF2-40B4-BE49-F238E27FC236}">
                      <a16:creationId xmlns:a16="http://schemas.microsoft.com/office/drawing/2014/main" id="{D0FBB1DE-3B4C-499F-A605-6F79F126BF03}"/>
                    </a:ext>
                  </a:extLst>
                </p:cNvPr>
                <p:cNvGrpSpPr>
                  <a:grpSpLocks/>
                </p:cNvGrpSpPr>
                <p:nvPr/>
              </p:nvGrpSpPr>
              <p:grpSpPr bwMode="auto">
                <a:xfrm>
                  <a:off x="-30" y="1152"/>
                  <a:ext cx="4443" cy="856"/>
                  <a:chOff x="-30" y="1152"/>
                  <a:chExt cx="4443" cy="856"/>
                </a:xfrm>
              </p:grpSpPr>
              <p:grpSp>
                <p:nvGrpSpPr>
                  <p:cNvPr id="108" name="Group 221">
                    <a:extLst>
                      <a:ext uri="{FF2B5EF4-FFF2-40B4-BE49-F238E27FC236}">
                        <a16:creationId xmlns:a16="http://schemas.microsoft.com/office/drawing/2014/main" id="{C40E490E-E673-4031-A142-8C278A50DF1B}"/>
                      </a:ext>
                    </a:extLst>
                  </p:cNvPr>
                  <p:cNvGrpSpPr>
                    <a:grpSpLocks/>
                  </p:cNvGrpSpPr>
                  <p:nvPr/>
                </p:nvGrpSpPr>
                <p:grpSpPr bwMode="auto">
                  <a:xfrm>
                    <a:off x="1668" y="1159"/>
                    <a:ext cx="1889" cy="849"/>
                    <a:chOff x="1668" y="1159"/>
                    <a:chExt cx="1889" cy="849"/>
                  </a:xfrm>
                </p:grpSpPr>
                <p:sp>
                  <p:nvSpPr>
                    <p:cNvPr id="115" name="Arc 222">
                      <a:extLst>
                        <a:ext uri="{FF2B5EF4-FFF2-40B4-BE49-F238E27FC236}">
                          <a16:creationId xmlns:a16="http://schemas.microsoft.com/office/drawing/2014/main" id="{F45C32FE-7622-4D41-86B4-4D188A996749}"/>
                        </a:ext>
                      </a:extLst>
                    </p:cNvPr>
                    <p:cNvSpPr>
                      <a:spLocks/>
                    </p:cNvSpPr>
                    <p:nvPr/>
                  </p:nvSpPr>
                  <p:spPr bwMode="auto">
                    <a:xfrm>
                      <a:off x="1668" y="1168"/>
                      <a:ext cx="614" cy="840"/>
                    </a:xfrm>
                    <a:custGeom>
                      <a:avLst/>
                      <a:gdLst>
                        <a:gd name="G0" fmla="+- 21600 0 0"/>
                        <a:gd name="G1" fmla="+- 21600 0 0"/>
                        <a:gd name="G2" fmla="+- 21600 0 0"/>
                        <a:gd name="T0" fmla="*/ 6463 w 43200"/>
                        <a:gd name="T1" fmla="*/ 37009 h 37126"/>
                        <a:gd name="T2" fmla="*/ 36617 w 43200"/>
                        <a:gd name="T3" fmla="*/ 37126 h 37126"/>
                        <a:gd name="T4" fmla="*/ 21600 w 43200"/>
                        <a:gd name="T5" fmla="*/ 21600 h 37126"/>
                      </a:gdLst>
                      <a:ahLst/>
                      <a:cxnLst>
                        <a:cxn ang="0">
                          <a:pos x="T0" y="T1"/>
                        </a:cxn>
                        <a:cxn ang="0">
                          <a:pos x="T2" y="T3"/>
                        </a:cxn>
                        <a:cxn ang="0">
                          <a:pos x="T4" y="T5"/>
                        </a:cxn>
                      </a:cxnLst>
                      <a:rect l="0" t="0" r="r" b="b"/>
                      <a:pathLst>
                        <a:path w="43200" h="37126" fill="none"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path>
                        <a:path w="43200" h="37126" stroke="0"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lnTo>
                            <a:pt x="2160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6" name="Arc 223">
                      <a:extLst>
                        <a:ext uri="{FF2B5EF4-FFF2-40B4-BE49-F238E27FC236}">
                          <a16:creationId xmlns:a16="http://schemas.microsoft.com/office/drawing/2014/main" id="{C14A1EC3-14D6-4227-B1F0-EECF9B203D63}"/>
                        </a:ext>
                      </a:extLst>
                    </p:cNvPr>
                    <p:cNvSpPr>
                      <a:spLocks/>
                    </p:cNvSpPr>
                    <p:nvPr/>
                  </p:nvSpPr>
                  <p:spPr bwMode="auto">
                    <a:xfrm>
                      <a:off x="2095" y="1160"/>
                      <a:ext cx="614" cy="841"/>
                    </a:xfrm>
                    <a:custGeom>
                      <a:avLst/>
                      <a:gdLst>
                        <a:gd name="G0" fmla="+- 21600 0 0"/>
                        <a:gd name="G1" fmla="+- 21600 0 0"/>
                        <a:gd name="G2" fmla="+- 21600 0 0"/>
                        <a:gd name="T0" fmla="*/ 6463 w 43200"/>
                        <a:gd name="T1" fmla="*/ 37009 h 37126"/>
                        <a:gd name="T2" fmla="*/ 36617 w 43200"/>
                        <a:gd name="T3" fmla="*/ 37126 h 37126"/>
                        <a:gd name="T4" fmla="*/ 21600 w 43200"/>
                        <a:gd name="T5" fmla="*/ 21600 h 37126"/>
                      </a:gdLst>
                      <a:ahLst/>
                      <a:cxnLst>
                        <a:cxn ang="0">
                          <a:pos x="T0" y="T1"/>
                        </a:cxn>
                        <a:cxn ang="0">
                          <a:pos x="T2" y="T3"/>
                        </a:cxn>
                        <a:cxn ang="0">
                          <a:pos x="T4" y="T5"/>
                        </a:cxn>
                      </a:cxnLst>
                      <a:rect l="0" t="0" r="r" b="b"/>
                      <a:pathLst>
                        <a:path w="43200" h="37126" fill="none"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path>
                        <a:path w="43200" h="37126" stroke="0"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lnTo>
                            <a:pt x="2160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7" name="Arc 224">
                      <a:extLst>
                        <a:ext uri="{FF2B5EF4-FFF2-40B4-BE49-F238E27FC236}">
                          <a16:creationId xmlns:a16="http://schemas.microsoft.com/office/drawing/2014/main" id="{FE2C81DF-0347-4A0B-BE2B-2E165304B98D}"/>
                        </a:ext>
                      </a:extLst>
                    </p:cNvPr>
                    <p:cNvSpPr>
                      <a:spLocks/>
                    </p:cNvSpPr>
                    <p:nvPr/>
                  </p:nvSpPr>
                  <p:spPr bwMode="auto">
                    <a:xfrm>
                      <a:off x="2515" y="1167"/>
                      <a:ext cx="614" cy="840"/>
                    </a:xfrm>
                    <a:custGeom>
                      <a:avLst/>
                      <a:gdLst>
                        <a:gd name="G0" fmla="+- 21600 0 0"/>
                        <a:gd name="G1" fmla="+- 21600 0 0"/>
                        <a:gd name="G2" fmla="+- 21600 0 0"/>
                        <a:gd name="T0" fmla="*/ 6463 w 43200"/>
                        <a:gd name="T1" fmla="*/ 37009 h 37126"/>
                        <a:gd name="T2" fmla="*/ 36617 w 43200"/>
                        <a:gd name="T3" fmla="*/ 37126 h 37126"/>
                        <a:gd name="T4" fmla="*/ 21600 w 43200"/>
                        <a:gd name="T5" fmla="*/ 21600 h 37126"/>
                      </a:gdLst>
                      <a:ahLst/>
                      <a:cxnLst>
                        <a:cxn ang="0">
                          <a:pos x="T0" y="T1"/>
                        </a:cxn>
                        <a:cxn ang="0">
                          <a:pos x="T2" y="T3"/>
                        </a:cxn>
                        <a:cxn ang="0">
                          <a:pos x="T4" y="T5"/>
                        </a:cxn>
                      </a:cxnLst>
                      <a:rect l="0" t="0" r="r" b="b"/>
                      <a:pathLst>
                        <a:path w="43200" h="37126" fill="none"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path>
                        <a:path w="43200" h="37126" stroke="0"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lnTo>
                            <a:pt x="2160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8" name="Arc 225">
                      <a:extLst>
                        <a:ext uri="{FF2B5EF4-FFF2-40B4-BE49-F238E27FC236}">
                          <a16:creationId xmlns:a16="http://schemas.microsoft.com/office/drawing/2014/main" id="{5D622630-8248-48E0-B7FF-AB69E721E51B}"/>
                        </a:ext>
                      </a:extLst>
                    </p:cNvPr>
                    <p:cNvSpPr>
                      <a:spLocks/>
                    </p:cNvSpPr>
                    <p:nvPr/>
                  </p:nvSpPr>
                  <p:spPr bwMode="auto">
                    <a:xfrm>
                      <a:off x="2943" y="1159"/>
                      <a:ext cx="614" cy="840"/>
                    </a:xfrm>
                    <a:custGeom>
                      <a:avLst/>
                      <a:gdLst>
                        <a:gd name="G0" fmla="+- 21600 0 0"/>
                        <a:gd name="G1" fmla="+- 21600 0 0"/>
                        <a:gd name="G2" fmla="+- 21600 0 0"/>
                        <a:gd name="T0" fmla="*/ 6463 w 43200"/>
                        <a:gd name="T1" fmla="*/ 37009 h 37126"/>
                        <a:gd name="T2" fmla="*/ 36617 w 43200"/>
                        <a:gd name="T3" fmla="*/ 37126 h 37126"/>
                        <a:gd name="T4" fmla="*/ 21600 w 43200"/>
                        <a:gd name="T5" fmla="*/ 21600 h 37126"/>
                      </a:gdLst>
                      <a:ahLst/>
                      <a:cxnLst>
                        <a:cxn ang="0">
                          <a:pos x="T0" y="T1"/>
                        </a:cxn>
                        <a:cxn ang="0">
                          <a:pos x="T2" y="T3"/>
                        </a:cxn>
                        <a:cxn ang="0">
                          <a:pos x="T4" y="T5"/>
                        </a:cxn>
                      </a:cxnLst>
                      <a:rect l="0" t="0" r="r" b="b"/>
                      <a:pathLst>
                        <a:path w="43200" h="37126" fill="none"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path>
                        <a:path w="43200" h="37126" stroke="0"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lnTo>
                            <a:pt x="2160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109" name="Arc 226">
                    <a:extLst>
                      <a:ext uri="{FF2B5EF4-FFF2-40B4-BE49-F238E27FC236}">
                        <a16:creationId xmlns:a16="http://schemas.microsoft.com/office/drawing/2014/main" id="{A688FE4F-C726-486B-A7B9-7DCF3A6A1E5D}"/>
                      </a:ext>
                    </a:extLst>
                  </p:cNvPr>
                  <p:cNvSpPr>
                    <a:spLocks/>
                  </p:cNvSpPr>
                  <p:nvPr/>
                </p:nvSpPr>
                <p:spPr bwMode="auto">
                  <a:xfrm>
                    <a:off x="3802" y="1153"/>
                    <a:ext cx="611" cy="837"/>
                  </a:xfrm>
                  <a:custGeom>
                    <a:avLst/>
                    <a:gdLst>
                      <a:gd name="G0" fmla="+- 21600 0 0"/>
                      <a:gd name="G1" fmla="+- 21600 0 0"/>
                      <a:gd name="G2" fmla="+- 21600 0 0"/>
                      <a:gd name="T0" fmla="*/ 6463 w 42988"/>
                      <a:gd name="T1" fmla="*/ 37009 h 37009"/>
                      <a:gd name="T2" fmla="*/ 42988 w 42988"/>
                      <a:gd name="T3" fmla="*/ 18581 h 37009"/>
                      <a:gd name="T4" fmla="*/ 21600 w 42988"/>
                      <a:gd name="T5" fmla="*/ 21600 h 37009"/>
                    </a:gdLst>
                    <a:ahLst/>
                    <a:cxnLst>
                      <a:cxn ang="0">
                        <a:pos x="T0" y="T1"/>
                      </a:cxn>
                      <a:cxn ang="0">
                        <a:pos x="T2" y="T3"/>
                      </a:cxn>
                      <a:cxn ang="0">
                        <a:pos x="T4" y="T5"/>
                      </a:cxn>
                    </a:cxnLst>
                    <a:rect l="0" t="0" r="r" b="b"/>
                    <a:pathLst>
                      <a:path w="42988" h="37009" fill="none" extrusionOk="0">
                        <a:moveTo>
                          <a:pt x="6463" y="37008"/>
                        </a:moveTo>
                        <a:cubicBezTo>
                          <a:pt x="2328" y="32947"/>
                          <a:pt x="0" y="27395"/>
                          <a:pt x="0" y="21600"/>
                        </a:cubicBezTo>
                        <a:cubicBezTo>
                          <a:pt x="0" y="9670"/>
                          <a:pt x="9670" y="0"/>
                          <a:pt x="21600" y="0"/>
                        </a:cubicBezTo>
                        <a:cubicBezTo>
                          <a:pt x="32362" y="0"/>
                          <a:pt x="41483" y="7923"/>
                          <a:pt x="42987" y="18581"/>
                        </a:cubicBezTo>
                      </a:path>
                      <a:path w="42988" h="37009" stroke="0" extrusionOk="0">
                        <a:moveTo>
                          <a:pt x="6463" y="37008"/>
                        </a:moveTo>
                        <a:cubicBezTo>
                          <a:pt x="2328" y="32947"/>
                          <a:pt x="0" y="27395"/>
                          <a:pt x="0" y="21600"/>
                        </a:cubicBezTo>
                        <a:cubicBezTo>
                          <a:pt x="0" y="9670"/>
                          <a:pt x="9670" y="0"/>
                          <a:pt x="21600" y="0"/>
                        </a:cubicBezTo>
                        <a:cubicBezTo>
                          <a:pt x="32362" y="0"/>
                          <a:pt x="41483" y="7923"/>
                          <a:pt x="42987" y="18581"/>
                        </a:cubicBezTo>
                        <a:lnTo>
                          <a:pt x="2160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b="1"/>
                  </a:p>
                </p:txBody>
              </p:sp>
              <p:grpSp>
                <p:nvGrpSpPr>
                  <p:cNvPr id="110" name="Group 227">
                    <a:extLst>
                      <a:ext uri="{FF2B5EF4-FFF2-40B4-BE49-F238E27FC236}">
                        <a16:creationId xmlns:a16="http://schemas.microsoft.com/office/drawing/2014/main" id="{1DECDD2D-88AB-4704-9676-F8D26FB6A8A8}"/>
                      </a:ext>
                    </a:extLst>
                  </p:cNvPr>
                  <p:cNvGrpSpPr>
                    <a:grpSpLocks/>
                  </p:cNvGrpSpPr>
                  <p:nvPr/>
                </p:nvGrpSpPr>
                <p:grpSpPr bwMode="auto">
                  <a:xfrm>
                    <a:off x="-30" y="1152"/>
                    <a:ext cx="1889" cy="849"/>
                    <a:chOff x="1668" y="1159"/>
                    <a:chExt cx="1889" cy="849"/>
                  </a:xfrm>
                </p:grpSpPr>
                <p:sp>
                  <p:nvSpPr>
                    <p:cNvPr id="111" name="Arc 228">
                      <a:extLst>
                        <a:ext uri="{FF2B5EF4-FFF2-40B4-BE49-F238E27FC236}">
                          <a16:creationId xmlns:a16="http://schemas.microsoft.com/office/drawing/2014/main" id="{A76BA360-0985-4D7D-8FAA-72E3E2B10FCC}"/>
                        </a:ext>
                      </a:extLst>
                    </p:cNvPr>
                    <p:cNvSpPr>
                      <a:spLocks/>
                    </p:cNvSpPr>
                    <p:nvPr/>
                  </p:nvSpPr>
                  <p:spPr bwMode="auto">
                    <a:xfrm>
                      <a:off x="1668" y="1168"/>
                      <a:ext cx="614" cy="840"/>
                    </a:xfrm>
                    <a:custGeom>
                      <a:avLst/>
                      <a:gdLst>
                        <a:gd name="G0" fmla="+- 21600 0 0"/>
                        <a:gd name="G1" fmla="+- 21600 0 0"/>
                        <a:gd name="G2" fmla="+- 21600 0 0"/>
                        <a:gd name="T0" fmla="*/ 6463 w 43200"/>
                        <a:gd name="T1" fmla="*/ 37009 h 37126"/>
                        <a:gd name="T2" fmla="*/ 36617 w 43200"/>
                        <a:gd name="T3" fmla="*/ 37126 h 37126"/>
                        <a:gd name="T4" fmla="*/ 21600 w 43200"/>
                        <a:gd name="T5" fmla="*/ 21600 h 37126"/>
                      </a:gdLst>
                      <a:ahLst/>
                      <a:cxnLst>
                        <a:cxn ang="0">
                          <a:pos x="T0" y="T1"/>
                        </a:cxn>
                        <a:cxn ang="0">
                          <a:pos x="T2" y="T3"/>
                        </a:cxn>
                        <a:cxn ang="0">
                          <a:pos x="T4" y="T5"/>
                        </a:cxn>
                      </a:cxnLst>
                      <a:rect l="0" t="0" r="r" b="b"/>
                      <a:pathLst>
                        <a:path w="43200" h="37126" fill="none"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path>
                        <a:path w="43200" h="37126" stroke="0"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lnTo>
                            <a:pt x="2160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2" name="Arc 229">
                      <a:extLst>
                        <a:ext uri="{FF2B5EF4-FFF2-40B4-BE49-F238E27FC236}">
                          <a16:creationId xmlns:a16="http://schemas.microsoft.com/office/drawing/2014/main" id="{22212F12-E5EF-4D3C-AC57-3D70496632AF}"/>
                        </a:ext>
                      </a:extLst>
                    </p:cNvPr>
                    <p:cNvSpPr>
                      <a:spLocks/>
                    </p:cNvSpPr>
                    <p:nvPr/>
                  </p:nvSpPr>
                  <p:spPr bwMode="auto">
                    <a:xfrm>
                      <a:off x="2095" y="1160"/>
                      <a:ext cx="614" cy="841"/>
                    </a:xfrm>
                    <a:custGeom>
                      <a:avLst/>
                      <a:gdLst>
                        <a:gd name="G0" fmla="+- 21600 0 0"/>
                        <a:gd name="G1" fmla="+- 21600 0 0"/>
                        <a:gd name="G2" fmla="+- 21600 0 0"/>
                        <a:gd name="T0" fmla="*/ 6463 w 43200"/>
                        <a:gd name="T1" fmla="*/ 37009 h 37126"/>
                        <a:gd name="T2" fmla="*/ 36617 w 43200"/>
                        <a:gd name="T3" fmla="*/ 37126 h 37126"/>
                        <a:gd name="T4" fmla="*/ 21600 w 43200"/>
                        <a:gd name="T5" fmla="*/ 21600 h 37126"/>
                      </a:gdLst>
                      <a:ahLst/>
                      <a:cxnLst>
                        <a:cxn ang="0">
                          <a:pos x="T0" y="T1"/>
                        </a:cxn>
                        <a:cxn ang="0">
                          <a:pos x="T2" y="T3"/>
                        </a:cxn>
                        <a:cxn ang="0">
                          <a:pos x="T4" y="T5"/>
                        </a:cxn>
                      </a:cxnLst>
                      <a:rect l="0" t="0" r="r" b="b"/>
                      <a:pathLst>
                        <a:path w="43200" h="37126" fill="none"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path>
                        <a:path w="43200" h="37126" stroke="0"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lnTo>
                            <a:pt x="2160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3" name="Arc 230">
                      <a:extLst>
                        <a:ext uri="{FF2B5EF4-FFF2-40B4-BE49-F238E27FC236}">
                          <a16:creationId xmlns:a16="http://schemas.microsoft.com/office/drawing/2014/main" id="{BC2FFCA8-D293-492D-AAE0-70C3F2673ED5}"/>
                        </a:ext>
                      </a:extLst>
                    </p:cNvPr>
                    <p:cNvSpPr>
                      <a:spLocks/>
                    </p:cNvSpPr>
                    <p:nvPr/>
                  </p:nvSpPr>
                  <p:spPr bwMode="auto">
                    <a:xfrm>
                      <a:off x="2515" y="1167"/>
                      <a:ext cx="614" cy="840"/>
                    </a:xfrm>
                    <a:custGeom>
                      <a:avLst/>
                      <a:gdLst>
                        <a:gd name="G0" fmla="+- 21600 0 0"/>
                        <a:gd name="G1" fmla="+- 21600 0 0"/>
                        <a:gd name="G2" fmla="+- 21600 0 0"/>
                        <a:gd name="T0" fmla="*/ 6463 w 43200"/>
                        <a:gd name="T1" fmla="*/ 37009 h 37126"/>
                        <a:gd name="T2" fmla="*/ 36617 w 43200"/>
                        <a:gd name="T3" fmla="*/ 37126 h 37126"/>
                        <a:gd name="T4" fmla="*/ 21600 w 43200"/>
                        <a:gd name="T5" fmla="*/ 21600 h 37126"/>
                      </a:gdLst>
                      <a:ahLst/>
                      <a:cxnLst>
                        <a:cxn ang="0">
                          <a:pos x="T0" y="T1"/>
                        </a:cxn>
                        <a:cxn ang="0">
                          <a:pos x="T2" y="T3"/>
                        </a:cxn>
                        <a:cxn ang="0">
                          <a:pos x="T4" y="T5"/>
                        </a:cxn>
                      </a:cxnLst>
                      <a:rect l="0" t="0" r="r" b="b"/>
                      <a:pathLst>
                        <a:path w="43200" h="37126" fill="none"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path>
                        <a:path w="43200" h="37126" stroke="0"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lnTo>
                            <a:pt x="2160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4" name="Arc 231">
                      <a:extLst>
                        <a:ext uri="{FF2B5EF4-FFF2-40B4-BE49-F238E27FC236}">
                          <a16:creationId xmlns:a16="http://schemas.microsoft.com/office/drawing/2014/main" id="{D3468EE6-2AA9-41FA-925A-128EF919F0EE}"/>
                        </a:ext>
                      </a:extLst>
                    </p:cNvPr>
                    <p:cNvSpPr>
                      <a:spLocks/>
                    </p:cNvSpPr>
                    <p:nvPr/>
                  </p:nvSpPr>
                  <p:spPr bwMode="auto">
                    <a:xfrm>
                      <a:off x="2943" y="1159"/>
                      <a:ext cx="614" cy="840"/>
                    </a:xfrm>
                    <a:custGeom>
                      <a:avLst/>
                      <a:gdLst>
                        <a:gd name="G0" fmla="+- 21600 0 0"/>
                        <a:gd name="G1" fmla="+- 21600 0 0"/>
                        <a:gd name="G2" fmla="+- 21600 0 0"/>
                        <a:gd name="T0" fmla="*/ 6463 w 43200"/>
                        <a:gd name="T1" fmla="*/ 37009 h 37126"/>
                        <a:gd name="T2" fmla="*/ 36617 w 43200"/>
                        <a:gd name="T3" fmla="*/ 37126 h 37126"/>
                        <a:gd name="T4" fmla="*/ 21600 w 43200"/>
                        <a:gd name="T5" fmla="*/ 21600 h 37126"/>
                      </a:gdLst>
                      <a:ahLst/>
                      <a:cxnLst>
                        <a:cxn ang="0">
                          <a:pos x="T0" y="T1"/>
                        </a:cxn>
                        <a:cxn ang="0">
                          <a:pos x="T2" y="T3"/>
                        </a:cxn>
                        <a:cxn ang="0">
                          <a:pos x="T4" y="T5"/>
                        </a:cxn>
                      </a:cxnLst>
                      <a:rect l="0" t="0" r="r" b="b"/>
                      <a:pathLst>
                        <a:path w="43200" h="37126" fill="none"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path>
                        <a:path w="43200" h="37126" stroke="0" extrusionOk="0">
                          <a:moveTo>
                            <a:pt x="6463" y="37008"/>
                          </a:moveTo>
                          <a:cubicBezTo>
                            <a:pt x="2328" y="32947"/>
                            <a:pt x="0" y="27395"/>
                            <a:pt x="0" y="21600"/>
                          </a:cubicBezTo>
                          <a:cubicBezTo>
                            <a:pt x="0" y="9670"/>
                            <a:pt x="9670" y="0"/>
                            <a:pt x="21600" y="0"/>
                          </a:cubicBezTo>
                          <a:cubicBezTo>
                            <a:pt x="33529" y="0"/>
                            <a:pt x="43200" y="9670"/>
                            <a:pt x="43200" y="21600"/>
                          </a:cubicBezTo>
                          <a:cubicBezTo>
                            <a:pt x="43200" y="27453"/>
                            <a:pt x="40824" y="33056"/>
                            <a:pt x="36616" y="37125"/>
                          </a:cubicBezTo>
                          <a:lnTo>
                            <a:pt x="21600"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grpSp>
        <p:sp>
          <p:nvSpPr>
            <p:cNvPr id="102" name="Line 232">
              <a:extLst>
                <a:ext uri="{FF2B5EF4-FFF2-40B4-BE49-F238E27FC236}">
                  <a16:creationId xmlns:a16="http://schemas.microsoft.com/office/drawing/2014/main" id="{5CC70D32-4CA8-4AA7-AEC9-37BE05E57C8F}"/>
                </a:ext>
              </a:extLst>
            </p:cNvPr>
            <p:cNvSpPr>
              <a:spLocks noChangeShapeType="1"/>
            </p:cNvSpPr>
            <p:nvPr/>
          </p:nvSpPr>
          <p:spPr bwMode="auto">
            <a:xfrm>
              <a:off x="4023" y="1701"/>
              <a:ext cx="38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 name="Line 233">
              <a:extLst>
                <a:ext uri="{FF2B5EF4-FFF2-40B4-BE49-F238E27FC236}">
                  <a16:creationId xmlns:a16="http://schemas.microsoft.com/office/drawing/2014/main" id="{6A303018-22FA-4231-AE57-77B66D442A47}"/>
                </a:ext>
              </a:extLst>
            </p:cNvPr>
            <p:cNvSpPr>
              <a:spLocks noChangeShapeType="1"/>
            </p:cNvSpPr>
            <p:nvPr/>
          </p:nvSpPr>
          <p:spPr bwMode="auto">
            <a:xfrm flipH="1">
              <a:off x="720" y="1707"/>
              <a:ext cx="38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19" name="Line 235">
            <a:extLst>
              <a:ext uri="{FF2B5EF4-FFF2-40B4-BE49-F238E27FC236}">
                <a16:creationId xmlns:a16="http://schemas.microsoft.com/office/drawing/2014/main" id="{6645B2C0-77DB-476E-8BC0-280F982210FB}"/>
              </a:ext>
            </a:extLst>
          </p:cNvPr>
          <p:cNvSpPr>
            <a:spLocks noChangeShapeType="1"/>
          </p:cNvSpPr>
          <p:nvPr/>
        </p:nvSpPr>
        <p:spPr bwMode="auto">
          <a:xfrm>
            <a:off x="7073284" y="5284433"/>
            <a:ext cx="533400" cy="0"/>
          </a:xfrm>
          <a:prstGeom prst="line">
            <a:avLst/>
          </a:prstGeom>
          <a:noFill/>
          <a:ln w="38100">
            <a:solidFill>
              <a:srgbClr val="FF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0" name="Line 237">
            <a:extLst>
              <a:ext uri="{FF2B5EF4-FFF2-40B4-BE49-F238E27FC236}">
                <a16:creationId xmlns:a16="http://schemas.microsoft.com/office/drawing/2014/main" id="{19330944-414F-4CE4-9AB0-A644111E1D47}"/>
              </a:ext>
            </a:extLst>
          </p:cNvPr>
          <p:cNvSpPr>
            <a:spLocks noChangeShapeType="1"/>
          </p:cNvSpPr>
          <p:nvPr/>
        </p:nvSpPr>
        <p:spPr bwMode="auto">
          <a:xfrm>
            <a:off x="2272684" y="5284433"/>
            <a:ext cx="533400"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121" name="Group 238">
            <a:extLst>
              <a:ext uri="{FF2B5EF4-FFF2-40B4-BE49-F238E27FC236}">
                <a16:creationId xmlns:a16="http://schemas.microsoft.com/office/drawing/2014/main" id="{D844D2E6-821A-4030-8E88-F81A4D00CBBD}"/>
              </a:ext>
            </a:extLst>
          </p:cNvPr>
          <p:cNvGrpSpPr>
            <a:grpSpLocks/>
          </p:cNvGrpSpPr>
          <p:nvPr/>
        </p:nvGrpSpPr>
        <p:grpSpPr bwMode="auto">
          <a:xfrm rot="19800000">
            <a:off x="7433647" y="4522433"/>
            <a:ext cx="706437" cy="671513"/>
            <a:chOff x="672" y="3354"/>
            <a:chExt cx="445" cy="423"/>
          </a:xfrm>
        </p:grpSpPr>
        <p:sp>
          <p:nvSpPr>
            <p:cNvPr id="122" name="Freeform 239">
              <a:extLst>
                <a:ext uri="{FF2B5EF4-FFF2-40B4-BE49-F238E27FC236}">
                  <a16:creationId xmlns:a16="http://schemas.microsoft.com/office/drawing/2014/main" id="{59C6BCF5-886F-4010-86A1-5EE226720DBC}"/>
                </a:ext>
              </a:extLst>
            </p:cNvPr>
            <p:cNvSpPr>
              <a:spLocks/>
            </p:cNvSpPr>
            <p:nvPr/>
          </p:nvSpPr>
          <p:spPr bwMode="auto">
            <a:xfrm>
              <a:off x="825" y="3558"/>
              <a:ext cx="292" cy="206"/>
            </a:xfrm>
            <a:custGeom>
              <a:avLst/>
              <a:gdLst>
                <a:gd name="T0" fmla="*/ 21 w 584"/>
                <a:gd name="T1" fmla="*/ 35 h 411"/>
                <a:gd name="T2" fmla="*/ 32 w 584"/>
                <a:gd name="T3" fmla="*/ 21 h 411"/>
                <a:gd name="T4" fmla="*/ 45 w 584"/>
                <a:gd name="T5" fmla="*/ 12 h 411"/>
                <a:gd name="T6" fmla="*/ 60 w 584"/>
                <a:gd name="T7" fmla="*/ 5 h 411"/>
                <a:gd name="T8" fmla="*/ 76 w 584"/>
                <a:gd name="T9" fmla="*/ 1 h 411"/>
                <a:gd name="T10" fmla="*/ 93 w 584"/>
                <a:gd name="T11" fmla="*/ 0 h 411"/>
                <a:gd name="T12" fmla="*/ 111 w 584"/>
                <a:gd name="T13" fmla="*/ 1 h 411"/>
                <a:gd name="T14" fmla="*/ 129 w 584"/>
                <a:gd name="T15" fmla="*/ 5 h 411"/>
                <a:gd name="T16" fmla="*/ 149 w 584"/>
                <a:gd name="T17" fmla="*/ 9 h 411"/>
                <a:gd name="T18" fmla="*/ 167 w 584"/>
                <a:gd name="T19" fmla="*/ 15 h 411"/>
                <a:gd name="T20" fmla="*/ 186 w 584"/>
                <a:gd name="T21" fmla="*/ 22 h 411"/>
                <a:gd name="T22" fmla="*/ 204 w 584"/>
                <a:gd name="T23" fmla="*/ 30 h 411"/>
                <a:gd name="T24" fmla="*/ 222 w 584"/>
                <a:gd name="T25" fmla="*/ 37 h 411"/>
                <a:gd name="T26" fmla="*/ 240 w 584"/>
                <a:gd name="T27" fmla="*/ 45 h 411"/>
                <a:gd name="T28" fmla="*/ 256 w 584"/>
                <a:gd name="T29" fmla="*/ 52 h 411"/>
                <a:gd name="T30" fmla="*/ 270 w 584"/>
                <a:gd name="T31" fmla="*/ 58 h 411"/>
                <a:gd name="T32" fmla="*/ 284 w 584"/>
                <a:gd name="T33" fmla="*/ 62 h 411"/>
                <a:gd name="T34" fmla="*/ 297 w 584"/>
                <a:gd name="T35" fmla="*/ 67 h 411"/>
                <a:gd name="T36" fmla="*/ 314 w 584"/>
                <a:gd name="T37" fmla="*/ 72 h 411"/>
                <a:gd name="T38" fmla="*/ 332 w 584"/>
                <a:gd name="T39" fmla="*/ 77 h 411"/>
                <a:gd name="T40" fmla="*/ 352 w 584"/>
                <a:gd name="T41" fmla="*/ 83 h 411"/>
                <a:gd name="T42" fmla="*/ 372 w 584"/>
                <a:gd name="T43" fmla="*/ 91 h 411"/>
                <a:gd name="T44" fmla="*/ 393 w 584"/>
                <a:gd name="T45" fmla="*/ 99 h 411"/>
                <a:gd name="T46" fmla="*/ 416 w 584"/>
                <a:gd name="T47" fmla="*/ 110 h 411"/>
                <a:gd name="T48" fmla="*/ 438 w 584"/>
                <a:gd name="T49" fmla="*/ 121 h 411"/>
                <a:gd name="T50" fmla="*/ 460 w 584"/>
                <a:gd name="T51" fmla="*/ 135 h 411"/>
                <a:gd name="T52" fmla="*/ 482 w 584"/>
                <a:gd name="T53" fmla="*/ 151 h 411"/>
                <a:gd name="T54" fmla="*/ 503 w 584"/>
                <a:gd name="T55" fmla="*/ 169 h 411"/>
                <a:gd name="T56" fmla="*/ 522 w 584"/>
                <a:gd name="T57" fmla="*/ 190 h 411"/>
                <a:gd name="T58" fmla="*/ 539 w 584"/>
                <a:gd name="T59" fmla="*/ 213 h 411"/>
                <a:gd name="T60" fmla="*/ 556 w 584"/>
                <a:gd name="T61" fmla="*/ 240 h 411"/>
                <a:gd name="T62" fmla="*/ 569 w 584"/>
                <a:gd name="T63" fmla="*/ 270 h 411"/>
                <a:gd name="T64" fmla="*/ 580 w 584"/>
                <a:gd name="T65" fmla="*/ 302 h 411"/>
                <a:gd name="T66" fmla="*/ 584 w 584"/>
                <a:gd name="T67" fmla="*/ 333 h 411"/>
                <a:gd name="T68" fmla="*/ 579 w 584"/>
                <a:gd name="T69" fmla="*/ 360 h 411"/>
                <a:gd name="T70" fmla="*/ 565 w 584"/>
                <a:gd name="T71" fmla="*/ 380 h 411"/>
                <a:gd name="T72" fmla="*/ 544 w 584"/>
                <a:gd name="T73" fmla="*/ 396 h 411"/>
                <a:gd name="T74" fmla="*/ 515 w 584"/>
                <a:gd name="T75" fmla="*/ 407 h 411"/>
                <a:gd name="T76" fmla="*/ 482 w 584"/>
                <a:gd name="T77" fmla="*/ 411 h 411"/>
                <a:gd name="T78" fmla="*/ 444 w 584"/>
                <a:gd name="T79" fmla="*/ 411 h 411"/>
                <a:gd name="T80" fmla="*/ 401 w 584"/>
                <a:gd name="T81" fmla="*/ 406 h 411"/>
                <a:gd name="T82" fmla="*/ 356 w 584"/>
                <a:gd name="T83" fmla="*/ 394 h 411"/>
                <a:gd name="T84" fmla="*/ 309 w 584"/>
                <a:gd name="T85" fmla="*/ 377 h 411"/>
                <a:gd name="T86" fmla="*/ 262 w 584"/>
                <a:gd name="T87" fmla="*/ 355 h 411"/>
                <a:gd name="T88" fmla="*/ 213 w 584"/>
                <a:gd name="T89" fmla="*/ 327 h 411"/>
                <a:gd name="T90" fmla="*/ 167 w 584"/>
                <a:gd name="T91" fmla="*/ 294 h 411"/>
                <a:gd name="T92" fmla="*/ 122 w 584"/>
                <a:gd name="T93" fmla="*/ 255 h 411"/>
                <a:gd name="T94" fmla="*/ 81 w 584"/>
                <a:gd name="T95" fmla="*/ 210 h 411"/>
                <a:gd name="T96" fmla="*/ 43 w 584"/>
                <a:gd name="T97" fmla="*/ 160 h 411"/>
                <a:gd name="T98" fmla="*/ 42 w 584"/>
                <a:gd name="T99" fmla="*/ 158 h 411"/>
                <a:gd name="T100" fmla="*/ 40 w 584"/>
                <a:gd name="T101" fmla="*/ 156 h 411"/>
                <a:gd name="T102" fmla="*/ 39 w 584"/>
                <a:gd name="T103" fmla="*/ 153 h 411"/>
                <a:gd name="T104" fmla="*/ 38 w 584"/>
                <a:gd name="T105" fmla="*/ 151 h 411"/>
                <a:gd name="T106" fmla="*/ 35 w 584"/>
                <a:gd name="T107" fmla="*/ 150 h 411"/>
                <a:gd name="T108" fmla="*/ 27 w 584"/>
                <a:gd name="T109" fmla="*/ 144 h 411"/>
                <a:gd name="T110" fmla="*/ 17 w 584"/>
                <a:gd name="T111" fmla="*/ 136 h 411"/>
                <a:gd name="T112" fmla="*/ 8 w 584"/>
                <a:gd name="T113" fmla="*/ 123 h 411"/>
                <a:gd name="T114" fmla="*/ 2 w 584"/>
                <a:gd name="T115" fmla="*/ 108 h 411"/>
                <a:gd name="T116" fmla="*/ 0 w 584"/>
                <a:gd name="T117" fmla="*/ 88 h 411"/>
                <a:gd name="T118" fmla="*/ 6 w 584"/>
                <a:gd name="T119" fmla="*/ 63 h 411"/>
                <a:gd name="T120" fmla="*/ 21 w 584"/>
                <a:gd name="T121" fmla="*/ 35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84" h="411">
                  <a:moveTo>
                    <a:pt x="21" y="35"/>
                  </a:moveTo>
                  <a:lnTo>
                    <a:pt x="32" y="21"/>
                  </a:lnTo>
                  <a:lnTo>
                    <a:pt x="45" y="12"/>
                  </a:lnTo>
                  <a:lnTo>
                    <a:pt x="60" y="5"/>
                  </a:lnTo>
                  <a:lnTo>
                    <a:pt x="76" y="1"/>
                  </a:lnTo>
                  <a:lnTo>
                    <a:pt x="93" y="0"/>
                  </a:lnTo>
                  <a:lnTo>
                    <a:pt x="111" y="1"/>
                  </a:lnTo>
                  <a:lnTo>
                    <a:pt x="129" y="5"/>
                  </a:lnTo>
                  <a:lnTo>
                    <a:pt x="149" y="9"/>
                  </a:lnTo>
                  <a:lnTo>
                    <a:pt x="167" y="15"/>
                  </a:lnTo>
                  <a:lnTo>
                    <a:pt x="186" y="22"/>
                  </a:lnTo>
                  <a:lnTo>
                    <a:pt x="204" y="30"/>
                  </a:lnTo>
                  <a:lnTo>
                    <a:pt x="222" y="37"/>
                  </a:lnTo>
                  <a:lnTo>
                    <a:pt x="240" y="45"/>
                  </a:lnTo>
                  <a:lnTo>
                    <a:pt x="256" y="52"/>
                  </a:lnTo>
                  <a:lnTo>
                    <a:pt x="270" y="58"/>
                  </a:lnTo>
                  <a:lnTo>
                    <a:pt x="284" y="62"/>
                  </a:lnTo>
                  <a:lnTo>
                    <a:pt x="297" y="67"/>
                  </a:lnTo>
                  <a:lnTo>
                    <a:pt x="314" y="72"/>
                  </a:lnTo>
                  <a:lnTo>
                    <a:pt x="332" y="77"/>
                  </a:lnTo>
                  <a:lnTo>
                    <a:pt x="352" y="83"/>
                  </a:lnTo>
                  <a:lnTo>
                    <a:pt x="372" y="91"/>
                  </a:lnTo>
                  <a:lnTo>
                    <a:pt x="393" y="99"/>
                  </a:lnTo>
                  <a:lnTo>
                    <a:pt x="416" y="110"/>
                  </a:lnTo>
                  <a:lnTo>
                    <a:pt x="438" y="121"/>
                  </a:lnTo>
                  <a:lnTo>
                    <a:pt x="460" y="135"/>
                  </a:lnTo>
                  <a:lnTo>
                    <a:pt x="482" y="151"/>
                  </a:lnTo>
                  <a:lnTo>
                    <a:pt x="503" y="169"/>
                  </a:lnTo>
                  <a:lnTo>
                    <a:pt x="522" y="190"/>
                  </a:lnTo>
                  <a:lnTo>
                    <a:pt x="539" y="213"/>
                  </a:lnTo>
                  <a:lnTo>
                    <a:pt x="556" y="240"/>
                  </a:lnTo>
                  <a:lnTo>
                    <a:pt x="569" y="270"/>
                  </a:lnTo>
                  <a:lnTo>
                    <a:pt x="580" y="302"/>
                  </a:lnTo>
                  <a:lnTo>
                    <a:pt x="584" y="333"/>
                  </a:lnTo>
                  <a:lnTo>
                    <a:pt x="579" y="360"/>
                  </a:lnTo>
                  <a:lnTo>
                    <a:pt x="565" y="380"/>
                  </a:lnTo>
                  <a:lnTo>
                    <a:pt x="544" y="396"/>
                  </a:lnTo>
                  <a:lnTo>
                    <a:pt x="515" y="407"/>
                  </a:lnTo>
                  <a:lnTo>
                    <a:pt x="482" y="411"/>
                  </a:lnTo>
                  <a:lnTo>
                    <a:pt x="444" y="411"/>
                  </a:lnTo>
                  <a:lnTo>
                    <a:pt x="401" y="406"/>
                  </a:lnTo>
                  <a:lnTo>
                    <a:pt x="356" y="394"/>
                  </a:lnTo>
                  <a:lnTo>
                    <a:pt x="309" y="377"/>
                  </a:lnTo>
                  <a:lnTo>
                    <a:pt x="262" y="355"/>
                  </a:lnTo>
                  <a:lnTo>
                    <a:pt x="213" y="327"/>
                  </a:lnTo>
                  <a:lnTo>
                    <a:pt x="167" y="294"/>
                  </a:lnTo>
                  <a:lnTo>
                    <a:pt x="122" y="255"/>
                  </a:lnTo>
                  <a:lnTo>
                    <a:pt x="81" y="210"/>
                  </a:lnTo>
                  <a:lnTo>
                    <a:pt x="43" y="160"/>
                  </a:lnTo>
                  <a:lnTo>
                    <a:pt x="42" y="158"/>
                  </a:lnTo>
                  <a:lnTo>
                    <a:pt x="40" y="156"/>
                  </a:lnTo>
                  <a:lnTo>
                    <a:pt x="39" y="153"/>
                  </a:lnTo>
                  <a:lnTo>
                    <a:pt x="38" y="151"/>
                  </a:lnTo>
                  <a:lnTo>
                    <a:pt x="35" y="150"/>
                  </a:lnTo>
                  <a:lnTo>
                    <a:pt x="27" y="144"/>
                  </a:lnTo>
                  <a:lnTo>
                    <a:pt x="17" y="136"/>
                  </a:lnTo>
                  <a:lnTo>
                    <a:pt x="8" y="123"/>
                  </a:lnTo>
                  <a:lnTo>
                    <a:pt x="2" y="108"/>
                  </a:lnTo>
                  <a:lnTo>
                    <a:pt x="0" y="88"/>
                  </a:lnTo>
                  <a:lnTo>
                    <a:pt x="6" y="63"/>
                  </a:lnTo>
                  <a:lnTo>
                    <a:pt x="21" y="35"/>
                  </a:lnTo>
                  <a:close/>
                </a:path>
              </a:pathLst>
            </a:custGeom>
            <a:solidFill>
              <a:srgbClr val="F2F7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3" name="Freeform 240">
              <a:extLst>
                <a:ext uri="{FF2B5EF4-FFF2-40B4-BE49-F238E27FC236}">
                  <a16:creationId xmlns:a16="http://schemas.microsoft.com/office/drawing/2014/main" id="{8EEA7317-409F-46D1-938D-7B6E751E1050}"/>
                </a:ext>
              </a:extLst>
            </p:cNvPr>
            <p:cNvSpPr>
              <a:spLocks/>
            </p:cNvSpPr>
            <p:nvPr/>
          </p:nvSpPr>
          <p:spPr bwMode="auto">
            <a:xfrm>
              <a:off x="834" y="3564"/>
              <a:ext cx="277" cy="196"/>
            </a:xfrm>
            <a:custGeom>
              <a:avLst/>
              <a:gdLst>
                <a:gd name="T0" fmla="*/ 20 w 554"/>
                <a:gd name="T1" fmla="*/ 34 h 391"/>
                <a:gd name="T2" fmla="*/ 30 w 554"/>
                <a:gd name="T3" fmla="*/ 22 h 391"/>
                <a:gd name="T4" fmla="*/ 43 w 554"/>
                <a:gd name="T5" fmla="*/ 11 h 391"/>
                <a:gd name="T6" fmla="*/ 57 w 554"/>
                <a:gd name="T7" fmla="*/ 6 h 391"/>
                <a:gd name="T8" fmla="*/ 73 w 554"/>
                <a:gd name="T9" fmla="*/ 1 h 391"/>
                <a:gd name="T10" fmla="*/ 89 w 554"/>
                <a:gd name="T11" fmla="*/ 0 h 391"/>
                <a:gd name="T12" fmla="*/ 105 w 554"/>
                <a:gd name="T13" fmla="*/ 2 h 391"/>
                <a:gd name="T14" fmla="*/ 124 w 554"/>
                <a:gd name="T15" fmla="*/ 4 h 391"/>
                <a:gd name="T16" fmla="*/ 141 w 554"/>
                <a:gd name="T17" fmla="*/ 9 h 391"/>
                <a:gd name="T18" fmla="*/ 160 w 554"/>
                <a:gd name="T19" fmla="*/ 15 h 391"/>
                <a:gd name="T20" fmla="*/ 177 w 554"/>
                <a:gd name="T21" fmla="*/ 22 h 391"/>
                <a:gd name="T22" fmla="*/ 195 w 554"/>
                <a:gd name="T23" fmla="*/ 29 h 391"/>
                <a:gd name="T24" fmla="*/ 211 w 554"/>
                <a:gd name="T25" fmla="*/ 37 h 391"/>
                <a:gd name="T26" fmla="*/ 228 w 554"/>
                <a:gd name="T27" fmla="*/ 44 h 391"/>
                <a:gd name="T28" fmla="*/ 244 w 554"/>
                <a:gd name="T29" fmla="*/ 50 h 391"/>
                <a:gd name="T30" fmla="*/ 257 w 554"/>
                <a:gd name="T31" fmla="*/ 56 h 391"/>
                <a:gd name="T32" fmla="*/ 270 w 554"/>
                <a:gd name="T33" fmla="*/ 61 h 391"/>
                <a:gd name="T34" fmla="*/ 283 w 554"/>
                <a:gd name="T35" fmla="*/ 65 h 391"/>
                <a:gd name="T36" fmla="*/ 299 w 554"/>
                <a:gd name="T37" fmla="*/ 69 h 391"/>
                <a:gd name="T38" fmla="*/ 315 w 554"/>
                <a:gd name="T39" fmla="*/ 75 h 391"/>
                <a:gd name="T40" fmla="*/ 334 w 554"/>
                <a:gd name="T41" fmla="*/ 80 h 391"/>
                <a:gd name="T42" fmla="*/ 353 w 554"/>
                <a:gd name="T43" fmla="*/ 87 h 391"/>
                <a:gd name="T44" fmla="*/ 374 w 554"/>
                <a:gd name="T45" fmla="*/ 95 h 391"/>
                <a:gd name="T46" fmla="*/ 395 w 554"/>
                <a:gd name="T47" fmla="*/ 106 h 391"/>
                <a:gd name="T48" fmla="*/ 415 w 554"/>
                <a:gd name="T49" fmla="*/ 116 h 391"/>
                <a:gd name="T50" fmla="*/ 436 w 554"/>
                <a:gd name="T51" fmla="*/ 130 h 391"/>
                <a:gd name="T52" fmla="*/ 457 w 554"/>
                <a:gd name="T53" fmla="*/ 145 h 391"/>
                <a:gd name="T54" fmla="*/ 476 w 554"/>
                <a:gd name="T55" fmla="*/ 162 h 391"/>
                <a:gd name="T56" fmla="*/ 495 w 554"/>
                <a:gd name="T57" fmla="*/ 182 h 391"/>
                <a:gd name="T58" fmla="*/ 511 w 554"/>
                <a:gd name="T59" fmla="*/ 204 h 391"/>
                <a:gd name="T60" fmla="*/ 526 w 554"/>
                <a:gd name="T61" fmla="*/ 229 h 391"/>
                <a:gd name="T62" fmla="*/ 539 w 554"/>
                <a:gd name="T63" fmla="*/ 257 h 391"/>
                <a:gd name="T64" fmla="*/ 549 w 554"/>
                <a:gd name="T65" fmla="*/ 288 h 391"/>
                <a:gd name="T66" fmla="*/ 554 w 554"/>
                <a:gd name="T67" fmla="*/ 318 h 391"/>
                <a:gd name="T68" fmla="*/ 549 w 554"/>
                <a:gd name="T69" fmla="*/ 343 h 391"/>
                <a:gd name="T70" fmla="*/ 535 w 554"/>
                <a:gd name="T71" fmla="*/ 363 h 391"/>
                <a:gd name="T72" fmla="*/ 516 w 554"/>
                <a:gd name="T73" fmla="*/ 378 h 391"/>
                <a:gd name="T74" fmla="*/ 489 w 554"/>
                <a:gd name="T75" fmla="*/ 387 h 391"/>
                <a:gd name="T76" fmla="*/ 457 w 554"/>
                <a:gd name="T77" fmla="*/ 391 h 391"/>
                <a:gd name="T78" fmla="*/ 420 w 554"/>
                <a:gd name="T79" fmla="*/ 391 h 391"/>
                <a:gd name="T80" fmla="*/ 381 w 554"/>
                <a:gd name="T81" fmla="*/ 385 h 391"/>
                <a:gd name="T82" fmla="*/ 338 w 554"/>
                <a:gd name="T83" fmla="*/ 374 h 391"/>
                <a:gd name="T84" fmla="*/ 293 w 554"/>
                <a:gd name="T85" fmla="*/ 358 h 391"/>
                <a:gd name="T86" fmla="*/ 248 w 554"/>
                <a:gd name="T87" fmla="*/ 336 h 391"/>
                <a:gd name="T88" fmla="*/ 203 w 554"/>
                <a:gd name="T89" fmla="*/ 310 h 391"/>
                <a:gd name="T90" fmla="*/ 158 w 554"/>
                <a:gd name="T91" fmla="*/ 279 h 391"/>
                <a:gd name="T92" fmla="*/ 116 w 554"/>
                <a:gd name="T93" fmla="*/ 242 h 391"/>
                <a:gd name="T94" fmla="*/ 77 w 554"/>
                <a:gd name="T95" fmla="*/ 200 h 391"/>
                <a:gd name="T96" fmla="*/ 41 w 554"/>
                <a:gd name="T97" fmla="*/ 153 h 391"/>
                <a:gd name="T98" fmla="*/ 40 w 554"/>
                <a:gd name="T99" fmla="*/ 151 h 391"/>
                <a:gd name="T100" fmla="*/ 39 w 554"/>
                <a:gd name="T101" fmla="*/ 150 h 391"/>
                <a:gd name="T102" fmla="*/ 36 w 554"/>
                <a:gd name="T103" fmla="*/ 147 h 391"/>
                <a:gd name="T104" fmla="*/ 35 w 554"/>
                <a:gd name="T105" fmla="*/ 145 h 391"/>
                <a:gd name="T106" fmla="*/ 32 w 554"/>
                <a:gd name="T107" fmla="*/ 143 h 391"/>
                <a:gd name="T108" fmla="*/ 25 w 554"/>
                <a:gd name="T109" fmla="*/ 138 h 391"/>
                <a:gd name="T110" fmla="*/ 15 w 554"/>
                <a:gd name="T111" fmla="*/ 130 h 391"/>
                <a:gd name="T112" fmla="*/ 7 w 554"/>
                <a:gd name="T113" fmla="*/ 118 h 391"/>
                <a:gd name="T114" fmla="*/ 2 w 554"/>
                <a:gd name="T115" fmla="*/ 103 h 391"/>
                <a:gd name="T116" fmla="*/ 0 w 554"/>
                <a:gd name="T117" fmla="*/ 84 h 391"/>
                <a:gd name="T118" fmla="*/ 6 w 554"/>
                <a:gd name="T119" fmla="*/ 61 h 391"/>
                <a:gd name="T120" fmla="*/ 20 w 554"/>
                <a:gd name="T121" fmla="*/ 34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54" h="391">
                  <a:moveTo>
                    <a:pt x="20" y="34"/>
                  </a:moveTo>
                  <a:lnTo>
                    <a:pt x="30" y="22"/>
                  </a:lnTo>
                  <a:lnTo>
                    <a:pt x="43" y="11"/>
                  </a:lnTo>
                  <a:lnTo>
                    <a:pt x="57" y="6"/>
                  </a:lnTo>
                  <a:lnTo>
                    <a:pt x="73" y="1"/>
                  </a:lnTo>
                  <a:lnTo>
                    <a:pt x="89" y="0"/>
                  </a:lnTo>
                  <a:lnTo>
                    <a:pt x="105" y="2"/>
                  </a:lnTo>
                  <a:lnTo>
                    <a:pt x="124" y="4"/>
                  </a:lnTo>
                  <a:lnTo>
                    <a:pt x="141" y="9"/>
                  </a:lnTo>
                  <a:lnTo>
                    <a:pt x="160" y="15"/>
                  </a:lnTo>
                  <a:lnTo>
                    <a:pt x="177" y="22"/>
                  </a:lnTo>
                  <a:lnTo>
                    <a:pt x="195" y="29"/>
                  </a:lnTo>
                  <a:lnTo>
                    <a:pt x="211" y="37"/>
                  </a:lnTo>
                  <a:lnTo>
                    <a:pt x="228" y="44"/>
                  </a:lnTo>
                  <a:lnTo>
                    <a:pt x="244" y="50"/>
                  </a:lnTo>
                  <a:lnTo>
                    <a:pt x="257" y="56"/>
                  </a:lnTo>
                  <a:lnTo>
                    <a:pt x="270" y="61"/>
                  </a:lnTo>
                  <a:lnTo>
                    <a:pt x="283" y="65"/>
                  </a:lnTo>
                  <a:lnTo>
                    <a:pt x="299" y="69"/>
                  </a:lnTo>
                  <a:lnTo>
                    <a:pt x="315" y="75"/>
                  </a:lnTo>
                  <a:lnTo>
                    <a:pt x="334" y="80"/>
                  </a:lnTo>
                  <a:lnTo>
                    <a:pt x="353" y="87"/>
                  </a:lnTo>
                  <a:lnTo>
                    <a:pt x="374" y="95"/>
                  </a:lnTo>
                  <a:lnTo>
                    <a:pt x="395" y="106"/>
                  </a:lnTo>
                  <a:lnTo>
                    <a:pt x="415" y="116"/>
                  </a:lnTo>
                  <a:lnTo>
                    <a:pt x="436" y="130"/>
                  </a:lnTo>
                  <a:lnTo>
                    <a:pt x="457" y="145"/>
                  </a:lnTo>
                  <a:lnTo>
                    <a:pt x="476" y="162"/>
                  </a:lnTo>
                  <a:lnTo>
                    <a:pt x="495" y="182"/>
                  </a:lnTo>
                  <a:lnTo>
                    <a:pt x="511" y="204"/>
                  </a:lnTo>
                  <a:lnTo>
                    <a:pt x="526" y="229"/>
                  </a:lnTo>
                  <a:lnTo>
                    <a:pt x="539" y="257"/>
                  </a:lnTo>
                  <a:lnTo>
                    <a:pt x="549" y="288"/>
                  </a:lnTo>
                  <a:lnTo>
                    <a:pt x="554" y="318"/>
                  </a:lnTo>
                  <a:lnTo>
                    <a:pt x="549" y="343"/>
                  </a:lnTo>
                  <a:lnTo>
                    <a:pt x="535" y="363"/>
                  </a:lnTo>
                  <a:lnTo>
                    <a:pt x="516" y="378"/>
                  </a:lnTo>
                  <a:lnTo>
                    <a:pt x="489" y="387"/>
                  </a:lnTo>
                  <a:lnTo>
                    <a:pt x="457" y="391"/>
                  </a:lnTo>
                  <a:lnTo>
                    <a:pt x="420" y="391"/>
                  </a:lnTo>
                  <a:lnTo>
                    <a:pt x="381" y="385"/>
                  </a:lnTo>
                  <a:lnTo>
                    <a:pt x="338" y="374"/>
                  </a:lnTo>
                  <a:lnTo>
                    <a:pt x="293" y="358"/>
                  </a:lnTo>
                  <a:lnTo>
                    <a:pt x="248" y="336"/>
                  </a:lnTo>
                  <a:lnTo>
                    <a:pt x="203" y="310"/>
                  </a:lnTo>
                  <a:lnTo>
                    <a:pt x="158" y="279"/>
                  </a:lnTo>
                  <a:lnTo>
                    <a:pt x="116" y="242"/>
                  </a:lnTo>
                  <a:lnTo>
                    <a:pt x="77" y="200"/>
                  </a:lnTo>
                  <a:lnTo>
                    <a:pt x="41" y="153"/>
                  </a:lnTo>
                  <a:lnTo>
                    <a:pt x="40" y="151"/>
                  </a:lnTo>
                  <a:lnTo>
                    <a:pt x="39" y="150"/>
                  </a:lnTo>
                  <a:lnTo>
                    <a:pt x="36" y="147"/>
                  </a:lnTo>
                  <a:lnTo>
                    <a:pt x="35" y="145"/>
                  </a:lnTo>
                  <a:lnTo>
                    <a:pt x="32" y="143"/>
                  </a:lnTo>
                  <a:lnTo>
                    <a:pt x="25" y="138"/>
                  </a:lnTo>
                  <a:lnTo>
                    <a:pt x="15" y="130"/>
                  </a:lnTo>
                  <a:lnTo>
                    <a:pt x="7" y="118"/>
                  </a:lnTo>
                  <a:lnTo>
                    <a:pt x="2" y="103"/>
                  </a:lnTo>
                  <a:lnTo>
                    <a:pt x="0" y="84"/>
                  </a:lnTo>
                  <a:lnTo>
                    <a:pt x="6" y="61"/>
                  </a:lnTo>
                  <a:lnTo>
                    <a:pt x="20" y="34"/>
                  </a:lnTo>
                  <a:close/>
                </a:path>
              </a:pathLst>
            </a:custGeom>
            <a:solidFill>
              <a:srgbClr val="E5EFE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4" name="Freeform 241">
              <a:extLst>
                <a:ext uri="{FF2B5EF4-FFF2-40B4-BE49-F238E27FC236}">
                  <a16:creationId xmlns:a16="http://schemas.microsoft.com/office/drawing/2014/main" id="{A2793A2C-E3CE-4AC8-9930-9CCDBF23CB34}"/>
                </a:ext>
              </a:extLst>
            </p:cNvPr>
            <p:cNvSpPr>
              <a:spLocks/>
            </p:cNvSpPr>
            <p:nvPr/>
          </p:nvSpPr>
          <p:spPr bwMode="auto">
            <a:xfrm>
              <a:off x="843" y="3571"/>
              <a:ext cx="261" cy="186"/>
            </a:xfrm>
            <a:custGeom>
              <a:avLst/>
              <a:gdLst>
                <a:gd name="T0" fmla="*/ 18 w 522"/>
                <a:gd name="T1" fmla="*/ 32 h 371"/>
                <a:gd name="T2" fmla="*/ 29 w 522"/>
                <a:gd name="T3" fmla="*/ 19 h 371"/>
                <a:gd name="T4" fmla="*/ 40 w 522"/>
                <a:gd name="T5" fmla="*/ 10 h 371"/>
                <a:gd name="T6" fmla="*/ 54 w 522"/>
                <a:gd name="T7" fmla="*/ 4 h 371"/>
                <a:gd name="T8" fmla="*/ 68 w 522"/>
                <a:gd name="T9" fmla="*/ 1 h 371"/>
                <a:gd name="T10" fmla="*/ 84 w 522"/>
                <a:gd name="T11" fmla="*/ 0 h 371"/>
                <a:gd name="T12" fmla="*/ 100 w 522"/>
                <a:gd name="T13" fmla="*/ 1 h 371"/>
                <a:gd name="T14" fmla="*/ 116 w 522"/>
                <a:gd name="T15" fmla="*/ 4 h 371"/>
                <a:gd name="T16" fmla="*/ 134 w 522"/>
                <a:gd name="T17" fmla="*/ 9 h 371"/>
                <a:gd name="T18" fmla="*/ 151 w 522"/>
                <a:gd name="T19" fmla="*/ 15 h 371"/>
                <a:gd name="T20" fmla="*/ 168 w 522"/>
                <a:gd name="T21" fmla="*/ 20 h 371"/>
                <a:gd name="T22" fmla="*/ 184 w 522"/>
                <a:gd name="T23" fmla="*/ 27 h 371"/>
                <a:gd name="T24" fmla="*/ 200 w 522"/>
                <a:gd name="T25" fmla="*/ 34 h 371"/>
                <a:gd name="T26" fmla="*/ 215 w 522"/>
                <a:gd name="T27" fmla="*/ 41 h 371"/>
                <a:gd name="T28" fmla="*/ 230 w 522"/>
                <a:gd name="T29" fmla="*/ 47 h 371"/>
                <a:gd name="T30" fmla="*/ 244 w 522"/>
                <a:gd name="T31" fmla="*/ 53 h 371"/>
                <a:gd name="T32" fmla="*/ 256 w 522"/>
                <a:gd name="T33" fmla="*/ 57 h 371"/>
                <a:gd name="T34" fmla="*/ 268 w 522"/>
                <a:gd name="T35" fmla="*/ 61 h 371"/>
                <a:gd name="T36" fmla="*/ 282 w 522"/>
                <a:gd name="T37" fmla="*/ 65 h 371"/>
                <a:gd name="T38" fmla="*/ 298 w 522"/>
                <a:gd name="T39" fmla="*/ 71 h 371"/>
                <a:gd name="T40" fmla="*/ 316 w 522"/>
                <a:gd name="T41" fmla="*/ 77 h 371"/>
                <a:gd name="T42" fmla="*/ 334 w 522"/>
                <a:gd name="T43" fmla="*/ 83 h 371"/>
                <a:gd name="T44" fmla="*/ 354 w 522"/>
                <a:gd name="T45" fmla="*/ 91 h 371"/>
                <a:gd name="T46" fmla="*/ 373 w 522"/>
                <a:gd name="T47" fmla="*/ 100 h 371"/>
                <a:gd name="T48" fmla="*/ 393 w 522"/>
                <a:gd name="T49" fmla="*/ 110 h 371"/>
                <a:gd name="T50" fmla="*/ 412 w 522"/>
                <a:gd name="T51" fmla="*/ 123 h 371"/>
                <a:gd name="T52" fmla="*/ 431 w 522"/>
                <a:gd name="T53" fmla="*/ 138 h 371"/>
                <a:gd name="T54" fmla="*/ 449 w 522"/>
                <a:gd name="T55" fmla="*/ 154 h 371"/>
                <a:gd name="T56" fmla="*/ 467 w 522"/>
                <a:gd name="T57" fmla="*/ 172 h 371"/>
                <a:gd name="T58" fmla="*/ 483 w 522"/>
                <a:gd name="T59" fmla="*/ 193 h 371"/>
                <a:gd name="T60" fmla="*/ 497 w 522"/>
                <a:gd name="T61" fmla="*/ 217 h 371"/>
                <a:gd name="T62" fmla="*/ 508 w 522"/>
                <a:gd name="T63" fmla="*/ 244 h 371"/>
                <a:gd name="T64" fmla="*/ 519 w 522"/>
                <a:gd name="T65" fmla="*/ 274 h 371"/>
                <a:gd name="T66" fmla="*/ 522 w 522"/>
                <a:gd name="T67" fmla="*/ 303 h 371"/>
                <a:gd name="T68" fmla="*/ 517 w 522"/>
                <a:gd name="T69" fmla="*/ 326 h 371"/>
                <a:gd name="T70" fmla="*/ 506 w 522"/>
                <a:gd name="T71" fmla="*/ 344 h 371"/>
                <a:gd name="T72" fmla="*/ 486 w 522"/>
                <a:gd name="T73" fmla="*/ 358 h 371"/>
                <a:gd name="T74" fmla="*/ 461 w 522"/>
                <a:gd name="T75" fmla="*/ 367 h 371"/>
                <a:gd name="T76" fmla="*/ 431 w 522"/>
                <a:gd name="T77" fmla="*/ 371 h 371"/>
                <a:gd name="T78" fmla="*/ 396 w 522"/>
                <a:gd name="T79" fmla="*/ 369 h 371"/>
                <a:gd name="T80" fmla="*/ 358 w 522"/>
                <a:gd name="T81" fmla="*/ 364 h 371"/>
                <a:gd name="T82" fmla="*/ 318 w 522"/>
                <a:gd name="T83" fmla="*/ 353 h 371"/>
                <a:gd name="T84" fmla="*/ 277 w 522"/>
                <a:gd name="T85" fmla="*/ 337 h 371"/>
                <a:gd name="T86" fmla="*/ 233 w 522"/>
                <a:gd name="T87" fmla="*/ 318 h 371"/>
                <a:gd name="T88" fmla="*/ 190 w 522"/>
                <a:gd name="T89" fmla="*/ 292 h 371"/>
                <a:gd name="T90" fmla="*/ 149 w 522"/>
                <a:gd name="T91" fmla="*/ 262 h 371"/>
                <a:gd name="T92" fmla="*/ 108 w 522"/>
                <a:gd name="T93" fmla="*/ 228 h 371"/>
                <a:gd name="T94" fmla="*/ 71 w 522"/>
                <a:gd name="T95" fmla="*/ 189 h 371"/>
                <a:gd name="T96" fmla="*/ 37 w 522"/>
                <a:gd name="T97" fmla="*/ 145 h 371"/>
                <a:gd name="T98" fmla="*/ 36 w 522"/>
                <a:gd name="T99" fmla="*/ 142 h 371"/>
                <a:gd name="T100" fmla="*/ 34 w 522"/>
                <a:gd name="T101" fmla="*/ 141 h 371"/>
                <a:gd name="T102" fmla="*/ 33 w 522"/>
                <a:gd name="T103" fmla="*/ 139 h 371"/>
                <a:gd name="T104" fmla="*/ 32 w 522"/>
                <a:gd name="T105" fmla="*/ 138 h 371"/>
                <a:gd name="T106" fmla="*/ 29 w 522"/>
                <a:gd name="T107" fmla="*/ 136 h 371"/>
                <a:gd name="T108" fmla="*/ 22 w 522"/>
                <a:gd name="T109" fmla="*/ 131 h 371"/>
                <a:gd name="T110" fmla="*/ 13 w 522"/>
                <a:gd name="T111" fmla="*/ 123 h 371"/>
                <a:gd name="T112" fmla="*/ 6 w 522"/>
                <a:gd name="T113" fmla="*/ 111 h 371"/>
                <a:gd name="T114" fmla="*/ 0 w 522"/>
                <a:gd name="T115" fmla="*/ 98 h 371"/>
                <a:gd name="T116" fmla="*/ 0 w 522"/>
                <a:gd name="T117" fmla="*/ 79 h 371"/>
                <a:gd name="T118" fmla="*/ 5 w 522"/>
                <a:gd name="T119" fmla="*/ 57 h 371"/>
                <a:gd name="T120" fmla="*/ 18 w 522"/>
                <a:gd name="T121" fmla="*/ 32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22" h="371">
                  <a:moveTo>
                    <a:pt x="18" y="32"/>
                  </a:moveTo>
                  <a:lnTo>
                    <a:pt x="29" y="19"/>
                  </a:lnTo>
                  <a:lnTo>
                    <a:pt x="40" y="10"/>
                  </a:lnTo>
                  <a:lnTo>
                    <a:pt x="54" y="4"/>
                  </a:lnTo>
                  <a:lnTo>
                    <a:pt x="68" y="1"/>
                  </a:lnTo>
                  <a:lnTo>
                    <a:pt x="84" y="0"/>
                  </a:lnTo>
                  <a:lnTo>
                    <a:pt x="100" y="1"/>
                  </a:lnTo>
                  <a:lnTo>
                    <a:pt x="116" y="4"/>
                  </a:lnTo>
                  <a:lnTo>
                    <a:pt x="134" y="9"/>
                  </a:lnTo>
                  <a:lnTo>
                    <a:pt x="151" y="15"/>
                  </a:lnTo>
                  <a:lnTo>
                    <a:pt x="168" y="20"/>
                  </a:lnTo>
                  <a:lnTo>
                    <a:pt x="184" y="27"/>
                  </a:lnTo>
                  <a:lnTo>
                    <a:pt x="200" y="34"/>
                  </a:lnTo>
                  <a:lnTo>
                    <a:pt x="215" y="41"/>
                  </a:lnTo>
                  <a:lnTo>
                    <a:pt x="230" y="47"/>
                  </a:lnTo>
                  <a:lnTo>
                    <a:pt x="244" y="53"/>
                  </a:lnTo>
                  <a:lnTo>
                    <a:pt x="256" y="57"/>
                  </a:lnTo>
                  <a:lnTo>
                    <a:pt x="268" y="61"/>
                  </a:lnTo>
                  <a:lnTo>
                    <a:pt x="282" y="65"/>
                  </a:lnTo>
                  <a:lnTo>
                    <a:pt x="298" y="71"/>
                  </a:lnTo>
                  <a:lnTo>
                    <a:pt x="316" y="77"/>
                  </a:lnTo>
                  <a:lnTo>
                    <a:pt x="334" y="83"/>
                  </a:lnTo>
                  <a:lnTo>
                    <a:pt x="354" y="91"/>
                  </a:lnTo>
                  <a:lnTo>
                    <a:pt x="373" y="100"/>
                  </a:lnTo>
                  <a:lnTo>
                    <a:pt x="393" y="110"/>
                  </a:lnTo>
                  <a:lnTo>
                    <a:pt x="412" y="123"/>
                  </a:lnTo>
                  <a:lnTo>
                    <a:pt x="431" y="138"/>
                  </a:lnTo>
                  <a:lnTo>
                    <a:pt x="449" y="154"/>
                  </a:lnTo>
                  <a:lnTo>
                    <a:pt x="467" y="172"/>
                  </a:lnTo>
                  <a:lnTo>
                    <a:pt x="483" y="193"/>
                  </a:lnTo>
                  <a:lnTo>
                    <a:pt x="497" y="217"/>
                  </a:lnTo>
                  <a:lnTo>
                    <a:pt x="508" y="244"/>
                  </a:lnTo>
                  <a:lnTo>
                    <a:pt x="519" y="274"/>
                  </a:lnTo>
                  <a:lnTo>
                    <a:pt x="522" y="303"/>
                  </a:lnTo>
                  <a:lnTo>
                    <a:pt x="517" y="326"/>
                  </a:lnTo>
                  <a:lnTo>
                    <a:pt x="506" y="344"/>
                  </a:lnTo>
                  <a:lnTo>
                    <a:pt x="486" y="358"/>
                  </a:lnTo>
                  <a:lnTo>
                    <a:pt x="461" y="367"/>
                  </a:lnTo>
                  <a:lnTo>
                    <a:pt x="431" y="371"/>
                  </a:lnTo>
                  <a:lnTo>
                    <a:pt x="396" y="369"/>
                  </a:lnTo>
                  <a:lnTo>
                    <a:pt x="358" y="364"/>
                  </a:lnTo>
                  <a:lnTo>
                    <a:pt x="318" y="353"/>
                  </a:lnTo>
                  <a:lnTo>
                    <a:pt x="277" y="337"/>
                  </a:lnTo>
                  <a:lnTo>
                    <a:pt x="233" y="318"/>
                  </a:lnTo>
                  <a:lnTo>
                    <a:pt x="190" y="292"/>
                  </a:lnTo>
                  <a:lnTo>
                    <a:pt x="149" y="262"/>
                  </a:lnTo>
                  <a:lnTo>
                    <a:pt x="108" y="228"/>
                  </a:lnTo>
                  <a:lnTo>
                    <a:pt x="71" y="189"/>
                  </a:lnTo>
                  <a:lnTo>
                    <a:pt x="37" y="145"/>
                  </a:lnTo>
                  <a:lnTo>
                    <a:pt x="36" y="142"/>
                  </a:lnTo>
                  <a:lnTo>
                    <a:pt x="34" y="141"/>
                  </a:lnTo>
                  <a:lnTo>
                    <a:pt x="33" y="139"/>
                  </a:lnTo>
                  <a:lnTo>
                    <a:pt x="32" y="138"/>
                  </a:lnTo>
                  <a:lnTo>
                    <a:pt x="29" y="136"/>
                  </a:lnTo>
                  <a:lnTo>
                    <a:pt x="22" y="131"/>
                  </a:lnTo>
                  <a:lnTo>
                    <a:pt x="13" y="123"/>
                  </a:lnTo>
                  <a:lnTo>
                    <a:pt x="6" y="111"/>
                  </a:lnTo>
                  <a:lnTo>
                    <a:pt x="0" y="98"/>
                  </a:lnTo>
                  <a:lnTo>
                    <a:pt x="0" y="79"/>
                  </a:lnTo>
                  <a:lnTo>
                    <a:pt x="5" y="57"/>
                  </a:lnTo>
                  <a:lnTo>
                    <a:pt x="18" y="32"/>
                  </a:lnTo>
                  <a:close/>
                </a:path>
              </a:pathLst>
            </a:custGeom>
            <a:solidFill>
              <a:srgbClr val="DBE8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5" name="Freeform 242">
              <a:extLst>
                <a:ext uri="{FF2B5EF4-FFF2-40B4-BE49-F238E27FC236}">
                  <a16:creationId xmlns:a16="http://schemas.microsoft.com/office/drawing/2014/main" id="{9D618310-D4A5-4CA2-B425-767487C29366}"/>
                </a:ext>
              </a:extLst>
            </p:cNvPr>
            <p:cNvSpPr>
              <a:spLocks/>
            </p:cNvSpPr>
            <p:nvPr/>
          </p:nvSpPr>
          <p:spPr bwMode="auto">
            <a:xfrm>
              <a:off x="852" y="3579"/>
              <a:ext cx="246" cy="175"/>
            </a:xfrm>
            <a:custGeom>
              <a:avLst/>
              <a:gdLst>
                <a:gd name="T0" fmla="*/ 17 w 492"/>
                <a:gd name="T1" fmla="*/ 30 h 350"/>
                <a:gd name="T2" fmla="*/ 28 w 492"/>
                <a:gd name="T3" fmla="*/ 18 h 350"/>
                <a:gd name="T4" fmla="*/ 38 w 492"/>
                <a:gd name="T5" fmla="*/ 9 h 350"/>
                <a:gd name="T6" fmla="*/ 51 w 492"/>
                <a:gd name="T7" fmla="*/ 3 h 350"/>
                <a:gd name="T8" fmla="*/ 65 w 492"/>
                <a:gd name="T9" fmla="*/ 0 h 350"/>
                <a:gd name="T10" fmla="*/ 80 w 492"/>
                <a:gd name="T11" fmla="*/ 0 h 350"/>
                <a:gd name="T12" fmla="*/ 96 w 492"/>
                <a:gd name="T13" fmla="*/ 0 h 350"/>
                <a:gd name="T14" fmla="*/ 111 w 492"/>
                <a:gd name="T15" fmla="*/ 3 h 350"/>
                <a:gd name="T16" fmla="*/ 128 w 492"/>
                <a:gd name="T17" fmla="*/ 7 h 350"/>
                <a:gd name="T18" fmla="*/ 144 w 492"/>
                <a:gd name="T19" fmla="*/ 12 h 350"/>
                <a:gd name="T20" fmla="*/ 160 w 492"/>
                <a:gd name="T21" fmla="*/ 18 h 350"/>
                <a:gd name="T22" fmla="*/ 177 w 492"/>
                <a:gd name="T23" fmla="*/ 25 h 350"/>
                <a:gd name="T24" fmla="*/ 192 w 492"/>
                <a:gd name="T25" fmla="*/ 32 h 350"/>
                <a:gd name="T26" fmla="*/ 206 w 492"/>
                <a:gd name="T27" fmla="*/ 38 h 350"/>
                <a:gd name="T28" fmla="*/ 220 w 492"/>
                <a:gd name="T29" fmla="*/ 45 h 350"/>
                <a:gd name="T30" fmla="*/ 233 w 492"/>
                <a:gd name="T31" fmla="*/ 49 h 350"/>
                <a:gd name="T32" fmla="*/ 245 w 492"/>
                <a:gd name="T33" fmla="*/ 54 h 350"/>
                <a:gd name="T34" fmla="*/ 256 w 492"/>
                <a:gd name="T35" fmla="*/ 57 h 350"/>
                <a:gd name="T36" fmla="*/ 270 w 492"/>
                <a:gd name="T37" fmla="*/ 62 h 350"/>
                <a:gd name="T38" fmla="*/ 285 w 492"/>
                <a:gd name="T39" fmla="*/ 66 h 350"/>
                <a:gd name="T40" fmla="*/ 301 w 492"/>
                <a:gd name="T41" fmla="*/ 72 h 350"/>
                <a:gd name="T42" fmla="*/ 318 w 492"/>
                <a:gd name="T43" fmla="*/ 78 h 350"/>
                <a:gd name="T44" fmla="*/ 336 w 492"/>
                <a:gd name="T45" fmla="*/ 85 h 350"/>
                <a:gd name="T46" fmla="*/ 354 w 492"/>
                <a:gd name="T47" fmla="*/ 94 h 350"/>
                <a:gd name="T48" fmla="*/ 372 w 492"/>
                <a:gd name="T49" fmla="*/ 104 h 350"/>
                <a:gd name="T50" fmla="*/ 390 w 492"/>
                <a:gd name="T51" fmla="*/ 116 h 350"/>
                <a:gd name="T52" fmla="*/ 407 w 492"/>
                <a:gd name="T53" fmla="*/ 130 h 350"/>
                <a:gd name="T54" fmla="*/ 424 w 492"/>
                <a:gd name="T55" fmla="*/ 145 h 350"/>
                <a:gd name="T56" fmla="*/ 440 w 492"/>
                <a:gd name="T57" fmla="*/ 162 h 350"/>
                <a:gd name="T58" fmla="*/ 455 w 492"/>
                <a:gd name="T59" fmla="*/ 183 h 350"/>
                <a:gd name="T60" fmla="*/ 468 w 492"/>
                <a:gd name="T61" fmla="*/ 205 h 350"/>
                <a:gd name="T62" fmla="*/ 480 w 492"/>
                <a:gd name="T63" fmla="*/ 230 h 350"/>
                <a:gd name="T64" fmla="*/ 489 w 492"/>
                <a:gd name="T65" fmla="*/ 259 h 350"/>
                <a:gd name="T66" fmla="*/ 492 w 492"/>
                <a:gd name="T67" fmla="*/ 286 h 350"/>
                <a:gd name="T68" fmla="*/ 488 w 492"/>
                <a:gd name="T69" fmla="*/ 308 h 350"/>
                <a:gd name="T70" fmla="*/ 476 w 492"/>
                <a:gd name="T71" fmla="*/ 326 h 350"/>
                <a:gd name="T72" fmla="*/ 459 w 492"/>
                <a:gd name="T73" fmla="*/ 338 h 350"/>
                <a:gd name="T74" fmla="*/ 435 w 492"/>
                <a:gd name="T75" fmla="*/ 346 h 350"/>
                <a:gd name="T76" fmla="*/ 406 w 492"/>
                <a:gd name="T77" fmla="*/ 350 h 350"/>
                <a:gd name="T78" fmla="*/ 374 w 492"/>
                <a:gd name="T79" fmla="*/ 349 h 350"/>
                <a:gd name="T80" fmla="*/ 338 w 492"/>
                <a:gd name="T81" fmla="*/ 342 h 350"/>
                <a:gd name="T82" fmla="*/ 300 w 492"/>
                <a:gd name="T83" fmla="*/ 331 h 350"/>
                <a:gd name="T84" fmla="*/ 261 w 492"/>
                <a:gd name="T85" fmla="*/ 316 h 350"/>
                <a:gd name="T86" fmla="*/ 219 w 492"/>
                <a:gd name="T87" fmla="*/ 297 h 350"/>
                <a:gd name="T88" fmla="*/ 179 w 492"/>
                <a:gd name="T89" fmla="*/ 274 h 350"/>
                <a:gd name="T90" fmla="*/ 140 w 492"/>
                <a:gd name="T91" fmla="*/ 245 h 350"/>
                <a:gd name="T92" fmla="*/ 102 w 492"/>
                <a:gd name="T93" fmla="*/ 213 h 350"/>
                <a:gd name="T94" fmla="*/ 67 w 492"/>
                <a:gd name="T95" fmla="*/ 176 h 350"/>
                <a:gd name="T96" fmla="*/ 35 w 492"/>
                <a:gd name="T97" fmla="*/ 134 h 350"/>
                <a:gd name="T98" fmla="*/ 34 w 492"/>
                <a:gd name="T99" fmla="*/ 133 h 350"/>
                <a:gd name="T100" fmla="*/ 34 w 492"/>
                <a:gd name="T101" fmla="*/ 132 h 350"/>
                <a:gd name="T102" fmla="*/ 32 w 492"/>
                <a:gd name="T103" fmla="*/ 131 h 350"/>
                <a:gd name="T104" fmla="*/ 31 w 492"/>
                <a:gd name="T105" fmla="*/ 130 h 350"/>
                <a:gd name="T106" fmla="*/ 27 w 492"/>
                <a:gd name="T107" fmla="*/ 127 h 350"/>
                <a:gd name="T108" fmla="*/ 21 w 492"/>
                <a:gd name="T109" fmla="*/ 122 h 350"/>
                <a:gd name="T110" fmla="*/ 13 w 492"/>
                <a:gd name="T111" fmla="*/ 115 h 350"/>
                <a:gd name="T112" fmla="*/ 6 w 492"/>
                <a:gd name="T113" fmla="*/ 103 h 350"/>
                <a:gd name="T114" fmla="*/ 0 w 492"/>
                <a:gd name="T115" fmla="*/ 91 h 350"/>
                <a:gd name="T116" fmla="*/ 0 w 492"/>
                <a:gd name="T117" fmla="*/ 73 h 350"/>
                <a:gd name="T118" fmla="*/ 5 w 492"/>
                <a:gd name="T119" fmla="*/ 54 h 350"/>
                <a:gd name="T120" fmla="*/ 17 w 492"/>
                <a:gd name="T121" fmla="*/ 3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92" h="350">
                  <a:moveTo>
                    <a:pt x="17" y="30"/>
                  </a:moveTo>
                  <a:lnTo>
                    <a:pt x="28" y="18"/>
                  </a:lnTo>
                  <a:lnTo>
                    <a:pt x="38" y="9"/>
                  </a:lnTo>
                  <a:lnTo>
                    <a:pt x="51" y="3"/>
                  </a:lnTo>
                  <a:lnTo>
                    <a:pt x="65" y="0"/>
                  </a:lnTo>
                  <a:lnTo>
                    <a:pt x="80" y="0"/>
                  </a:lnTo>
                  <a:lnTo>
                    <a:pt x="96" y="0"/>
                  </a:lnTo>
                  <a:lnTo>
                    <a:pt x="111" y="3"/>
                  </a:lnTo>
                  <a:lnTo>
                    <a:pt x="128" y="7"/>
                  </a:lnTo>
                  <a:lnTo>
                    <a:pt x="144" y="12"/>
                  </a:lnTo>
                  <a:lnTo>
                    <a:pt x="160" y="18"/>
                  </a:lnTo>
                  <a:lnTo>
                    <a:pt x="177" y="25"/>
                  </a:lnTo>
                  <a:lnTo>
                    <a:pt x="192" y="32"/>
                  </a:lnTo>
                  <a:lnTo>
                    <a:pt x="206" y="38"/>
                  </a:lnTo>
                  <a:lnTo>
                    <a:pt x="220" y="45"/>
                  </a:lnTo>
                  <a:lnTo>
                    <a:pt x="233" y="49"/>
                  </a:lnTo>
                  <a:lnTo>
                    <a:pt x="245" y="54"/>
                  </a:lnTo>
                  <a:lnTo>
                    <a:pt x="256" y="57"/>
                  </a:lnTo>
                  <a:lnTo>
                    <a:pt x="270" y="62"/>
                  </a:lnTo>
                  <a:lnTo>
                    <a:pt x="285" y="66"/>
                  </a:lnTo>
                  <a:lnTo>
                    <a:pt x="301" y="72"/>
                  </a:lnTo>
                  <a:lnTo>
                    <a:pt x="318" y="78"/>
                  </a:lnTo>
                  <a:lnTo>
                    <a:pt x="336" y="85"/>
                  </a:lnTo>
                  <a:lnTo>
                    <a:pt x="354" y="94"/>
                  </a:lnTo>
                  <a:lnTo>
                    <a:pt x="372" y="104"/>
                  </a:lnTo>
                  <a:lnTo>
                    <a:pt x="390" y="116"/>
                  </a:lnTo>
                  <a:lnTo>
                    <a:pt x="407" y="130"/>
                  </a:lnTo>
                  <a:lnTo>
                    <a:pt x="424" y="145"/>
                  </a:lnTo>
                  <a:lnTo>
                    <a:pt x="440" y="162"/>
                  </a:lnTo>
                  <a:lnTo>
                    <a:pt x="455" y="183"/>
                  </a:lnTo>
                  <a:lnTo>
                    <a:pt x="468" y="205"/>
                  </a:lnTo>
                  <a:lnTo>
                    <a:pt x="480" y="230"/>
                  </a:lnTo>
                  <a:lnTo>
                    <a:pt x="489" y="259"/>
                  </a:lnTo>
                  <a:lnTo>
                    <a:pt x="492" y="286"/>
                  </a:lnTo>
                  <a:lnTo>
                    <a:pt x="488" y="308"/>
                  </a:lnTo>
                  <a:lnTo>
                    <a:pt x="476" y="326"/>
                  </a:lnTo>
                  <a:lnTo>
                    <a:pt x="459" y="338"/>
                  </a:lnTo>
                  <a:lnTo>
                    <a:pt x="435" y="346"/>
                  </a:lnTo>
                  <a:lnTo>
                    <a:pt x="406" y="350"/>
                  </a:lnTo>
                  <a:lnTo>
                    <a:pt x="374" y="349"/>
                  </a:lnTo>
                  <a:lnTo>
                    <a:pt x="338" y="342"/>
                  </a:lnTo>
                  <a:lnTo>
                    <a:pt x="300" y="331"/>
                  </a:lnTo>
                  <a:lnTo>
                    <a:pt x="261" y="316"/>
                  </a:lnTo>
                  <a:lnTo>
                    <a:pt x="219" y="297"/>
                  </a:lnTo>
                  <a:lnTo>
                    <a:pt x="179" y="274"/>
                  </a:lnTo>
                  <a:lnTo>
                    <a:pt x="140" y="245"/>
                  </a:lnTo>
                  <a:lnTo>
                    <a:pt x="102" y="213"/>
                  </a:lnTo>
                  <a:lnTo>
                    <a:pt x="67" y="176"/>
                  </a:lnTo>
                  <a:lnTo>
                    <a:pt x="35" y="134"/>
                  </a:lnTo>
                  <a:lnTo>
                    <a:pt x="34" y="133"/>
                  </a:lnTo>
                  <a:lnTo>
                    <a:pt x="34" y="132"/>
                  </a:lnTo>
                  <a:lnTo>
                    <a:pt x="32" y="131"/>
                  </a:lnTo>
                  <a:lnTo>
                    <a:pt x="31" y="130"/>
                  </a:lnTo>
                  <a:lnTo>
                    <a:pt x="27" y="127"/>
                  </a:lnTo>
                  <a:lnTo>
                    <a:pt x="21" y="122"/>
                  </a:lnTo>
                  <a:lnTo>
                    <a:pt x="13" y="115"/>
                  </a:lnTo>
                  <a:lnTo>
                    <a:pt x="6" y="103"/>
                  </a:lnTo>
                  <a:lnTo>
                    <a:pt x="0" y="91"/>
                  </a:lnTo>
                  <a:lnTo>
                    <a:pt x="0" y="73"/>
                  </a:lnTo>
                  <a:lnTo>
                    <a:pt x="5" y="54"/>
                  </a:lnTo>
                  <a:lnTo>
                    <a:pt x="17" y="30"/>
                  </a:lnTo>
                  <a:close/>
                </a:path>
              </a:pathLst>
            </a:custGeom>
            <a:solidFill>
              <a:srgbClr val="D1E0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6" name="Freeform 243">
              <a:extLst>
                <a:ext uri="{FF2B5EF4-FFF2-40B4-BE49-F238E27FC236}">
                  <a16:creationId xmlns:a16="http://schemas.microsoft.com/office/drawing/2014/main" id="{24DC0E2A-9DCA-4CC1-8CA0-15BE93040124}"/>
                </a:ext>
              </a:extLst>
            </p:cNvPr>
            <p:cNvSpPr>
              <a:spLocks/>
            </p:cNvSpPr>
            <p:nvPr/>
          </p:nvSpPr>
          <p:spPr bwMode="auto">
            <a:xfrm>
              <a:off x="861" y="3586"/>
              <a:ext cx="231" cy="164"/>
            </a:xfrm>
            <a:custGeom>
              <a:avLst/>
              <a:gdLst>
                <a:gd name="T0" fmla="*/ 18 w 463"/>
                <a:gd name="T1" fmla="*/ 29 h 330"/>
                <a:gd name="T2" fmla="*/ 27 w 463"/>
                <a:gd name="T3" fmla="*/ 18 h 330"/>
                <a:gd name="T4" fmla="*/ 39 w 463"/>
                <a:gd name="T5" fmla="*/ 10 h 330"/>
                <a:gd name="T6" fmla="*/ 50 w 463"/>
                <a:gd name="T7" fmla="*/ 4 h 330"/>
                <a:gd name="T8" fmla="*/ 63 w 463"/>
                <a:gd name="T9" fmla="*/ 2 h 330"/>
                <a:gd name="T10" fmla="*/ 77 w 463"/>
                <a:gd name="T11" fmla="*/ 0 h 330"/>
                <a:gd name="T12" fmla="*/ 92 w 463"/>
                <a:gd name="T13" fmla="*/ 2 h 330"/>
                <a:gd name="T14" fmla="*/ 107 w 463"/>
                <a:gd name="T15" fmla="*/ 4 h 330"/>
                <a:gd name="T16" fmla="*/ 122 w 463"/>
                <a:gd name="T17" fmla="*/ 7 h 330"/>
                <a:gd name="T18" fmla="*/ 138 w 463"/>
                <a:gd name="T19" fmla="*/ 13 h 330"/>
                <a:gd name="T20" fmla="*/ 153 w 463"/>
                <a:gd name="T21" fmla="*/ 19 h 330"/>
                <a:gd name="T22" fmla="*/ 168 w 463"/>
                <a:gd name="T23" fmla="*/ 25 h 330"/>
                <a:gd name="T24" fmla="*/ 183 w 463"/>
                <a:gd name="T25" fmla="*/ 32 h 330"/>
                <a:gd name="T26" fmla="*/ 196 w 463"/>
                <a:gd name="T27" fmla="*/ 37 h 330"/>
                <a:gd name="T28" fmla="*/ 209 w 463"/>
                <a:gd name="T29" fmla="*/ 43 h 330"/>
                <a:gd name="T30" fmla="*/ 222 w 463"/>
                <a:gd name="T31" fmla="*/ 48 h 330"/>
                <a:gd name="T32" fmla="*/ 232 w 463"/>
                <a:gd name="T33" fmla="*/ 52 h 330"/>
                <a:gd name="T34" fmla="*/ 244 w 463"/>
                <a:gd name="T35" fmla="*/ 56 h 330"/>
                <a:gd name="T36" fmla="*/ 256 w 463"/>
                <a:gd name="T37" fmla="*/ 59 h 330"/>
                <a:gd name="T38" fmla="*/ 270 w 463"/>
                <a:gd name="T39" fmla="*/ 64 h 330"/>
                <a:gd name="T40" fmla="*/ 285 w 463"/>
                <a:gd name="T41" fmla="*/ 70 h 330"/>
                <a:gd name="T42" fmla="*/ 301 w 463"/>
                <a:gd name="T43" fmla="*/ 75 h 330"/>
                <a:gd name="T44" fmla="*/ 317 w 463"/>
                <a:gd name="T45" fmla="*/ 82 h 330"/>
                <a:gd name="T46" fmla="*/ 334 w 463"/>
                <a:gd name="T47" fmla="*/ 90 h 330"/>
                <a:gd name="T48" fmla="*/ 351 w 463"/>
                <a:gd name="T49" fmla="*/ 99 h 330"/>
                <a:gd name="T50" fmla="*/ 367 w 463"/>
                <a:gd name="T51" fmla="*/ 110 h 330"/>
                <a:gd name="T52" fmla="*/ 384 w 463"/>
                <a:gd name="T53" fmla="*/ 123 h 330"/>
                <a:gd name="T54" fmla="*/ 399 w 463"/>
                <a:gd name="T55" fmla="*/ 138 h 330"/>
                <a:gd name="T56" fmla="*/ 414 w 463"/>
                <a:gd name="T57" fmla="*/ 155 h 330"/>
                <a:gd name="T58" fmla="*/ 428 w 463"/>
                <a:gd name="T59" fmla="*/ 173 h 330"/>
                <a:gd name="T60" fmla="*/ 440 w 463"/>
                <a:gd name="T61" fmla="*/ 195 h 330"/>
                <a:gd name="T62" fmla="*/ 450 w 463"/>
                <a:gd name="T63" fmla="*/ 219 h 330"/>
                <a:gd name="T64" fmla="*/ 459 w 463"/>
                <a:gd name="T65" fmla="*/ 246 h 330"/>
                <a:gd name="T66" fmla="*/ 463 w 463"/>
                <a:gd name="T67" fmla="*/ 271 h 330"/>
                <a:gd name="T68" fmla="*/ 459 w 463"/>
                <a:gd name="T69" fmla="*/ 292 h 330"/>
                <a:gd name="T70" fmla="*/ 448 w 463"/>
                <a:gd name="T71" fmla="*/ 309 h 330"/>
                <a:gd name="T72" fmla="*/ 432 w 463"/>
                <a:gd name="T73" fmla="*/ 321 h 330"/>
                <a:gd name="T74" fmla="*/ 410 w 463"/>
                <a:gd name="T75" fmla="*/ 328 h 330"/>
                <a:gd name="T76" fmla="*/ 382 w 463"/>
                <a:gd name="T77" fmla="*/ 330 h 330"/>
                <a:gd name="T78" fmla="*/ 352 w 463"/>
                <a:gd name="T79" fmla="*/ 329 h 330"/>
                <a:gd name="T80" fmla="*/ 319 w 463"/>
                <a:gd name="T81" fmla="*/ 322 h 330"/>
                <a:gd name="T82" fmla="*/ 283 w 463"/>
                <a:gd name="T83" fmla="*/ 311 h 330"/>
                <a:gd name="T84" fmla="*/ 245 w 463"/>
                <a:gd name="T85" fmla="*/ 298 h 330"/>
                <a:gd name="T86" fmla="*/ 207 w 463"/>
                <a:gd name="T87" fmla="*/ 279 h 330"/>
                <a:gd name="T88" fmla="*/ 169 w 463"/>
                <a:gd name="T89" fmla="*/ 256 h 330"/>
                <a:gd name="T90" fmla="*/ 132 w 463"/>
                <a:gd name="T91" fmla="*/ 230 h 330"/>
                <a:gd name="T92" fmla="*/ 96 w 463"/>
                <a:gd name="T93" fmla="*/ 200 h 330"/>
                <a:gd name="T94" fmla="*/ 63 w 463"/>
                <a:gd name="T95" fmla="*/ 165 h 330"/>
                <a:gd name="T96" fmla="*/ 33 w 463"/>
                <a:gd name="T97" fmla="*/ 127 h 330"/>
                <a:gd name="T98" fmla="*/ 33 w 463"/>
                <a:gd name="T99" fmla="*/ 127 h 330"/>
                <a:gd name="T100" fmla="*/ 32 w 463"/>
                <a:gd name="T101" fmla="*/ 126 h 330"/>
                <a:gd name="T102" fmla="*/ 30 w 463"/>
                <a:gd name="T103" fmla="*/ 125 h 330"/>
                <a:gd name="T104" fmla="*/ 29 w 463"/>
                <a:gd name="T105" fmla="*/ 124 h 330"/>
                <a:gd name="T106" fmla="*/ 26 w 463"/>
                <a:gd name="T107" fmla="*/ 121 h 330"/>
                <a:gd name="T108" fmla="*/ 19 w 463"/>
                <a:gd name="T109" fmla="*/ 116 h 330"/>
                <a:gd name="T110" fmla="*/ 12 w 463"/>
                <a:gd name="T111" fmla="*/ 109 h 330"/>
                <a:gd name="T112" fmla="*/ 5 w 463"/>
                <a:gd name="T113" fmla="*/ 98 h 330"/>
                <a:gd name="T114" fmla="*/ 2 w 463"/>
                <a:gd name="T115" fmla="*/ 86 h 330"/>
                <a:gd name="T116" fmla="*/ 0 w 463"/>
                <a:gd name="T117" fmla="*/ 70 h 330"/>
                <a:gd name="T118" fmla="*/ 6 w 463"/>
                <a:gd name="T119" fmla="*/ 51 h 330"/>
                <a:gd name="T120" fmla="*/ 18 w 463"/>
                <a:gd name="T121" fmla="*/ 29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63" h="330">
                  <a:moveTo>
                    <a:pt x="18" y="29"/>
                  </a:moveTo>
                  <a:lnTo>
                    <a:pt x="27" y="18"/>
                  </a:lnTo>
                  <a:lnTo>
                    <a:pt x="39" y="10"/>
                  </a:lnTo>
                  <a:lnTo>
                    <a:pt x="50" y="4"/>
                  </a:lnTo>
                  <a:lnTo>
                    <a:pt x="63" y="2"/>
                  </a:lnTo>
                  <a:lnTo>
                    <a:pt x="77" y="0"/>
                  </a:lnTo>
                  <a:lnTo>
                    <a:pt x="92" y="2"/>
                  </a:lnTo>
                  <a:lnTo>
                    <a:pt x="107" y="4"/>
                  </a:lnTo>
                  <a:lnTo>
                    <a:pt x="122" y="7"/>
                  </a:lnTo>
                  <a:lnTo>
                    <a:pt x="138" y="13"/>
                  </a:lnTo>
                  <a:lnTo>
                    <a:pt x="153" y="19"/>
                  </a:lnTo>
                  <a:lnTo>
                    <a:pt x="168" y="25"/>
                  </a:lnTo>
                  <a:lnTo>
                    <a:pt x="183" y="32"/>
                  </a:lnTo>
                  <a:lnTo>
                    <a:pt x="196" y="37"/>
                  </a:lnTo>
                  <a:lnTo>
                    <a:pt x="209" y="43"/>
                  </a:lnTo>
                  <a:lnTo>
                    <a:pt x="222" y="48"/>
                  </a:lnTo>
                  <a:lnTo>
                    <a:pt x="232" y="52"/>
                  </a:lnTo>
                  <a:lnTo>
                    <a:pt x="244" y="56"/>
                  </a:lnTo>
                  <a:lnTo>
                    <a:pt x="256" y="59"/>
                  </a:lnTo>
                  <a:lnTo>
                    <a:pt x="270" y="64"/>
                  </a:lnTo>
                  <a:lnTo>
                    <a:pt x="285" y="70"/>
                  </a:lnTo>
                  <a:lnTo>
                    <a:pt x="301" y="75"/>
                  </a:lnTo>
                  <a:lnTo>
                    <a:pt x="317" y="82"/>
                  </a:lnTo>
                  <a:lnTo>
                    <a:pt x="334" y="90"/>
                  </a:lnTo>
                  <a:lnTo>
                    <a:pt x="351" y="99"/>
                  </a:lnTo>
                  <a:lnTo>
                    <a:pt x="367" y="110"/>
                  </a:lnTo>
                  <a:lnTo>
                    <a:pt x="384" y="123"/>
                  </a:lnTo>
                  <a:lnTo>
                    <a:pt x="399" y="138"/>
                  </a:lnTo>
                  <a:lnTo>
                    <a:pt x="414" y="155"/>
                  </a:lnTo>
                  <a:lnTo>
                    <a:pt x="428" y="173"/>
                  </a:lnTo>
                  <a:lnTo>
                    <a:pt x="440" y="195"/>
                  </a:lnTo>
                  <a:lnTo>
                    <a:pt x="450" y="219"/>
                  </a:lnTo>
                  <a:lnTo>
                    <a:pt x="459" y="246"/>
                  </a:lnTo>
                  <a:lnTo>
                    <a:pt x="463" y="271"/>
                  </a:lnTo>
                  <a:lnTo>
                    <a:pt x="459" y="292"/>
                  </a:lnTo>
                  <a:lnTo>
                    <a:pt x="448" y="309"/>
                  </a:lnTo>
                  <a:lnTo>
                    <a:pt x="432" y="321"/>
                  </a:lnTo>
                  <a:lnTo>
                    <a:pt x="410" y="328"/>
                  </a:lnTo>
                  <a:lnTo>
                    <a:pt x="382" y="330"/>
                  </a:lnTo>
                  <a:lnTo>
                    <a:pt x="352" y="329"/>
                  </a:lnTo>
                  <a:lnTo>
                    <a:pt x="319" y="322"/>
                  </a:lnTo>
                  <a:lnTo>
                    <a:pt x="283" y="311"/>
                  </a:lnTo>
                  <a:lnTo>
                    <a:pt x="245" y="298"/>
                  </a:lnTo>
                  <a:lnTo>
                    <a:pt x="207" y="279"/>
                  </a:lnTo>
                  <a:lnTo>
                    <a:pt x="169" y="256"/>
                  </a:lnTo>
                  <a:lnTo>
                    <a:pt x="132" y="230"/>
                  </a:lnTo>
                  <a:lnTo>
                    <a:pt x="96" y="200"/>
                  </a:lnTo>
                  <a:lnTo>
                    <a:pt x="63" y="165"/>
                  </a:lnTo>
                  <a:lnTo>
                    <a:pt x="33" y="127"/>
                  </a:lnTo>
                  <a:lnTo>
                    <a:pt x="33" y="127"/>
                  </a:lnTo>
                  <a:lnTo>
                    <a:pt x="32" y="126"/>
                  </a:lnTo>
                  <a:lnTo>
                    <a:pt x="30" y="125"/>
                  </a:lnTo>
                  <a:lnTo>
                    <a:pt x="29" y="124"/>
                  </a:lnTo>
                  <a:lnTo>
                    <a:pt x="26" y="121"/>
                  </a:lnTo>
                  <a:lnTo>
                    <a:pt x="19" y="116"/>
                  </a:lnTo>
                  <a:lnTo>
                    <a:pt x="12" y="109"/>
                  </a:lnTo>
                  <a:lnTo>
                    <a:pt x="5" y="98"/>
                  </a:lnTo>
                  <a:lnTo>
                    <a:pt x="2" y="86"/>
                  </a:lnTo>
                  <a:lnTo>
                    <a:pt x="0" y="70"/>
                  </a:lnTo>
                  <a:lnTo>
                    <a:pt x="6" y="51"/>
                  </a:lnTo>
                  <a:lnTo>
                    <a:pt x="18" y="29"/>
                  </a:lnTo>
                  <a:close/>
                </a:path>
              </a:pathLst>
            </a:custGeom>
            <a:solidFill>
              <a:srgbClr val="C4D8D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7" name="Freeform 244">
              <a:extLst>
                <a:ext uri="{FF2B5EF4-FFF2-40B4-BE49-F238E27FC236}">
                  <a16:creationId xmlns:a16="http://schemas.microsoft.com/office/drawing/2014/main" id="{4CCF0847-DD8B-4566-BCF6-DD7D14AAA5AC}"/>
                </a:ext>
              </a:extLst>
            </p:cNvPr>
            <p:cNvSpPr>
              <a:spLocks/>
            </p:cNvSpPr>
            <p:nvPr/>
          </p:nvSpPr>
          <p:spPr bwMode="auto">
            <a:xfrm>
              <a:off x="869" y="3593"/>
              <a:ext cx="216" cy="155"/>
            </a:xfrm>
            <a:custGeom>
              <a:avLst/>
              <a:gdLst>
                <a:gd name="T0" fmla="*/ 16 w 432"/>
                <a:gd name="T1" fmla="*/ 27 h 310"/>
                <a:gd name="T2" fmla="*/ 25 w 432"/>
                <a:gd name="T3" fmla="*/ 16 h 310"/>
                <a:gd name="T4" fmla="*/ 34 w 432"/>
                <a:gd name="T5" fmla="*/ 8 h 310"/>
                <a:gd name="T6" fmla="*/ 46 w 432"/>
                <a:gd name="T7" fmla="*/ 4 h 310"/>
                <a:gd name="T8" fmla="*/ 58 w 432"/>
                <a:gd name="T9" fmla="*/ 0 h 310"/>
                <a:gd name="T10" fmla="*/ 71 w 432"/>
                <a:gd name="T11" fmla="*/ 0 h 310"/>
                <a:gd name="T12" fmla="*/ 85 w 432"/>
                <a:gd name="T13" fmla="*/ 0 h 310"/>
                <a:gd name="T14" fmla="*/ 99 w 432"/>
                <a:gd name="T15" fmla="*/ 4 h 310"/>
                <a:gd name="T16" fmla="*/ 114 w 432"/>
                <a:gd name="T17" fmla="*/ 7 h 310"/>
                <a:gd name="T18" fmla="*/ 129 w 432"/>
                <a:gd name="T19" fmla="*/ 12 h 310"/>
                <a:gd name="T20" fmla="*/ 143 w 432"/>
                <a:gd name="T21" fmla="*/ 18 h 310"/>
                <a:gd name="T22" fmla="*/ 158 w 432"/>
                <a:gd name="T23" fmla="*/ 23 h 310"/>
                <a:gd name="T24" fmla="*/ 171 w 432"/>
                <a:gd name="T25" fmla="*/ 29 h 310"/>
                <a:gd name="T26" fmla="*/ 184 w 432"/>
                <a:gd name="T27" fmla="*/ 35 h 310"/>
                <a:gd name="T28" fmla="*/ 197 w 432"/>
                <a:gd name="T29" fmla="*/ 41 h 310"/>
                <a:gd name="T30" fmla="*/ 208 w 432"/>
                <a:gd name="T31" fmla="*/ 45 h 310"/>
                <a:gd name="T32" fmla="*/ 219 w 432"/>
                <a:gd name="T33" fmla="*/ 49 h 310"/>
                <a:gd name="T34" fmla="*/ 229 w 432"/>
                <a:gd name="T35" fmla="*/ 52 h 310"/>
                <a:gd name="T36" fmla="*/ 240 w 432"/>
                <a:gd name="T37" fmla="*/ 56 h 310"/>
                <a:gd name="T38" fmla="*/ 254 w 432"/>
                <a:gd name="T39" fmla="*/ 60 h 310"/>
                <a:gd name="T40" fmla="*/ 268 w 432"/>
                <a:gd name="T41" fmla="*/ 65 h 310"/>
                <a:gd name="T42" fmla="*/ 282 w 432"/>
                <a:gd name="T43" fmla="*/ 69 h 310"/>
                <a:gd name="T44" fmla="*/ 297 w 432"/>
                <a:gd name="T45" fmla="*/ 76 h 310"/>
                <a:gd name="T46" fmla="*/ 313 w 432"/>
                <a:gd name="T47" fmla="*/ 83 h 310"/>
                <a:gd name="T48" fmla="*/ 328 w 432"/>
                <a:gd name="T49" fmla="*/ 92 h 310"/>
                <a:gd name="T50" fmla="*/ 343 w 432"/>
                <a:gd name="T51" fmla="*/ 103 h 310"/>
                <a:gd name="T52" fmla="*/ 358 w 432"/>
                <a:gd name="T53" fmla="*/ 114 h 310"/>
                <a:gd name="T54" fmla="*/ 373 w 432"/>
                <a:gd name="T55" fmla="*/ 128 h 310"/>
                <a:gd name="T56" fmla="*/ 387 w 432"/>
                <a:gd name="T57" fmla="*/ 144 h 310"/>
                <a:gd name="T58" fmla="*/ 398 w 432"/>
                <a:gd name="T59" fmla="*/ 163 h 310"/>
                <a:gd name="T60" fmla="*/ 410 w 432"/>
                <a:gd name="T61" fmla="*/ 182 h 310"/>
                <a:gd name="T62" fmla="*/ 420 w 432"/>
                <a:gd name="T63" fmla="*/ 205 h 310"/>
                <a:gd name="T64" fmla="*/ 428 w 432"/>
                <a:gd name="T65" fmla="*/ 231 h 310"/>
                <a:gd name="T66" fmla="*/ 432 w 432"/>
                <a:gd name="T67" fmla="*/ 255 h 310"/>
                <a:gd name="T68" fmla="*/ 428 w 432"/>
                <a:gd name="T69" fmla="*/ 274 h 310"/>
                <a:gd name="T70" fmla="*/ 418 w 432"/>
                <a:gd name="T71" fmla="*/ 291 h 310"/>
                <a:gd name="T72" fmla="*/ 402 w 432"/>
                <a:gd name="T73" fmla="*/ 301 h 310"/>
                <a:gd name="T74" fmla="*/ 381 w 432"/>
                <a:gd name="T75" fmla="*/ 308 h 310"/>
                <a:gd name="T76" fmla="*/ 356 w 432"/>
                <a:gd name="T77" fmla="*/ 310 h 310"/>
                <a:gd name="T78" fmla="*/ 327 w 432"/>
                <a:gd name="T79" fmla="*/ 308 h 310"/>
                <a:gd name="T80" fmla="*/ 295 w 432"/>
                <a:gd name="T81" fmla="*/ 302 h 310"/>
                <a:gd name="T82" fmla="*/ 261 w 432"/>
                <a:gd name="T83" fmla="*/ 292 h 310"/>
                <a:gd name="T84" fmla="*/ 227 w 432"/>
                <a:gd name="T85" fmla="*/ 278 h 310"/>
                <a:gd name="T86" fmla="*/ 191 w 432"/>
                <a:gd name="T87" fmla="*/ 261 h 310"/>
                <a:gd name="T88" fmla="*/ 155 w 432"/>
                <a:gd name="T89" fmla="*/ 239 h 310"/>
                <a:gd name="T90" fmla="*/ 121 w 432"/>
                <a:gd name="T91" fmla="*/ 215 h 310"/>
                <a:gd name="T92" fmla="*/ 88 w 432"/>
                <a:gd name="T93" fmla="*/ 186 h 310"/>
                <a:gd name="T94" fmla="*/ 57 w 432"/>
                <a:gd name="T95" fmla="*/ 153 h 310"/>
                <a:gd name="T96" fmla="*/ 30 w 432"/>
                <a:gd name="T97" fmla="*/ 119 h 310"/>
                <a:gd name="T98" fmla="*/ 30 w 432"/>
                <a:gd name="T99" fmla="*/ 119 h 310"/>
                <a:gd name="T100" fmla="*/ 28 w 432"/>
                <a:gd name="T101" fmla="*/ 118 h 310"/>
                <a:gd name="T102" fmla="*/ 27 w 432"/>
                <a:gd name="T103" fmla="*/ 118 h 310"/>
                <a:gd name="T104" fmla="*/ 26 w 432"/>
                <a:gd name="T105" fmla="*/ 117 h 310"/>
                <a:gd name="T106" fmla="*/ 22 w 432"/>
                <a:gd name="T107" fmla="*/ 114 h 310"/>
                <a:gd name="T108" fmla="*/ 16 w 432"/>
                <a:gd name="T109" fmla="*/ 109 h 310"/>
                <a:gd name="T110" fmla="*/ 10 w 432"/>
                <a:gd name="T111" fmla="*/ 102 h 310"/>
                <a:gd name="T112" fmla="*/ 4 w 432"/>
                <a:gd name="T113" fmla="*/ 92 h 310"/>
                <a:gd name="T114" fmla="*/ 0 w 432"/>
                <a:gd name="T115" fmla="*/ 80 h 310"/>
                <a:gd name="T116" fmla="*/ 0 w 432"/>
                <a:gd name="T117" fmla="*/ 65 h 310"/>
                <a:gd name="T118" fmla="*/ 4 w 432"/>
                <a:gd name="T119" fmla="*/ 47 h 310"/>
                <a:gd name="T120" fmla="*/ 16 w 432"/>
                <a:gd name="T121" fmla="*/ 2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32" h="310">
                  <a:moveTo>
                    <a:pt x="16" y="27"/>
                  </a:moveTo>
                  <a:lnTo>
                    <a:pt x="25" y="16"/>
                  </a:lnTo>
                  <a:lnTo>
                    <a:pt x="34" y="8"/>
                  </a:lnTo>
                  <a:lnTo>
                    <a:pt x="46" y="4"/>
                  </a:lnTo>
                  <a:lnTo>
                    <a:pt x="58" y="0"/>
                  </a:lnTo>
                  <a:lnTo>
                    <a:pt x="71" y="0"/>
                  </a:lnTo>
                  <a:lnTo>
                    <a:pt x="85" y="0"/>
                  </a:lnTo>
                  <a:lnTo>
                    <a:pt x="99" y="4"/>
                  </a:lnTo>
                  <a:lnTo>
                    <a:pt x="114" y="7"/>
                  </a:lnTo>
                  <a:lnTo>
                    <a:pt x="129" y="12"/>
                  </a:lnTo>
                  <a:lnTo>
                    <a:pt x="143" y="18"/>
                  </a:lnTo>
                  <a:lnTo>
                    <a:pt x="158" y="23"/>
                  </a:lnTo>
                  <a:lnTo>
                    <a:pt x="171" y="29"/>
                  </a:lnTo>
                  <a:lnTo>
                    <a:pt x="184" y="35"/>
                  </a:lnTo>
                  <a:lnTo>
                    <a:pt x="197" y="41"/>
                  </a:lnTo>
                  <a:lnTo>
                    <a:pt x="208" y="45"/>
                  </a:lnTo>
                  <a:lnTo>
                    <a:pt x="219" y="49"/>
                  </a:lnTo>
                  <a:lnTo>
                    <a:pt x="229" y="52"/>
                  </a:lnTo>
                  <a:lnTo>
                    <a:pt x="240" y="56"/>
                  </a:lnTo>
                  <a:lnTo>
                    <a:pt x="254" y="60"/>
                  </a:lnTo>
                  <a:lnTo>
                    <a:pt x="268" y="65"/>
                  </a:lnTo>
                  <a:lnTo>
                    <a:pt x="282" y="69"/>
                  </a:lnTo>
                  <a:lnTo>
                    <a:pt x="297" y="76"/>
                  </a:lnTo>
                  <a:lnTo>
                    <a:pt x="313" y="83"/>
                  </a:lnTo>
                  <a:lnTo>
                    <a:pt x="328" y="92"/>
                  </a:lnTo>
                  <a:lnTo>
                    <a:pt x="343" y="103"/>
                  </a:lnTo>
                  <a:lnTo>
                    <a:pt x="358" y="114"/>
                  </a:lnTo>
                  <a:lnTo>
                    <a:pt x="373" y="128"/>
                  </a:lnTo>
                  <a:lnTo>
                    <a:pt x="387" y="144"/>
                  </a:lnTo>
                  <a:lnTo>
                    <a:pt x="398" y="163"/>
                  </a:lnTo>
                  <a:lnTo>
                    <a:pt x="410" y="182"/>
                  </a:lnTo>
                  <a:lnTo>
                    <a:pt x="420" y="205"/>
                  </a:lnTo>
                  <a:lnTo>
                    <a:pt x="428" y="231"/>
                  </a:lnTo>
                  <a:lnTo>
                    <a:pt x="432" y="255"/>
                  </a:lnTo>
                  <a:lnTo>
                    <a:pt x="428" y="274"/>
                  </a:lnTo>
                  <a:lnTo>
                    <a:pt x="418" y="291"/>
                  </a:lnTo>
                  <a:lnTo>
                    <a:pt x="402" y="301"/>
                  </a:lnTo>
                  <a:lnTo>
                    <a:pt x="381" y="308"/>
                  </a:lnTo>
                  <a:lnTo>
                    <a:pt x="356" y="310"/>
                  </a:lnTo>
                  <a:lnTo>
                    <a:pt x="327" y="308"/>
                  </a:lnTo>
                  <a:lnTo>
                    <a:pt x="295" y="302"/>
                  </a:lnTo>
                  <a:lnTo>
                    <a:pt x="261" y="292"/>
                  </a:lnTo>
                  <a:lnTo>
                    <a:pt x="227" y="278"/>
                  </a:lnTo>
                  <a:lnTo>
                    <a:pt x="191" y="261"/>
                  </a:lnTo>
                  <a:lnTo>
                    <a:pt x="155" y="239"/>
                  </a:lnTo>
                  <a:lnTo>
                    <a:pt x="121" y="215"/>
                  </a:lnTo>
                  <a:lnTo>
                    <a:pt x="88" y="186"/>
                  </a:lnTo>
                  <a:lnTo>
                    <a:pt x="57" y="153"/>
                  </a:lnTo>
                  <a:lnTo>
                    <a:pt x="30" y="119"/>
                  </a:lnTo>
                  <a:lnTo>
                    <a:pt x="30" y="119"/>
                  </a:lnTo>
                  <a:lnTo>
                    <a:pt x="28" y="118"/>
                  </a:lnTo>
                  <a:lnTo>
                    <a:pt x="27" y="118"/>
                  </a:lnTo>
                  <a:lnTo>
                    <a:pt x="26" y="117"/>
                  </a:lnTo>
                  <a:lnTo>
                    <a:pt x="22" y="114"/>
                  </a:lnTo>
                  <a:lnTo>
                    <a:pt x="16" y="109"/>
                  </a:lnTo>
                  <a:lnTo>
                    <a:pt x="10" y="102"/>
                  </a:lnTo>
                  <a:lnTo>
                    <a:pt x="4" y="92"/>
                  </a:lnTo>
                  <a:lnTo>
                    <a:pt x="0" y="80"/>
                  </a:lnTo>
                  <a:lnTo>
                    <a:pt x="0" y="65"/>
                  </a:lnTo>
                  <a:lnTo>
                    <a:pt x="4" y="47"/>
                  </a:lnTo>
                  <a:lnTo>
                    <a:pt x="16" y="27"/>
                  </a:lnTo>
                  <a:close/>
                </a:path>
              </a:pathLst>
            </a:custGeom>
            <a:solidFill>
              <a:srgbClr val="BAD3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8" name="Freeform 245">
              <a:extLst>
                <a:ext uri="{FF2B5EF4-FFF2-40B4-BE49-F238E27FC236}">
                  <a16:creationId xmlns:a16="http://schemas.microsoft.com/office/drawing/2014/main" id="{2D74517C-8EC5-41AA-90D5-A6F6536BA0CF}"/>
                </a:ext>
              </a:extLst>
            </p:cNvPr>
            <p:cNvSpPr>
              <a:spLocks/>
            </p:cNvSpPr>
            <p:nvPr/>
          </p:nvSpPr>
          <p:spPr bwMode="auto">
            <a:xfrm>
              <a:off x="879" y="3600"/>
              <a:ext cx="201" cy="144"/>
            </a:xfrm>
            <a:custGeom>
              <a:avLst/>
              <a:gdLst>
                <a:gd name="T0" fmla="*/ 28 w 402"/>
                <a:gd name="T1" fmla="*/ 111 h 288"/>
                <a:gd name="T2" fmla="*/ 26 w 402"/>
                <a:gd name="T3" fmla="*/ 110 h 288"/>
                <a:gd name="T4" fmla="*/ 20 w 402"/>
                <a:gd name="T5" fmla="*/ 106 h 288"/>
                <a:gd name="T6" fmla="*/ 13 w 402"/>
                <a:gd name="T7" fmla="*/ 100 h 288"/>
                <a:gd name="T8" fmla="*/ 6 w 402"/>
                <a:gd name="T9" fmla="*/ 91 h 288"/>
                <a:gd name="T10" fmla="*/ 1 w 402"/>
                <a:gd name="T11" fmla="*/ 80 h 288"/>
                <a:gd name="T12" fmla="*/ 0 w 402"/>
                <a:gd name="T13" fmla="*/ 65 h 288"/>
                <a:gd name="T14" fmla="*/ 4 w 402"/>
                <a:gd name="T15" fmla="*/ 46 h 288"/>
                <a:gd name="T16" fmla="*/ 15 w 402"/>
                <a:gd name="T17" fmla="*/ 25 h 288"/>
                <a:gd name="T18" fmla="*/ 23 w 402"/>
                <a:gd name="T19" fmla="*/ 15 h 288"/>
                <a:gd name="T20" fmla="*/ 34 w 402"/>
                <a:gd name="T21" fmla="*/ 8 h 288"/>
                <a:gd name="T22" fmla="*/ 44 w 402"/>
                <a:gd name="T23" fmla="*/ 4 h 288"/>
                <a:gd name="T24" fmla="*/ 56 w 402"/>
                <a:gd name="T25" fmla="*/ 0 h 288"/>
                <a:gd name="T26" fmla="*/ 68 w 402"/>
                <a:gd name="T27" fmla="*/ 0 h 288"/>
                <a:gd name="T28" fmla="*/ 81 w 402"/>
                <a:gd name="T29" fmla="*/ 1 h 288"/>
                <a:gd name="T30" fmla="*/ 95 w 402"/>
                <a:gd name="T31" fmla="*/ 4 h 288"/>
                <a:gd name="T32" fmla="*/ 109 w 402"/>
                <a:gd name="T33" fmla="*/ 7 h 288"/>
                <a:gd name="T34" fmla="*/ 122 w 402"/>
                <a:gd name="T35" fmla="*/ 12 h 288"/>
                <a:gd name="T36" fmla="*/ 136 w 402"/>
                <a:gd name="T37" fmla="*/ 16 h 288"/>
                <a:gd name="T38" fmla="*/ 149 w 402"/>
                <a:gd name="T39" fmla="*/ 22 h 288"/>
                <a:gd name="T40" fmla="*/ 162 w 402"/>
                <a:gd name="T41" fmla="*/ 28 h 288"/>
                <a:gd name="T42" fmla="*/ 174 w 402"/>
                <a:gd name="T43" fmla="*/ 33 h 288"/>
                <a:gd name="T44" fmla="*/ 186 w 402"/>
                <a:gd name="T45" fmla="*/ 38 h 288"/>
                <a:gd name="T46" fmla="*/ 197 w 402"/>
                <a:gd name="T47" fmla="*/ 43 h 288"/>
                <a:gd name="T48" fmla="*/ 207 w 402"/>
                <a:gd name="T49" fmla="*/ 46 h 288"/>
                <a:gd name="T50" fmla="*/ 217 w 402"/>
                <a:gd name="T51" fmla="*/ 50 h 288"/>
                <a:gd name="T52" fmla="*/ 227 w 402"/>
                <a:gd name="T53" fmla="*/ 53 h 288"/>
                <a:gd name="T54" fmla="*/ 240 w 402"/>
                <a:gd name="T55" fmla="*/ 57 h 288"/>
                <a:gd name="T56" fmla="*/ 253 w 402"/>
                <a:gd name="T57" fmla="*/ 61 h 288"/>
                <a:gd name="T58" fmla="*/ 265 w 402"/>
                <a:gd name="T59" fmla="*/ 66 h 288"/>
                <a:gd name="T60" fmla="*/ 279 w 402"/>
                <a:gd name="T61" fmla="*/ 71 h 288"/>
                <a:gd name="T62" fmla="*/ 293 w 402"/>
                <a:gd name="T63" fmla="*/ 78 h 288"/>
                <a:gd name="T64" fmla="*/ 308 w 402"/>
                <a:gd name="T65" fmla="*/ 86 h 288"/>
                <a:gd name="T66" fmla="*/ 322 w 402"/>
                <a:gd name="T67" fmla="*/ 97 h 288"/>
                <a:gd name="T68" fmla="*/ 334 w 402"/>
                <a:gd name="T69" fmla="*/ 107 h 288"/>
                <a:gd name="T70" fmla="*/ 348 w 402"/>
                <a:gd name="T71" fmla="*/ 121 h 288"/>
                <a:gd name="T72" fmla="*/ 360 w 402"/>
                <a:gd name="T73" fmla="*/ 135 h 288"/>
                <a:gd name="T74" fmla="*/ 371 w 402"/>
                <a:gd name="T75" fmla="*/ 152 h 288"/>
                <a:gd name="T76" fmla="*/ 382 w 402"/>
                <a:gd name="T77" fmla="*/ 172 h 288"/>
                <a:gd name="T78" fmla="*/ 391 w 402"/>
                <a:gd name="T79" fmla="*/ 192 h 288"/>
                <a:gd name="T80" fmla="*/ 399 w 402"/>
                <a:gd name="T81" fmla="*/ 217 h 288"/>
                <a:gd name="T82" fmla="*/ 402 w 402"/>
                <a:gd name="T83" fmla="*/ 240 h 288"/>
                <a:gd name="T84" fmla="*/ 399 w 402"/>
                <a:gd name="T85" fmla="*/ 258 h 288"/>
                <a:gd name="T86" fmla="*/ 390 w 402"/>
                <a:gd name="T87" fmla="*/ 272 h 288"/>
                <a:gd name="T88" fmla="*/ 376 w 402"/>
                <a:gd name="T89" fmla="*/ 281 h 288"/>
                <a:gd name="T90" fmla="*/ 356 w 402"/>
                <a:gd name="T91" fmla="*/ 287 h 288"/>
                <a:gd name="T92" fmla="*/ 333 w 402"/>
                <a:gd name="T93" fmla="*/ 288 h 288"/>
                <a:gd name="T94" fmla="*/ 308 w 402"/>
                <a:gd name="T95" fmla="*/ 285 h 288"/>
                <a:gd name="T96" fmla="*/ 279 w 402"/>
                <a:gd name="T97" fmla="*/ 279 h 288"/>
                <a:gd name="T98" fmla="*/ 248 w 402"/>
                <a:gd name="T99" fmla="*/ 268 h 288"/>
                <a:gd name="T100" fmla="*/ 216 w 402"/>
                <a:gd name="T101" fmla="*/ 255 h 288"/>
                <a:gd name="T102" fmla="*/ 182 w 402"/>
                <a:gd name="T103" fmla="*/ 239 h 288"/>
                <a:gd name="T104" fmla="*/ 149 w 402"/>
                <a:gd name="T105" fmla="*/ 219 h 288"/>
                <a:gd name="T106" fmla="*/ 117 w 402"/>
                <a:gd name="T107" fmla="*/ 196 h 288"/>
                <a:gd name="T108" fmla="*/ 86 w 402"/>
                <a:gd name="T109" fmla="*/ 171 h 288"/>
                <a:gd name="T110" fmla="*/ 56 w 402"/>
                <a:gd name="T111" fmla="*/ 142 h 288"/>
                <a:gd name="T112" fmla="*/ 28 w 402"/>
                <a:gd name="T113" fmla="*/ 111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02" h="288">
                  <a:moveTo>
                    <a:pt x="28" y="111"/>
                  </a:moveTo>
                  <a:lnTo>
                    <a:pt x="26" y="110"/>
                  </a:lnTo>
                  <a:lnTo>
                    <a:pt x="20" y="106"/>
                  </a:lnTo>
                  <a:lnTo>
                    <a:pt x="13" y="100"/>
                  </a:lnTo>
                  <a:lnTo>
                    <a:pt x="6" y="91"/>
                  </a:lnTo>
                  <a:lnTo>
                    <a:pt x="1" y="80"/>
                  </a:lnTo>
                  <a:lnTo>
                    <a:pt x="0" y="65"/>
                  </a:lnTo>
                  <a:lnTo>
                    <a:pt x="4" y="46"/>
                  </a:lnTo>
                  <a:lnTo>
                    <a:pt x="15" y="25"/>
                  </a:lnTo>
                  <a:lnTo>
                    <a:pt x="23" y="15"/>
                  </a:lnTo>
                  <a:lnTo>
                    <a:pt x="34" y="8"/>
                  </a:lnTo>
                  <a:lnTo>
                    <a:pt x="44" y="4"/>
                  </a:lnTo>
                  <a:lnTo>
                    <a:pt x="56" y="0"/>
                  </a:lnTo>
                  <a:lnTo>
                    <a:pt x="68" y="0"/>
                  </a:lnTo>
                  <a:lnTo>
                    <a:pt x="81" y="1"/>
                  </a:lnTo>
                  <a:lnTo>
                    <a:pt x="95" y="4"/>
                  </a:lnTo>
                  <a:lnTo>
                    <a:pt x="109" y="7"/>
                  </a:lnTo>
                  <a:lnTo>
                    <a:pt x="122" y="12"/>
                  </a:lnTo>
                  <a:lnTo>
                    <a:pt x="136" y="16"/>
                  </a:lnTo>
                  <a:lnTo>
                    <a:pt x="149" y="22"/>
                  </a:lnTo>
                  <a:lnTo>
                    <a:pt x="162" y="28"/>
                  </a:lnTo>
                  <a:lnTo>
                    <a:pt x="174" y="33"/>
                  </a:lnTo>
                  <a:lnTo>
                    <a:pt x="186" y="38"/>
                  </a:lnTo>
                  <a:lnTo>
                    <a:pt x="197" y="43"/>
                  </a:lnTo>
                  <a:lnTo>
                    <a:pt x="207" y="46"/>
                  </a:lnTo>
                  <a:lnTo>
                    <a:pt x="217" y="50"/>
                  </a:lnTo>
                  <a:lnTo>
                    <a:pt x="227" y="53"/>
                  </a:lnTo>
                  <a:lnTo>
                    <a:pt x="240" y="57"/>
                  </a:lnTo>
                  <a:lnTo>
                    <a:pt x="253" y="61"/>
                  </a:lnTo>
                  <a:lnTo>
                    <a:pt x="265" y="66"/>
                  </a:lnTo>
                  <a:lnTo>
                    <a:pt x="279" y="71"/>
                  </a:lnTo>
                  <a:lnTo>
                    <a:pt x="293" y="78"/>
                  </a:lnTo>
                  <a:lnTo>
                    <a:pt x="308" y="86"/>
                  </a:lnTo>
                  <a:lnTo>
                    <a:pt x="322" y="97"/>
                  </a:lnTo>
                  <a:lnTo>
                    <a:pt x="334" y="107"/>
                  </a:lnTo>
                  <a:lnTo>
                    <a:pt x="348" y="121"/>
                  </a:lnTo>
                  <a:lnTo>
                    <a:pt x="360" y="135"/>
                  </a:lnTo>
                  <a:lnTo>
                    <a:pt x="371" y="152"/>
                  </a:lnTo>
                  <a:lnTo>
                    <a:pt x="382" y="172"/>
                  </a:lnTo>
                  <a:lnTo>
                    <a:pt x="391" y="192"/>
                  </a:lnTo>
                  <a:lnTo>
                    <a:pt x="399" y="217"/>
                  </a:lnTo>
                  <a:lnTo>
                    <a:pt x="402" y="240"/>
                  </a:lnTo>
                  <a:lnTo>
                    <a:pt x="399" y="258"/>
                  </a:lnTo>
                  <a:lnTo>
                    <a:pt x="390" y="272"/>
                  </a:lnTo>
                  <a:lnTo>
                    <a:pt x="376" y="281"/>
                  </a:lnTo>
                  <a:lnTo>
                    <a:pt x="356" y="287"/>
                  </a:lnTo>
                  <a:lnTo>
                    <a:pt x="333" y="288"/>
                  </a:lnTo>
                  <a:lnTo>
                    <a:pt x="308" y="285"/>
                  </a:lnTo>
                  <a:lnTo>
                    <a:pt x="279" y="279"/>
                  </a:lnTo>
                  <a:lnTo>
                    <a:pt x="248" y="268"/>
                  </a:lnTo>
                  <a:lnTo>
                    <a:pt x="216" y="255"/>
                  </a:lnTo>
                  <a:lnTo>
                    <a:pt x="182" y="239"/>
                  </a:lnTo>
                  <a:lnTo>
                    <a:pt x="149" y="219"/>
                  </a:lnTo>
                  <a:lnTo>
                    <a:pt x="117" y="196"/>
                  </a:lnTo>
                  <a:lnTo>
                    <a:pt x="86" y="171"/>
                  </a:lnTo>
                  <a:lnTo>
                    <a:pt x="56" y="142"/>
                  </a:lnTo>
                  <a:lnTo>
                    <a:pt x="28" y="111"/>
                  </a:lnTo>
                  <a:close/>
                </a:path>
              </a:pathLst>
            </a:custGeom>
            <a:solidFill>
              <a:srgbClr val="ADCC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9" name="Freeform 246">
              <a:extLst>
                <a:ext uri="{FF2B5EF4-FFF2-40B4-BE49-F238E27FC236}">
                  <a16:creationId xmlns:a16="http://schemas.microsoft.com/office/drawing/2014/main" id="{8BB12031-D8A7-400C-A06A-73C2155973EF}"/>
                </a:ext>
              </a:extLst>
            </p:cNvPr>
            <p:cNvSpPr>
              <a:spLocks/>
            </p:cNvSpPr>
            <p:nvPr/>
          </p:nvSpPr>
          <p:spPr bwMode="auto">
            <a:xfrm>
              <a:off x="698" y="3385"/>
              <a:ext cx="131" cy="188"/>
            </a:xfrm>
            <a:custGeom>
              <a:avLst/>
              <a:gdLst>
                <a:gd name="T0" fmla="*/ 255 w 261"/>
                <a:gd name="T1" fmla="*/ 271 h 377"/>
                <a:gd name="T2" fmla="*/ 254 w 261"/>
                <a:gd name="T3" fmla="*/ 267 h 377"/>
                <a:gd name="T4" fmla="*/ 250 w 261"/>
                <a:gd name="T5" fmla="*/ 255 h 377"/>
                <a:gd name="T6" fmla="*/ 242 w 261"/>
                <a:gd name="T7" fmla="*/ 237 h 377"/>
                <a:gd name="T8" fmla="*/ 233 w 261"/>
                <a:gd name="T9" fmla="*/ 215 h 377"/>
                <a:gd name="T10" fmla="*/ 223 w 261"/>
                <a:gd name="T11" fmla="*/ 189 h 377"/>
                <a:gd name="T12" fmla="*/ 212 w 261"/>
                <a:gd name="T13" fmla="*/ 164 h 377"/>
                <a:gd name="T14" fmla="*/ 199 w 261"/>
                <a:gd name="T15" fmla="*/ 140 h 377"/>
                <a:gd name="T16" fmla="*/ 187 w 261"/>
                <a:gd name="T17" fmla="*/ 117 h 377"/>
                <a:gd name="T18" fmla="*/ 179 w 261"/>
                <a:gd name="T19" fmla="*/ 106 h 377"/>
                <a:gd name="T20" fmla="*/ 169 w 261"/>
                <a:gd name="T21" fmla="*/ 94 h 377"/>
                <a:gd name="T22" fmla="*/ 155 w 261"/>
                <a:gd name="T23" fmla="*/ 82 h 377"/>
                <a:gd name="T24" fmla="*/ 140 w 261"/>
                <a:gd name="T25" fmla="*/ 70 h 377"/>
                <a:gd name="T26" fmla="*/ 123 w 261"/>
                <a:gd name="T27" fmla="*/ 58 h 377"/>
                <a:gd name="T28" fmla="*/ 106 w 261"/>
                <a:gd name="T29" fmla="*/ 45 h 377"/>
                <a:gd name="T30" fmla="*/ 87 w 261"/>
                <a:gd name="T31" fmla="*/ 35 h 377"/>
                <a:gd name="T32" fmla="*/ 70 w 261"/>
                <a:gd name="T33" fmla="*/ 25 h 377"/>
                <a:gd name="T34" fmla="*/ 53 w 261"/>
                <a:gd name="T35" fmla="*/ 15 h 377"/>
                <a:gd name="T36" fmla="*/ 36 w 261"/>
                <a:gd name="T37" fmla="*/ 8 h 377"/>
                <a:gd name="T38" fmla="*/ 24 w 261"/>
                <a:gd name="T39" fmla="*/ 4 h 377"/>
                <a:gd name="T40" fmla="*/ 12 w 261"/>
                <a:gd name="T41" fmla="*/ 0 h 377"/>
                <a:gd name="T42" fmla="*/ 4 w 261"/>
                <a:gd name="T43" fmla="*/ 0 h 377"/>
                <a:gd name="T44" fmla="*/ 0 w 261"/>
                <a:gd name="T45" fmla="*/ 3 h 377"/>
                <a:gd name="T46" fmla="*/ 0 w 261"/>
                <a:gd name="T47" fmla="*/ 8 h 377"/>
                <a:gd name="T48" fmla="*/ 4 w 261"/>
                <a:gd name="T49" fmla="*/ 18 h 377"/>
                <a:gd name="T50" fmla="*/ 14 w 261"/>
                <a:gd name="T51" fmla="*/ 41 h 377"/>
                <a:gd name="T52" fmla="*/ 21 w 261"/>
                <a:gd name="T53" fmla="*/ 66 h 377"/>
                <a:gd name="T54" fmla="*/ 23 w 261"/>
                <a:gd name="T55" fmla="*/ 91 h 377"/>
                <a:gd name="T56" fmla="*/ 23 w 261"/>
                <a:gd name="T57" fmla="*/ 117 h 377"/>
                <a:gd name="T58" fmla="*/ 20 w 261"/>
                <a:gd name="T59" fmla="*/ 142 h 377"/>
                <a:gd name="T60" fmla="*/ 18 w 261"/>
                <a:gd name="T61" fmla="*/ 164 h 377"/>
                <a:gd name="T62" fmla="*/ 16 w 261"/>
                <a:gd name="T63" fmla="*/ 184 h 377"/>
                <a:gd name="T64" fmla="*/ 17 w 261"/>
                <a:gd name="T65" fmla="*/ 199 h 377"/>
                <a:gd name="T66" fmla="*/ 24 w 261"/>
                <a:gd name="T67" fmla="*/ 214 h 377"/>
                <a:gd name="T68" fmla="*/ 36 w 261"/>
                <a:gd name="T69" fmla="*/ 233 h 377"/>
                <a:gd name="T70" fmla="*/ 56 w 261"/>
                <a:gd name="T71" fmla="*/ 256 h 377"/>
                <a:gd name="T72" fmla="*/ 78 w 261"/>
                <a:gd name="T73" fmla="*/ 279 h 377"/>
                <a:gd name="T74" fmla="*/ 102 w 261"/>
                <a:gd name="T75" fmla="*/ 303 h 377"/>
                <a:gd name="T76" fmla="*/ 125 w 261"/>
                <a:gd name="T77" fmla="*/ 325 h 377"/>
                <a:gd name="T78" fmla="*/ 147 w 261"/>
                <a:gd name="T79" fmla="*/ 344 h 377"/>
                <a:gd name="T80" fmla="*/ 165 w 261"/>
                <a:gd name="T81" fmla="*/ 358 h 377"/>
                <a:gd name="T82" fmla="*/ 182 w 261"/>
                <a:gd name="T83" fmla="*/ 367 h 377"/>
                <a:gd name="T84" fmla="*/ 200 w 261"/>
                <a:gd name="T85" fmla="*/ 374 h 377"/>
                <a:gd name="T86" fmla="*/ 220 w 261"/>
                <a:gd name="T87" fmla="*/ 377 h 377"/>
                <a:gd name="T88" fmla="*/ 237 w 261"/>
                <a:gd name="T89" fmla="*/ 374 h 377"/>
                <a:gd name="T90" fmla="*/ 251 w 261"/>
                <a:gd name="T91" fmla="*/ 363 h 377"/>
                <a:gd name="T92" fmla="*/ 259 w 261"/>
                <a:gd name="T93" fmla="*/ 344 h 377"/>
                <a:gd name="T94" fmla="*/ 261 w 261"/>
                <a:gd name="T95" fmla="*/ 314 h 377"/>
                <a:gd name="T96" fmla="*/ 255 w 261"/>
                <a:gd name="T97" fmla="*/ 271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61" h="377">
                  <a:moveTo>
                    <a:pt x="255" y="271"/>
                  </a:moveTo>
                  <a:lnTo>
                    <a:pt x="254" y="267"/>
                  </a:lnTo>
                  <a:lnTo>
                    <a:pt x="250" y="255"/>
                  </a:lnTo>
                  <a:lnTo>
                    <a:pt x="242" y="237"/>
                  </a:lnTo>
                  <a:lnTo>
                    <a:pt x="233" y="215"/>
                  </a:lnTo>
                  <a:lnTo>
                    <a:pt x="223" y="189"/>
                  </a:lnTo>
                  <a:lnTo>
                    <a:pt x="212" y="164"/>
                  </a:lnTo>
                  <a:lnTo>
                    <a:pt x="199" y="140"/>
                  </a:lnTo>
                  <a:lnTo>
                    <a:pt x="187" y="117"/>
                  </a:lnTo>
                  <a:lnTo>
                    <a:pt x="179" y="106"/>
                  </a:lnTo>
                  <a:lnTo>
                    <a:pt x="169" y="94"/>
                  </a:lnTo>
                  <a:lnTo>
                    <a:pt x="155" y="82"/>
                  </a:lnTo>
                  <a:lnTo>
                    <a:pt x="140" y="70"/>
                  </a:lnTo>
                  <a:lnTo>
                    <a:pt x="123" y="58"/>
                  </a:lnTo>
                  <a:lnTo>
                    <a:pt x="106" y="45"/>
                  </a:lnTo>
                  <a:lnTo>
                    <a:pt x="87" y="35"/>
                  </a:lnTo>
                  <a:lnTo>
                    <a:pt x="70" y="25"/>
                  </a:lnTo>
                  <a:lnTo>
                    <a:pt x="53" y="15"/>
                  </a:lnTo>
                  <a:lnTo>
                    <a:pt x="36" y="8"/>
                  </a:lnTo>
                  <a:lnTo>
                    <a:pt x="24" y="4"/>
                  </a:lnTo>
                  <a:lnTo>
                    <a:pt x="12" y="0"/>
                  </a:lnTo>
                  <a:lnTo>
                    <a:pt x="4" y="0"/>
                  </a:lnTo>
                  <a:lnTo>
                    <a:pt x="0" y="3"/>
                  </a:lnTo>
                  <a:lnTo>
                    <a:pt x="0" y="8"/>
                  </a:lnTo>
                  <a:lnTo>
                    <a:pt x="4" y="18"/>
                  </a:lnTo>
                  <a:lnTo>
                    <a:pt x="14" y="41"/>
                  </a:lnTo>
                  <a:lnTo>
                    <a:pt x="21" y="66"/>
                  </a:lnTo>
                  <a:lnTo>
                    <a:pt x="23" y="91"/>
                  </a:lnTo>
                  <a:lnTo>
                    <a:pt x="23" y="117"/>
                  </a:lnTo>
                  <a:lnTo>
                    <a:pt x="20" y="142"/>
                  </a:lnTo>
                  <a:lnTo>
                    <a:pt x="18" y="164"/>
                  </a:lnTo>
                  <a:lnTo>
                    <a:pt x="16" y="184"/>
                  </a:lnTo>
                  <a:lnTo>
                    <a:pt x="17" y="199"/>
                  </a:lnTo>
                  <a:lnTo>
                    <a:pt x="24" y="214"/>
                  </a:lnTo>
                  <a:lnTo>
                    <a:pt x="36" y="233"/>
                  </a:lnTo>
                  <a:lnTo>
                    <a:pt x="56" y="256"/>
                  </a:lnTo>
                  <a:lnTo>
                    <a:pt x="78" y="279"/>
                  </a:lnTo>
                  <a:lnTo>
                    <a:pt x="102" y="303"/>
                  </a:lnTo>
                  <a:lnTo>
                    <a:pt x="125" y="325"/>
                  </a:lnTo>
                  <a:lnTo>
                    <a:pt x="147" y="344"/>
                  </a:lnTo>
                  <a:lnTo>
                    <a:pt x="165" y="358"/>
                  </a:lnTo>
                  <a:lnTo>
                    <a:pt x="182" y="367"/>
                  </a:lnTo>
                  <a:lnTo>
                    <a:pt x="200" y="374"/>
                  </a:lnTo>
                  <a:lnTo>
                    <a:pt x="220" y="377"/>
                  </a:lnTo>
                  <a:lnTo>
                    <a:pt x="237" y="374"/>
                  </a:lnTo>
                  <a:lnTo>
                    <a:pt x="251" y="363"/>
                  </a:lnTo>
                  <a:lnTo>
                    <a:pt x="259" y="344"/>
                  </a:lnTo>
                  <a:lnTo>
                    <a:pt x="261" y="314"/>
                  </a:lnTo>
                  <a:lnTo>
                    <a:pt x="255" y="2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0" name="Freeform 247">
              <a:extLst>
                <a:ext uri="{FF2B5EF4-FFF2-40B4-BE49-F238E27FC236}">
                  <a16:creationId xmlns:a16="http://schemas.microsoft.com/office/drawing/2014/main" id="{3C768B7F-DDD1-487C-8583-96A38CD64130}"/>
                </a:ext>
              </a:extLst>
            </p:cNvPr>
            <p:cNvSpPr>
              <a:spLocks/>
            </p:cNvSpPr>
            <p:nvPr/>
          </p:nvSpPr>
          <p:spPr bwMode="auto">
            <a:xfrm>
              <a:off x="701" y="3389"/>
              <a:ext cx="125" cy="181"/>
            </a:xfrm>
            <a:custGeom>
              <a:avLst/>
              <a:gdLst>
                <a:gd name="T0" fmla="*/ 243 w 249"/>
                <a:gd name="T1" fmla="*/ 260 h 361"/>
                <a:gd name="T2" fmla="*/ 242 w 249"/>
                <a:gd name="T3" fmla="*/ 255 h 361"/>
                <a:gd name="T4" fmla="*/ 238 w 249"/>
                <a:gd name="T5" fmla="*/ 244 h 361"/>
                <a:gd name="T6" fmla="*/ 231 w 249"/>
                <a:gd name="T7" fmla="*/ 228 h 361"/>
                <a:gd name="T8" fmla="*/ 223 w 249"/>
                <a:gd name="T9" fmla="*/ 206 h 361"/>
                <a:gd name="T10" fmla="*/ 212 w 249"/>
                <a:gd name="T11" fmla="*/ 182 h 361"/>
                <a:gd name="T12" fmla="*/ 202 w 249"/>
                <a:gd name="T13" fmla="*/ 157 h 361"/>
                <a:gd name="T14" fmla="*/ 190 w 249"/>
                <a:gd name="T15" fmla="*/ 133 h 361"/>
                <a:gd name="T16" fmla="*/ 179 w 249"/>
                <a:gd name="T17" fmla="*/ 111 h 361"/>
                <a:gd name="T18" fmla="*/ 172 w 249"/>
                <a:gd name="T19" fmla="*/ 101 h 361"/>
                <a:gd name="T20" fmla="*/ 162 w 249"/>
                <a:gd name="T21" fmla="*/ 89 h 361"/>
                <a:gd name="T22" fmla="*/ 149 w 249"/>
                <a:gd name="T23" fmla="*/ 78 h 361"/>
                <a:gd name="T24" fmla="*/ 134 w 249"/>
                <a:gd name="T25" fmla="*/ 66 h 361"/>
                <a:gd name="T26" fmla="*/ 118 w 249"/>
                <a:gd name="T27" fmla="*/ 55 h 361"/>
                <a:gd name="T28" fmla="*/ 102 w 249"/>
                <a:gd name="T29" fmla="*/ 43 h 361"/>
                <a:gd name="T30" fmla="*/ 84 w 249"/>
                <a:gd name="T31" fmla="*/ 33 h 361"/>
                <a:gd name="T32" fmla="*/ 68 w 249"/>
                <a:gd name="T33" fmla="*/ 23 h 361"/>
                <a:gd name="T34" fmla="*/ 52 w 249"/>
                <a:gd name="T35" fmla="*/ 15 h 361"/>
                <a:gd name="T36" fmla="*/ 37 w 249"/>
                <a:gd name="T37" fmla="*/ 8 h 361"/>
                <a:gd name="T38" fmla="*/ 23 w 249"/>
                <a:gd name="T39" fmla="*/ 3 h 361"/>
                <a:gd name="T40" fmla="*/ 13 w 249"/>
                <a:gd name="T41" fmla="*/ 0 h 361"/>
                <a:gd name="T42" fmla="*/ 6 w 249"/>
                <a:gd name="T43" fmla="*/ 0 h 361"/>
                <a:gd name="T44" fmla="*/ 1 w 249"/>
                <a:gd name="T45" fmla="*/ 2 h 361"/>
                <a:gd name="T46" fmla="*/ 0 w 249"/>
                <a:gd name="T47" fmla="*/ 8 h 361"/>
                <a:gd name="T48" fmla="*/ 5 w 249"/>
                <a:gd name="T49" fmla="*/ 16 h 361"/>
                <a:gd name="T50" fmla="*/ 15 w 249"/>
                <a:gd name="T51" fmla="*/ 38 h 361"/>
                <a:gd name="T52" fmla="*/ 21 w 249"/>
                <a:gd name="T53" fmla="*/ 62 h 361"/>
                <a:gd name="T54" fmla="*/ 23 w 249"/>
                <a:gd name="T55" fmla="*/ 87 h 361"/>
                <a:gd name="T56" fmla="*/ 23 w 249"/>
                <a:gd name="T57" fmla="*/ 111 h 361"/>
                <a:gd name="T58" fmla="*/ 21 w 249"/>
                <a:gd name="T59" fmla="*/ 136 h 361"/>
                <a:gd name="T60" fmla="*/ 19 w 249"/>
                <a:gd name="T61" fmla="*/ 157 h 361"/>
                <a:gd name="T62" fmla="*/ 18 w 249"/>
                <a:gd name="T63" fmla="*/ 176 h 361"/>
                <a:gd name="T64" fmla="*/ 18 w 249"/>
                <a:gd name="T65" fmla="*/ 191 h 361"/>
                <a:gd name="T66" fmla="*/ 23 w 249"/>
                <a:gd name="T67" fmla="*/ 205 h 361"/>
                <a:gd name="T68" fmla="*/ 36 w 249"/>
                <a:gd name="T69" fmla="*/ 224 h 361"/>
                <a:gd name="T70" fmla="*/ 54 w 249"/>
                <a:gd name="T71" fmla="*/ 245 h 361"/>
                <a:gd name="T72" fmla="*/ 75 w 249"/>
                <a:gd name="T73" fmla="*/ 268 h 361"/>
                <a:gd name="T74" fmla="*/ 98 w 249"/>
                <a:gd name="T75" fmla="*/ 291 h 361"/>
                <a:gd name="T76" fmla="*/ 120 w 249"/>
                <a:gd name="T77" fmla="*/ 312 h 361"/>
                <a:gd name="T78" fmla="*/ 141 w 249"/>
                <a:gd name="T79" fmla="*/ 330 h 361"/>
                <a:gd name="T80" fmla="*/ 158 w 249"/>
                <a:gd name="T81" fmla="*/ 343 h 361"/>
                <a:gd name="T82" fmla="*/ 174 w 249"/>
                <a:gd name="T83" fmla="*/ 352 h 361"/>
                <a:gd name="T84" fmla="*/ 192 w 249"/>
                <a:gd name="T85" fmla="*/ 359 h 361"/>
                <a:gd name="T86" fmla="*/ 209 w 249"/>
                <a:gd name="T87" fmla="*/ 361 h 361"/>
                <a:gd name="T88" fmla="*/ 225 w 249"/>
                <a:gd name="T89" fmla="*/ 358 h 361"/>
                <a:gd name="T90" fmla="*/ 238 w 249"/>
                <a:gd name="T91" fmla="*/ 348 h 361"/>
                <a:gd name="T92" fmla="*/ 247 w 249"/>
                <a:gd name="T93" fmla="*/ 329 h 361"/>
                <a:gd name="T94" fmla="*/ 249 w 249"/>
                <a:gd name="T95" fmla="*/ 300 h 361"/>
                <a:gd name="T96" fmla="*/ 243 w 249"/>
                <a:gd name="T97" fmla="*/ 260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9" h="361">
                  <a:moveTo>
                    <a:pt x="243" y="260"/>
                  </a:moveTo>
                  <a:lnTo>
                    <a:pt x="242" y="255"/>
                  </a:lnTo>
                  <a:lnTo>
                    <a:pt x="238" y="244"/>
                  </a:lnTo>
                  <a:lnTo>
                    <a:pt x="231" y="228"/>
                  </a:lnTo>
                  <a:lnTo>
                    <a:pt x="223" y="206"/>
                  </a:lnTo>
                  <a:lnTo>
                    <a:pt x="212" y="182"/>
                  </a:lnTo>
                  <a:lnTo>
                    <a:pt x="202" y="157"/>
                  </a:lnTo>
                  <a:lnTo>
                    <a:pt x="190" y="133"/>
                  </a:lnTo>
                  <a:lnTo>
                    <a:pt x="179" y="111"/>
                  </a:lnTo>
                  <a:lnTo>
                    <a:pt x="172" y="101"/>
                  </a:lnTo>
                  <a:lnTo>
                    <a:pt x="162" y="89"/>
                  </a:lnTo>
                  <a:lnTo>
                    <a:pt x="149" y="78"/>
                  </a:lnTo>
                  <a:lnTo>
                    <a:pt x="134" y="66"/>
                  </a:lnTo>
                  <a:lnTo>
                    <a:pt x="118" y="55"/>
                  </a:lnTo>
                  <a:lnTo>
                    <a:pt x="102" y="43"/>
                  </a:lnTo>
                  <a:lnTo>
                    <a:pt x="84" y="33"/>
                  </a:lnTo>
                  <a:lnTo>
                    <a:pt x="68" y="23"/>
                  </a:lnTo>
                  <a:lnTo>
                    <a:pt x="52" y="15"/>
                  </a:lnTo>
                  <a:lnTo>
                    <a:pt x="37" y="8"/>
                  </a:lnTo>
                  <a:lnTo>
                    <a:pt x="23" y="3"/>
                  </a:lnTo>
                  <a:lnTo>
                    <a:pt x="13" y="0"/>
                  </a:lnTo>
                  <a:lnTo>
                    <a:pt x="6" y="0"/>
                  </a:lnTo>
                  <a:lnTo>
                    <a:pt x="1" y="2"/>
                  </a:lnTo>
                  <a:lnTo>
                    <a:pt x="0" y="8"/>
                  </a:lnTo>
                  <a:lnTo>
                    <a:pt x="5" y="16"/>
                  </a:lnTo>
                  <a:lnTo>
                    <a:pt x="15" y="38"/>
                  </a:lnTo>
                  <a:lnTo>
                    <a:pt x="21" y="62"/>
                  </a:lnTo>
                  <a:lnTo>
                    <a:pt x="23" y="87"/>
                  </a:lnTo>
                  <a:lnTo>
                    <a:pt x="23" y="111"/>
                  </a:lnTo>
                  <a:lnTo>
                    <a:pt x="21" y="136"/>
                  </a:lnTo>
                  <a:lnTo>
                    <a:pt x="19" y="157"/>
                  </a:lnTo>
                  <a:lnTo>
                    <a:pt x="18" y="176"/>
                  </a:lnTo>
                  <a:lnTo>
                    <a:pt x="18" y="191"/>
                  </a:lnTo>
                  <a:lnTo>
                    <a:pt x="23" y="205"/>
                  </a:lnTo>
                  <a:lnTo>
                    <a:pt x="36" y="224"/>
                  </a:lnTo>
                  <a:lnTo>
                    <a:pt x="54" y="245"/>
                  </a:lnTo>
                  <a:lnTo>
                    <a:pt x="75" y="268"/>
                  </a:lnTo>
                  <a:lnTo>
                    <a:pt x="98" y="291"/>
                  </a:lnTo>
                  <a:lnTo>
                    <a:pt x="120" y="312"/>
                  </a:lnTo>
                  <a:lnTo>
                    <a:pt x="141" y="330"/>
                  </a:lnTo>
                  <a:lnTo>
                    <a:pt x="158" y="343"/>
                  </a:lnTo>
                  <a:lnTo>
                    <a:pt x="174" y="352"/>
                  </a:lnTo>
                  <a:lnTo>
                    <a:pt x="192" y="359"/>
                  </a:lnTo>
                  <a:lnTo>
                    <a:pt x="209" y="361"/>
                  </a:lnTo>
                  <a:lnTo>
                    <a:pt x="225" y="358"/>
                  </a:lnTo>
                  <a:lnTo>
                    <a:pt x="238" y="348"/>
                  </a:lnTo>
                  <a:lnTo>
                    <a:pt x="247" y="329"/>
                  </a:lnTo>
                  <a:lnTo>
                    <a:pt x="249" y="300"/>
                  </a:lnTo>
                  <a:lnTo>
                    <a:pt x="243" y="260"/>
                  </a:lnTo>
                  <a:close/>
                </a:path>
              </a:pathLst>
            </a:custGeom>
            <a:solidFill>
              <a:srgbClr val="F4E8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1" name="Freeform 248">
              <a:extLst>
                <a:ext uri="{FF2B5EF4-FFF2-40B4-BE49-F238E27FC236}">
                  <a16:creationId xmlns:a16="http://schemas.microsoft.com/office/drawing/2014/main" id="{9B481C55-3416-4EB3-A650-A8C0F8FDE10E}"/>
                </a:ext>
              </a:extLst>
            </p:cNvPr>
            <p:cNvSpPr>
              <a:spLocks/>
            </p:cNvSpPr>
            <p:nvPr/>
          </p:nvSpPr>
          <p:spPr bwMode="auto">
            <a:xfrm>
              <a:off x="706" y="3394"/>
              <a:ext cx="117" cy="173"/>
            </a:xfrm>
            <a:custGeom>
              <a:avLst/>
              <a:gdLst>
                <a:gd name="T0" fmla="*/ 228 w 232"/>
                <a:gd name="T1" fmla="*/ 249 h 347"/>
                <a:gd name="T2" fmla="*/ 227 w 232"/>
                <a:gd name="T3" fmla="*/ 245 h 347"/>
                <a:gd name="T4" fmla="*/ 222 w 232"/>
                <a:gd name="T5" fmla="*/ 234 h 347"/>
                <a:gd name="T6" fmla="*/ 216 w 232"/>
                <a:gd name="T7" fmla="*/ 218 h 347"/>
                <a:gd name="T8" fmla="*/ 208 w 232"/>
                <a:gd name="T9" fmla="*/ 197 h 347"/>
                <a:gd name="T10" fmla="*/ 198 w 232"/>
                <a:gd name="T11" fmla="*/ 175 h 347"/>
                <a:gd name="T12" fmla="*/ 187 w 232"/>
                <a:gd name="T13" fmla="*/ 151 h 347"/>
                <a:gd name="T14" fmla="*/ 177 w 232"/>
                <a:gd name="T15" fmla="*/ 128 h 347"/>
                <a:gd name="T16" fmla="*/ 167 w 232"/>
                <a:gd name="T17" fmla="*/ 107 h 347"/>
                <a:gd name="T18" fmla="*/ 160 w 232"/>
                <a:gd name="T19" fmla="*/ 97 h 347"/>
                <a:gd name="T20" fmla="*/ 151 w 232"/>
                <a:gd name="T21" fmla="*/ 86 h 347"/>
                <a:gd name="T22" fmla="*/ 139 w 232"/>
                <a:gd name="T23" fmla="*/ 75 h 347"/>
                <a:gd name="T24" fmla="*/ 125 w 232"/>
                <a:gd name="T25" fmla="*/ 63 h 347"/>
                <a:gd name="T26" fmla="*/ 110 w 232"/>
                <a:gd name="T27" fmla="*/ 53 h 347"/>
                <a:gd name="T28" fmla="*/ 94 w 232"/>
                <a:gd name="T29" fmla="*/ 41 h 347"/>
                <a:gd name="T30" fmla="*/ 78 w 232"/>
                <a:gd name="T31" fmla="*/ 31 h 347"/>
                <a:gd name="T32" fmla="*/ 63 w 232"/>
                <a:gd name="T33" fmla="*/ 22 h 347"/>
                <a:gd name="T34" fmla="*/ 47 w 232"/>
                <a:gd name="T35" fmla="*/ 14 h 347"/>
                <a:gd name="T36" fmla="*/ 33 w 232"/>
                <a:gd name="T37" fmla="*/ 8 h 347"/>
                <a:gd name="T38" fmla="*/ 22 w 232"/>
                <a:gd name="T39" fmla="*/ 3 h 347"/>
                <a:gd name="T40" fmla="*/ 11 w 232"/>
                <a:gd name="T41" fmla="*/ 0 h 347"/>
                <a:gd name="T42" fmla="*/ 4 w 232"/>
                <a:gd name="T43" fmla="*/ 0 h 347"/>
                <a:gd name="T44" fmla="*/ 0 w 232"/>
                <a:gd name="T45" fmla="*/ 2 h 347"/>
                <a:gd name="T46" fmla="*/ 0 w 232"/>
                <a:gd name="T47" fmla="*/ 8 h 347"/>
                <a:gd name="T48" fmla="*/ 3 w 232"/>
                <a:gd name="T49" fmla="*/ 16 h 347"/>
                <a:gd name="T50" fmla="*/ 18 w 232"/>
                <a:gd name="T51" fmla="*/ 60 h 347"/>
                <a:gd name="T52" fmla="*/ 19 w 232"/>
                <a:gd name="T53" fmla="*/ 107 h 347"/>
                <a:gd name="T54" fmla="*/ 16 w 232"/>
                <a:gd name="T55" fmla="*/ 151 h 347"/>
                <a:gd name="T56" fmla="*/ 15 w 232"/>
                <a:gd name="T57" fmla="*/ 183 h 347"/>
                <a:gd name="T58" fmla="*/ 20 w 232"/>
                <a:gd name="T59" fmla="*/ 197 h 347"/>
                <a:gd name="T60" fmla="*/ 33 w 232"/>
                <a:gd name="T61" fmla="*/ 215 h 347"/>
                <a:gd name="T62" fmla="*/ 49 w 232"/>
                <a:gd name="T63" fmla="*/ 236 h 347"/>
                <a:gd name="T64" fmla="*/ 69 w 232"/>
                <a:gd name="T65" fmla="*/ 258 h 347"/>
                <a:gd name="T66" fmla="*/ 91 w 232"/>
                <a:gd name="T67" fmla="*/ 280 h 347"/>
                <a:gd name="T68" fmla="*/ 111 w 232"/>
                <a:gd name="T69" fmla="*/ 299 h 347"/>
                <a:gd name="T70" fmla="*/ 131 w 232"/>
                <a:gd name="T71" fmla="*/ 315 h 347"/>
                <a:gd name="T72" fmla="*/ 147 w 232"/>
                <a:gd name="T73" fmla="*/ 328 h 347"/>
                <a:gd name="T74" fmla="*/ 162 w 232"/>
                <a:gd name="T75" fmla="*/ 337 h 347"/>
                <a:gd name="T76" fmla="*/ 178 w 232"/>
                <a:gd name="T77" fmla="*/ 344 h 347"/>
                <a:gd name="T78" fmla="*/ 194 w 232"/>
                <a:gd name="T79" fmla="*/ 347 h 347"/>
                <a:gd name="T80" fmla="*/ 211 w 232"/>
                <a:gd name="T81" fmla="*/ 343 h 347"/>
                <a:gd name="T82" fmla="*/ 222 w 232"/>
                <a:gd name="T83" fmla="*/ 334 h 347"/>
                <a:gd name="T84" fmla="*/ 230 w 232"/>
                <a:gd name="T85" fmla="*/ 315 h 347"/>
                <a:gd name="T86" fmla="*/ 232 w 232"/>
                <a:gd name="T87" fmla="*/ 288 h 347"/>
                <a:gd name="T88" fmla="*/ 228 w 232"/>
                <a:gd name="T89" fmla="*/ 249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32" h="347">
                  <a:moveTo>
                    <a:pt x="228" y="249"/>
                  </a:moveTo>
                  <a:lnTo>
                    <a:pt x="227" y="245"/>
                  </a:lnTo>
                  <a:lnTo>
                    <a:pt x="222" y="234"/>
                  </a:lnTo>
                  <a:lnTo>
                    <a:pt x="216" y="218"/>
                  </a:lnTo>
                  <a:lnTo>
                    <a:pt x="208" y="197"/>
                  </a:lnTo>
                  <a:lnTo>
                    <a:pt x="198" y="175"/>
                  </a:lnTo>
                  <a:lnTo>
                    <a:pt x="187" y="151"/>
                  </a:lnTo>
                  <a:lnTo>
                    <a:pt x="177" y="128"/>
                  </a:lnTo>
                  <a:lnTo>
                    <a:pt x="167" y="107"/>
                  </a:lnTo>
                  <a:lnTo>
                    <a:pt x="160" y="97"/>
                  </a:lnTo>
                  <a:lnTo>
                    <a:pt x="151" y="86"/>
                  </a:lnTo>
                  <a:lnTo>
                    <a:pt x="139" y="75"/>
                  </a:lnTo>
                  <a:lnTo>
                    <a:pt x="125" y="63"/>
                  </a:lnTo>
                  <a:lnTo>
                    <a:pt x="110" y="53"/>
                  </a:lnTo>
                  <a:lnTo>
                    <a:pt x="94" y="41"/>
                  </a:lnTo>
                  <a:lnTo>
                    <a:pt x="78" y="31"/>
                  </a:lnTo>
                  <a:lnTo>
                    <a:pt x="63" y="22"/>
                  </a:lnTo>
                  <a:lnTo>
                    <a:pt x="47" y="14"/>
                  </a:lnTo>
                  <a:lnTo>
                    <a:pt x="33" y="8"/>
                  </a:lnTo>
                  <a:lnTo>
                    <a:pt x="22" y="3"/>
                  </a:lnTo>
                  <a:lnTo>
                    <a:pt x="11" y="0"/>
                  </a:lnTo>
                  <a:lnTo>
                    <a:pt x="4" y="0"/>
                  </a:lnTo>
                  <a:lnTo>
                    <a:pt x="0" y="2"/>
                  </a:lnTo>
                  <a:lnTo>
                    <a:pt x="0" y="8"/>
                  </a:lnTo>
                  <a:lnTo>
                    <a:pt x="3" y="16"/>
                  </a:lnTo>
                  <a:lnTo>
                    <a:pt x="18" y="60"/>
                  </a:lnTo>
                  <a:lnTo>
                    <a:pt x="19" y="107"/>
                  </a:lnTo>
                  <a:lnTo>
                    <a:pt x="16" y="151"/>
                  </a:lnTo>
                  <a:lnTo>
                    <a:pt x="15" y="183"/>
                  </a:lnTo>
                  <a:lnTo>
                    <a:pt x="20" y="197"/>
                  </a:lnTo>
                  <a:lnTo>
                    <a:pt x="33" y="215"/>
                  </a:lnTo>
                  <a:lnTo>
                    <a:pt x="49" y="236"/>
                  </a:lnTo>
                  <a:lnTo>
                    <a:pt x="69" y="258"/>
                  </a:lnTo>
                  <a:lnTo>
                    <a:pt x="91" y="280"/>
                  </a:lnTo>
                  <a:lnTo>
                    <a:pt x="111" y="299"/>
                  </a:lnTo>
                  <a:lnTo>
                    <a:pt x="131" y="315"/>
                  </a:lnTo>
                  <a:lnTo>
                    <a:pt x="147" y="328"/>
                  </a:lnTo>
                  <a:lnTo>
                    <a:pt x="162" y="337"/>
                  </a:lnTo>
                  <a:lnTo>
                    <a:pt x="178" y="344"/>
                  </a:lnTo>
                  <a:lnTo>
                    <a:pt x="194" y="347"/>
                  </a:lnTo>
                  <a:lnTo>
                    <a:pt x="211" y="343"/>
                  </a:lnTo>
                  <a:lnTo>
                    <a:pt x="222" y="334"/>
                  </a:lnTo>
                  <a:lnTo>
                    <a:pt x="230" y="315"/>
                  </a:lnTo>
                  <a:lnTo>
                    <a:pt x="232" y="288"/>
                  </a:lnTo>
                  <a:lnTo>
                    <a:pt x="228" y="249"/>
                  </a:lnTo>
                  <a:close/>
                </a:path>
              </a:pathLst>
            </a:custGeom>
            <a:solidFill>
              <a:srgbClr val="EAD3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2" name="Freeform 249">
              <a:extLst>
                <a:ext uri="{FF2B5EF4-FFF2-40B4-BE49-F238E27FC236}">
                  <a16:creationId xmlns:a16="http://schemas.microsoft.com/office/drawing/2014/main" id="{805243A4-A7E3-421C-A59B-BF624147B164}"/>
                </a:ext>
              </a:extLst>
            </p:cNvPr>
            <p:cNvSpPr>
              <a:spLocks/>
            </p:cNvSpPr>
            <p:nvPr/>
          </p:nvSpPr>
          <p:spPr bwMode="auto">
            <a:xfrm>
              <a:off x="711" y="3399"/>
              <a:ext cx="109" cy="165"/>
            </a:xfrm>
            <a:custGeom>
              <a:avLst/>
              <a:gdLst>
                <a:gd name="T0" fmla="*/ 214 w 219"/>
                <a:gd name="T1" fmla="*/ 239 h 332"/>
                <a:gd name="T2" fmla="*/ 213 w 219"/>
                <a:gd name="T3" fmla="*/ 235 h 332"/>
                <a:gd name="T4" fmla="*/ 208 w 219"/>
                <a:gd name="T5" fmla="*/ 225 h 332"/>
                <a:gd name="T6" fmla="*/ 203 w 219"/>
                <a:gd name="T7" fmla="*/ 209 h 332"/>
                <a:gd name="T8" fmla="*/ 196 w 219"/>
                <a:gd name="T9" fmla="*/ 189 h 332"/>
                <a:gd name="T10" fmla="*/ 187 w 219"/>
                <a:gd name="T11" fmla="*/ 167 h 332"/>
                <a:gd name="T12" fmla="*/ 177 w 219"/>
                <a:gd name="T13" fmla="*/ 145 h 332"/>
                <a:gd name="T14" fmla="*/ 167 w 219"/>
                <a:gd name="T15" fmla="*/ 122 h 332"/>
                <a:gd name="T16" fmla="*/ 157 w 219"/>
                <a:gd name="T17" fmla="*/ 103 h 332"/>
                <a:gd name="T18" fmla="*/ 150 w 219"/>
                <a:gd name="T19" fmla="*/ 93 h 332"/>
                <a:gd name="T20" fmla="*/ 142 w 219"/>
                <a:gd name="T21" fmla="*/ 83 h 332"/>
                <a:gd name="T22" fmla="*/ 130 w 219"/>
                <a:gd name="T23" fmla="*/ 73 h 332"/>
                <a:gd name="T24" fmla="*/ 117 w 219"/>
                <a:gd name="T25" fmla="*/ 61 h 332"/>
                <a:gd name="T26" fmla="*/ 104 w 219"/>
                <a:gd name="T27" fmla="*/ 51 h 332"/>
                <a:gd name="T28" fmla="*/ 89 w 219"/>
                <a:gd name="T29" fmla="*/ 40 h 332"/>
                <a:gd name="T30" fmla="*/ 74 w 219"/>
                <a:gd name="T31" fmla="*/ 30 h 332"/>
                <a:gd name="T32" fmla="*/ 59 w 219"/>
                <a:gd name="T33" fmla="*/ 22 h 332"/>
                <a:gd name="T34" fmla="*/ 44 w 219"/>
                <a:gd name="T35" fmla="*/ 14 h 332"/>
                <a:gd name="T36" fmla="*/ 31 w 219"/>
                <a:gd name="T37" fmla="*/ 8 h 332"/>
                <a:gd name="T38" fmla="*/ 19 w 219"/>
                <a:gd name="T39" fmla="*/ 4 h 332"/>
                <a:gd name="T40" fmla="*/ 10 w 219"/>
                <a:gd name="T41" fmla="*/ 0 h 332"/>
                <a:gd name="T42" fmla="*/ 3 w 219"/>
                <a:gd name="T43" fmla="*/ 0 h 332"/>
                <a:gd name="T44" fmla="*/ 0 w 219"/>
                <a:gd name="T45" fmla="*/ 2 h 332"/>
                <a:gd name="T46" fmla="*/ 0 w 219"/>
                <a:gd name="T47" fmla="*/ 7 h 332"/>
                <a:gd name="T48" fmla="*/ 3 w 219"/>
                <a:gd name="T49" fmla="*/ 15 h 332"/>
                <a:gd name="T50" fmla="*/ 17 w 219"/>
                <a:gd name="T51" fmla="*/ 58 h 332"/>
                <a:gd name="T52" fmla="*/ 18 w 219"/>
                <a:gd name="T53" fmla="*/ 104 h 332"/>
                <a:gd name="T54" fmla="*/ 15 w 219"/>
                <a:gd name="T55" fmla="*/ 145 h 332"/>
                <a:gd name="T56" fmla="*/ 14 w 219"/>
                <a:gd name="T57" fmla="*/ 175 h 332"/>
                <a:gd name="T58" fmla="*/ 19 w 219"/>
                <a:gd name="T59" fmla="*/ 189 h 332"/>
                <a:gd name="T60" fmla="*/ 30 w 219"/>
                <a:gd name="T61" fmla="*/ 206 h 332"/>
                <a:gd name="T62" fmla="*/ 46 w 219"/>
                <a:gd name="T63" fmla="*/ 226 h 332"/>
                <a:gd name="T64" fmla="*/ 64 w 219"/>
                <a:gd name="T65" fmla="*/ 247 h 332"/>
                <a:gd name="T66" fmla="*/ 85 w 219"/>
                <a:gd name="T67" fmla="*/ 267 h 332"/>
                <a:gd name="T68" fmla="*/ 105 w 219"/>
                <a:gd name="T69" fmla="*/ 287 h 332"/>
                <a:gd name="T70" fmla="*/ 123 w 219"/>
                <a:gd name="T71" fmla="*/ 303 h 332"/>
                <a:gd name="T72" fmla="*/ 138 w 219"/>
                <a:gd name="T73" fmla="*/ 315 h 332"/>
                <a:gd name="T74" fmla="*/ 152 w 219"/>
                <a:gd name="T75" fmla="*/ 324 h 332"/>
                <a:gd name="T76" fmla="*/ 167 w 219"/>
                <a:gd name="T77" fmla="*/ 330 h 332"/>
                <a:gd name="T78" fmla="*/ 183 w 219"/>
                <a:gd name="T79" fmla="*/ 332 h 332"/>
                <a:gd name="T80" fmla="*/ 197 w 219"/>
                <a:gd name="T81" fmla="*/ 330 h 332"/>
                <a:gd name="T82" fmla="*/ 210 w 219"/>
                <a:gd name="T83" fmla="*/ 320 h 332"/>
                <a:gd name="T84" fmla="*/ 217 w 219"/>
                <a:gd name="T85" fmla="*/ 303 h 332"/>
                <a:gd name="T86" fmla="*/ 219 w 219"/>
                <a:gd name="T87" fmla="*/ 275 h 332"/>
                <a:gd name="T88" fmla="*/ 214 w 219"/>
                <a:gd name="T89" fmla="*/ 239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9" h="332">
                  <a:moveTo>
                    <a:pt x="214" y="239"/>
                  </a:moveTo>
                  <a:lnTo>
                    <a:pt x="213" y="235"/>
                  </a:lnTo>
                  <a:lnTo>
                    <a:pt x="208" y="225"/>
                  </a:lnTo>
                  <a:lnTo>
                    <a:pt x="203" y="209"/>
                  </a:lnTo>
                  <a:lnTo>
                    <a:pt x="196" y="189"/>
                  </a:lnTo>
                  <a:lnTo>
                    <a:pt x="187" y="167"/>
                  </a:lnTo>
                  <a:lnTo>
                    <a:pt x="177" y="145"/>
                  </a:lnTo>
                  <a:lnTo>
                    <a:pt x="167" y="122"/>
                  </a:lnTo>
                  <a:lnTo>
                    <a:pt x="157" y="103"/>
                  </a:lnTo>
                  <a:lnTo>
                    <a:pt x="150" y="93"/>
                  </a:lnTo>
                  <a:lnTo>
                    <a:pt x="142" y="83"/>
                  </a:lnTo>
                  <a:lnTo>
                    <a:pt x="130" y="73"/>
                  </a:lnTo>
                  <a:lnTo>
                    <a:pt x="117" y="61"/>
                  </a:lnTo>
                  <a:lnTo>
                    <a:pt x="104" y="51"/>
                  </a:lnTo>
                  <a:lnTo>
                    <a:pt x="89" y="40"/>
                  </a:lnTo>
                  <a:lnTo>
                    <a:pt x="74" y="30"/>
                  </a:lnTo>
                  <a:lnTo>
                    <a:pt x="59" y="22"/>
                  </a:lnTo>
                  <a:lnTo>
                    <a:pt x="44" y="14"/>
                  </a:lnTo>
                  <a:lnTo>
                    <a:pt x="31" y="8"/>
                  </a:lnTo>
                  <a:lnTo>
                    <a:pt x="19" y="4"/>
                  </a:lnTo>
                  <a:lnTo>
                    <a:pt x="10" y="0"/>
                  </a:lnTo>
                  <a:lnTo>
                    <a:pt x="3" y="0"/>
                  </a:lnTo>
                  <a:lnTo>
                    <a:pt x="0" y="2"/>
                  </a:lnTo>
                  <a:lnTo>
                    <a:pt x="0" y="7"/>
                  </a:lnTo>
                  <a:lnTo>
                    <a:pt x="3" y="15"/>
                  </a:lnTo>
                  <a:lnTo>
                    <a:pt x="17" y="58"/>
                  </a:lnTo>
                  <a:lnTo>
                    <a:pt x="18" y="104"/>
                  </a:lnTo>
                  <a:lnTo>
                    <a:pt x="15" y="145"/>
                  </a:lnTo>
                  <a:lnTo>
                    <a:pt x="14" y="175"/>
                  </a:lnTo>
                  <a:lnTo>
                    <a:pt x="19" y="189"/>
                  </a:lnTo>
                  <a:lnTo>
                    <a:pt x="30" y="206"/>
                  </a:lnTo>
                  <a:lnTo>
                    <a:pt x="46" y="226"/>
                  </a:lnTo>
                  <a:lnTo>
                    <a:pt x="64" y="247"/>
                  </a:lnTo>
                  <a:lnTo>
                    <a:pt x="85" y="267"/>
                  </a:lnTo>
                  <a:lnTo>
                    <a:pt x="105" y="287"/>
                  </a:lnTo>
                  <a:lnTo>
                    <a:pt x="123" y="303"/>
                  </a:lnTo>
                  <a:lnTo>
                    <a:pt x="138" y="315"/>
                  </a:lnTo>
                  <a:lnTo>
                    <a:pt x="152" y="324"/>
                  </a:lnTo>
                  <a:lnTo>
                    <a:pt x="167" y="330"/>
                  </a:lnTo>
                  <a:lnTo>
                    <a:pt x="183" y="332"/>
                  </a:lnTo>
                  <a:lnTo>
                    <a:pt x="197" y="330"/>
                  </a:lnTo>
                  <a:lnTo>
                    <a:pt x="210" y="320"/>
                  </a:lnTo>
                  <a:lnTo>
                    <a:pt x="217" y="303"/>
                  </a:lnTo>
                  <a:lnTo>
                    <a:pt x="219" y="275"/>
                  </a:lnTo>
                  <a:lnTo>
                    <a:pt x="214" y="239"/>
                  </a:lnTo>
                  <a:close/>
                </a:path>
              </a:pathLst>
            </a:custGeom>
            <a:solidFill>
              <a:srgbClr val="E0BCA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3" name="Freeform 250">
              <a:extLst>
                <a:ext uri="{FF2B5EF4-FFF2-40B4-BE49-F238E27FC236}">
                  <a16:creationId xmlns:a16="http://schemas.microsoft.com/office/drawing/2014/main" id="{C2A3DC05-300C-4AC4-92BD-73ADBCF8B707}"/>
                </a:ext>
              </a:extLst>
            </p:cNvPr>
            <p:cNvSpPr>
              <a:spLocks/>
            </p:cNvSpPr>
            <p:nvPr/>
          </p:nvSpPr>
          <p:spPr bwMode="auto">
            <a:xfrm>
              <a:off x="716" y="3403"/>
              <a:ext cx="102" cy="159"/>
            </a:xfrm>
            <a:custGeom>
              <a:avLst/>
              <a:gdLst>
                <a:gd name="T0" fmla="*/ 199 w 204"/>
                <a:gd name="T1" fmla="*/ 228 h 317"/>
                <a:gd name="T2" fmla="*/ 198 w 204"/>
                <a:gd name="T3" fmla="*/ 225 h 317"/>
                <a:gd name="T4" fmla="*/ 195 w 204"/>
                <a:gd name="T5" fmla="*/ 215 h 317"/>
                <a:gd name="T6" fmla="*/ 189 w 204"/>
                <a:gd name="T7" fmla="*/ 200 h 317"/>
                <a:gd name="T8" fmla="*/ 182 w 204"/>
                <a:gd name="T9" fmla="*/ 181 h 317"/>
                <a:gd name="T10" fmla="*/ 174 w 204"/>
                <a:gd name="T11" fmla="*/ 160 h 317"/>
                <a:gd name="T12" fmla="*/ 165 w 204"/>
                <a:gd name="T13" fmla="*/ 139 h 317"/>
                <a:gd name="T14" fmla="*/ 156 w 204"/>
                <a:gd name="T15" fmla="*/ 118 h 317"/>
                <a:gd name="T16" fmla="*/ 146 w 204"/>
                <a:gd name="T17" fmla="*/ 98 h 317"/>
                <a:gd name="T18" fmla="*/ 133 w 204"/>
                <a:gd name="T19" fmla="*/ 79 h 317"/>
                <a:gd name="T20" fmla="*/ 110 w 204"/>
                <a:gd name="T21" fmla="*/ 58 h 317"/>
                <a:gd name="T22" fmla="*/ 83 w 204"/>
                <a:gd name="T23" fmla="*/ 38 h 317"/>
                <a:gd name="T24" fmla="*/ 55 w 204"/>
                <a:gd name="T25" fmla="*/ 20 h 317"/>
                <a:gd name="T26" fmla="*/ 30 w 204"/>
                <a:gd name="T27" fmla="*/ 7 h 317"/>
                <a:gd name="T28" fmla="*/ 10 w 204"/>
                <a:gd name="T29" fmla="*/ 0 h 317"/>
                <a:gd name="T30" fmla="*/ 0 w 204"/>
                <a:gd name="T31" fmla="*/ 3 h 317"/>
                <a:gd name="T32" fmla="*/ 4 w 204"/>
                <a:gd name="T33" fmla="*/ 15 h 317"/>
                <a:gd name="T34" fmla="*/ 16 w 204"/>
                <a:gd name="T35" fmla="*/ 56 h 317"/>
                <a:gd name="T36" fmla="*/ 17 w 204"/>
                <a:gd name="T37" fmla="*/ 98 h 317"/>
                <a:gd name="T38" fmla="*/ 14 w 204"/>
                <a:gd name="T39" fmla="*/ 139 h 317"/>
                <a:gd name="T40" fmla="*/ 13 w 204"/>
                <a:gd name="T41" fmla="*/ 167 h 317"/>
                <a:gd name="T42" fmla="*/ 17 w 204"/>
                <a:gd name="T43" fmla="*/ 180 h 317"/>
                <a:gd name="T44" fmla="*/ 29 w 204"/>
                <a:gd name="T45" fmla="*/ 197 h 317"/>
                <a:gd name="T46" fmla="*/ 43 w 204"/>
                <a:gd name="T47" fmla="*/ 216 h 317"/>
                <a:gd name="T48" fmla="*/ 61 w 204"/>
                <a:gd name="T49" fmla="*/ 235 h 317"/>
                <a:gd name="T50" fmla="*/ 80 w 204"/>
                <a:gd name="T51" fmla="*/ 256 h 317"/>
                <a:gd name="T52" fmla="*/ 98 w 204"/>
                <a:gd name="T53" fmla="*/ 274 h 317"/>
                <a:gd name="T54" fmla="*/ 115 w 204"/>
                <a:gd name="T55" fmla="*/ 289 h 317"/>
                <a:gd name="T56" fmla="*/ 129 w 204"/>
                <a:gd name="T57" fmla="*/ 301 h 317"/>
                <a:gd name="T58" fmla="*/ 142 w 204"/>
                <a:gd name="T59" fmla="*/ 309 h 317"/>
                <a:gd name="T60" fmla="*/ 157 w 204"/>
                <a:gd name="T61" fmla="*/ 315 h 317"/>
                <a:gd name="T62" fmla="*/ 171 w 204"/>
                <a:gd name="T63" fmla="*/ 317 h 317"/>
                <a:gd name="T64" fmla="*/ 184 w 204"/>
                <a:gd name="T65" fmla="*/ 315 h 317"/>
                <a:gd name="T66" fmla="*/ 195 w 204"/>
                <a:gd name="T67" fmla="*/ 306 h 317"/>
                <a:gd name="T68" fmla="*/ 202 w 204"/>
                <a:gd name="T69" fmla="*/ 289 h 317"/>
                <a:gd name="T70" fmla="*/ 204 w 204"/>
                <a:gd name="T71" fmla="*/ 264 h 317"/>
                <a:gd name="T72" fmla="*/ 199 w 204"/>
                <a:gd name="T73" fmla="*/ 2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317">
                  <a:moveTo>
                    <a:pt x="199" y="228"/>
                  </a:moveTo>
                  <a:lnTo>
                    <a:pt x="198" y="225"/>
                  </a:lnTo>
                  <a:lnTo>
                    <a:pt x="195" y="215"/>
                  </a:lnTo>
                  <a:lnTo>
                    <a:pt x="189" y="200"/>
                  </a:lnTo>
                  <a:lnTo>
                    <a:pt x="182" y="181"/>
                  </a:lnTo>
                  <a:lnTo>
                    <a:pt x="174" y="160"/>
                  </a:lnTo>
                  <a:lnTo>
                    <a:pt x="165" y="139"/>
                  </a:lnTo>
                  <a:lnTo>
                    <a:pt x="156" y="118"/>
                  </a:lnTo>
                  <a:lnTo>
                    <a:pt x="146" y="98"/>
                  </a:lnTo>
                  <a:lnTo>
                    <a:pt x="133" y="79"/>
                  </a:lnTo>
                  <a:lnTo>
                    <a:pt x="110" y="58"/>
                  </a:lnTo>
                  <a:lnTo>
                    <a:pt x="83" y="38"/>
                  </a:lnTo>
                  <a:lnTo>
                    <a:pt x="55" y="20"/>
                  </a:lnTo>
                  <a:lnTo>
                    <a:pt x="30" y="7"/>
                  </a:lnTo>
                  <a:lnTo>
                    <a:pt x="10" y="0"/>
                  </a:lnTo>
                  <a:lnTo>
                    <a:pt x="0" y="3"/>
                  </a:lnTo>
                  <a:lnTo>
                    <a:pt x="4" y="15"/>
                  </a:lnTo>
                  <a:lnTo>
                    <a:pt x="16" y="56"/>
                  </a:lnTo>
                  <a:lnTo>
                    <a:pt x="17" y="98"/>
                  </a:lnTo>
                  <a:lnTo>
                    <a:pt x="14" y="139"/>
                  </a:lnTo>
                  <a:lnTo>
                    <a:pt x="13" y="167"/>
                  </a:lnTo>
                  <a:lnTo>
                    <a:pt x="17" y="180"/>
                  </a:lnTo>
                  <a:lnTo>
                    <a:pt x="29" y="197"/>
                  </a:lnTo>
                  <a:lnTo>
                    <a:pt x="43" y="216"/>
                  </a:lnTo>
                  <a:lnTo>
                    <a:pt x="61" y="235"/>
                  </a:lnTo>
                  <a:lnTo>
                    <a:pt x="80" y="256"/>
                  </a:lnTo>
                  <a:lnTo>
                    <a:pt x="98" y="274"/>
                  </a:lnTo>
                  <a:lnTo>
                    <a:pt x="115" y="289"/>
                  </a:lnTo>
                  <a:lnTo>
                    <a:pt x="129" y="301"/>
                  </a:lnTo>
                  <a:lnTo>
                    <a:pt x="142" y="309"/>
                  </a:lnTo>
                  <a:lnTo>
                    <a:pt x="157" y="315"/>
                  </a:lnTo>
                  <a:lnTo>
                    <a:pt x="171" y="317"/>
                  </a:lnTo>
                  <a:lnTo>
                    <a:pt x="184" y="315"/>
                  </a:lnTo>
                  <a:lnTo>
                    <a:pt x="195" y="306"/>
                  </a:lnTo>
                  <a:lnTo>
                    <a:pt x="202" y="289"/>
                  </a:lnTo>
                  <a:lnTo>
                    <a:pt x="204" y="264"/>
                  </a:lnTo>
                  <a:lnTo>
                    <a:pt x="199" y="228"/>
                  </a:lnTo>
                  <a:close/>
                </a:path>
              </a:pathLst>
            </a:custGeom>
            <a:solidFill>
              <a:srgbClr val="D3A58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4" name="Freeform 251">
              <a:extLst>
                <a:ext uri="{FF2B5EF4-FFF2-40B4-BE49-F238E27FC236}">
                  <a16:creationId xmlns:a16="http://schemas.microsoft.com/office/drawing/2014/main" id="{EB5D25AD-4A2E-40D4-AAFE-FC9FF89E8885}"/>
                </a:ext>
              </a:extLst>
            </p:cNvPr>
            <p:cNvSpPr>
              <a:spLocks/>
            </p:cNvSpPr>
            <p:nvPr/>
          </p:nvSpPr>
          <p:spPr bwMode="auto">
            <a:xfrm>
              <a:off x="720" y="3408"/>
              <a:ext cx="95" cy="151"/>
            </a:xfrm>
            <a:custGeom>
              <a:avLst/>
              <a:gdLst>
                <a:gd name="T0" fmla="*/ 186 w 190"/>
                <a:gd name="T1" fmla="*/ 217 h 301"/>
                <a:gd name="T2" fmla="*/ 185 w 190"/>
                <a:gd name="T3" fmla="*/ 214 h 301"/>
                <a:gd name="T4" fmla="*/ 181 w 190"/>
                <a:gd name="T5" fmla="*/ 205 h 301"/>
                <a:gd name="T6" fmla="*/ 177 w 190"/>
                <a:gd name="T7" fmla="*/ 190 h 301"/>
                <a:gd name="T8" fmla="*/ 170 w 190"/>
                <a:gd name="T9" fmla="*/ 172 h 301"/>
                <a:gd name="T10" fmla="*/ 162 w 190"/>
                <a:gd name="T11" fmla="*/ 152 h 301"/>
                <a:gd name="T12" fmla="*/ 154 w 190"/>
                <a:gd name="T13" fmla="*/ 131 h 301"/>
                <a:gd name="T14" fmla="*/ 146 w 190"/>
                <a:gd name="T15" fmla="*/ 111 h 301"/>
                <a:gd name="T16" fmla="*/ 136 w 190"/>
                <a:gd name="T17" fmla="*/ 93 h 301"/>
                <a:gd name="T18" fmla="*/ 122 w 190"/>
                <a:gd name="T19" fmla="*/ 74 h 301"/>
                <a:gd name="T20" fmla="*/ 102 w 190"/>
                <a:gd name="T21" fmla="*/ 55 h 301"/>
                <a:gd name="T22" fmla="*/ 76 w 190"/>
                <a:gd name="T23" fmla="*/ 35 h 301"/>
                <a:gd name="T24" fmla="*/ 51 w 190"/>
                <a:gd name="T25" fmla="*/ 19 h 301"/>
                <a:gd name="T26" fmla="*/ 27 w 190"/>
                <a:gd name="T27" fmla="*/ 6 h 301"/>
                <a:gd name="T28" fmla="*/ 10 w 190"/>
                <a:gd name="T29" fmla="*/ 0 h 301"/>
                <a:gd name="T30" fmla="*/ 0 w 190"/>
                <a:gd name="T31" fmla="*/ 2 h 301"/>
                <a:gd name="T32" fmla="*/ 3 w 190"/>
                <a:gd name="T33" fmla="*/ 13 h 301"/>
                <a:gd name="T34" fmla="*/ 15 w 190"/>
                <a:gd name="T35" fmla="*/ 51 h 301"/>
                <a:gd name="T36" fmla="*/ 16 w 190"/>
                <a:gd name="T37" fmla="*/ 93 h 301"/>
                <a:gd name="T38" fmla="*/ 13 w 190"/>
                <a:gd name="T39" fmla="*/ 132 h 301"/>
                <a:gd name="T40" fmla="*/ 13 w 190"/>
                <a:gd name="T41" fmla="*/ 160 h 301"/>
                <a:gd name="T42" fmla="*/ 18 w 190"/>
                <a:gd name="T43" fmla="*/ 172 h 301"/>
                <a:gd name="T44" fmla="*/ 27 w 190"/>
                <a:gd name="T45" fmla="*/ 187 h 301"/>
                <a:gd name="T46" fmla="*/ 41 w 190"/>
                <a:gd name="T47" fmla="*/ 206 h 301"/>
                <a:gd name="T48" fmla="*/ 57 w 190"/>
                <a:gd name="T49" fmla="*/ 224 h 301"/>
                <a:gd name="T50" fmla="*/ 74 w 190"/>
                <a:gd name="T51" fmla="*/ 243 h 301"/>
                <a:gd name="T52" fmla="*/ 91 w 190"/>
                <a:gd name="T53" fmla="*/ 261 h 301"/>
                <a:gd name="T54" fmla="*/ 107 w 190"/>
                <a:gd name="T55" fmla="*/ 275 h 301"/>
                <a:gd name="T56" fmla="*/ 120 w 190"/>
                <a:gd name="T57" fmla="*/ 286 h 301"/>
                <a:gd name="T58" fmla="*/ 133 w 190"/>
                <a:gd name="T59" fmla="*/ 294 h 301"/>
                <a:gd name="T60" fmla="*/ 146 w 190"/>
                <a:gd name="T61" fmla="*/ 299 h 301"/>
                <a:gd name="T62" fmla="*/ 159 w 190"/>
                <a:gd name="T63" fmla="*/ 301 h 301"/>
                <a:gd name="T64" fmla="*/ 172 w 190"/>
                <a:gd name="T65" fmla="*/ 299 h 301"/>
                <a:gd name="T66" fmla="*/ 182 w 190"/>
                <a:gd name="T67" fmla="*/ 291 h 301"/>
                <a:gd name="T68" fmla="*/ 188 w 190"/>
                <a:gd name="T69" fmla="*/ 275 h 301"/>
                <a:gd name="T70" fmla="*/ 190 w 190"/>
                <a:gd name="T71" fmla="*/ 251 h 301"/>
                <a:gd name="T72" fmla="*/ 186 w 190"/>
                <a:gd name="T73" fmla="*/ 217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0" h="301">
                  <a:moveTo>
                    <a:pt x="186" y="217"/>
                  </a:moveTo>
                  <a:lnTo>
                    <a:pt x="185" y="214"/>
                  </a:lnTo>
                  <a:lnTo>
                    <a:pt x="181" y="205"/>
                  </a:lnTo>
                  <a:lnTo>
                    <a:pt x="177" y="190"/>
                  </a:lnTo>
                  <a:lnTo>
                    <a:pt x="170" y="172"/>
                  </a:lnTo>
                  <a:lnTo>
                    <a:pt x="162" y="152"/>
                  </a:lnTo>
                  <a:lnTo>
                    <a:pt x="154" y="131"/>
                  </a:lnTo>
                  <a:lnTo>
                    <a:pt x="146" y="111"/>
                  </a:lnTo>
                  <a:lnTo>
                    <a:pt x="136" y="93"/>
                  </a:lnTo>
                  <a:lnTo>
                    <a:pt x="122" y="74"/>
                  </a:lnTo>
                  <a:lnTo>
                    <a:pt x="102" y="55"/>
                  </a:lnTo>
                  <a:lnTo>
                    <a:pt x="76" y="35"/>
                  </a:lnTo>
                  <a:lnTo>
                    <a:pt x="51" y="19"/>
                  </a:lnTo>
                  <a:lnTo>
                    <a:pt x="27" y="6"/>
                  </a:lnTo>
                  <a:lnTo>
                    <a:pt x="10" y="0"/>
                  </a:lnTo>
                  <a:lnTo>
                    <a:pt x="0" y="2"/>
                  </a:lnTo>
                  <a:lnTo>
                    <a:pt x="3" y="13"/>
                  </a:lnTo>
                  <a:lnTo>
                    <a:pt x="15" y="51"/>
                  </a:lnTo>
                  <a:lnTo>
                    <a:pt x="16" y="93"/>
                  </a:lnTo>
                  <a:lnTo>
                    <a:pt x="13" y="132"/>
                  </a:lnTo>
                  <a:lnTo>
                    <a:pt x="13" y="160"/>
                  </a:lnTo>
                  <a:lnTo>
                    <a:pt x="18" y="172"/>
                  </a:lnTo>
                  <a:lnTo>
                    <a:pt x="27" y="187"/>
                  </a:lnTo>
                  <a:lnTo>
                    <a:pt x="41" y="206"/>
                  </a:lnTo>
                  <a:lnTo>
                    <a:pt x="57" y="224"/>
                  </a:lnTo>
                  <a:lnTo>
                    <a:pt x="74" y="243"/>
                  </a:lnTo>
                  <a:lnTo>
                    <a:pt x="91" y="261"/>
                  </a:lnTo>
                  <a:lnTo>
                    <a:pt x="107" y="275"/>
                  </a:lnTo>
                  <a:lnTo>
                    <a:pt x="120" y="286"/>
                  </a:lnTo>
                  <a:lnTo>
                    <a:pt x="133" y="294"/>
                  </a:lnTo>
                  <a:lnTo>
                    <a:pt x="146" y="299"/>
                  </a:lnTo>
                  <a:lnTo>
                    <a:pt x="159" y="301"/>
                  </a:lnTo>
                  <a:lnTo>
                    <a:pt x="172" y="299"/>
                  </a:lnTo>
                  <a:lnTo>
                    <a:pt x="182" y="291"/>
                  </a:lnTo>
                  <a:lnTo>
                    <a:pt x="188" y="275"/>
                  </a:lnTo>
                  <a:lnTo>
                    <a:pt x="190" y="251"/>
                  </a:lnTo>
                  <a:lnTo>
                    <a:pt x="186" y="217"/>
                  </a:lnTo>
                  <a:close/>
                </a:path>
              </a:pathLst>
            </a:custGeom>
            <a:solidFill>
              <a:srgbClr val="CC91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5" name="Freeform 252">
              <a:extLst>
                <a:ext uri="{FF2B5EF4-FFF2-40B4-BE49-F238E27FC236}">
                  <a16:creationId xmlns:a16="http://schemas.microsoft.com/office/drawing/2014/main" id="{22760104-BA41-4701-8487-37F8CB817C3D}"/>
                </a:ext>
              </a:extLst>
            </p:cNvPr>
            <p:cNvSpPr>
              <a:spLocks/>
            </p:cNvSpPr>
            <p:nvPr/>
          </p:nvSpPr>
          <p:spPr bwMode="auto">
            <a:xfrm>
              <a:off x="725" y="3413"/>
              <a:ext cx="87" cy="143"/>
            </a:xfrm>
            <a:custGeom>
              <a:avLst/>
              <a:gdLst>
                <a:gd name="T0" fmla="*/ 171 w 175"/>
                <a:gd name="T1" fmla="*/ 205 h 286"/>
                <a:gd name="T2" fmla="*/ 170 w 175"/>
                <a:gd name="T3" fmla="*/ 201 h 286"/>
                <a:gd name="T4" fmla="*/ 167 w 175"/>
                <a:gd name="T5" fmla="*/ 192 h 286"/>
                <a:gd name="T6" fmla="*/ 162 w 175"/>
                <a:gd name="T7" fmla="*/ 178 h 286"/>
                <a:gd name="T8" fmla="*/ 156 w 175"/>
                <a:gd name="T9" fmla="*/ 162 h 286"/>
                <a:gd name="T10" fmla="*/ 149 w 175"/>
                <a:gd name="T11" fmla="*/ 144 h 286"/>
                <a:gd name="T12" fmla="*/ 141 w 175"/>
                <a:gd name="T13" fmla="*/ 124 h 286"/>
                <a:gd name="T14" fmla="*/ 133 w 175"/>
                <a:gd name="T15" fmla="*/ 105 h 286"/>
                <a:gd name="T16" fmla="*/ 125 w 175"/>
                <a:gd name="T17" fmla="*/ 87 h 286"/>
                <a:gd name="T18" fmla="*/ 112 w 175"/>
                <a:gd name="T19" fmla="*/ 70 h 286"/>
                <a:gd name="T20" fmla="*/ 94 w 175"/>
                <a:gd name="T21" fmla="*/ 52 h 286"/>
                <a:gd name="T22" fmla="*/ 71 w 175"/>
                <a:gd name="T23" fmla="*/ 33 h 286"/>
                <a:gd name="T24" fmla="*/ 47 w 175"/>
                <a:gd name="T25" fmla="*/ 17 h 286"/>
                <a:gd name="T26" fmla="*/ 25 w 175"/>
                <a:gd name="T27" fmla="*/ 6 h 286"/>
                <a:gd name="T28" fmla="*/ 8 w 175"/>
                <a:gd name="T29" fmla="*/ 0 h 286"/>
                <a:gd name="T30" fmla="*/ 0 w 175"/>
                <a:gd name="T31" fmla="*/ 1 h 286"/>
                <a:gd name="T32" fmla="*/ 2 w 175"/>
                <a:gd name="T33" fmla="*/ 13 h 286"/>
                <a:gd name="T34" fmla="*/ 13 w 175"/>
                <a:gd name="T35" fmla="*/ 48 h 286"/>
                <a:gd name="T36" fmla="*/ 15 w 175"/>
                <a:gd name="T37" fmla="*/ 89 h 286"/>
                <a:gd name="T38" fmla="*/ 11 w 175"/>
                <a:gd name="T39" fmla="*/ 124 h 286"/>
                <a:gd name="T40" fmla="*/ 11 w 175"/>
                <a:gd name="T41" fmla="*/ 151 h 286"/>
                <a:gd name="T42" fmla="*/ 16 w 175"/>
                <a:gd name="T43" fmla="*/ 162 h 286"/>
                <a:gd name="T44" fmla="*/ 24 w 175"/>
                <a:gd name="T45" fmla="*/ 177 h 286"/>
                <a:gd name="T46" fmla="*/ 36 w 175"/>
                <a:gd name="T47" fmla="*/ 195 h 286"/>
                <a:gd name="T48" fmla="*/ 51 w 175"/>
                <a:gd name="T49" fmla="*/ 212 h 286"/>
                <a:gd name="T50" fmla="*/ 68 w 175"/>
                <a:gd name="T51" fmla="*/ 230 h 286"/>
                <a:gd name="T52" fmla="*/ 84 w 175"/>
                <a:gd name="T53" fmla="*/ 246 h 286"/>
                <a:gd name="T54" fmla="*/ 99 w 175"/>
                <a:gd name="T55" fmla="*/ 260 h 286"/>
                <a:gd name="T56" fmla="*/ 110 w 175"/>
                <a:gd name="T57" fmla="*/ 271 h 286"/>
                <a:gd name="T58" fmla="*/ 122 w 175"/>
                <a:gd name="T59" fmla="*/ 279 h 286"/>
                <a:gd name="T60" fmla="*/ 134 w 175"/>
                <a:gd name="T61" fmla="*/ 283 h 286"/>
                <a:gd name="T62" fmla="*/ 147 w 175"/>
                <a:gd name="T63" fmla="*/ 286 h 286"/>
                <a:gd name="T64" fmla="*/ 159 w 175"/>
                <a:gd name="T65" fmla="*/ 283 h 286"/>
                <a:gd name="T66" fmla="*/ 168 w 175"/>
                <a:gd name="T67" fmla="*/ 275 h 286"/>
                <a:gd name="T68" fmla="*/ 174 w 175"/>
                <a:gd name="T69" fmla="*/ 260 h 286"/>
                <a:gd name="T70" fmla="*/ 175 w 175"/>
                <a:gd name="T71" fmla="*/ 237 h 286"/>
                <a:gd name="T72" fmla="*/ 171 w 175"/>
                <a:gd name="T73" fmla="*/ 205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75" h="286">
                  <a:moveTo>
                    <a:pt x="171" y="205"/>
                  </a:moveTo>
                  <a:lnTo>
                    <a:pt x="170" y="201"/>
                  </a:lnTo>
                  <a:lnTo>
                    <a:pt x="167" y="192"/>
                  </a:lnTo>
                  <a:lnTo>
                    <a:pt x="162" y="178"/>
                  </a:lnTo>
                  <a:lnTo>
                    <a:pt x="156" y="162"/>
                  </a:lnTo>
                  <a:lnTo>
                    <a:pt x="149" y="144"/>
                  </a:lnTo>
                  <a:lnTo>
                    <a:pt x="141" y="124"/>
                  </a:lnTo>
                  <a:lnTo>
                    <a:pt x="133" y="105"/>
                  </a:lnTo>
                  <a:lnTo>
                    <a:pt x="125" y="87"/>
                  </a:lnTo>
                  <a:lnTo>
                    <a:pt x="112" y="70"/>
                  </a:lnTo>
                  <a:lnTo>
                    <a:pt x="94" y="52"/>
                  </a:lnTo>
                  <a:lnTo>
                    <a:pt x="71" y="33"/>
                  </a:lnTo>
                  <a:lnTo>
                    <a:pt x="47" y="17"/>
                  </a:lnTo>
                  <a:lnTo>
                    <a:pt x="25" y="6"/>
                  </a:lnTo>
                  <a:lnTo>
                    <a:pt x="8" y="0"/>
                  </a:lnTo>
                  <a:lnTo>
                    <a:pt x="0" y="1"/>
                  </a:lnTo>
                  <a:lnTo>
                    <a:pt x="2" y="13"/>
                  </a:lnTo>
                  <a:lnTo>
                    <a:pt x="13" y="48"/>
                  </a:lnTo>
                  <a:lnTo>
                    <a:pt x="15" y="89"/>
                  </a:lnTo>
                  <a:lnTo>
                    <a:pt x="11" y="124"/>
                  </a:lnTo>
                  <a:lnTo>
                    <a:pt x="11" y="151"/>
                  </a:lnTo>
                  <a:lnTo>
                    <a:pt x="16" y="162"/>
                  </a:lnTo>
                  <a:lnTo>
                    <a:pt x="24" y="177"/>
                  </a:lnTo>
                  <a:lnTo>
                    <a:pt x="36" y="195"/>
                  </a:lnTo>
                  <a:lnTo>
                    <a:pt x="51" y="212"/>
                  </a:lnTo>
                  <a:lnTo>
                    <a:pt x="68" y="230"/>
                  </a:lnTo>
                  <a:lnTo>
                    <a:pt x="84" y="246"/>
                  </a:lnTo>
                  <a:lnTo>
                    <a:pt x="99" y="260"/>
                  </a:lnTo>
                  <a:lnTo>
                    <a:pt x="110" y="271"/>
                  </a:lnTo>
                  <a:lnTo>
                    <a:pt x="122" y="279"/>
                  </a:lnTo>
                  <a:lnTo>
                    <a:pt x="134" y="283"/>
                  </a:lnTo>
                  <a:lnTo>
                    <a:pt x="147" y="286"/>
                  </a:lnTo>
                  <a:lnTo>
                    <a:pt x="159" y="283"/>
                  </a:lnTo>
                  <a:lnTo>
                    <a:pt x="168" y="275"/>
                  </a:lnTo>
                  <a:lnTo>
                    <a:pt x="174" y="260"/>
                  </a:lnTo>
                  <a:lnTo>
                    <a:pt x="175" y="237"/>
                  </a:lnTo>
                  <a:lnTo>
                    <a:pt x="171" y="205"/>
                  </a:lnTo>
                  <a:close/>
                </a:path>
              </a:pathLst>
            </a:custGeom>
            <a:solidFill>
              <a:srgbClr val="C17A4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6" name="Freeform 253">
              <a:extLst>
                <a:ext uri="{FF2B5EF4-FFF2-40B4-BE49-F238E27FC236}">
                  <a16:creationId xmlns:a16="http://schemas.microsoft.com/office/drawing/2014/main" id="{C6FA1BF1-F996-4075-8C38-DCA65FF35FD1}"/>
                </a:ext>
              </a:extLst>
            </p:cNvPr>
            <p:cNvSpPr>
              <a:spLocks/>
            </p:cNvSpPr>
            <p:nvPr/>
          </p:nvSpPr>
          <p:spPr bwMode="auto">
            <a:xfrm>
              <a:off x="729" y="3418"/>
              <a:ext cx="80" cy="135"/>
            </a:xfrm>
            <a:custGeom>
              <a:avLst/>
              <a:gdLst>
                <a:gd name="T0" fmla="*/ 156 w 160"/>
                <a:gd name="T1" fmla="*/ 195 h 271"/>
                <a:gd name="T2" fmla="*/ 155 w 160"/>
                <a:gd name="T3" fmla="*/ 191 h 271"/>
                <a:gd name="T4" fmla="*/ 153 w 160"/>
                <a:gd name="T5" fmla="*/ 183 h 271"/>
                <a:gd name="T6" fmla="*/ 148 w 160"/>
                <a:gd name="T7" fmla="*/ 171 h 271"/>
                <a:gd name="T8" fmla="*/ 143 w 160"/>
                <a:gd name="T9" fmla="*/ 154 h 271"/>
                <a:gd name="T10" fmla="*/ 137 w 160"/>
                <a:gd name="T11" fmla="*/ 137 h 271"/>
                <a:gd name="T12" fmla="*/ 130 w 160"/>
                <a:gd name="T13" fmla="*/ 118 h 271"/>
                <a:gd name="T14" fmla="*/ 122 w 160"/>
                <a:gd name="T15" fmla="*/ 100 h 271"/>
                <a:gd name="T16" fmla="*/ 115 w 160"/>
                <a:gd name="T17" fmla="*/ 83 h 271"/>
                <a:gd name="T18" fmla="*/ 103 w 160"/>
                <a:gd name="T19" fmla="*/ 67 h 271"/>
                <a:gd name="T20" fmla="*/ 86 w 160"/>
                <a:gd name="T21" fmla="*/ 48 h 271"/>
                <a:gd name="T22" fmla="*/ 64 w 160"/>
                <a:gd name="T23" fmla="*/ 32 h 271"/>
                <a:gd name="T24" fmla="*/ 42 w 160"/>
                <a:gd name="T25" fmla="*/ 16 h 271"/>
                <a:gd name="T26" fmla="*/ 23 w 160"/>
                <a:gd name="T27" fmla="*/ 6 h 271"/>
                <a:gd name="T28" fmla="*/ 7 w 160"/>
                <a:gd name="T29" fmla="*/ 0 h 271"/>
                <a:gd name="T30" fmla="*/ 0 w 160"/>
                <a:gd name="T31" fmla="*/ 2 h 271"/>
                <a:gd name="T32" fmla="*/ 2 w 160"/>
                <a:gd name="T33" fmla="*/ 13 h 271"/>
                <a:gd name="T34" fmla="*/ 12 w 160"/>
                <a:gd name="T35" fmla="*/ 46 h 271"/>
                <a:gd name="T36" fmla="*/ 14 w 160"/>
                <a:gd name="T37" fmla="*/ 84 h 271"/>
                <a:gd name="T38" fmla="*/ 10 w 160"/>
                <a:gd name="T39" fmla="*/ 118 h 271"/>
                <a:gd name="T40" fmla="*/ 10 w 160"/>
                <a:gd name="T41" fmla="*/ 143 h 271"/>
                <a:gd name="T42" fmla="*/ 14 w 160"/>
                <a:gd name="T43" fmla="*/ 154 h 271"/>
                <a:gd name="T44" fmla="*/ 23 w 160"/>
                <a:gd name="T45" fmla="*/ 168 h 271"/>
                <a:gd name="T46" fmla="*/ 34 w 160"/>
                <a:gd name="T47" fmla="*/ 184 h 271"/>
                <a:gd name="T48" fmla="*/ 47 w 160"/>
                <a:gd name="T49" fmla="*/ 202 h 271"/>
                <a:gd name="T50" fmla="*/ 62 w 160"/>
                <a:gd name="T51" fmla="*/ 218 h 271"/>
                <a:gd name="T52" fmla="*/ 77 w 160"/>
                <a:gd name="T53" fmla="*/ 234 h 271"/>
                <a:gd name="T54" fmla="*/ 90 w 160"/>
                <a:gd name="T55" fmla="*/ 247 h 271"/>
                <a:gd name="T56" fmla="*/ 101 w 160"/>
                <a:gd name="T57" fmla="*/ 257 h 271"/>
                <a:gd name="T58" fmla="*/ 112 w 160"/>
                <a:gd name="T59" fmla="*/ 264 h 271"/>
                <a:gd name="T60" fmla="*/ 123 w 160"/>
                <a:gd name="T61" fmla="*/ 270 h 271"/>
                <a:gd name="T62" fmla="*/ 135 w 160"/>
                <a:gd name="T63" fmla="*/ 271 h 271"/>
                <a:gd name="T64" fmla="*/ 145 w 160"/>
                <a:gd name="T65" fmla="*/ 268 h 271"/>
                <a:gd name="T66" fmla="*/ 153 w 160"/>
                <a:gd name="T67" fmla="*/ 262 h 271"/>
                <a:gd name="T68" fmla="*/ 159 w 160"/>
                <a:gd name="T69" fmla="*/ 248 h 271"/>
                <a:gd name="T70" fmla="*/ 160 w 160"/>
                <a:gd name="T71" fmla="*/ 226 h 271"/>
                <a:gd name="T72" fmla="*/ 156 w 160"/>
                <a:gd name="T73" fmla="*/ 195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0" h="271">
                  <a:moveTo>
                    <a:pt x="156" y="195"/>
                  </a:moveTo>
                  <a:lnTo>
                    <a:pt x="155" y="191"/>
                  </a:lnTo>
                  <a:lnTo>
                    <a:pt x="153" y="183"/>
                  </a:lnTo>
                  <a:lnTo>
                    <a:pt x="148" y="171"/>
                  </a:lnTo>
                  <a:lnTo>
                    <a:pt x="143" y="154"/>
                  </a:lnTo>
                  <a:lnTo>
                    <a:pt x="137" y="137"/>
                  </a:lnTo>
                  <a:lnTo>
                    <a:pt x="130" y="118"/>
                  </a:lnTo>
                  <a:lnTo>
                    <a:pt x="122" y="100"/>
                  </a:lnTo>
                  <a:lnTo>
                    <a:pt x="115" y="83"/>
                  </a:lnTo>
                  <a:lnTo>
                    <a:pt x="103" y="67"/>
                  </a:lnTo>
                  <a:lnTo>
                    <a:pt x="86" y="48"/>
                  </a:lnTo>
                  <a:lnTo>
                    <a:pt x="64" y="32"/>
                  </a:lnTo>
                  <a:lnTo>
                    <a:pt x="42" y="16"/>
                  </a:lnTo>
                  <a:lnTo>
                    <a:pt x="23" y="6"/>
                  </a:lnTo>
                  <a:lnTo>
                    <a:pt x="7" y="0"/>
                  </a:lnTo>
                  <a:lnTo>
                    <a:pt x="0" y="2"/>
                  </a:lnTo>
                  <a:lnTo>
                    <a:pt x="2" y="13"/>
                  </a:lnTo>
                  <a:lnTo>
                    <a:pt x="12" y="46"/>
                  </a:lnTo>
                  <a:lnTo>
                    <a:pt x="14" y="84"/>
                  </a:lnTo>
                  <a:lnTo>
                    <a:pt x="10" y="118"/>
                  </a:lnTo>
                  <a:lnTo>
                    <a:pt x="10" y="143"/>
                  </a:lnTo>
                  <a:lnTo>
                    <a:pt x="14" y="154"/>
                  </a:lnTo>
                  <a:lnTo>
                    <a:pt x="23" y="168"/>
                  </a:lnTo>
                  <a:lnTo>
                    <a:pt x="34" y="184"/>
                  </a:lnTo>
                  <a:lnTo>
                    <a:pt x="47" y="202"/>
                  </a:lnTo>
                  <a:lnTo>
                    <a:pt x="62" y="218"/>
                  </a:lnTo>
                  <a:lnTo>
                    <a:pt x="77" y="234"/>
                  </a:lnTo>
                  <a:lnTo>
                    <a:pt x="90" y="247"/>
                  </a:lnTo>
                  <a:lnTo>
                    <a:pt x="101" y="257"/>
                  </a:lnTo>
                  <a:lnTo>
                    <a:pt x="112" y="264"/>
                  </a:lnTo>
                  <a:lnTo>
                    <a:pt x="123" y="270"/>
                  </a:lnTo>
                  <a:lnTo>
                    <a:pt x="135" y="271"/>
                  </a:lnTo>
                  <a:lnTo>
                    <a:pt x="145" y="268"/>
                  </a:lnTo>
                  <a:lnTo>
                    <a:pt x="153" y="262"/>
                  </a:lnTo>
                  <a:lnTo>
                    <a:pt x="159" y="248"/>
                  </a:lnTo>
                  <a:lnTo>
                    <a:pt x="160" y="226"/>
                  </a:lnTo>
                  <a:lnTo>
                    <a:pt x="156" y="195"/>
                  </a:lnTo>
                  <a:close/>
                </a:path>
              </a:pathLst>
            </a:custGeom>
            <a:solidFill>
              <a:srgbClr val="B5632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7" name="Freeform 254">
              <a:extLst>
                <a:ext uri="{FF2B5EF4-FFF2-40B4-BE49-F238E27FC236}">
                  <a16:creationId xmlns:a16="http://schemas.microsoft.com/office/drawing/2014/main" id="{3FB4E5FF-1235-403F-9029-AFD1BA16F57A}"/>
                </a:ext>
              </a:extLst>
            </p:cNvPr>
            <p:cNvSpPr>
              <a:spLocks/>
            </p:cNvSpPr>
            <p:nvPr/>
          </p:nvSpPr>
          <p:spPr bwMode="auto">
            <a:xfrm>
              <a:off x="778" y="3528"/>
              <a:ext cx="73" cy="97"/>
            </a:xfrm>
            <a:custGeom>
              <a:avLst/>
              <a:gdLst>
                <a:gd name="T0" fmla="*/ 100 w 146"/>
                <a:gd name="T1" fmla="*/ 0 h 194"/>
                <a:gd name="T2" fmla="*/ 100 w 146"/>
                <a:gd name="T3" fmla="*/ 4 h 194"/>
                <a:gd name="T4" fmla="*/ 101 w 146"/>
                <a:gd name="T5" fmla="*/ 13 h 194"/>
                <a:gd name="T6" fmla="*/ 100 w 146"/>
                <a:gd name="T7" fmla="*/ 27 h 194"/>
                <a:gd name="T8" fmla="*/ 94 w 146"/>
                <a:gd name="T9" fmla="*/ 44 h 194"/>
                <a:gd name="T10" fmla="*/ 84 w 146"/>
                <a:gd name="T11" fmla="*/ 62 h 194"/>
                <a:gd name="T12" fmla="*/ 65 w 146"/>
                <a:gd name="T13" fmla="*/ 81 h 194"/>
                <a:gd name="T14" fmla="*/ 38 w 146"/>
                <a:gd name="T15" fmla="*/ 98 h 194"/>
                <a:gd name="T16" fmla="*/ 0 w 146"/>
                <a:gd name="T17" fmla="*/ 112 h 194"/>
                <a:gd name="T18" fmla="*/ 62 w 146"/>
                <a:gd name="T19" fmla="*/ 194 h 194"/>
                <a:gd name="T20" fmla="*/ 66 w 146"/>
                <a:gd name="T21" fmla="*/ 193 h 194"/>
                <a:gd name="T22" fmla="*/ 79 w 146"/>
                <a:gd name="T23" fmla="*/ 188 h 194"/>
                <a:gd name="T24" fmla="*/ 95 w 146"/>
                <a:gd name="T25" fmla="*/ 179 h 194"/>
                <a:gd name="T26" fmla="*/ 114 w 146"/>
                <a:gd name="T27" fmla="*/ 164 h 194"/>
                <a:gd name="T28" fmla="*/ 130 w 146"/>
                <a:gd name="T29" fmla="*/ 143 h 194"/>
                <a:gd name="T30" fmla="*/ 142 w 146"/>
                <a:gd name="T31" fmla="*/ 113 h 194"/>
                <a:gd name="T32" fmla="*/ 146 w 146"/>
                <a:gd name="T33" fmla="*/ 76 h 194"/>
                <a:gd name="T34" fmla="*/ 140 w 146"/>
                <a:gd name="T35" fmla="*/ 28 h 194"/>
                <a:gd name="T36" fmla="*/ 100 w 146"/>
                <a:gd name="T37" fmla="*/ 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94">
                  <a:moveTo>
                    <a:pt x="100" y="0"/>
                  </a:moveTo>
                  <a:lnTo>
                    <a:pt x="100" y="4"/>
                  </a:lnTo>
                  <a:lnTo>
                    <a:pt x="101" y="13"/>
                  </a:lnTo>
                  <a:lnTo>
                    <a:pt x="100" y="27"/>
                  </a:lnTo>
                  <a:lnTo>
                    <a:pt x="94" y="44"/>
                  </a:lnTo>
                  <a:lnTo>
                    <a:pt x="84" y="62"/>
                  </a:lnTo>
                  <a:lnTo>
                    <a:pt x="65" y="81"/>
                  </a:lnTo>
                  <a:lnTo>
                    <a:pt x="38" y="98"/>
                  </a:lnTo>
                  <a:lnTo>
                    <a:pt x="0" y="112"/>
                  </a:lnTo>
                  <a:lnTo>
                    <a:pt x="62" y="194"/>
                  </a:lnTo>
                  <a:lnTo>
                    <a:pt x="66" y="193"/>
                  </a:lnTo>
                  <a:lnTo>
                    <a:pt x="79" y="188"/>
                  </a:lnTo>
                  <a:lnTo>
                    <a:pt x="95" y="179"/>
                  </a:lnTo>
                  <a:lnTo>
                    <a:pt x="114" y="164"/>
                  </a:lnTo>
                  <a:lnTo>
                    <a:pt x="130" y="143"/>
                  </a:lnTo>
                  <a:lnTo>
                    <a:pt x="142" y="113"/>
                  </a:lnTo>
                  <a:lnTo>
                    <a:pt x="146" y="76"/>
                  </a:lnTo>
                  <a:lnTo>
                    <a:pt x="140" y="28"/>
                  </a:lnTo>
                  <a:lnTo>
                    <a:pt x="10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8" name="Freeform 255">
              <a:extLst>
                <a:ext uri="{FF2B5EF4-FFF2-40B4-BE49-F238E27FC236}">
                  <a16:creationId xmlns:a16="http://schemas.microsoft.com/office/drawing/2014/main" id="{3D282384-D996-4E97-AFC7-A3FDB50E77CC}"/>
                </a:ext>
              </a:extLst>
            </p:cNvPr>
            <p:cNvSpPr>
              <a:spLocks/>
            </p:cNvSpPr>
            <p:nvPr/>
          </p:nvSpPr>
          <p:spPr bwMode="auto">
            <a:xfrm>
              <a:off x="1042" y="3582"/>
              <a:ext cx="32" cy="21"/>
            </a:xfrm>
            <a:custGeom>
              <a:avLst/>
              <a:gdLst>
                <a:gd name="T0" fmla="*/ 0 w 63"/>
                <a:gd name="T1" fmla="*/ 1 h 41"/>
                <a:gd name="T2" fmla="*/ 5 w 63"/>
                <a:gd name="T3" fmla="*/ 6 h 41"/>
                <a:gd name="T4" fmla="*/ 12 w 63"/>
                <a:gd name="T5" fmla="*/ 13 h 41"/>
                <a:gd name="T6" fmla="*/ 19 w 63"/>
                <a:gd name="T7" fmla="*/ 19 h 41"/>
                <a:gd name="T8" fmla="*/ 27 w 63"/>
                <a:gd name="T9" fmla="*/ 25 h 41"/>
                <a:gd name="T10" fmla="*/ 33 w 63"/>
                <a:gd name="T11" fmla="*/ 29 h 41"/>
                <a:gd name="T12" fmla="*/ 40 w 63"/>
                <a:gd name="T13" fmla="*/ 34 h 41"/>
                <a:gd name="T14" fmla="*/ 47 w 63"/>
                <a:gd name="T15" fmla="*/ 39 h 41"/>
                <a:gd name="T16" fmla="*/ 54 w 63"/>
                <a:gd name="T17" fmla="*/ 41 h 41"/>
                <a:gd name="T18" fmla="*/ 57 w 63"/>
                <a:gd name="T19" fmla="*/ 41 h 41"/>
                <a:gd name="T20" fmla="*/ 61 w 63"/>
                <a:gd name="T21" fmla="*/ 39 h 41"/>
                <a:gd name="T22" fmla="*/ 63 w 63"/>
                <a:gd name="T23" fmla="*/ 34 h 41"/>
                <a:gd name="T24" fmla="*/ 63 w 63"/>
                <a:gd name="T25" fmla="*/ 31 h 41"/>
                <a:gd name="T26" fmla="*/ 63 w 63"/>
                <a:gd name="T27" fmla="*/ 31 h 41"/>
                <a:gd name="T28" fmla="*/ 63 w 63"/>
                <a:gd name="T29" fmla="*/ 29 h 41"/>
                <a:gd name="T30" fmla="*/ 63 w 63"/>
                <a:gd name="T31" fmla="*/ 29 h 41"/>
                <a:gd name="T32" fmla="*/ 63 w 63"/>
                <a:gd name="T33" fmla="*/ 29 h 41"/>
                <a:gd name="T34" fmla="*/ 62 w 63"/>
                <a:gd name="T35" fmla="*/ 28 h 41"/>
                <a:gd name="T36" fmla="*/ 62 w 63"/>
                <a:gd name="T37" fmla="*/ 27 h 41"/>
                <a:gd name="T38" fmla="*/ 61 w 63"/>
                <a:gd name="T39" fmla="*/ 26 h 41"/>
                <a:gd name="T40" fmla="*/ 59 w 63"/>
                <a:gd name="T41" fmla="*/ 26 h 41"/>
                <a:gd name="T42" fmla="*/ 53 w 63"/>
                <a:gd name="T43" fmla="*/ 24 h 41"/>
                <a:gd name="T44" fmla="*/ 46 w 63"/>
                <a:gd name="T45" fmla="*/ 21 h 41"/>
                <a:gd name="T46" fmla="*/ 39 w 63"/>
                <a:gd name="T47" fmla="*/ 20 h 41"/>
                <a:gd name="T48" fmla="*/ 32 w 63"/>
                <a:gd name="T49" fmla="*/ 18 h 41"/>
                <a:gd name="T50" fmla="*/ 23 w 63"/>
                <a:gd name="T51" fmla="*/ 14 h 41"/>
                <a:gd name="T52" fmla="*/ 14 w 63"/>
                <a:gd name="T53" fmla="*/ 10 h 41"/>
                <a:gd name="T54" fmla="*/ 8 w 63"/>
                <a:gd name="T55" fmla="*/ 5 h 41"/>
                <a:gd name="T56" fmla="*/ 0 w 63"/>
                <a:gd name="T57" fmla="*/ 0 h 41"/>
                <a:gd name="T58" fmla="*/ 0 w 63"/>
                <a:gd name="T59" fmla="*/ 0 h 41"/>
                <a:gd name="T60" fmla="*/ 0 w 63"/>
                <a:gd name="T61" fmla="*/ 0 h 41"/>
                <a:gd name="T62" fmla="*/ 0 w 63"/>
                <a:gd name="T63" fmla="*/ 0 h 41"/>
                <a:gd name="T64" fmla="*/ 0 w 63"/>
                <a:gd name="T65" fmla="*/ 1 h 41"/>
                <a:gd name="T66" fmla="*/ 0 w 63"/>
                <a:gd name="T67" fmla="*/ 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41">
                  <a:moveTo>
                    <a:pt x="0" y="1"/>
                  </a:moveTo>
                  <a:lnTo>
                    <a:pt x="5" y="6"/>
                  </a:lnTo>
                  <a:lnTo>
                    <a:pt x="12" y="13"/>
                  </a:lnTo>
                  <a:lnTo>
                    <a:pt x="19" y="19"/>
                  </a:lnTo>
                  <a:lnTo>
                    <a:pt x="27" y="25"/>
                  </a:lnTo>
                  <a:lnTo>
                    <a:pt x="33" y="29"/>
                  </a:lnTo>
                  <a:lnTo>
                    <a:pt x="40" y="34"/>
                  </a:lnTo>
                  <a:lnTo>
                    <a:pt x="47" y="39"/>
                  </a:lnTo>
                  <a:lnTo>
                    <a:pt x="54" y="41"/>
                  </a:lnTo>
                  <a:lnTo>
                    <a:pt x="57" y="41"/>
                  </a:lnTo>
                  <a:lnTo>
                    <a:pt x="61" y="39"/>
                  </a:lnTo>
                  <a:lnTo>
                    <a:pt x="63" y="34"/>
                  </a:lnTo>
                  <a:lnTo>
                    <a:pt x="63" y="31"/>
                  </a:lnTo>
                  <a:lnTo>
                    <a:pt x="63" y="31"/>
                  </a:lnTo>
                  <a:lnTo>
                    <a:pt x="63" y="29"/>
                  </a:lnTo>
                  <a:lnTo>
                    <a:pt x="63" y="29"/>
                  </a:lnTo>
                  <a:lnTo>
                    <a:pt x="63" y="29"/>
                  </a:lnTo>
                  <a:lnTo>
                    <a:pt x="62" y="28"/>
                  </a:lnTo>
                  <a:lnTo>
                    <a:pt x="62" y="27"/>
                  </a:lnTo>
                  <a:lnTo>
                    <a:pt x="61" y="26"/>
                  </a:lnTo>
                  <a:lnTo>
                    <a:pt x="59" y="26"/>
                  </a:lnTo>
                  <a:lnTo>
                    <a:pt x="53" y="24"/>
                  </a:lnTo>
                  <a:lnTo>
                    <a:pt x="46" y="21"/>
                  </a:lnTo>
                  <a:lnTo>
                    <a:pt x="39" y="20"/>
                  </a:lnTo>
                  <a:lnTo>
                    <a:pt x="32" y="18"/>
                  </a:lnTo>
                  <a:lnTo>
                    <a:pt x="23" y="14"/>
                  </a:lnTo>
                  <a:lnTo>
                    <a:pt x="14" y="10"/>
                  </a:lnTo>
                  <a:lnTo>
                    <a:pt x="8" y="5"/>
                  </a:lnTo>
                  <a:lnTo>
                    <a:pt x="0" y="0"/>
                  </a:lnTo>
                  <a:lnTo>
                    <a:pt x="0" y="0"/>
                  </a:lnTo>
                  <a:lnTo>
                    <a:pt x="0" y="0"/>
                  </a:lnTo>
                  <a:lnTo>
                    <a:pt x="0" y="0"/>
                  </a:lnTo>
                  <a:lnTo>
                    <a:pt x="0" y="1"/>
                  </a:lnTo>
                  <a:lnTo>
                    <a:pt x="0"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9" name="Freeform 256">
              <a:extLst>
                <a:ext uri="{FF2B5EF4-FFF2-40B4-BE49-F238E27FC236}">
                  <a16:creationId xmlns:a16="http://schemas.microsoft.com/office/drawing/2014/main" id="{EDC532AE-CCCD-44AD-B25F-09A0E156F389}"/>
                </a:ext>
              </a:extLst>
            </p:cNvPr>
            <p:cNvSpPr>
              <a:spLocks/>
            </p:cNvSpPr>
            <p:nvPr/>
          </p:nvSpPr>
          <p:spPr bwMode="auto">
            <a:xfrm>
              <a:off x="1026" y="3593"/>
              <a:ext cx="54" cy="39"/>
            </a:xfrm>
            <a:custGeom>
              <a:avLst/>
              <a:gdLst>
                <a:gd name="T0" fmla="*/ 0 w 107"/>
                <a:gd name="T1" fmla="*/ 2 h 78"/>
                <a:gd name="T2" fmla="*/ 5 w 107"/>
                <a:gd name="T3" fmla="*/ 6 h 78"/>
                <a:gd name="T4" fmla="*/ 9 w 107"/>
                <a:gd name="T5" fmla="*/ 11 h 78"/>
                <a:gd name="T6" fmla="*/ 15 w 107"/>
                <a:gd name="T7" fmla="*/ 14 h 78"/>
                <a:gd name="T8" fmla="*/ 21 w 107"/>
                <a:gd name="T9" fmla="*/ 18 h 78"/>
                <a:gd name="T10" fmla="*/ 27 w 107"/>
                <a:gd name="T11" fmla="*/ 21 h 78"/>
                <a:gd name="T12" fmla="*/ 33 w 107"/>
                <a:gd name="T13" fmla="*/ 25 h 78"/>
                <a:gd name="T14" fmla="*/ 38 w 107"/>
                <a:gd name="T15" fmla="*/ 28 h 78"/>
                <a:gd name="T16" fmla="*/ 44 w 107"/>
                <a:gd name="T17" fmla="*/ 32 h 78"/>
                <a:gd name="T18" fmla="*/ 52 w 107"/>
                <a:gd name="T19" fmla="*/ 37 h 78"/>
                <a:gd name="T20" fmla="*/ 60 w 107"/>
                <a:gd name="T21" fmla="*/ 42 h 78"/>
                <a:gd name="T22" fmla="*/ 68 w 107"/>
                <a:gd name="T23" fmla="*/ 48 h 78"/>
                <a:gd name="T24" fmla="*/ 75 w 107"/>
                <a:gd name="T25" fmla="*/ 53 h 78"/>
                <a:gd name="T26" fmla="*/ 83 w 107"/>
                <a:gd name="T27" fmla="*/ 59 h 78"/>
                <a:gd name="T28" fmla="*/ 91 w 107"/>
                <a:gd name="T29" fmla="*/ 66 h 78"/>
                <a:gd name="T30" fmla="*/ 98 w 107"/>
                <a:gd name="T31" fmla="*/ 72 h 78"/>
                <a:gd name="T32" fmla="*/ 106 w 107"/>
                <a:gd name="T33" fmla="*/ 78 h 78"/>
                <a:gd name="T34" fmla="*/ 107 w 107"/>
                <a:gd name="T35" fmla="*/ 78 h 78"/>
                <a:gd name="T36" fmla="*/ 107 w 107"/>
                <a:gd name="T37" fmla="*/ 76 h 78"/>
                <a:gd name="T38" fmla="*/ 107 w 107"/>
                <a:gd name="T39" fmla="*/ 75 h 78"/>
                <a:gd name="T40" fmla="*/ 107 w 107"/>
                <a:gd name="T41" fmla="*/ 74 h 78"/>
                <a:gd name="T42" fmla="*/ 102 w 107"/>
                <a:gd name="T43" fmla="*/ 68 h 78"/>
                <a:gd name="T44" fmla="*/ 96 w 107"/>
                <a:gd name="T45" fmla="*/ 63 h 78"/>
                <a:gd name="T46" fmla="*/ 90 w 107"/>
                <a:gd name="T47" fmla="*/ 57 h 78"/>
                <a:gd name="T48" fmla="*/ 84 w 107"/>
                <a:gd name="T49" fmla="*/ 52 h 78"/>
                <a:gd name="T50" fmla="*/ 77 w 107"/>
                <a:gd name="T51" fmla="*/ 48 h 78"/>
                <a:gd name="T52" fmla="*/ 72 w 107"/>
                <a:gd name="T53" fmla="*/ 43 h 78"/>
                <a:gd name="T54" fmla="*/ 65 w 107"/>
                <a:gd name="T55" fmla="*/ 38 h 78"/>
                <a:gd name="T56" fmla="*/ 58 w 107"/>
                <a:gd name="T57" fmla="*/ 34 h 78"/>
                <a:gd name="T58" fmla="*/ 51 w 107"/>
                <a:gd name="T59" fmla="*/ 30 h 78"/>
                <a:gd name="T60" fmla="*/ 43 w 107"/>
                <a:gd name="T61" fmla="*/ 27 h 78"/>
                <a:gd name="T62" fmla="*/ 36 w 107"/>
                <a:gd name="T63" fmla="*/ 23 h 78"/>
                <a:gd name="T64" fmla="*/ 28 w 107"/>
                <a:gd name="T65" fmla="*/ 19 h 78"/>
                <a:gd name="T66" fmla="*/ 20 w 107"/>
                <a:gd name="T67" fmla="*/ 15 h 78"/>
                <a:gd name="T68" fmla="*/ 13 w 107"/>
                <a:gd name="T69" fmla="*/ 11 h 78"/>
                <a:gd name="T70" fmla="*/ 6 w 107"/>
                <a:gd name="T71" fmla="*/ 6 h 78"/>
                <a:gd name="T72" fmla="*/ 0 w 107"/>
                <a:gd name="T73" fmla="*/ 0 h 78"/>
                <a:gd name="T74" fmla="*/ 0 w 107"/>
                <a:gd name="T75" fmla="*/ 0 h 78"/>
                <a:gd name="T76" fmla="*/ 0 w 107"/>
                <a:gd name="T77" fmla="*/ 0 h 78"/>
                <a:gd name="T78" fmla="*/ 0 w 107"/>
                <a:gd name="T79" fmla="*/ 2 h 78"/>
                <a:gd name="T80" fmla="*/ 0 w 107"/>
                <a:gd name="T81" fmla="*/ 2 h 78"/>
                <a:gd name="T82" fmla="*/ 0 w 107"/>
                <a:gd name="T83" fmla="*/ 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7" h="78">
                  <a:moveTo>
                    <a:pt x="0" y="2"/>
                  </a:moveTo>
                  <a:lnTo>
                    <a:pt x="5" y="6"/>
                  </a:lnTo>
                  <a:lnTo>
                    <a:pt x="9" y="11"/>
                  </a:lnTo>
                  <a:lnTo>
                    <a:pt x="15" y="14"/>
                  </a:lnTo>
                  <a:lnTo>
                    <a:pt x="21" y="18"/>
                  </a:lnTo>
                  <a:lnTo>
                    <a:pt x="27" y="21"/>
                  </a:lnTo>
                  <a:lnTo>
                    <a:pt x="33" y="25"/>
                  </a:lnTo>
                  <a:lnTo>
                    <a:pt x="38" y="28"/>
                  </a:lnTo>
                  <a:lnTo>
                    <a:pt x="44" y="32"/>
                  </a:lnTo>
                  <a:lnTo>
                    <a:pt x="52" y="37"/>
                  </a:lnTo>
                  <a:lnTo>
                    <a:pt x="60" y="42"/>
                  </a:lnTo>
                  <a:lnTo>
                    <a:pt x="68" y="48"/>
                  </a:lnTo>
                  <a:lnTo>
                    <a:pt x="75" y="53"/>
                  </a:lnTo>
                  <a:lnTo>
                    <a:pt x="83" y="59"/>
                  </a:lnTo>
                  <a:lnTo>
                    <a:pt x="91" y="66"/>
                  </a:lnTo>
                  <a:lnTo>
                    <a:pt x="98" y="72"/>
                  </a:lnTo>
                  <a:lnTo>
                    <a:pt x="106" y="78"/>
                  </a:lnTo>
                  <a:lnTo>
                    <a:pt x="107" y="78"/>
                  </a:lnTo>
                  <a:lnTo>
                    <a:pt x="107" y="76"/>
                  </a:lnTo>
                  <a:lnTo>
                    <a:pt x="107" y="75"/>
                  </a:lnTo>
                  <a:lnTo>
                    <a:pt x="107" y="74"/>
                  </a:lnTo>
                  <a:lnTo>
                    <a:pt x="102" y="68"/>
                  </a:lnTo>
                  <a:lnTo>
                    <a:pt x="96" y="63"/>
                  </a:lnTo>
                  <a:lnTo>
                    <a:pt x="90" y="57"/>
                  </a:lnTo>
                  <a:lnTo>
                    <a:pt x="84" y="52"/>
                  </a:lnTo>
                  <a:lnTo>
                    <a:pt x="77" y="48"/>
                  </a:lnTo>
                  <a:lnTo>
                    <a:pt x="72" y="43"/>
                  </a:lnTo>
                  <a:lnTo>
                    <a:pt x="65" y="38"/>
                  </a:lnTo>
                  <a:lnTo>
                    <a:pt x="58" y="34"/>
                  </a:lnTo>
                  <a:lnTo>
                    <a:pt x="51" y="30"/>
                  </a:lnTo>
                  <a:lnTo>
                    <a:pt x="43" y="27"/>
                  </a:lnTo>
                  <a:lnTo>
                    <a:pt x="36" y="23"/>
                  </a:lnTo>
                  <a:lnTo>
                    <a:pt x="28" y="19"/>
                  </a:lnTo>
                  <a:lnTo>
                    <a:pt x="20" y="15"/>
                  </a:lnTo>
                  <a:lnTo>
                    <a:pt x="13" y="11"/>
                  </a:lnTo>
                  <a:lnTo>
                    <a:pt x="6" y="6"/>
                  </a:lnTo>
                  <a:lnTo>
                    <a:pt x="0" y="0"/>
                  </a:lnTo>
                  <a:lnTo>
                    <a:pt x="0" y="0"/>
                  </a:lnTo>
                  <a:lnTo>
                    <a:pt x="0" y="0"/>
                  </a:lnTo>
                  <a:lnTo>
                    <a:pt x="0" y="2"/>
                  </a:lnTo>
                  <a:lnTo>
                    <a:pt x="0" y="2"/>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0" name="Freeform 257">
              <a:extLst>
                <a:ext uri="{FF2B5EF4-FFF2-40B4-BE49-F238E27FC236}">
                  <a16:creationId xmlns:a16="http://schemas.microsoft.com/office/drawing/2014/main" id="{BC696BA3-E464-4D0B-8C16-AC722F2DD9E5}"/>
                </a:ext>
              </a:extLst>
            </p:cNvPr>
            <p:cNvSpPr>
              <a:spLocks/>
            </p:cNvSpPr>
            <p:nvPr/>
          </p:nvSpPr>
          <p:spPr bwMode="auto">
            <a:xfrm>
              <a:off x="1080" y="3556"/>
              <a:ext cx="22" cy="26"/>
            </a:xfrm>
            <a:custGeom>
              <a:avLst/>
              <a:gdLst>
                <a:gd name="T0" fmla="*/ 0 w 45"/>
                <a:gd name="T1" fmla="*/ 5 h 53"/>
                <a:gd name="T2" fmla="*/ 5 w 45"/>
                <a:gd name="T3" fmla="*/ 4 h 53"/>
                <a:gd name="T4" fmla="*/ 11 w 45"/>
                <a:gd name="T5" fmla="*/ 4 h 53"/>
                <a:gd name="T6" fmla="*/ 15 w 45"/>
                <a:gd name="T7" fmla="*/ 4 h 53"/>
                <a:gd name="T8" fmla="*/ 20 w 45"/>
                <a:gd name="T9" fmla="*/ 6 h 53"/>
                <a:gd name="T10" fmla="*/ 25 w 45"/>
                <a:gd name="T11" fmla="*/ 9 h 53"/>
                <a:gd name="T12" fmla="*/ 28 w 45"/>
                <a:gd name="T13" fmla="*/ 11 h 53"/>
                <a:gd name="T14" fmla="*/ 32 w 45"/>
                <a:gd name="T15" fmla="*/ 15 h 53"/>
                <a:gd name="T16" fmla="*/ 34 w 45"/>
                <a:gd name="T17" fmla="*/ 19 h 53"/>
                <a:gd name="T18" fmla="*/ 37 w 45"/>
                <a:gd name="T19" fmla="*/ 26 h 53"/>
                <a:gd name="T20" fmla="*/ 40 w 45"/>
                <a:gd name="T21" fmla="*/ 34 h 53"/>
                <a:gd name="T22" fmla="*/ 40 w 45"/>
                <a:gd name="T23" fmla="*/ 43 h 53"/>
                <a:gd name="T24" fmla="*/ 41 w 45"/>
                <a:gd name="T25" fmla="*/ 51 h 53"/>
                <a:gd name="T26" fmla="*/ 41 w 45"/>
                <a:gd name="T27" fmla="*/ 53 h 53"/>
                <a:gd name="T28" fmla="*/ 43 w 45"/>
                <a:gd name="T29" fmla="*/ 51 h 53"/>
                <a:gd name="T30" fmla="*/ 44 w 45"/>
                <a:gd name="T31" fmla="*/ 50 h 53"/>
                <a:gd name="T32" fmla="*/ 44 w 45"/>
                <a:gd name="T33" fmla="*/ 49 h 53"/>
                <a:gd name="T34" fmla="*/ 45 w 45"/>
                <a:gd name="T35" fmla="*/ 39 h 53"/>
                <a:gd name="T36" fmla="*/ 45 w 45"/>
                <a:gd name="T37" fmla="*/ 28 h 53"/>
                <a:gd name="T38" fmla="*/ 44 w 45"/>
                <a:gd name="T39" fmla="*/ 19 h 53"/>
                <a:gd name="T40" fmla="*/ 40 w 45"/>
                <a:gd name="T41" fmla="*/ 10 h 53"/>
                <a:gd name="T42" fmla="*/ 36 w 45"/>
                <a:gd name="T43" fmla="*/ 5 h 53"/>
                <a:gd name="T44" fmla="*/ 32 w 45"/>
                <a:gd name="T45" fmla="*/ 2 h 53"/>
                <a:gd name="T46" fmla="*/ 27 w 45"/>
                <a:gd name="T47" fmla="*/ 0 h 53"/>
                <a:gd name="T48" fmla="*/ 22 w 45"/>
                <a:gd name="T49" fmla="*/ 0 h 53"/>
                <a:gd name="T50" fmla="*/ 17 w 45"/>
                <a:gd name="T51" fmla="*/ 0 h 53"/>
                <a:gd name="T52" fmla="*/ 11 w 45"/>
                <a:gd name="T53" fmla="*/ 2 h 53"/>
                <a:gd name="T54" fmla="*/ 6 w 45"/>
                <a:gd name="T55" fmla="*/ 3 h 53"/>
                <a:gd name="T56" fmla="*/ 0 w 45"/>
                <a:gd name="T57" fmla="*/ 5 h 53"/>
                <a:gd name="T58" fmla="*/ 0 w 45"/>
                <a:gd name="T59" fmla="*/ 5 h 53"/>
                <a:gd name="T60" fmla="*/ 0 w 45"/>
                <a:gd name="T61" fmla="*/ 5 h 53"/>
                <a:gd name="T62" fmla="*/ 0 w 45"/>
                <a:gd name="T63" fmla="*/ 5 h 53"/>
                <a:gd name="T64" fmla="*/ 0 w 45"/>
                <a:gd name="T65" fmla="*/ 5 h 53"/>
                <a:gd name="T66" fmla="*/ 0 w 45"/>
                <a:gd name="T67" fmla="*/ 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5" h="53">
                  <a:moveTo>
                    <a:pt x="0" y="5"/>
                  </a:moveTo>
                  <a:lnTo>
                    <a:pt x="5" y="4"/>
                  </a:lnTo>
                  <a:lnTo>
                    <a:pt x="11" y="4"/>
                  </a:lnTo>
                  <a:lnTo>
                    <a:pt x="15" y="4"/>
                  </a:lnTo>
                  <a:lnTo>
                    <a:pt x="20" y="6"/>
                  </a:lnTo>
                  <a:lnTo>
                    <a:pt x="25" y="9"/>
                  </a:lnTo>
                  <a:lnTo>
                    <a:pt x="28" y="11"/>
                  </a:lnTo>
                  <a:lnTo>
                    <a:pt x="32" y="15"/>
                  </a:lnTo>
                  <a:lnTo>
                    <a:pt x="34" y="19"/>
                  </a:lnTo>
                  <a:lnTo>
                    <a:pt x="37" y="26"/>
                  </a:lnTo>
                  <a:lnTo>
                    <a:pt x="40" y="34"/>
                  </a:lnTo>
                  <a:lnTo>
                    <a:pt x="40" y="43"/>
                  </a:lnTo>
                  <a:lnTo>
                    <a:pt x="41" y="51"/>
                  </a:lnTo>
                  <a:lnTo>
                    <a:pt x="41" y="53"/>
                  </a:lnTo>
                  <a:lnTo>
                    <a:pt x="43" y="51"/>
                  </a:lnTo>
                  <a:lnTo>
                    <a:pt x="44" y="50"/>
                  </a:lnTo>
                  <a:lnTo>
                    <a:pt x="44" y="49"/>
                  </a:lnTo>
                  <a:lnTo>
                    <a:pt x="45" y="39"/>
                  </a:lnTo>
                  <a:lnTo>
                    <a:pt x="45" y="28"/>
                  </a:lnTo>
                  <a:lnTo>
                    <a:pt x="44" y="19"/>
                  </a:lnTo>
                  <a:lnTo>
                    <a:pt x="40" y="10"/>
                  </a:lnTo>
                  <a:lnTo>
                    <a:pt x="36" y="5"/>
                  </a:lnTo>
                  <a:lnTo>
                    <a:pt x="32" y="2"/>
                  </a:lnTo>
                  <a:lnTo>
                    <a:pt x="27" y="0"/>
                  </a:lnTo>
                  <a:lnTo>
                    <a:pt x="22" y="0"/>
                  </a:lnTo>
                  <a:lnTo>
                    <a:pt x="17" y="0"/>
                  </a:lnTo>
                  <a:lnTo>
                    <a:pt x="11" y="2"/>
                  </a:lnTo>
                  <a:lnTo>
                    <a:pt x="6" y="3"/>
                  </a:lnTo>
                  <a:lnTo>
                    <a:pt x="0" y="5"/>
                  </a:lnTo>
                  <a:lnTo>
                    <a:pt x="0" y="5"/>
                  </a:lnTo>
                  <a:lnTo>
                    <a:pt x="0" y="5"/>
                  </a:lnTo>
                  <a:lnTo>
                    <a:pt x="0" y="5"/>
                  </a:lnTo>
                  <a:lnTo>
                    <a:pt x="0" y="5"/>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1" name="Freeform 258">
              <a:extLst>
                <a:ext uri="{FF2B5EF4-FFF2-40B4-BE49-F238E27FC236}">
                  <a16:creationId xmlns:a16="http://schemas.microsoft.com/office/drawing/2014/main" id="{0DF780F8-8089-4D72-AA8C-FE087E8403BF}"/>
                </a:ext>
              </a:extLst>
            </p:cNvPr>
            <p:cNvSpPr>
              <a:spLocks/>
            </p:cNvSpPr>
            <p:nvPr/>
          </p:nvSpPr>
          <p:spPr bwMode="auto">
            <a:xfrm>
              <a:off x="1094" y="3543"/>
              <a:ext cx="23" cy="20"/>
            </a:xfrm>
            <a:custGeom>
              <a:avLst/>
              <a:gdLst>
                <a:gd name="T0" fmla="*/ 0 w 46"/>
                <a:gd name="T1" fmla="*/ 0 h 42"/>
                <a:gd name="T2" fmla="*/ 8 w 46"/>
                <a:gd name="T3" fmla="*/ 2 h 42"/>
                <a:gd name="T4" fmla="*/ 16 w 46"/>
                <a:gd name="T5" fmla="*/ 5 h 42"/>
                <a:gd name="T6" fmla="*/ 23 w 46"/>
                <a:gd name="T7" fmla="*/ 8 h 42"/>
                <a:gd name="T8" fmla="*/ 30 w 46"/>
                <a:gd name="T9" fmla="*/ 14 h 42"/>
                <a:gd name="T10" fmla="*/ 35 w 46"/>
                <a:gd name="T11" fmla="*/ 20 h 42"/>
                <a:gd name="T12" fmla="*/ 39 w 46"/>
                <a:gd name="T13" fmla="*/ 25 h 42"/>
                <a:gd name="T14" fmla="*/ 43 w 46"/>
                <a:gd name="T15" fmla="*/ 33 h 42"/>
                <a:gd name="T16" fmla="*/ 45 w 46"/>
                <a:gd name="T17" fmla="*/ 42 h 42"/>
                <a:gd name="T18" fmla="*/ 45 w 46"/>
                <a:gd name="T19" fmla="*/ 42 h 42"/>
                <a:gd name="T20" fmla="*/ 46 w 46"/>
                <a:gd name="T21" fmla="*/ 42 h 42"/>
                <a:gd name="T22" fmla="*/ 46 w 46"/>
                <a:gd name="T23" fmla="*/ 42 h 42"/>
                <a:gd name="T24" fmla="*/ 46 w 46"/>
                <a:gd name="T25" fmla="*/ 40 h 42"/>
                <a:gd name="T26" fmla="*/ 45 w 46"/>
                <a:gd name="T27" fmla="*/ 32 h 42"/>
                <a:gd name="T28" fmla="*/ 43 w 46"/>
                <a:gd name="T29" fmla="*/ 25 h 42"/>
                <a:gd name="T30" fmla="*/ 39 w 46"/>
                <a:gd name="T31" fmla="*/ 20 h 42"/>
                <a:gd name="T32" fmla="*/ 35 w 46"/>
                <a:gd name="T33" fmla="*/ 14 h 42"/>
                <a:gd name="T34" fmla="*/ 31 w 46"/>
                <a:gd name="T35" fmla="*/ 10 h 42"/>
                <a:gd name="T36" fmla="*/ 27 w 46"/>
                <a:gd name="T37" fmla="*/ 8 h 42"/>
                <a:gd name="T38" fmla="*/ 23 w 46"/>
                <a:gd name="T39" fmla="*/ 6 h 42"/>
                <a:gd name="T40" fmla="*/ 19 w 46"/>
                <a:gd name="T41" fmla="*/ 4 h 42"/>
                <a:gd name="T42" fmla="*/ 14 w 46"/>
                <a:gd name="T43" fmla="*/ 2 h 42"/>
                <a:gd name="T44" fmla="*/ 9 w 46"/>
                <a:gd name="T45" fmla="*/ 1 h 42"/>
                <a:gd name="T46" fmla="*/ 5 w 46"/>
                <a:gd name="T47" fmla="*/ 0 h 42"/>
                <a:gd name="T48" fmla="*/ 0 w 46"/>
                <a:gd name="T49" fmla="*/ 0 h 42"/>
                <a:gd name="T50" fmla="*/ 0 w 46"/>
                <a:gd name="T51" fmla="*/ 0 h 42"/>
                <a:gd name="T52" fmla="*/ 0 w 46"/>
                <a:gd name="T53" fmla="*/ 0 h 42"/>
                <a:gd name="T54" fmla="*/ 0 w 46"/>
                <a:gd name="T55" fmla="*/ 0 h 42"/>
                <a:gd name="T56" fmla="*/ 0 w 46"/>
                <a:gd name="T57" fmla="*/ 0 h 42"/>
                <a:gd name="T58" fmla="*/ 0 w 46"/>
                <a:gd name="T59"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6" h="42">
                  <a:moveTo>
                    <a:pt x="0" y="0"/>
                  </a:moveTo>
                  <a:lnTo>
                    <a:pt x="8" y="2"/>
                  </a:lnTo>
                  <a:lnTo>
                    <a:pt x="16" y="5"/>
                  </a:lnTo>
                  <a:lnTo>
                    <a:pt x="23" y="8"/>
                  </a:lnTo>
                  <a:lnTo>
                    <a:pt x="30" y="14"/>
                  </a:lnTo>
                  <a:lnTo>
                    <a:pt x="35" y="20"/>
                  </a:lnTo>
                  <a:lnTo>
                    <a:pt x="39" y="25"/>
                  </a:lnTo>
                  <a:lnTo>
                    <a:pt x="43" y="33"/>
                  </a:lnTo>
                  <a:lnTo>
                    <a:pt x="45" y="42"/>
                  </a:lnTo>
                  <a:lnTo>
                    <a:pt x="45" y="42"/>
                  </a:lnTo>
                  <a:lnTo>
                    <a:pt x="46" y="42"/>
                  </a:lnTo>
                  <a:lnTo>
                    <a:pt x="46" y="42"/>
                  </a:lnTo>
                  <a:lnTo>
                    <a:pt x="46" y="40"/>
                  </a:lnTo>
                  <a:lnTo>
                    <a:pt x="45" y="32"/>
                  </a:lnTo>
                  <a:lnTo>
                    <a:pt x="43" y="25"/>
                  </a:lnTo>
                  <a:lnTo>
                    <a:pt x="39" y="20"/>
                  </a:lnTo>
                  <a:lnTo>
                    <a:pt x="35" y="14"/>
                  </a:lnTo>
                  <a:lnTo>
                    <a:pt x="31" y="10"/>
                  </a:lnTo>
                  <a:lnTo>
                    <a:pt x="27" y="8"/>
                  </a:lnTo>
                  <a:lnTo>
                    <a:pt x="23" y="6"/>
                  </a:lnTo>
                  <a:lnTo>
                    <a:pt x="19" y="4"/>
                  </a:lnTo>
                  <a:lnTo>
                    <a:pt x="14" y="2"/>
                  </a:lnTo>
                  <a:lnTo>
                    <a:pt x="9" y="1"/>
                  </a:lnTo>
                  <a:lnTo>
                    <a:pt x="5" y="0"/>
                  </a:lnTo>
                  <a:lnTo>
                    <a:pt x="0" y="0"/>
                  </a:lnTo>
                  <a:lnTo>
                    <a:pt x="0" y="0"/>
                  </a:lnTo>
                  <a:lnTo>
                    <a:pt x="0" y="0"/>
                  </a:lnTo>
                  <a:lnTo>
                    <a:pt x="0" y="0"/>
                  </a:lnTo>
                  <a:lnTo>
                    <a:pt x="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2" name="Freeform 259">
              <a:extLst>
                <a:ext uri="{FF2B5EF4-FFF2-40B4-BE49-F238E27FC236}">
                  <a16:creationId xmlns:a16="http://schemas.microsoft.com/office/drawing/2014/main" id="{5A0273E2-87B9-481B-AF20-F02443E12840}"/>
                </a:ext>
              </a:extLst>
            </p:cNvPr>
            <p:cNvSpPr>
              <a:spLocks/>
            </p:cNvSpPr>
            <p:nvPr/>
          </p:nvSpPr>
          <p:spPr bwMode="auto">
            <a:xfrm>
              <a:off x="1008" y="3455"/>
              <a:ext cx="60" cy="48"/>
            </a:xfrm>
            <a:custGeom>
              <a:avLst/>
              <a:gdLst>
                <a:gd name="T0" fmla="*/ 0 w 120"/>
                <a:gd name="T1" fmla="*/ 0 h 97"/>
                <a:gd name="T2" fmla="*/ 4 w 120"/>
                <a:gd name="T3" fmla="*/ 22 h 97"/>
                <a:gd name="T4" fmla="*/ 12 w 120"/>
                <a:gd name="T5" fmla="*/ 39 h 97"/>
                <a:gd name="T6" fmla="*/ 26 w 120"/>
                <a:gd name="T7" fmla="*/ 52 h 97"/>
                <a:gd name="T8" fmla="*/ 42 w 120"/>
                <a:gd name="T9" fmla="*/ 63 h 97"/>
                <a:gd name="T10" fmla="*/ 61 w 120"/>
                <a:gd name="T11" fmla="*/ 73 h 97"/>
                <a:gd name="T12" fmla="*/ 81 w 120"/>
                <a:gd name="T13" fmla="*/ 81 h 97"/>
                <a:gd name="T14" fmla="*/ 99 w 120"/>
                <a:gd name="T15" fmla="*/ 89 h 97"/>
                <a:gd name="T16" fmla="*/ 118 w 120"/>
                <a:gd name="T17" fmla="*/ 97 h 97"/>
                <a:gd name="T18" fmla="*/ 119 w 120"/>
                <a:gd name="T19" fmla="*/ 97 h 97"/>
                <a:gd name="T20" fmla="*/ 120 w 120"/>
                <a:gd name="T21" fmla="*/ 96 h 97"/>
                <a:gd name="T22" fmla="*/ 120 w 120"/>
                <a:gd name="T23" fmla="*/ 94 h 97"/>
                <a:gd name="T24" fmla="*/ 120 w 120"/>
                <a:gd name="T25" fmla="*/ 93 h 97"/>
                <a:gd name="T26" fmla="*/ 113 w 120"/>
                <a:gd name="T27" fmla="*/ 88 h 97"/>
                <a:gd name="T28" fmla="*/ 106 w 120"/>
                <a:gd name="T29" fmla="*/ 83 h 97"/>
                <a:gd name="T30" fmla="*/ 99 w 120"/>
                <a:gd name="T31" fmla="*/ 78 h 97"/>
                <a:gd name="T32" fmla="*/ 93 w 120"/>
                <a:gd name="T33" fmla="*/ 74 h 97"/>
                <a:gd name="T34" fmla="*/ 86 w 120"/>
                <a:gd name="T35" fmla="*/ 70 h 97"/>
                <a:gd name="T36" fmla="*/ 78 w 120"/>
                <a:gd name="T37" fmla="*/ 66 h 97"/>
                <a:gd name="T38" fmla="*/ 71 w 120"/>
                <a:gd name="T39" fmla="*/ 62 h 97"/>
                <a:gd name="T40" fmla="*/ 63 w 120"/>
                <a:gd name="T41" fmla="*/ 59 h 97"/>
                <a:gd name="T42" fmla="*/ 52 w 120"/>
                <a:gd name="T43" fmla="*/ 54 h 97"/>
                <a:gd name="T44" fmla="*/ 42 w 120"/>
                <a:gd name="T45" fmla="*/ 48 h 97"/>
                <a:gd name="T46" fmla="*/ 31 w 120"/>
                <a:gd name="T47" fmla="*/ 43 h 97"/>
                <a:gd name="T48" fmla="*/ 22 w 120"/>
                <a:gd name="T49" fmla="*/ 37 h 97"/>
                <a:gd name="T50" fmla="*/ 14 w 120"/>
                <a:gd name="T51" fmla="*/ 30 h 97"/>
                <a:gd name="T52" fmla="*/ 7 w 120"/>
                <a:gd name="T53" fmla="*/ 21 h 97"/>
                <a:gd name="T54" fmla="*/ 3 w 120"/>
                <a:gd name="T55" fmla="*/ 11 h 97"/>
                <a:gd name="T56" fmla="*/ 0 w 120"/>
                <a:gd name="T57" fmla="*/ 0 h 97"/>
                <a:gd name="T58" fmla="*/ 0 w 120"/>
                <a:gd name="T59" fmla="*/ 0 h 97"/>
                <a:gd name="T60" fmla="*/ 0 w 120"/>
                <a:gd name="T61" fmla="*/ 0 h 97"/>
                <a:gd name="T62" fmla="*/ 0 w 120"/>
                <a:gd name="T63" fmla="*/ 0 h 97"/>
                <a:gd name="T64" fmla="*/ 0 w 120"/>
                <a:gd name="T65" fmla="*/ 0 h 97"/>
                <a:gd name="T66" fmla="*/ 0 w 120"/>
                <a:gd name="T6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0" h="97">
                  <a:moveTo>
                    <a:pt x="0" y="0"/>
                  </a:moveTo>
                  <a:lnTo>
                    <a:pt x="4" y="22"/>
                  </a:lnTo>
                  <a:lnTo>
                    <a:pt x="12" y="39"/>
                  </a:lnTo>
                  <a:lnTo>
                    <a:pt x="26" y="52"/>
                  </a:lnTo>
                  <a:lnTo>
                    <a:pt x="42" y="63"/>
                  </a:lnTo>
                  <a:lnTo>
                    <a:pt x="61" y="73"/>
                  </a:lnTo>
                  <a:lnTo>
                    <a:pt x="81" y="81"/>
                  </a:lnTo>
                  <a:lnTo>
                    <a:pt x="99" y="89"/>
                  </a:lnTo>
                  <a:lnTo>
                    <a:pt x="118" y="97"/>
                  </a:lnTo>
                  <a:lnTo>
                    <a:pt x="119" y="97"/>
                  </a:lnTo>
                  <a:lnTo>
                    <a:pt x="120" y="96"/>
                  </a:lnTo>
                  <a:lnTo>
                    <a:pt x="120" y="94"/>
                  </a:lnTo>
                  <a:lnTo>
                    <a:pt x="120" y="93"/>
                  </a:lnTo>
                  <a:lnTo>
                    <a:pt x="113" y="88"/>
                  </a:lnTo>
                  <a:lnTo>
                    <a:pt x="106" y="83"/>
                  </a:lnTo>
                  <a:lnTo>
                    <a:pt x="99" y="78"/>
                  </a:lnTo>
                  <a:lnTo>
                    <a:pt x="93" y="74"/>
                  </a:lnTo>
                  <a:lnTo>
                    <a:pt x="86" y="70"/>
                  </a:lnTo>
                  <a:lnTo>
                    <a:pt x="78" y="66"/>
                  </a:lnTo>
                  <a:lnTo>
                    <a:pt x="71" y="62"/>
                  </a:lnTo>
                  <a:lnTo>
                    <a:pt x="63" y="59"/>
                  </a:lnTo>
                  <a:lnTo>
                    <a:pt x="52" y="54"/>
                  </a:lnTo>
                  <a:lnTo>
                    <a:pt x="42" y="48"/>
                  </a:lnTo>
                  <a:lnTo>
                    <a:pt x="31" y="43"/>
                  </a:lnTo>
                  <a:lnTo>
                    <a:pt x="22" y="37"/>
                  </a:lnTo>
                  <a:lnTo>
                    <a:pt x="14" y="30"/>
                  </a:lnTo>
                  <a:lnTo>
                    <a:pt x="7" y="21"/>
                  </a:lnTo>
                  <a:lnTo>
                    <a:pt x="3" y="11"/>
                  </a:lnTo>
                  <a:lnTo>
                    <a:pt x="0" y="0"/>
                  </a:lnTo>
                  <a:lnTo>
                    <a:pt x="0" y="0"/>
                  </a:lnTo>
                  <a:lnTo>
                    <a:pt x="0" y="0"/>
                  </a:lnTo>
                  <a:lnTo>
                    <a:pt x="0" y="0"/>
                  </a:lnTo>
                  <a:lnTo>
                    <a:pt x="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3" name="Freeform 260">
              <a:extLst>
                <a:ext uri="{FF2B5EF4-FFF2-40B4-BE49-F238E27FC236}">
                  <a16:creationId xmlns:a16="http://schemas.microsoft.com/office/drawing/2014/main" id="{A378133F-C60D-45A5-B3C4-F78BF7CC9922}"/>
                </a:ext>
              </a:extLst>
            </p:cNvPr>
            <p:cNvSpPr>
              <a:spLocks/>
            </p:cNvSpPr>
            <p:nvPr/>
          </p:nvSpPr>
          <p:spPr bwMode="auto">
            <a:xfrm>
              <a:off x="775" y="3506"/>
              <a:ext cx="51" cy="85"/>
            </a:xfrm>
            <a:custGeom>
              <a:avLst/>
              <a:gdLst>
                <a:gd name="T0" fmla="*/ 99 w 102"/>
                <a:gd name="T1" fmla="*/ 1 h 171"/>
                <a:gd name="T2" fmla="*/ 99 w 102"/>
                <a:gd name="T3" fmla="*/ 30 h 171"/>
                <a:gd name="T4" fmla="*/ 99 w 102"/>
                <a:gd name="T5" fmla="*/ 60 h 171"/>
                <a:gd name="T6" fmla="*/ 93 w 102"/>
                <a:gd name="T7" fmla="*/ 89 h 171"/>
                <a:gd name="T8" fmla="*/ 80 w 102"/>
                <a:gd name="T9" fmla="*/ 116 h 171"/>
                <a:gd name="T10" fmla="*/ 74 w 102"/>
                <a:gd name="T11" fmla="*/ 124 h 171"/>
                <a:gd name="T12" fmla="*/ 64 w 102"/>
                <a:gd name="T13" fmla="*/ 130 h 171"/>
                <a:gd name="T14" fmla="*/ 55 w 102"/>
                <a:gd name="T15" fmla="*/ 135 h 171"/>
                <a:gd name="T16" fmla="*/ 46 w 102"/>
                <a:gd name="T17" fmla="*/ 140 h 171"/>
                <a:gd name="T18" fmla="*/ 36 w 102"/>
                <a:gd name="T19" fmla="*/ 144 h 171"/>
                <a:gd name="T20" fmla="*/ 25 w 102"/>
                <a:gd name="T21" fmla="*/ 149 h 171"/>
                <a:gd name="T22" fmla="*/ 15 w 102"/>
                <a:gd name="T23" fmla="*/ 152 h 171"/>
                <a:gd name="T24" fmla="*/ 6 w 102"/>
                <a:gd name="T25" fmla="*/ 157 h 171"/>
                <a:gd name="T26" fmla="*/ 2 w 102"/>
                <a:gd name="T27" fmla="*/ 160 h 171"/>
                <a:gd name="T28" fmla="*/ 0 w 102"/>
                <a:gd name="T29" fmla="*/ 165 h 171"/>
                <a:gd name="T30" fmla="*/ 0 w 102"/>
                <a:gd name="T31" fmla="*/ 170 h 171"/>
                <a:gd name="T32" fmla="*/ 4 w 102"/>
                <a:gd name="T33" fmla="*/ 171 h 171"/>
                <a:gd name="T34" fmla="*/ 17 w 102"/>
                <a:gd name="T35" fmla="*/ 167 h 171"/>
                <a:gd name="T36" fmla="*/ 30 w 102"/>
                <a:gd name="T37" fmla="*/ 164 h 171"/>
                <a:gd name="T38" fmla="*/ 42 w 102"/>
                <a:gd name="T39" fmla="*/ 158 h 171"/>
                <a:gd name="T40" fmla="*/ 54 w 102"/>
                <a:gd name="T41" fmla="*/ 151 h 171"/>
                <a:gd name="T42" fmla="*/ 64 w 102"/>
                <a:gd name="T43" fmla="*/ 143 h 171"/>
                <a:gd name="T44" fmla="*/ 74 w 102"/>
                <a:gd name="T45" fmla="*/ 134 h 171"/>
                <a:gd name="T46" fmla="*/ 82 w 102"/>
                <a:gd name="T47" fmla="*/ 124 h 171"/>
                <a:gd name="T48" fmla="*/ 90 w 102"/>
                <a:gd name="T49" fmla="*/ 113 h 171"/>
                <a:gd name="T50" fmla="*/ 100 w 102"/>
                <a:gd name="T51" fmla="*/ 88 h 171"/>
                <a:gd name="T52" fmla="*/ 102 w 102"/>
                <a:gd name="T53" fmla="*/ 58 h 171"/>
                <a:gd name="T54" fmla="*/ 101 w 102"/>
                <a:gd name="T55" fmla="*/ 28 h 171"/>
                <a:gd name="T56" fmla="*/ 99 w 102"/>
                <a:gd name="T57" fmla="*/ 0 h 171"/>
                <a:gd name="T58" fmla="*/ 99 w 102"/>
                <a:gd name="T59" fmla="*/ 0 h 171"/>
                <a:gd name="T60" fmla="*/ 99 w 102"/>
                <a:gd name="T61" fmla="*/ 0 h 171"/>
                <a:gd name="T62" fmla="*/ 99 w 102"/>
                <a:gd name="T63" fmla="*/ 0 h 171"/>
                <a:gd name="T64" fmla="*/ 99 w 102"/>
                <a:gd name="T65" fmla="*/ 1 h 171"/>
                <a:gd name="T66" fmla="*/ 99 w 102"/>
                <a:gd name="T67" fmla="*/ 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2" h="171">
                  <a:moveTo>
                    <a:pt x="99" y="1"/>
                  </a:moveTo>
                  <a:lnTo>
                    <a:pt x="99" y="30"/>
                  </a:lnTo>
                  <a:lnTo>
                    <a:pt x="99" y="60"/>
                  </a:lnTo>
                  <a:lnTo>
                    <a:pt x="93" y="89"/>
                  </a:lnTo>
                  <a:lnTo>
                    <a:pt x="80" y="116"/>
                  </a:lnTo>
                  <a:lnTo>
                    <a:pt x="74" y="124"/>
                  </a:lnTo>
                  <a:lnTo>
                    <a:pt x="64" y="130"/>
                  </a:lnTo>
                  <a:lnTo>
                    <a:pt x="55" y="135"/>
                  </a:lnTo>
                  <a:lnTo>
                    <a:pt x="46" y="140"/>
                  </a:lnTo>
                  <a:lnTo>
                    <a:pt x="36" y="144"/>
                  </a:lnTo>
                  <a:lnTo>
                    <a:pt x="25" y="149"/>
                  </a:lnTo>
                  <a:lnTo>
                    <a:pt x="15" y="152"/>
                  </a:lnTo>
                  <a:lnTo>
                    <a:pt x="6" y="157"/>
                  </a:lnTo>
                  <a:lnTo>
                    <a:pt x="2" y="160"/>
                  </a:lnTo>
                  <a:lnTo>
                    <a:pt x="0" y="165"/>
                  </a:lnTo>
                  <a:lnTo>
                    <a:pt x="0" y="170"/>
                  </a:lnTo>
                  <a:lnTo>
                    <a:pt x="4" y="171"/>
                  </a:lnTo>
                  <a:lnTo>
                    <a:pt x="17" y="167"/>
                  </a:lnTo>
                  <a:lnTo>
                    <a:pt x="30" y="164"/>
                  </a:lnTo>
                  <a:lnTo>
                    <a:pt x="42" y="158"/>
                  </a:lnTo>
                  <a:lnTo>
                    <a:pt x="54" y="151"/>
                  </a:lnTo>
                  <a:lnTo>
                    <a:pt x="64" y="143"/>
                  </a:lnTo>
                  <a:lnTo>
                    <a:pt x="74" y="134"/>
                  </a:lnTo>
                  <a:lnTo>
                    <a:pt x="82" y="124"/>
                  </a:lnTo>
                  <a:lnTo>
                    <a:pt x="90" y="113"/>
                  </a:lnTo>
                  <a:lnTo>
                    <a:pt x="100" y="88"/>
                  </a:lnTo>
                  <a:lnTo>
                    <a:pt x="102" y="58"/>
                  </a:lnTo>
                  <a:lnTo>
                    <a:pt x="101" y="28"/>
                  </a:lnTo>
                  <a:lnTo>
                    <a:pt x="99" y="0"/>
                  </a:lnTo>
                  <a:lnTo>
                    <a:pt x="99" y="0"/>
                  </a:lnTo>
                  <a:lnTo>
                    <a:pt x="99" y="0"/>
                  </a:lnTo>
                  <a:lnTo>
                    <a:pt x="99" y="0"/>
                  </a:lnTo>
                  <a:lnTo>
                    <a:pt x="99" y="1"/>
                  </a:lnTo>
                  <a:lnTo>
                    <a:pt x="99"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4" name="Freeform 261">
              <a:extLst>
                <a:ext uri="{FF2B5EF4-FFF2-40B4-BE49-F238E27FC236}">
                  <a16:creationId xmlns:a16="http://schemas.microsoft.com/office/drawing/2014/main" id="{5061707A-E528-4789-8A0A-4051693BA398}"/>
                </a:ext>
              </a:extLst>
            </p:cNvPr>
            <p:cNvSpPr>
              <a:spLocks/>
            </p:cNvSpPr>
            <p:nvPr/>
          </p:nvSpPr>
          <p:spPr bwMode="auto">
            <a:xfrm>
              <a:off x="808" y="3538"/>
              <a:ext cx="48" cy="87"/>
            </a:xfrm>
            <a:custGeom>
              <a:avLst/>
              <a:gdLst>
                <a:gd name="T0" fmla="*/ 80 w 96"/>
                <a:gd name="T1" fmla="*/ 0 h 174"/>
                <a:gd name="T2" fmla="*/ 87 w 96"/>
                <a:gd name="T3" fmla="*/ 18 h 174"/>
                <a:gd name="T4" fmla="*/ 90 w 96"/>
                <a:gd name="T5" fmla="*/ 36 h 174"/>
                <a:gd name="T6" fmla="*/ 92 w 96"/>
                <a:gd name="T7" fmla="*/ 52 h 174"/>
                <a:gd name="T8" fmla="*/ 90 w 96"/>
                <a:gd name="T9" fmla="*/ 69 h 174"/>
                <a:gd name="T10" fmla="*/ 86 w 96"/>
                <a:gd name="T11" fmla="*/ 85 h 174"/>
                <a:gd name="T12" fmla="*/ 78 w 96"/>
                <a:gd name="T13" fmla="*/ 100 h 174"/>
                <a:gd name="T14" fmla="*/ 67 w 96"/>
                <a:gd name="T15" fmla="*/ 115 h 174"/>
                <a:gd name="T16" fmla="*/ 55 w 96"/>
                <a:gd name="T17" fmla="*/ 129 h 174"/>
                <a:gd name="T18" fmla="*/ 49 w 96"/>
                <a:gd name="T19" fmla="*/ 133 h 174"/>
                <a:gd name="T20" fmla="*/ 43 w 96"/>
                <a:gd name="T21" fmla="*/ 138 h 174"/>
                <a:gd name="T22" fmla="*/ 36 w 96"/>
                <a:gd name="T23" fmla="*/ 143 h 174"/>
                <a:gd name="T24" fmla="*/ 30 w 96"/>
                <a:gd name="T25" fmla="*/ 147 h 174"/>
                <a:gd name="T26" fmla="*/ 24 w 96"/>
                <a:gd name="T27" fmla="*/ 151 h 174"/>
                <a:gd name="T28" fmla="*/ 18 w 96"/>
                <a:gd name="T29" fmla="*/ 155 h 174"/>
                <a:gd name="T30" fmla="*/ 11 w 96"/>
                <a:gd name="T31" fmla="*/ 160 h 174"/>
                <a:gd name="T32" fmla="*/ 5 w 96"/>
                <a:gd name="T33" fmla="*/ 163 h 174"/>
                <a:gd name="T34" fmla="*/ 3 w 96"/>
                <a:gd name="T35" fmla="*/ 166 h 174"/>
                <a:gd name="T36" fmla="*/ 0 w 96"/>
                <a:gd name="T37" fmla="*/ 168 h 174"/>
                <a:gd name="T38" fmla="*/ 0 w 96"/>
                <a:gd name="T39" fmla="*/ 171 h 174"/>
                <a:gd name="T40" fmla="*/ 3 w 96"/>
                <a:gd name="T41" fmla="*/ 174 h 174"/>
                <a:gd name="T42" fmla="*/ 11 w 96"/>
                <a:gd name="T43" fmla="*/ 174 h 174"/>
                <a:gd name="T44" fmla="*/ 19 w 96"/>
                <a:gd name="T45" fmla="*/ 170 h 174"/>
                <a:gd name="T46" fmla="*/ 26 w 96"/>
                <a:gd name="T47" fmla="*/ 167 h 174"/>
                <a:gd name="T48" fmla="*/ 32 w 96"/>
                <a:gd name="T49" fmla="*/ 161 h 174"/>
                <a:gd name="T50" fmla="*/ 39 w 96"/>
                <a:gd name="T51" fmla="*/ 155 h 174"/>
                <a:gd name="T52" fmla="*/ 44 w 96"/>
                <a:gd name="T53" fmla="*/ 151 h 174"/>
                <a:gd name="T54" fmla="*/ 51 w 96"/>
                <a:gd name="T55" fmla="*/ 145 h 174"/>
                <a:gd name="T56" fmla="*/ 57 w 96"/>
                <a:gd name="T57" fmla="*/ 139 h 174"/>
                <a:gd name="T58" fmla="*/ 63 w 96"/>
                <a:gd name="T59" fmla="*/ 133 h 174"/>
                <a:gd name="T60" fmla="*/ 68 w 96"/>
                <a:gd name="T61" fmla="*/ 127 h 174"/>
                <a:gd name="T62" fmla="*/ 73 w 96"/>
                <a:gd name="T63" fmla="*/ 121 h 174"/>
                <a:gd name="T64" fmla="*/ 78 w 96"/>
                <a:gd name="T65" fmla="*/ 114 h 174"/>
                <a:gd name="T66" fmla="*/ 92 w 96"/>
                <a:gd name="T67" fmla="*/ 85 h 174"/>
                <a:gd name="T68" fmla="*/ 96 w 96"/>
                <a:gd name="T69" fmla="*/ 57 h 174"/>
                <a:gd name="T70" fmla="*/ 92 w 96"/>
                <a:gd name="T71" fmla="*/ 29 h 174"/>
                <a:gd name="T72" fmla="*/ 80 w 96"/>
                <a:gd name="T73" fmla="*/ 0 h 174"/>
                <a:gd name="T74" fmla="*/ 80 w 96"/>
                <a:gd name="T75" fmla="*/ 0 h 174"/>
                <a:gd name="T76" fmla="*/ 80 w 96"/>
                <a:gd name="T77" fmla="*/ 0 h 174"/>
                <a:gd name="T78" fmla="*/ 80 w 96"/>
                <a:gd name="T79" fmla="*/ 0 h 174"/>
                <a:gd name="T80" fmla="*/ 80 w 96"/>
                <a:gd name="T81" fmla="*/ 0 h 174"/>
                <a:gd name="T82" fmla="*/ 80 w 96"/>
                <a:gd name="T83"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6" h="174">
                  <a:moveTo>
                    <a:pt x="80" y="0"/>
                  </a:moveTo>
                  <a:lnTo>
                    <a:pt x="87" y="18"/>
                  </a:lnTo>
                  <a:lnTo>
                    <a:pt x="90" y="36"/>
                  </a:lnTo>
                  <a:lnTo>
                    <a:pt x="92" y="52"/>
                  </a:lnTo>
                  <a:lnTo>
                    <a:pt x="90" y="69"/>
                  </a:lnTo>
                  <a:lnTo>
                    <a:pt x="86" y="85"/>
                  </a:lnTo>
                  <a:lnTo>
                    <a:pt x="78" y="100"/>
                  </a:lnTo>
                  <a:lnTo>
                    <a:pt x="67" y="115"/>
                  </a:lnTo>
                  <a:lnTo>
                    <a:pt x="55" y="129"/>
                  </a:lnTo>
                  <a:lnTo>
                    <a:pt x="49" y="133"/>
                  </a:lnTo>
                  <a:lnTo>
                    <a:pt x="43" y="138"/>
                  </a:lnTo>
                  <a:lnTo>
                    <a:pt x="36" y="143"/>
                  </a:lnTo>
                  <a:lnTo>
                    <a:pt x="30" y="147"/>
                  </a:lnTo>
                  <a:lnTo>
                    <a:pt x="24" y="151"/>
                  </a:lnTo>
                  <a:lnTo>
                    <a:pt x="18" y="155"/>
                  </a:lnTo>
                  <a:lnTo>
                    <a:pt x="11" y="160"/>
                  </a:lnTo>
                  <a:lnTo>
                    <a:pt x="5" y="163"/>
                  </a:lnTo>
                  <a:lnTo>
                    <a:pt x="3" y="166"/>
                  </a:lnTo>
                  <a:lnTo>
                    <a:pt x="0" y="168"/>
                  </a:lnTo>
                  <a:lnTo>
                    <a:pt x="0" y="171"/>
                  </a:lnTo>
                  <a:lnTo>
                    <a:pt x="3" y="174"/>
                  </a:lnTo>
                  <a:lnTo>
                    <a:pt x="11" y="174"/>
                  </a:lnTo>
                  <a:lnTo>
                    <a:pt x="19" y="170"/>
                  </a:lnTo>
                  <a:lnTo>
                    <a:pt x="26" y="167"/>
                  </a:lnTo>
                  <a:lnTo>
                    <a:pt x="32" y="161"/>
                  </a:lnTo>
                  <a:lnTo>
                    <a:pt x="39" y="155"/>
                  </a:lnTo>
                  <a:lnTo>
                    <a:pt x="44" y="151"/>
                  </a:lnTo>
                  <a:lnTo>
                    <a:pt x="51" y="145"/>
                  </a:lnTo>
                  <a:lnTo>
                    <a:pt x="57" y="139"/>
                  </a:lnTo>
                  <a:lnTo>
                    <a:pt x="63" y="133"/>
                  </a:lnTo>
                  <a:lnTo>
                    <a:pt x="68" y="127"/>
                  </a:lnTo>
                  <a:lnTo>
                    <a:pt x="73" y="121"/>
                  </a:lnTo>
                  <a:lnTo>
                    <a:pt x="78" y="114"/>
                  </a:lnTo>
                  <a:lnTo>
                    <a:pt x="92" y="85"/>
                  </a:lnTo>
                  <a:lnTo>
                    <a:pt x="96" y="57"/>
                  </a:lnTo>
                  <a:lnTo>
                    <a:pt x="92" y="29"/>
                  </a:lnTo>
                  <a:lnTo>
                    <a:pt x="80" y="0"/>
                  </a:lnTo>
                  <a:lnTo>
                    <a:pt x="80" y="0"/>
                  </a:lnTo>
                  <a:lnTo>
                    <a:pt x="80" y="0"/>
                  </a:lnTo>
                  <a:lnTo>
                    <a:pt x="80" y="0"/>
                  </a:lnTo>
                  <a:lnTo>
                    <a:pt x="80" y="0"/>
                  </a:lnTo>
                  <a:lnTo>
                    <a:pt x="8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5" name="Freeform 262">
              <a:extLst>
                <a:ext uri="{FF2B5EF4-FFF2-40B4-BE49-F238E27FC236}">
                  <a16:creationId xmlns:a16="http://schemas.microsoft.com/office/drawing/2014/main" id="{E818652E-4122-4DFB-AD72-49C31BF4AAFB}"/>
                </a:ext>
              </a:extLst>
            </p:cNvPr>
            <p:cNvSpPr>
              <a:spLocks/>
            </p:cNvSpPr>
            <p:nvPr/>
          </p:nvSpPr>
          <p:spPr bwMode="auto">
            <a:xfrm>
              <a:off x="772" y="3564"/>
              <a:ext cx="277" cy="213"/>
            </a:xfrm>
            <a:custGeom>
              <a:avLst/>
              <a:gdLst>
                <a:gd name="T0" fmla="*/ 16 w 553"/>
                <a:gd name="T1" fmla="*/ 27 h 426"/>
                <a:gd name="T2" fmla="*/ 50 w 553"/>
                <a:gd name="T3" fmla="*/ 78 h 426"/>
                <a:gd name="T4" fmla="*/ 86 w 553"/>
                <a:gd name="T5" fmla="*/ 126 h 426"/>
                <a:gd name="T6" fmla="*/ 126 w 553"/>
                <a:gd name="T7" fmla="*/ 174 h 426"/>
                <a:gd name="T8" fmla="*/ 167 w 553"/>
                <a:gd name="T9" fmla="*/ 217 h 426"/>
                <a:gd name="T10" fmla="*/ 212 w 553"/>
                <a:gd name="T11" fmla="*/ 259 h 426"/>
                <a:gd name="T12" fmla="*/ 259 w 553"/>
                <a:gd name="T13" fmla="*/ 298 h 426"/>
                <a:gd name="T14" fmla="*/ 310 w 553"/>
                <a:gd name="T15" fmla="*/ 333 h 426"/>
                <a:gd name="T16" fmla="*/ 353 w 553"/>
                <a:gd name="T17" fmla="*/ 358 h 426"/>
                <a:gd name="T18" fmla="*/ 386 w 553"/>
                <a:gd name="T19" fmla="*/ 374 h 426"/>
                <a:gd name="T20" fmla="*/ 420 w 553"/>
                <a:gd name="T21" fmla="*/ 390 h 426"/>
                <a:gd name="T22" fmla="*/ 454 w 553"/>
                <a:gd name="T23" fmla="*/ 404 h 426"/>
                <a:gd name="T24" fmla="*/ 477 w 553"/>
                <a:gd name="T25" fmla="*/ 411 h 426"/>
                <a:gd name="T26" fmla="*/ 488 w 553"/>
                <a:gd name="T27" fmla="*/ 414 h 426"/>
                <a:gd name="T28" fmla="*/ 498 w 553"/>
                <a:gd name="T29" fmla="*/ 418 h 426"/>
                <a:gd name="T30" fmla="*/ 508 w 553"/>
                <a:gd name="T31" fmla="*/ 421 h 426"/>
                <a:gd name="T32" fmla="*/ 517 w 553"/>
                <a:gd name="T33" fmla="*/ 424 h 426"/>
                <a:gd name="T34" fmla="*/ 526 w 553"/>
                <a:gd name="T35" fmla="*/ 425 h 426"/>
                <a:gd name="T36" fmla="*/ 532 w 553"/>
                <a:gd name="T37" fmla="*/ 425 h 426"/>
                <a:gd name="T38" fmla="*/ 538 w 553"/>
                <a:gd name="T39" fmla="*/ 425 h 426"/>
                <a:gd name="T40" fmla="*/ 543 w 553"/>
                <a:gd name="T41" fmla="*/ 422 h 426"/>
                <a:gd name="T42" fmla="*/ 553 w 553"/>
                <a:gd name="T43" fmla="*/ 409 h 426"/>
                <a:gd name="T44" fmla="*/ 552 w 553"/>
                <a:gd name="T45" fmla="*/ 404 h 426"/>
                <a:gd name="T46" fmla="*/ 549 w 553"/>
                <a:gd name="T47" fmla="*/ 402 h 426"/>
                <a:gd name="T48" fmla="*/ 543 w 553"/>
                <a:gd name="T49" fmla="*/ 398 h 426"/>
                <a:gd name="T50" fmla="*/ 536 w 553"/>
                <a:gd name="T51" fmla="*/ 396 h 426"/>
                <a:gd name="T52" fmla="*/ 528 w 553"/>
                <a:gd name="T53" fmla="*/ 394 h 426"/>
                <a:gd name="T54" fmla="*/ 517 w 553"/>
                <a:gd name="T55" fmla="*/ 390 h 426"/>
                <a:gd name="T56" fmla="*/ 507 w 553"/>
                <a:gd name="T57" fmla="*/ 387 h 426"/>
                <a:gd name="T58" fmla="*/ 497 w 553"/>
                <a:gd name="T59" fmla="*/ 383 h 426"/>
                <a:gd name="T60" fmla="*/ 475 w 553"/>
                <a:gd name="T61" fmla="*/ 376 h 426"/>
                <a:gd name="T62" fmla="*/ 440 w 553"/>
                <a:gd name="T63" fmla="*/ 364 h 426"/>
                <a:gd name="T64" fmla="*/ 407 w 553"/>
                <a:gd name="T65" fmla="*/ 349 h 426"/>
                <a:gd name="T66" fmla="*/ 375 w 553"/>
                <a:gd name="T67" fmla="*/ 334 h 426"/>
                <a:gd name="T68" fmla="*/ 332 w 553"/>
                <a:gd name="T69" fmla="*/ 311 h 426"/>
                <a:gd name="T70" fmla="*/ 279 w 553"/>
                <a:gd name="T71" fmla="*/ 280 h 426"/>
                <a:gd name="T72" fmla="*/ 229 w 553"/>
                <a:gd name="T73" fmla="*/ 244 h 426"/>
                <a:gd name="T74" fmla="*/ 181 w 553"/>
                <a:gd name="T75" fmla="*/ 206 h 426"/>
                <a:gd name="T76" fmla="*/ 136 w 553"/>
                <a:gd name="T77" fmla="*/ 166 h 426"/>
                <a:gd name="T78" fmla="*/ 93 w 553"/>
                <a:gd name="T79" fmla="*/ 122 h 426"/>
                <a:gd name="T80" fmla="*/ 54 w 553"/>
                <a:gd name="T81" fmla="*/ 75 h 426"/>
                <a:gd name="T82" fmla="*/ 17 w 553"/>
                <a:gd name="T83" fmla="*/ 25 h 426"/>
                <a:gd name="T84" fmla="*/ 0 w 553"/>
                <a:gd name="T85" fmla="*/ 0 h 426"/>
                <a:gd name="T86" fmla="*/ 0 w 553"/>
                <a:gd name="T87" fmla="*/ 0 h 426"/>
                <a:gd name="T88" fmla="*/ 0 w 553"/>
                <a:gd name="T89" fmla="*/ 1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53" h="426">
                  <a:moveTo>
                    <a:pt x="0" y="1"/>
                  </a:moveTo>
                  <a:lnTo>
                    <a:pt x="16" y="27"/>
                  </a:lnTo>
                  <a:lnTo>
                    <a:pt x="32" y="53"/>
                  </a:lnTo>
                  <a:lnTo>
                    <a:pt x="50" y="78"/>
                  </a:lnTo>
                  <a:lnTo>
                    <a:pt x="68" y="102"/>
                  </a:lnTo>
                  <a:lnTo>
                    <a:pt x="86" y="126"/>
                  </a:lnTo>
                  <a:lnTo>
                    <a:pt x="105" y="151"/>
                  </a:lnTo>
                  <a:lnTo>
                    <a:pt x="126" y="174"/>
                  </a:lnTo>
                  <a:lnTo>
                    <a:pt x="146" y="195"/>
                  </a:lnTo>
                  <a:lnTo>
                    <a:pt x="167" y="217"/>
                  </a:lnTo>
                  <a:lnTo>
                    <a:pt x="189" y="239"/>
                  </a:lnTo>
                  <a:lnTo>
                    <a:pt x="212" y="259"/>
                  </a:lnTo>
                  <a:lnTo>
                    <a:pt x="235" y="278"/>
                  </a:lnTo>
                  <a:lnTo>
                    <a:pt x="259" y="298"/>
                  </a:lnTo>
                  <a:lnTo>
                    <a:pt x="285" y="315"/>
                  </a:lnTo>
                  <a:lnTo>
                    <a:pt x="310" y="333"/>
                  </a:lnTo>
                  <a:lnTo>
                    <a:pt x="337" y="349"/>
                  </a:lnTo>
                  <a:lnTo>
                    <a:pt x="353" y="358"/>
                  </a:lnTo>
                  <a:lnTo>
                    <a:pt x="369" y="366"/>
                  </a:lnTo>
                  <a:lnTo>
                    <a:pt x="386" y="374"/>
                  </a:lnTo>
                  <a:lnTo>
                    <a:pt x="402" y="382"/>
                  </a:lnTo>
                  <a:lnTo>
                    <a:pt x="420" y="390"/>
                  </a:lnTo>
                  <a:lnTo>
                    <a:pt x="437" y="397"/>
                  </a:lnTo>
                  <a:lnTo>
                    <a:pt x="454" y="404"/>
                  </a:lnTo>
                  <a:lnTo>
                    <a:pt x="471" y="410"/>
                  </a:lnTo>
                  <a:lnTo>
                    <a:pt x="477" y="411"/>
                  </a:lnTo>
                  <a:lnTo>
                    <a:pt x="482" y="413"/>
                  </a:lnTo>
                  <a:lnTo>
                    <a:pt x="488" y="414"/>
                  </a:lnTo>
                  <a:lnTo>
                    <a:pt x="492" y="417"/>
                  </a:lnTo>
                  <a:lnTo>
                    <a:pt x="498" y="418"/>
                  </a:lnTo>
                  <a:lnTo>
                    <a:pt x="502" y="420"/>
                  </a:lnTo>
                  <a:lnTo>
                    <a:pt x="508" y="421"/>
                  </a:lnTo>
                  <a:lnTo>
                    <a:pt x="514" y="422"/>
                  </a:lnTo>
                  <a:lnTo>
                    <a:pt x="517" y="424"/>
                  </a:lnTo>
                  <a:lnTo>
                    <a:pt x="522" y="424"/>
                  </a:lnTo>
                  <a:lnTo>
                    <a:pt x="526" y="425"/>
                  </a:lnTo>
                  <a:lnTo>
                    <a:pt x="529" y="425"/>
                  </a:lnTo>
                  <a:lnTo>
                    <a:pt x="532" y="425"/>
                  </a:lnTo>
                  <a:lnTo>
                    <a:pt x="537" y="426"/>
                  </a:lnTo>
                  <a:lnTo>
                    <a:pt x="538" y="425"/>
                  </a:lnTo>
                  <a:lnTo>
                    <a:pt x="535" y="424"/>
                  </a:lnTo>
                  <a:lnTo>
                    <a:pt x="543" y="422"/>
                  </a:lnTo>
                  <a:lnTo>
                    <a:pt x="551" y="417"/>
                  </a:lnTo>
                  <a:lnTo>
                    <a:pt x="553" y="409"/>
                  </a:lnTo>
                  <a:lnTo>
                    <a:pt x="549" y="403"/>
                  </a:lnTo>
                  <a:lnTo>
                    <a:pt x="552" y="404"/>
                  </a:lnTo>
                  <a:lnTo>
                    <a:pt x="551" y="403"/>
                  </a:lnTo>
                  <a:lnTo>
                    <a:pt x="549" y="402"/>
                  </a:lnTo>
                  <a:lnTo>
                    <a:pt x="546" y="401"/>
                  </a:lnTo>
                  <a:lnTo>
                    <a:pt x="543" y="398"/>
                  </a:lnTo>
                  <a:lnTo>
                    <a:pt x="539" y="397"/>
                  </a:lnTo>
                  <a:lnTo>
                    <a:pt x="536" y="396"/>
                  </a:lnTo>
                  <a:lnTo>
                    <a:pt x="532" y="395"/>
                  </a:lnTo>
                  <a:lnTo>
                    <a:pt x="528" y="394"/>
                  </a:lnTo>
                  <a:lnTo>
                    <a:pt x="522" y="392"/>
                  </a:lnTo>
                  <a:lnTo>
                    <a:pt x="517" y="390"/>
                  </a:lnTo>
                  <a:lnTo>
                    <a:pt x="513" y="389"/>
                  </a:lnTo>
                  <a:lnTo>
                    <a:pt x="507" y="387"/>
                  </a:lnTo>
                  <a:lnTo>
                    <a:pt x="502" y="386"/>
                  </a:lnTo>
                  <a:lnTo>
                    <a:pt x="497" y="383"/>
                  </a:lnTo>
                  <a:lnTo>
                    <a:pt x="492" y="382"/>
                  </a:lnTo>
                  <a:lnTo>
                    <a:pt x="475" y="376"/>
                  </a:lnTo>
                  <a:lnTo>
                    <a:pt x="458" y="371"/>
                  </a:lnTo>
                  <a:lnTo>
                    <a:pt x="440" y="364"/>
                  </a:lnTo>
                  <a:lnTo>
                    <a:pt x="424" y="357"/>
                  </a:lnTo>
                  <a:lnTo>
                    <a:pt x="407" y="349"/>
                  </a:lnTo>
                  <a:lnTo>
                    <a:pt x="391" y="342"/>
                  </a:lnTo>
                  <a:lnTo>
                    <a:pt x="375" y="334"/>
                  </a:lnTo>
                  <a:lnTo>
                    <a:pt x="358" y="326"/>
                  </a:lnTo>
                  <a:lnTo>
                    <a:pt x="332" y="311"/>
                  </a:lnTo>
                  <a:lnTo>
                    <a:pt x="305" y="296"/>
                  </a:lnTo>
                  <a:lnTo>
                    <a:pt x="279" y="280"/>
                  </a:lnTo>
                  <a:lnTo>
                    <a:pt x="254" y="262"/>
                  </a:lnTo>
                  <a:lnTo>
                    <a:pt x="229" y="244"/>
                  </a:lnTo>
                  <a:lnTo>
                    <a:pt x="205" y="225"/>
                  </a:lnTo>
                  <a:lnTo>
                    <a:pt x="181" y="206"/>
                  </a:lnTo>
                  <a:lnTo>
                    <a:pt x="159" y="186"/>
                  </a:lnTo>
                  <a:lnTo>
                    <a:pt x="136" y="166"/>
                  </a:lnTo>
                  <a:lnTo>
                    <a:pt x="114" y="144"/>
                  </a:lnTo>
                  <a:lnTo>
                    <a:pt x="93" y="122"/>
                  </a:lnTo>
                  <a:lnTo>
                    <a:pt x="74" y="99"/>
                  </a:lnTo>
                  <a:lnTo>
                    <a:pt x="54" y="75"/>
                  </a:lnTo>
                  <a:lnTo>
                    <a:pt x="36" y="50"/>
                  </a:lnTo>
                  <a:lnTo>
                    <a:pt x="17" y="25"/>
                  </a:lnTo>
                  <a:lnTo>
                    <a:pt x="0" y="0"/>
                  </a:lnTo>
                  <a:lnTo>
                    <a:pt x="0" y="0"/>
                  </a:lnTo>
                  <a:lnTo>
                    <a:pt x="0" y="0"/>
                  </a:lnTo>
                  <a:lnTo>
                    <a:pt x="0" y="0"/>
                  </a:lnTo>
                  <a:lnTo>
                    <a:pt x="0" y="1"/>
                  </a:lnTo>
                  <a:lnTo>
                    <a:pt x="0"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6" name="Freeform 263">
              <a:extLst>
                <a:ext uri="{FF2B5EF4-FFF2-40B4-BE49-F238E27FC236}">
                  <a16:creationId xmlns:a16="http://schemas.microsoft.com/office/drawing/2014/main" id="{892AE5B3-D82F-487F-9934-884A7385F768}"/>
                </a:ext>
              </a:extLst>
            </p:cNvPr>
            <p:cNvSpPr>
              <a:spLocks/>
            </p:cNvSpPr>
            <p:nvPr/>
          </p:nvSpPr>
          <p:spPr bwMode="auto">
            <a:xfrm>
              <a:off x="816" y="3503"/>
              <a:ext cx="253" cy="187"/>
            </a:xfrm>
            <a:custGeom>
              <a:avLst/>
              <a:gdLst>
                <a:gd name="T0" fmla="*/ 7 w 507"/>
                <a:gd name="T1" fmla="*/ 11 h 374"/>
                <a:gd name="T2" fmla="*/ 20 w 507"/>
                <a:gd name="T3" fmla="*/ 31 h 374"/>
                <a:gd name="T4" fmla="*/ 32 w 507"/>
                <a:gd name="T5" fmla="*/ 46 h 374"/>
                <a:gd name="T6" fmla="*/ 41 w 507"/>
                <a:gd name="T7" fmla="*/ 56 h 374"/>
                <a:gd name="T8" fmla="*/ 50 w 507"/>
                <a:gd name="T9" fmla="*/ 65 h 374"/>
                <a:gd name="T10" fmla="*/ 60 w 507"/>
                <a:gd name="T11" fmla="*/ 73 h 374"/>
                <a:gd name="T12" fmla="*/ 76 w 507"/>
                <a:gd name="T13" fmla="*/ 87 h 374"/>
                <a:gd name="T14" fmla="*/ 100 w 507"/>
                <a:gd name="T15" fmla="*/ 104 h 374"/>
                <a:gd name="T16" fmla="*/ 125 w 507"/>
                <a:gd name="T17" fmla="*/ 119 h 374"/>
                <a:gd name="T18" fmla="*/ 151 w 507"/>
                <a:gd name="T19" fmla="*/ 132 h 374"/>
                <a:gd name="T20" fmla="*/ 177 w 507"/>
                <a:gd name="T21" fmla="*/ 142 h 374"/>
                <a:gd name="T22" fmla="*/ 202 w 507"/>
                <a:gd name="T23" fmla="*/ 149 h 374"/>
                <a:gd name="T24" fmla="*/ 229 w 507"/>
                <a:gd name="T25" fmla="*/ 155 h 374"/>
                <a:gd name="T26" fmla="*/ 255 w 507"/>
                <a:gd name="T27" fmla="*/ 161 h 374"/>
                <a:gd name="T28" fmla="*/ 281 w 507"/>
                <a:gd name="T29" fmla="*/ 169 h 374"/>
                <a:gd name="T30" fmla="*/ 306 w 507"/>
                <a:gd name="T31" fmla="*/ 177 h 374"/>
                <a:gd name="T32" fmla="*/ 330 w 507"/>
                <a:gd name="T33" fmla="*/ 188 h 374"/>
                <a:gd name="T34" fmla="*/ 355 w 507"/>
                <a:gd name="T35" fmla="*/ 200 h 374"/>
                <a:gd name="T36" fmla="*/ 389 w 507"/>
                <a:gd name="T37" fmla="*/ 222 h 374"/>
                <a:gd name="T38" fmla="*/ 431 w 507"/>
                <a:gd name="T39" fmla="*/ 259 h 374"/>
                <a:gd name="T40" fmla="*/ 465 w 507"/>
                <a:gd name="T41" fmla="*/ 300 h 374"/>
                <a:gd name="T42" fmla="*/ 493 w 507"/>
                <a:gd name="T43" fmla="*/ 347 h 374"/>
                <a:gd name="T44" fmla="*/ 506 w 507"/>
                <a:gd name="T45" fmla="*/ 374 h 374"/>
                <a:gd name="T46" fmla="*/ 507 w 507"/>
                <a:gd name="T47" fmla="*/ 373 h 374"/>
                <a:gd name="T48" fmla="*/ 497 w 507"/>
                <a:gd name="T49" fmla="*/ 347 h 374"/>
                <a:gd name="T50" fmla="*/ 474 w 507"/>
                <a:gd name="T51" fmla="*/ 300 h 374"/>
                <a:gd name="T52" fmla="*/ 447 w 507"/>
                <a:gd name="T53" fmla="*/ 259 h 374"/>
                <a:gd name="T54" fmla="*/ 412 w 507"/>
                <a:gd name="T55" fmla="*/ 221 h 374"/>
                <a:gd name="T56" fmla="*/ 371 w 507"/>
                <a:gd name="T57" fmla="*/ 190 h 374"/>
                <a:gd name="T58" fmla="*/ 327 w 507"/>
                <a:gd name="T59" fmla="*/ 167 h 374"/>
                <a:gd name="T60" fmla="*/ 282 w 507"/>
                <a:gd name="T61" fmla="*/ 150 h 374"/>
                <a:gd name="T62" fmla="*/ 234 w 507"/>
                <a:gd name="T63" fmla="*/ 139 h 374"/>
                <a:gd name="T64" fmla="*/ 194 w 507"/>
                <a:gd name="T65" fmla="*/ 130 h 374"/>
                <a:gd name="T66" fmla="*/ 163 w 507"/>
                <a:gd name="T67" fmla="*/ 121 h 374"/>
                <a:gd name="T68" fmla="*/ 134 w 507"/>
                <a:gd name="T69" fmla="*/ 109 h 374"/>
                <a:gd name="T70" fmla="*/ 106 w 507"/>
                <a:gd name="T71" fmla="*/ 96 h 374"/>
                <a:gd name="T72" fmla="*/ 84 w 507"/>
                <a:gd name="T73" fmla="*/ 85 h 374"/>
                <a:gd name="T74" fmla="*/ 70 w 507"/>
                <a:gd name="T75" fmla="*/ 76 h 374"/>
                <a:gd name="T76" fmla="*/ 56 w 507"/>
                <a:gd name="T77" fmla="*/ 64 h 374"/>
                <a:gd name="T78" fmla="*/ 42 w 507"/>
                <a:gd name="T79" fmla="*/ 54 h 374"/>
                <a:gd name="T80" fmla="*/ 31 w 507"/>
                <a:gd name="T81" fmla="*/ 42 h 374"/>
                <a:gd name="T82" fmla="*/ 22 w 507"/>
                <a:gd name="T83" fmla="*/ 31 h 374"/>
                <a:gd name="T84" fmla="*/ 13 w 507"/>
                <a:gd name="T85" fmla="*/ 18 h 374"/>
                <a:gd name="T86" fmla="*/ 4 w 507"/>
                <a:gd name="T87" fmla="*/ 5 h 374"/>
                <a:gd name="T88" fmla="*/ 0 w 507"/>
                <a:gd name="T89" fmla="*/ 0 h 374"/>
                <a:gd name="T90" fmla="*/ 0 w 507"/>
                <a:gd name="T91" fmla="*/ 0 h 374"/>
                <a:gd name="T92" fmla="*/ 0 w 507"/>
                <a:gd name="T93" fmla="*/ 1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07" h="374">
                  <a:moveTo>
                    <a:pt x="0" y="1"/>
                  </a:moveTo>
                  <a:lnTo>
                    <a:pt x="7" y="11"/>
                  </a:lnTo>
                  <a:lnTo>
                    <a:pt x="13" y="20"/>
                  </a:lnTo>
                  <a:lnTo>
                    <a:pt x="20" y="31"/>
                  </a:lnTo>
                  <a:lnTo>
                    <a:pt x="28" y="41"/>
                  </a:lnTo>
                  <a:lnTo>
                    <a:pt x="32" y="46"/>
                  </a:lnTo>
                  <a:lnTo>
                    <a:pt x="36" y="50"/>
                  </a:lnTo>
                  <a:lnTo>
                    <a:pt x="41" y="56"/>
                  </a:lnTo>
                  <a:lnTo>
                    <a:pt x="46" y="61"/>
                  </a:lnTo>
                  <a:lnTo>
                    <a:pt x="50" y="65"/>
                  </a:lnTo>
                  <a:lnTo>
                    <a:pt x="55" y="70"/>
                  </a:lnTo>
                  <a:lnTo>
                    <a:pt x="60" y="73"/>
                  </a:lnTo>
                  <a:lnTo>
                    <a:pt x="64" y="78"/>
                  </a:lnTo>
                  <a:lnTo>
                    <a:pt x="76" y="87"/>
                  </a:lnTo>
                  <a:lnTo>
                    <a:pt x="87" y="96"/>
                  </a:lnTo>
                  <a:lnTo>
                    <a:pt x="100" y="104"/>
                  </a:lnTo>
                  <a:lnTo>
                    <a:pt x="113" y="112"/>
                  </a:lnTo>
                  <a:lnTo>
                    <a:pt x="125" y="119"/>
                  </a:lnTo>
                  <a:lnTo>
                    <a:pt x="138" y="126"/>
                  </a:lnTo>
                  <a:lnTo>
                    <a:pt x="151" y="132"/>
                  </a:lnTo>
                  <a:lnTo>
                    <a:pt x="164" y="138"/>
                  </a:lnTo>
                  <a:lnTo>
                    <a:pt x="177" y="142"/>
                  </a:lnTo>
                  <a:lnTo>
                    <a:pt x="190" y="147"/>
                  </a:lnTo>
                  <a:lnTo>
                    <a:pt x="202" y="149"/>
                  </a:lnTo>
                  <a:lnTo>
                    <a:pt x="215" y="153"/>
                  </a:lnTo>
                  <a:lnTo>
                    <a:pt x="229" y="155"/>
                  </a:lnTo>
                  <a:lnTo>
                    <a:pt x="242" y="159"/>
                  </a:lnTo>
                  <a:lnTo>
                    <a:pt x="255" y="161"/>
                  </a:lnTo>
                  <a:lnTo>
                    <a:pt x="268" y="164"/>
                  </a:lnTo>
                  <a:lnTo>
                    <a:pt x="281" y="169"/>
                  </a:lnTo>
                  <a:lnTo>
                    <a:pt x="293" y="172"/>
                  </a:lnTo>
                  <a:lnTo>
                    <a:pt x="306" y="177"/>
                  </a:lnTo>
                  <a:lnTo>
                    <a:pt x="319" y="183"/>
                  </a:lnTo>
                  <a:lnTo>
                    <a:pt x="330" y="188"/>
                  </a:lnTo>
                  <a:lnTo>
                    <a:pt x="343" y="194"/>
                  </a:lnTo>
                  <a:lnTo>
                    <a:pt x="355" y="200"/>
                  </a:lnTo>
                  <a:lnTo>
                    <a:pt x="366" y="207"/>
                  </a:lnTo>
                  <a:lnTo>
                    <a:pt x="389" y="222"/>
                  </a:lnTo>
                  <a:lnTo>
                    <a:pt x="411" y="239"/>
                  </a:lnTo>
                  <a:lnTo>
                    <a:pt x="431" y="259"/>
                  </a:lnTo>
                  <a:lnTo>
                    <a:pt x="449" y="278"/>
                  </a:lnTo>
                  <a:lnTo>
                    <a:pt x="465" y="300"/>
                  </a:lnTo>
                  <a:lnTo>
                    <a:pt x="479" y="323"/>
                  </a:lnTo>
                  <a:lnTo>
                    <a:pt x="493" y="347"/>
                  </a:lnTo>
                  <a:lnTo>
                    <a:pt x="504" y="373"/>
                  </a:lnTo>
                  <a:lnTo>
                    <a:pt x="506" y="374"/>
                  </a:lnTo>
                  <a:lnTo>
                    <a:pt x="506" y="374"/>
                  </a:lnTo>
                  <a:lnTo>
                    <a:pt x="507" y="373"/>
                  </a:lnTo>
                  <a:lnTo>
                    <a:pt x="507" y="372"/>
                  </a:lnTo>
                  <a:lnTo>
                    <a:pt x="497" y="347"/>
                  </a:lnTo>
                  <a:lnTo>
                    <a:pt x="487" y="323"/>
                  </a:lnTo>
                  <a:lnTo>
                    <a:pt x="474" y="300"/>
                  </a:lnTo>
                  <a:lnTo>
                    <a:pt x="462" y="278"/>
                  </a:lnTo>
                  <a:lnTo>
                    <a:pt x="447" y="259"/>
                  </a:lnTo>
                  <a:lnTo>
                    <a:pt x="431" y="239"/>
                  </a:lnTo>
                  <a:lnTo>
                    <a:pt x="412" y="221"/>
                  </a:lnTo>
                  <a:lnTo>
                    <a:pt x="391" y="203"/>
                  </a:lnTo>
                  <a:lnTo>
                    <a:pt x="371" y="190"/>
                  </a:lnTo>
                  <a:lnTo>
                    <a:pt x="350" y="177"/>
                  </a:lnTo>
                  <a:lnTo>
                    <a:pt x="327" y="167"/>
                  </a:lnTo>
                  <a:lnTo>
                    <a:pt x="305" y="159"/>
                  </a:lnTo>
                  <a:lnTo>
                    <a:pt x="282" y="150"/>
                  </a:lnTo>
                  <a:lnTo>
                    <a:pt x="258" y="145"/>
                  </a:lnTo>
                  <a:lnTo>
                    <a:pt x="234" y="139"/>
                  </a:lnTo>
                  <a:lnTo>
                    <a:pt x="209" y="133"/>
                  </a:lnTo>
                  <a:lnTo>
                    <a:pt x="194" y="130"/>
                  </a:lnTo>
                  <a:lnTo>
                    <a:pt x="178" y="125"/>
                  </a:lnTo>
                  <a:lnTo>
                    <a:pt x="163" y="121"/>
                  </a:lnTo>
                  <a:lnTo>
                    <a:pt x="149" y="115"/>
                  </a:lnTo>
                  <a:lnTo>
                    <a:pt x="134" y="109"/>
                  </a:lnTo>
                  <a:lnTo>
                    <a:pt x="119" y="103"/>
                  </a:lnTo>
                  <a:lnTo>
                    <a:pt x="106" y="96"/>
                  </a:lnTo>
                  <a:lnTo>
                    <a:pt x="92" y="89"/>
                  </a:lnTo>
                  <a:lnTo>
                    <a:pt x="84" y="85"/>
                  </a:lnTo>
                  <a:lnTo>
                    <a:pt x="77" y="80"/>
                  </a:lnTo>
                  <a:lnTo>
                    <a:pt x="70" y="76"/>
                  </a:lnTo>
                  <a:lnTo>
                    <a:pt x="63" y="70"/>
                  </a:lnTo>
                  <a:lnTo>
                    <a:pt x="56" y="64"/>
                  </a:lnTo>
                  <a:lnTo>
                    <a:pt x="49" y="59"/>
                  </a:lnTo>
                  <a:lnTo>
                    <a:pt x="42" y="54"/>
                  </a:lnTo>
                  <a:lnTo>
                    <a:pt x="36" y="48"/>
                  </a:lnTo>
                  <a:lnTo>
                    <a:pt x="31" y="42"/>
                  </a:lnTo>
                  <a:lnTo>
                    <a:pt x="26" y="36"/>
                  </a:lnTo>
                  <a:lnTo>
                    <a:pt x="22" y="31"/>
                  </a:lnTo>
                  <a:lnTo>
                    <a:pt x="18" y="24"/>
                  </a:lnTo>
                  <a:lnTo>
                    <a:pt x="13" y="18"/>
                  </a:lnTo>
                  <a:lnTo>
                    <a:pt x="9" y="12"/>
                  </a:lnTo>
                  <a:lnTo>
                    <a:pt x="4" y="5"/>
                  </a:lnTo>
                  <a:lnTo>
                    <a:pt x="0" y="0"/>
                  </a:lnTo>
                  <a:lnTo>
                    <a:pt x="0" y="0"/>
                  </a:lnTo>
                  <a:lnTo>
                    <a:pt x="0" y="0"/>
                  </a:lnTo>
                  <a:lnTo>
                    <a:pt x="0" y="0"/>
                  </a:lnTo>
                  <a:lnTo>
                    <a:pt x="0" y="1"/>
                  </a:lnTo>
                  <a:lnTo>
                    <a:pt x="0"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7" name="Freeform 264">
              <a:extLst>
                <a:ext uri="{FF2B5EF4-FFF2-40B4-BE49-F238E27FC236}">
                  <a16:creationId xmlns:a16="http://schemas.microsoft.com/office/drawing/2014/main" id="{534D194F-2533-47F7-B1C6-81AB0DAF2DF4}"/>
                </a:ext>
              </a:extLst>
            </p:cNvPr>
            <p:cNvSpPr>
              <a:spLocks/>
            </p:cNvSpPr>
            <p:nvPr/>
          </p:nvSpPr>
          <p:spPr bwMode="auto">
            <a:xfrm>
              <a:off x="673" y="3354"/>
              <a:ext cx="155" cy="174"/>
            </a:xfrm>
            <a:custGeom>
              <a:avLst/>
              <a:gdLst>
                <a:gd name="T0" fmla="*/ 300 w 309"/>
                <a:gd name="T1" fmla="*/ 333 h 349"/>
                <a:gd name="T2" fmla="*/ 283 w 309"/>
                <a:gd name="T3" fmla="*/ 302 h 349"/>
                <a:gd name="T4" fmla="*/ 270 w 309"/>
                <a:gd name="T5" fmla="*/ 271 h 349"/>
                <a:gd name="T6" fmla="*/ 257 w 309"/>
                <a:gd name="T7" fmla="*/ 238 h 349"/>
                <a:gd name="T8" fmla="*/ 248 w 309"/>
                <a:gd name="T9" fmla="*/ 209 h 349"/>
                <a:gd name="T10" fmla="*/ 241 w 309"/>
                <a:gd name="T11" fmla="*/ 185 h 349"/>
                <a:gd name="T12" fmla="*/ 232 w 309"/>
                <a:gd name="T13" fmla="*/ 160 h 349"/>
                <a:gd name="T14" fmla="*/ 217 w 309"/>
                <a:gd name="T15" fmla="*/ 141 h 349"/>
                <a:gd name="T16" fmla="*/ 202 w 309"/>
                <a:gd name="T17" fmla="*/ 128 h 349"/>
                <a:gd name="T18" fmla="*/ 190 w 309"/>
                <a:gd name="T19" fmla="*/ 120 h 349"/>
                <a:gd name="T20" fmla="*/ 179 w 309"/>
                <a:gd name="T21" fmla="*/ 112 h 349"/>
                <a:gd name="T22" fmla="*/ 166 w 309"/>
                <a:gd name="T23" fmla="*/ 104 h 349"/>
                <a:gd name="T24" fmla="*/ 156 w 309"/>
                <a:gd name="T25" fmla="*/ 96 h 349"/>
                <a:gd name="T26" fmla="*/ 147 w 309"/>
                <a:gd name="T27" fmla="*/ 87 h 349"/>
                <a:gd name="T28" fmla="*/ 138 w 309"/>
                <a:gd name="T29" fmla="*/ 79 h 349"/>
                <a:gd name="T30" fmla="*/ 129 w 309"/>
                <a:gd name="T31" fmla="*/ 72 h 349"/>
                <a:gd name="T32" fmla="*/ 115 w 309"/>
                <a:gd name="T33" fmla="*/ 65 h 349"/>
                <a:gd name="T34" fmla="*/ 99 w 309"/>
                <a:gd name="T35" fmla="*/ 58 h 349"/>
                <a:gd name="T36" fmla="*/ 83 w 309"/>
                <a:gd name="T37" fmla="*/ 51 h 349"/>
                <a:gd name="T38" fmla="*/ 68 w 309"/>
                <a:gd name="T39" fmla="*/ 43 h 349"/>
                <a:gd name="T40" fmla="*/ 53 w 309"/>
                <a:gd name="T41" fmla="*/ 34 h 349"/>
                <a:gd name="T42" fmla="*/ 40 w 309"/>
                <a:gd name="T43" fmla="*/ 23 h 349"/>
                <a:gd name="T44" fmla="*/ 28 w 309"/>
                <a:gd name="T45" fmla="*/ 13 h 349"/>
                <a:gd name="T46" fmla="*/ 14 w 309"/>
                <a:gd name="T47" fmla="*/ 4 h 349"/>
                <a:gd name="T48" fmla="*/ 3 w 309"/>
                <a:gd name="T49" fmla="*/ 1 h 349"/>
                <a:gd name="T50" fmla="*/ 0 w 309"/>
                <a:gd name="T51" fmla="*/ 7 h 349"/>
                <a:gd name="T52" fmla="*/ 10 w 309"/>
                <a:gd name="T53" fmla="*/ 19 h 349"/>
                <a:gd name="T54" fmla="*/ 32 w 309"/>
                <a:gd name="T55" fmla="*/ 36 h 349"/>
                <a:gd name="T56" fmla="*/ 55 w 309"/>
                <a:gd name="T57" fmla="*/ 52 h 349"/>
                <a:gd name="T58" fmla="*/ 81 w 309"/>
                <a:gd name="T59" fmla="*/ 65 h 349"/>
                <a:gd name="T60" fmla="*/ 100 w 309"/>
                <a:gd name="T61" fmla="*/ 72 h 349"/>
                <a:gd name="T62" fmla="*/ 115 w 309"/>
                <a:gd name="T63" fmla="*/ 80 h 349"/>
                <a:gd name="T64" fmla="*/ 128 w 309"/>
                <a:gd name="T65" fmla="*/ 88 h 349"/>
                <a:gd name="T66" fmla="*/ 142 w 309"/>
                <a:gd name="T67" fmla="*/ 98 h 349"/>
                <a:gd name="T68" fmla="*/ 153 w 309"/>
                <a:gd name="T69" fmla="*/ 107 h 349"/>
                <a:gd name="T70" fmla="*/ 165 w 309"/>
                <a:gd name="T71" fmla="*/ 115 h 349"/>
                <a:gd name="T72" fmla="*/ 177 w 309"/>
                <a:gd name="T73" fmla="*/ 123 h 349"/>
                <a:gd name="T74" fmla="*/ 190 w 309"/>
                <a:gd name="T75" fmla="*/ 130 h 349"/>
                <a:gd name="T76" fmla="*/ 207 w 309"/>
                <a:gd name="T77" fmla="*/ 144 h 349"/>
                <a:gd name="T78" fmla="*/ 225 w 309"/>
                <a:gd name="T79" fmla="*/ 166 h 349"/>
                <a:gd name="T80" fmla="*/ 236 w 309"/>
                <a:gd name="T81" fmla="*/ 193 h 349"/>
                <a:gd name="T82" fmla="*/ 244 w 309"/>
                <a:gd name="T83" fmla="*/ 220 h 349"/>
                <a:gd name="T84" fmla="*/ 253 w 309"/>
                <a:gd name="T85" fmla="*/ 250 h 349"/>
                <a:gd name="T86" fmla="*/ 266 w 309"/>
                <a:gd name="T87" fmla="*/ 280 h 349"/>
                <a:gd name="T88" fmla="*/ 282 w 309"/>
                <a:gd name="T89" fmla="*/ 309 h 349"/>
                <a:gd name="T90" fmla="*/ 300 w 309"/>
                <a:gd name="T91" fmla="*/ 337 h 349"/>
                <a:gd name="T92" fmla="*/ 309 w 309"/>
                <a:gd name="T93" fmla="*/ 349 h 349"/>
                <a:gd name="T94" fmla="*/ 309 w 309"/>
                <a:gd name="T95" fmla="*/ 349 h 349"/>
                <a:gd name="T96" fmla="*/ 309 w 309"/>
                <a:gd name="T97" fmla="*/ 349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09" h="349">
                  <a:moveTo>
                    <a:pt x="309" y="349"/>
                  </a:moveTo>
                  <a:lnTo>
                    <a:pt x="300" y="333"/>
                  </a:lnTo>
                  <a:lnTo>
                    <a:pt x="290" y="318"/>
                  </a:lnTo>
                  <a:lnTo>
                    <a:pt x="283" y="302"/>
                  </a:lnTo>
                  <a:lnTo>
                    <a:pt x="277" y="286"/>
                  </a:lnTo>
                  <a:lnTo>
                    <a:pt x="270" y="271"/>
                  </a:lnTo>
                  <a:lnTo>
                    <a:pt x="263" y="254"/>
                  </a:lnTo>
                  <a:lnTo>
                    <a:pt x="257" y="238"/>
                  </a:lnTo>
                  <a:lnTo>
                    <a:pt x="251" y="220"/>
                  </a:lnTo>
                  <a:lnTo>
                    <a:pt x="248" y="209"/>
                  </a:lnTo>
                  <a:lnTo>
                    <a:pt x="244" y="196"/>
                  </a:lnTo>
                  <a:lnTo>
                    <a:pt x="241" y="185"/>
                  </a:lnTo>
                  <a:lnTo>
                    <a:pt x="236" y="172"/>
                  </a:lnTo>
                  <a:lnTo>
                    <a:pt x="232" y="160"/>
                  </a:lnTo>
                  <a:lnTo>
                    <a:pt x="225" y="150"/>
                  </a:lnTo>
                  <a:lnTo>
                    <a:pt x="217" y="141"/>
                  </a:lnTo>
                  <a:lnTo>
                    <a:pt x="207" y="133"/>
                  </a:lnTo>
                  <a:lnTo>
                    <a:pt x="202" y="128"/>
                  </a:lnTo>
                  <a:lnTo>
                    <a:pt x="196" y="125"/>
                  </a:lnTo>
                  <a:lnTo>
                    <a:pt x="190" y="120"/>
                  </a:lnTo>
                  <a:lnTo>
                    <a:pt x="184" y="115"/>
                  </a:lnTo>
                  <a:lnTo>
                    <a:pt x="179" y="112"/>
                  </a:lnTo>
                  <a:lnTo>
                    <a:pt x="172" y="107"/>
                  </a:lnTo>
                  <a:lnTo>
                    <a:pt x="166" y="104"/>
                  </a:lnTo>
                  <a:lnTo>
                    <a:pt x="160" y="99"/>
                  </a:lnTo>
                  <a:lnTo>
                    <a:pt x="156" y="96"/>
                  </a:lnTo>
                  <a:lnTo>
                    <a:pt x="151" y="91"/>
                  </a:lnTo>
                  <a:lnTo>
                    <a:pt x="147" y="87"/>
                  </a:lnTo>
                  <a:lnTo>
                    <a:pt x="143" y="82"/>
                  </a:lnTo>
                  <a:lnTo>
                    <a:pt x="138" y="79"/>
                  </a:lnTo>
                  <a:lnTo>
                    <a:pt x="134" y="74"/>
                  </a:lnTo>
                  <a:lnTo>
                    <a:pt x="129" y="72"/>
                  </a:lnTo>
                  <a:lnTo>
                    <a:pt x="123" y="68"/>
                  </a:lnTo>
                  <a:lnTo>
                    <a:pt x="115" y="65"/>
                  </a:lnTo>
                  <a:lnTo>
                    <a:pt x="107" y="61"/>
                  </a:lnTo>
                  <a:lnTo>
                    <a:pt x="99" y="58"/>
                  </a:lnTo>
                  <a:lnTo>
                    <a:pt x="91" y="54"/>
                  </a:lnTo>
                  <a:lnTo>
                    <a:pt x="83" y="51"/>
                  </a:lnTo>
                  <a:lnTo>
                    <a:pt x="75" y="46"/>
                  </a:lnTo>
                  <a:lnTo>
                    <a:pt x="68" y="43"/>
                  </a:lnTo>
                  <a:lnTo>
                    <a:pt x="60" y="38"/>
                  </a:lnTo>
                  <a:lnTo>
                    <a:pt x="53" y="34"/>
                  </a:lnTo>
                  <a:lnTo>
                    <a:pt x="46" y="29"/>
                  </a:lnTo>
                  <a:lnTo>
                    <a:pt x="40" y="23"/>
                  </a:lnTo>
                  <a:lnTo>
                    <a:pt x="33" y="19"/>
                  </a:lnTo>
                  <a:lnTo>
                    <a:pt x="28" y="13"/>
                  </a:lnTo>
                  <a:lnTo>
                    <a:pt x="21" y="8"/>
                  </a:lnTo>
                  <a:lnTo>
                    <a:pt x="14" y="4"/>
                  </a:lnTo>
                  <a:lnTo>
                    <a:pt x="6" y="0"/>
                  </a:lnTo>
                  <a:lnTo>
                    <a:pt x="3" y="1"/>
                  </a:lnTo>
                  <a:lnTo>
                    <a:pt x="1" y="4"/>
                  </a:lnTo>
                  <a:lnTo>
                    <a:pt x="0" y="7"/>
                  </a:lnTo>
                  <a:lnTo>
                    <a:pt x="0" y="9"/>
                  </a:lnTo>
                  <a:lnTo>
                    <a:pt x="10" y="19"/>
                  </a:lnTo>
                  <a:lnTo>
                    <a:pt x="22" y="28"/>
                  </a:lnTo>
                  <a:lnTo>
                    <a:pt x="32" y="36"/>
                  </a:lnTo>
                  <a:lnTo>
                    <a:pt x="44" y="44"/>
                  </a:lnTo>
                  <a:lnTo>
                    <a:pt x="55" y="52"/>
                  </a:lnTo>
                  <a:lnTo>
                    <a:pt x="68" y="58"/>
                  </a:lnTo>
                  <a:lnTo>
                    <a:pt x="81" y="65"/>
                  </a:lnTo>
                  <a:lnTo>
                    <a:pt x="93" y="69"/>
                  </a:lnTo>
                  <a:lnTo>
                    <a:pt x="100" y="72"/>
                  </a:lnTo>
                  <a:lnTo>
                    <a:pt x="108" y="75"/>
                  </a:lnTo>
                  <a:lnTo>
                    <a:pt x="115" y="80"/>
                  </a:lnTo>
                  <a:lnTo>
                    <a:pt x="122" y="83"/>
                  </a:lnTo>
                  <a:lnTo>
                    <a:pt x="128" y="88"/>
                  </a:lnTo>
                  <a:lnTo>
                    <a:pt x="135" y="92"/>
                  </a:lnTo>
                  <a:lnTo>
                    <a:pt x="142" y="98"/>
                  </a:lnTo>
                  <a:lnTo>
                    <a:pt x="147" y="103"/>
                  </a:lnTo>
                  <a:lnTo>
                    <a:pt x="153" y="107"/>
                  </a:lnTo>
                  <a:lnTo>
                    <a:pt x="159" y="112"/>
                  </a:lnTo>
                  <a:lnTo>
                    <a:pt x="165" y="115"/>
                  </a:lnTo>
                  <a:lnTo>
                    <a:pt x="171" y="120"/>
                  </a:lnTo>
                  <a:lnTo>
                    <a:pt x="177" y="123"/>
                  </a:lnTo>
                  <a:lnTo>
                    <a:pt x="183" y="127"/>
                  </a:lnTo>
                  <a:lnTo>
                    <a:pt x="190" y="130"/>
                  </a:lnTo>
                  <a:lnTo>
                    <a:pt x="196" y="135"/>
                  </a:lnTo>
                  <a:lnTo>
                    <a:pt x="207" y="144"/>
                  </a:lnTo>
                  <a:lnTo>
                    <a:pt x="217" y="155"/>
                  </a:lnTo>
                  <a:lnTo>
                    <a:pt x="225" y="166"/>
                  </a:lnTo>
                  <a:lnTo>
                    <a:pt x="230" y="179"/>
                  </a:lnTo>
                  <a:lnTo>
                    <a:pt x="236" y="193"/>
                  </a:lnTo>
                  <a:lnTo>
                    <a:pt x="241" y="206"/>
                  </a:lnTo>
                  <a:lnTo>
                    <a:pt x="244" y="220"/>
                  </a:lnTo>
                  <a:lnTo>
                    <a:pt x="249" y="234"/>
                  </a:lnTo>
                  <a:lnTo>
                    <a:pt x="253" y="250"/>
                  </a:lnTo>
                  <a:lnTo>
                    <a:pt x="259" y="265"/>
                  </a:lnTo>
                  <a:lnTo>
                    <a:pt x="266" y="280"/>
                  </a:lnTo>
                  <a:lnTo>
                    <a:pt x="274" y="295"/>
                  </a:lnTo>
                  <a:lnTo>
                    <a:pt x="282" y="309"/>
                  </a:lnTo>
                  <a:lnTo>
                    <a:pt x="290" y="323"/>
                  </a:lnTo>
                  <a:lnTo>
                    <a:pt x="300" y="337"/>
                  </a:lnTo>
                  <a:lnTo>
                    <a:pt x="309" y="349"/>
                  </a:lnTo>
                  <a:lnTo>
                    <a:pt x="309" y="349"/>
                  </a:lnTo>
                  <a:lnTo>
                    <a:pt x="309" y="349"/>
                  </a:lnTo>
                  <a:lnTo>
                    <a:pt x="309" y="349"/>
                  </a:lnTo>
                  <a:lnTo>
                    <a:pt x="309" y="349"/>
                  </a:lnTo>
                  <a:lnTo>
                    <a:pt x="309" y="3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8" name="Freeform 265">
              <a:extLst>
                <a:ext uri="{FF2B5EF4-FFF2-40B4-BE49-F238E27FC236}">
                  <a16:creationId xmlns:a16="http://schemas.microsoft.com/office/drawing/2014/main" id="{13786C9D-AD64-485D-9362-6F738B43B086}"/>
                </a:ext>
              </a:extLst>
            </p:cNvPr>
            <p:cNvSpPr>
              <a:spLocks/>
            </p:cNvSpPr>
            <p:nvPr/>
          </p:nvSpPr>
          <p:spPr bwMode="auto">
            <a:xfrm>
              <a:off x="672" y="3362"/>
              <a:ext cx="81" cy="66"/>
            </a:xfrm>
            <a:custGeom>
              <a:avLst/>
              <a:gdLst>
                <a:gd name="T0" fmla="*/ 0 w 161"/>
                <a:gd name="T1" fmla="*/ 0 h 133"/>
                <a:gd name="T2" fmla="*/ 4 w 161"/>
                <a:gd name="T3" fmla="*/ 12 h 133"/>
                <a:gd name="T4" fmla="*/ 9 w 161"/>
                <a:gd name="T5" fmla="*/ 22 h 133"/>
                <a:gd name="T6" fmla="*/ 13 w 161"/>
                <a:gd name="T7" fmla="*/ 30 h 133"/>
                <a:gd name="T8" fmla="*/ 20 w 161"/>
                <a:gd name="T9" fmla="*/ 37 h 133"/>
                <a:gd name="T10" fmla="*/ 30 w 161"/>
                <a:gd name="T11" fmla="*/ 44 h 133"/>
                <a:gd name="T12" fmla="*/ 39 w 161"/>
                <a:gd name="T13" fmla="*/ 51 h 133"/>
                <a:gd name="T14" fmla="*/ 52 w 161"/>
                <a:gd name="T15" fmla="*/ 58 h 133"/>
                <a:gd name="T16" fmla="*/ 65 w 161"/>
                <a:gd name="T17" fmla="*/ 65 h 133"/>
                <a:gd name="T18" fmla="*/ 72 w 161"/>
                <a:gd name="T19" fmla="*/ 68 h 133"/>
                <a:gd name="T20" fmla="*/ 78 w 161"/>
                <a:gd name="T21" fmla="*/ 72 h 133"/>
                <a:gd name="T22" fmla="*/ 84 w 161"/>
                <a:gd name="T23" fmla="*/ 76 h 133"/>
                <a:gd name="T24" fmla="*/ 90 w 161"/>
                <a:gd name="T25" fmla="*/ 81 h 133"/>
                <a:gd name="T26" fmla="*/ 95 w 161"/>
                <a:gd name="T27" fmla="*/ 86 h 133"/>
                <a:gd name="T28" fmla="*/ 101 w 161"/>
                <a:gd name="T29" fmla="*/ 90 h 133"/>
                <a:gd name="T30" fmla="*/ 107 w 161"/>
                <a:gd name="T31" fmla="*/ 96 h 133"/>
                <a:gd name="T32" fmla="*/ 113 w 161"/>
                <a:gd name="T33" fmla="*/ 101 h 133"/>
                <a:gd name="T34" fmla="*/ 118 w 161"/>
                <a:gd name="T35" fmla="*/ 105 h 133"/>
                <a:gd name="T36" fmla="*/ 123 w 161"/>
                <a:gd name="T37" fmla="*/ 110 h 133"/>
                <a:gd name="T38" fmla="*/ 129 w 161"/>
                <a:gd name="T39" fmla="*/ 113 h 133"/>
                <a:gd name="T40" fmla="*/ 134 w 161"/>
                <a:gd name="T41" fmla="*/ 117 h 133"/>
                <a:gd name="T42" fmla="*/ 139 w 161"/>
                <a:gd name="T43" fmla="*/ 121 h 133"/>
                <a:gd name="T44" fmla="*/ 145 w 161"/>
                <a:gd name="T45" fmla="*/ 125 h 133"/>
                <a:gd name="T46" fmla="*/ 151 w 161"/>
                <a:gd name="T47" fmla="*/ 128 h 133"/>
                <a:gd name="T48" fmla="*/ 156 w 161"/>
                <a:gd name="T49" fmla="*/ 133 h 133"/>
                <a:gd name="T50" fmla="*/ 158 w 161"/>
                <a:gd name="T51" fmla="*/ 133 h 133"/>
                <a:gd name="T52" fmla="*/ 160 w 161"/>
                <a:gd name="T53" fmla="*/ 133 h 133"/>
                <a:gd name="T54" fmla="*/ 161 w 161"/>
                <a:gd name="T55" fmla="*/ 131 h 133"/>
                <a:gd name="T56" fmla="*/ 160 w 161"/>
                <a:gd name="T57" fmla="*/ 129 h 133"/>
                <a:gd name="T58" fmla="*/ 151 w 161"/>
                <a:gd name="T59" fmla="*/ 121 h 133"/>
                <a:gd name="T60" fmla="*/ 141 w 161"/>
                <a:gd name="T61" fmla="*/ 114 h 133"/>
                <a:gd name="T62" fmla="*/ 131 w 161"/>
                <a:gd name="T63" fmla="*/ 107 h 133"/>
                <a:gd name="T64" fmla="*/ 122 w 161"/>
                <a:gd name="T65" fmla="*/ 101 h 133"/>
                <a:gd name="T66" fmla="*/ 113 w 161"/>
                <a:gd name="T67" fmla="*/ 94 h 133"/>
                <a:gd name="T68" fmla="*/ 102 w 161"/>
                <a:gd name="T69" fmla="*/ 86 h 133"/>
                <a:gd name="T70" fmla="*/ 93 w 161"/>
                <a:gd name="T71" fmla="*/ 79 h 133"/>
                <a:gd name="T72" fmla="*/ 84 w 161"/>
                <a:gd name="T73" fmla="*/ 71 h 133"/>
                <a:gd name="T74" fmla="*/ 79 w 161"/>
                <a:gd name="T75" fmla="*/ 67 h 133"/>
                <a:gd name="T76" fmla="*/ 75 w 161"/>
                <a:gd name="T77" fmla="*/ 65 h 133"/>
                <a:gd name="T78" fmla="*/ 70 w 161"/>
                <a:gd name="T79" fmla="*/ 61 h 133"/>
                <a:gd name="T80" fmla="*/ 65 w 161"/>
                <a:gd name="T81" fmla="*/ 59 h 133"/>
                <a:gd name="T82" fmla="*/ 60 w 161"/>
                <a:gd name="T83" fmla="*/ 57 h 133"/>
                <a:gd name="T84" fmla="*/ 55 w 161"/>
                <a:gd name="T85" fmla="*/ 56 h 133"/>
                <a:gd name="T86" fmla="*/ 49 w 161"/>
                <a:gd name="T87" fmla="*/ 53 h 133"/>
                <a:gd name="T88" fmla="*/ 45 w 161"/>
                <a:gd name="T89" fmla="*/ 51 h 133"/>
                <a:gd name="T90" fmla="*/ 38 w 161"/>
                <a:gd name="T91" fmla="*/ 46 h 133"/>
                <a:gd name="T92" fmla="*/ 31 w 161"/>
                <a:gd name="T93" fmla="*/ 42 h 133"/>
                <a:gd name="T94" fmla="*/ 25 w 161"/>
                <a:gd name="T95" fmla="*/ 36 h 133"/>
                <a:gd name="T96" fmla="*/ 19 w 161"/>
                <a:gd name="T97" fmla="*/ 29 h 133"/>
                <a:gd name="T98" fmla="*/ 13 w 161"/>
                <a:gd name="T99" fmla="*/ 22 h 133"/>
                <a:gd name="T100" fmla="*/ 8 w 161"/>
                <a:gd name="T101" fmla="*/ 14 h 133"/>
                <a:gd name="T102" fmla="*/ 3 w 161"/>
                <a:gd name="T103" fmla="*/ 7 h 133"/>
                <a:gd name="T104" fmla="*/ 0 w 161"/>
                <a:gd name="T105" fmla="*/ 0 h 133"/>
                <a:gd name="T106" fmla="*/ 0 w 161"/>
                <a:gd name="T107" fmla="*/ 0 h 133"/>
                <a:gd name="T108" fmla="*/ 0 w 161"/>
                <a:gd name="T109" fmla="*/ 0 h 133"/>
                <a:gd name="T110" fmla="*/ 0 w 161"/>
                <a:gd name="T111" fmla="*/ 0 h 133"/>
                <a:gd name="T112" fmla="*/ 0 w 161"/>
                <a:gd name="T113" fmla="*/ 0 h 133"/>
                <a:gd name="T114" fmla="*/ 0 w 161"/>
                <a:gd name="T115" fmla="*/ 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61" h="133">
                  <a:moveTo>
                    <a:pt x="0" y="0"/>
                  </a:moveTo>
                  <a:lnTo>
                    <a:pt x="4" y="12"/>
                  </a:lnTo>
                  <a:lnTo>
                    <a:pt x="9" y="22"/>
                  </a:lnTo>
                  <a:lnTo>
                    <a:pt x="13" y="30"/>
                  </a:lnTo>
                  <a:lnTo>
                    <a:pt x="20" y="37"/>
                  </a:lnTo>
                  <a:lnTo>
                    <a:pt x="30" y="44"/>
                  </a:lnTo>
                  <a:lnTo>
                    <a:pt x="39" y="51"/>
                  </a:lnTo>
                  <a:lnTo>
                    <a:pt x="52" y="58"/>
                  </a:lnTo>
                  <a:lnTo>
                    <a:pt x="65" y="65"/>
                  </a:lnTo>
                  <a:lnTo>
                    <a:pt x="72" y="68"/>
                  </a:lnTo>
                  <a:lnTo>
                    <a:pt x="78" y="72"/>
                  </a:lnTo>
                  <a:lnTo>
                    <a:pt x="84" y="76"/>
                  </a:lnTo>
                  <a:lnTo>
                    <a:pt x="90" y="81"/>
                  </a:lnTo>
                  <a:lnTo>
                    <a:pt x="95" y="86"/>
                  </a:lnTo>
                  <a:lnTo>
                    <a:pt x="101" y="90"/>
                  </a:lnTo>
                  <a:lnTo>
                    <a:pt x="107" y="96"/>
                  </a:lnTo>
                  <a:lnTo>
                    <a:pt x="113" y="101"/>
                  </a:lnTo>
                  <a:lnTo>
                    <a:pt x="118" y="105"/>
                  </a:lnTo>
                  <a:lnTo>
                    <a:pt x="123" y="110"/>
                  </a:lnTo>
                  <a:lnTo>
                    <a:pt x="129" y="113"/>
                  </a:lnTo>
                  <a:lnTo>
                    <a:pt x="134" y="117"/>
                  </a:lnTo>
                  <a:lnTo>
                    <a:pt x="139" y="121"/>
                  </a:lnTo>
                  <a:lnTo>
                    <a:pt x="145" y="125"/>
                  </a:lnTo>
                  <a:lnTo>
                    <a:pt x="151" y="128"/>
                  </a:lnTo>
                  <a:lnTo>
                    <a:pt x="156" y="133"/>
                  </a:lnTo>
                  <a:lnTo>
                    <a:pt x="158" y="133"/>
                  </a:lnTo>
                  <a:lnTo>
                    <a:pt x="160" y="133"/>
                  </a:lnTo>
                  <a:lnTo>
                    <a:pt x="161" y="131"/>
                  </a:lnTo>
                  <a:lnTo>
                    <a:pt x="160" y="129"/>
                  </a:lnTo>
                  <a:lnTo>
                    <a:pt x="151" y="121"/>
                  </a:lnTo>
                  <a:lnTo>
                    <a:pt x="141" y="114"/>
                  </a:lnTo>
                  <a:lnTo>
                    <a:pt x="131" y="107"/>
                  </a:lnTo>
                  <a:lnTo>
                    <a:pt x="122" y="101"/>
                  </a:lnTo>
                  <a:lnTo>
                    <a:pt x="113" y="94"/>
                  </a:lnTo>
                  <a:lnTo>
                    <a:pt x="102" y="86"/>
                  </a:lnTo>
                  <a:lnTo>
                    <a:pt x="93" y="79"/>
                  </a:lnTo>
                  <a:lnTo>
                    <a:pt x="84" y="71"/>
                  </a:lnTo>
                  <a:lnTo>
                    <a:pt x="79" y="67"/>
                  </a:lnTo>
                  <a:lnTo>
                    <a:pt x="75" y="65"/>
                  </a:lnTo>
                  <a:lnTo>
                    <a:pt x="70" y="61"/>
                  </a:lnTo>
                  <a:lnTo>
                    <a:pt x="65" y="59"/>
                  </a:lnTo>
                  <a:lnTo>
                    <a:pt x="60" y="57"/>
                  </a:lnTo>
                  <a:lnTo>
                    <a:pt x="55" y="56"/>
                  </a:lnTo>
                  <a:lnTo>
                    <a:pt x="49" y="53"/>
                  </a:lnTo>
                  <a:lnTo>
                    <a:pt x="45" y="51"/>
                  </a:lnTo>
                  <a:lnTo>
                    <a:pt x="38" y="46"/>
                  </a:lnTo>
                  <a:lnTo>
                    <a:pt x="31" y="42"/>
                  </a:lnTo>
                  <a:lnTo>
                    <a:pt x="25" y="36"/>
                  </a:lnTo>
                  <a:lnTo>
                    <a:pt x="19" y="29"/>
                  </a:lnTo>
                  <a:lnTo>
                    <a:pt x="13" y="22"/>
                  </a:lnTo>
                  <a:lnTo>
                    <a:pt x="8" y="14"/>
                  </a:lnTo>
                  <a:lnTo>
                    <a:pt x="3" y="7"/>
                  </a:lnTo>
                  <a:lnTo>
                    <a:pt x="0" y="0"/>
                  </a:lnTo>
                  <a:lnTo>
                    <a:pt x="0" y="0"/>
                  </a:lnTo>
                  <a:lnTo>
                    <a:pt x="0" y="0"/>
                  </a:lnTo>
                  <a:lnTo>
                    <a:pt x="0" y="0"/>
                  </a:lnTo>
                  <a:lnTo>
                    <a:pt x="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9" name="Freeform 266">
              <a:extLst>
                <a:ext uri="{FF2B5EF4-FFF2-40B4-BE49-F238E27FC236}">
                  <a16:creationId xmlns:a16="http://schemas.microsoft.com/office/drawing/2014/main" id="{7E44C21E-363C-47B9-8FE2-652408CB36C2}"/>
                </a:ext>
              </a:extLst>
            </p:cNvPr>
            <p:cNvSpPr>
              <a:spLocks/>
            </p:cNvSpPr>
            <p:nvPr/>
          </p:nvSpPr>
          <p:spPr bwMode="auto">
            <a:xfrm>
              <a:off x="696" y="3409"/>
              <a:ext cx="86" cy="75"/>
            </a:xfrm>
            <a:custGeom>
              <a:avLst/>
              <a:gdLst>
                <a:gd name="T0" fmla="*/ 172 w 172"/>
                <a:gd name="T1" fmla="*/ 150 h 150"/>
                <a:gd name="T2" fmla="*/ 168 w 172"/>
                <a:gd name="T3" fmla="*/ 138 h 150"/>
                <a:gd name="T4" fmla="*/ 164 w 172"/>
                <a:gd name="T5" fmla="*/ 127 h 150"/>
                <a:gd name="T6" fmla="*/ 159 w 172"/>
                <a:gd name="T7" fmla="*/ 114 h 150"/>
                <a:gd name="T8" fmla="*/ 153 w 172"/>
                <a:gd name="T9" fmla="*/ 102 h 150"/>
                <a:gd name="T10" fmla="*/ 146 w 172"/>
                <a:gd name="T11" fmla="*/ 91 h 150"/>
                <a:gd name="T12" fmla="*/ 138 w 172"/>
                <a:gd name="T13" fmla="*/ 81 h 150"/>
                <a:gd name="T14" fmla="*/ 129 w 172"/>
                <a:gd name="T15" fmla="*/ 71 h 150"/>
                <a:gd name="T16" fmla="*/ 120 w 172"/>
                <a:gd name="T17" fmla="*/ 63 h 150"/>
                <a:gd name="T18" fmla="*/ 106 w 172"/>
                <a:gd name="T19" fmla="*/ 55 h 150"/>
                <a:gd name="T20" fmla="*/ 91 w 172"/>
                <a:gd name="T21" fmla="*/ 47 h 150"/>
                <a:gd name="T22" fmla="*/ 76 w 172"/>
                <a:gd name="T23" fmla="*/ 39 h 150"/>
                <a:gd name="T24" fmla="*/ 62 w 172"/>
                <a:gd name="T25" fmla="*/ 31 h 150"/>
                <a:gd name="T26" fmla="*/ 47 w 172"/>
                <a:gd name="T27" fmla="*/ 24 h 150"/>
                <a:gd name="T28" fmla="*/ 32 w 172"/>
                <a:gd name="T29" fmla="*/ 16 h 150"/>
                <a:gd name="T30" fmla="*/ 17 w 172"/>
                <a:gd name="T31" fmla="*/ 8 h 150"/>
                <a:gd name="T32" fmla="*/ 3 w 172"/>
                <a:gd name="T33" fmla="*/ 0 h 150"/>
                <a:gd name="T34" fmla="*/ 2 w 172"/>
                <a:gd name="T35" fmla="*/ 0 h 150"/>
                <a:gd name="T36" fmla="*/ 0 w 172"/>
                <a:gd name="T37" fmla="*/ 1 h 150"/>
                <a:gd name="T38" fmla="*/ 0 w 172"/>
                <a:gd name="T39" fmla="*/ 5 h 150"/>
                <a:gd name="T40" fmla="*/ 0 w 172"/>
                <a:gd name="T41" fmla="*/ 6 h 150"/>
                <a:gd name="T42" fmla="*/ 10 w 172"/>
                <a:gd name="T43" fmla="*/ 15 h 150"/>
                <a:gd name="T44" fmla="*/ 22 w 172"/>
                <a:gd name="T45" fmla="*/ 23 h 150"/>
                <a:gd name="T46" fmla="*/ 33 w 172"/>
                <a:gd name="T47" fmla="*/ 31 h 150"/>
                <a:gd name="T48" fmla="*/ 45 w 172"/>
                <a:gd name="T49" fmla="*/ 38 h 150"/>
                <a:gd name="T50" fmla="*/ 58 w 172"/>
                <a:gd name="T51" fmla="*/ 44 h 150"/>
                <a:gd name="T52" fmla="*/ 70 w 172"/>
                <a:gd name="T53" fmla="*/ 51 h 150"/>
                <a:gd name="T54" fmla="*/ 82 w 172"/>
                <a:gd name="T55" fmla="*/ 56 h 150"/>
                <a:gd name="T56" fmla="*/ 94 w 172"/>
                <a:gd name="T57" fmla="*/ 62 h 150"/>
                <a:gd name="T58" fmla="*/ 108 w 172"/>
                <a:gd name="T59" fmla="*/ 70 h 150"/>
                <a:gd name="T60" fmla="*/ 121 w 172"/>
                <a:gd name="T61" fmla="*/ 78 h 150"/>
                <a:gd name="T62" fmla="*/ 132 w 172"/>
                <a:gd name="T63" fmla="*/ 88 h 150"/>
                <a:gd name="T64" fmla="*/ 142 w 172"/>
                <a:gd name="T65" fmla="*/ 98 h 150"/>
                <a:gd name="T66" fmla="*/ 151 w 172"/>
                <a:gd name="T67" fmla="*/ 109 h 150"/>
                <a:gd name="T68" fmla="*/ 158 w 172"/>
                <a:gd name="T69" fmla="*/ 121 h 150"/>
                <a:gd name="T70" fmla="*/ 165 w 172"/>
                <a:gd name="T71" fmla="*/ 135 h 150"/>
                <a:gd name="T72" fmla="*/ 170 w 172"/>
                <a:gd name="T73" fmla="*/ 150 h 150"/>
                <a:gd name="T74" fmla="*/ 170 w 172"/>
                <a:gd name="T75" fmla="*/ 150 h 150"/>
                <a:gd name="T76" fmla="*/ 172 w 172"/>
                <a:gd name="T77" fmla="*/ 150 h 150"/>
                <a:gd name="T78" fmla="*/ 172 w 172"/>
                <a:gd name="T79" fmla="*/ 150 h 150"/>
                <a:gd name="T80" fmla="*/ 172 w 172"/>
                <a:gd name="T81" fmla="*/ 150 h 150"/>
                <a:gd name="T82" fmla="*/ 172 w 172"/>
                <a:gd name="T83" fmla="*/ 15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2" h="150">
                  <a:moveTo>
                    <a:pt x="172" y="150"/>
                  </a:moveTo>
                  <a:lnTo>
                    <a:pt x="168" y="138"/>
                  </a:lnTo>
                  <a:lnTo>
                    <a:pt x="164" y="127"/>
                  </a:lnTo>
                  <a:lnTo>
                    <a:pt x="159" y="114"/>
                  </a:lnTo>
                  <a:lnTo>
                    <a:pt x="153" y="102"/>
                  </a:lnTo>
                  <a:lnTo>
                    <a:pt x="146" y="91"/>
                  </a:lnTo>
                  <a:lnTo>
                    <a:pt x="138" y="81"/>
                  </a:lnTo>
                  <a:lnTo>
                    <a:pt x="129" y="71"/>
                  </a:lnTo>
                  <a:lnTo>
                    <a:pt x="120" y="63"/>
                  </a:lnTo>
                  <a:lnTo>
                    <a:pt x="106" y="55"/>
                  </a:lnTo>
                  <a:lnTo>
                    <a:pt x="91" y="47"/>
                  </a:lnTo>
                  <a:lnTo>
                    <a:pt x="76" y="39"/>
                  </a:lnTo>
                  <a:lnTo>
                    <a:pt x="62" y="31"/>
                  </a:lnTo>
                  <a:lnTo>
                    <a:pt x="47" y="24"/>
                  </a:lnTo>
                  <a:lnTo>
                    <a:pt x="32" y="16"/>
                  </a:lnTo>
                  <a:lnTo>
                    <a:pt x="17" y="8"/>
                  </a:lnTo>
                  <a:lnTo>
                    <a:pt x="3" y="0"/>
                  </a:lnTo>
                  <a:lnTo>
                    <a:pt x="2" y="0"/>
                  </a:lnTo>
                  <a:lnTo>
                    <a:pt x="0" y="1"/>
                  </a:lnTo>
                  <a:lnTo>
                    <a:pt x="0" y="5"/>
                  </a:lnTo>
                  <a:lnTo>
                    <a:pt x="0" y="6"/>
                  </a:lnTo>
                  <a:lnTo>
                    <a:pt x="10" y="15"/>
                  </a:lnTo>
                  <a:lnTo>
                    <a:pt x="22" y="23"/>
                  </a:lnTo>
                  <a:lnTo>
                    <a:pt x="33" y="31"/>
                  </a:lnTo>
                  <a:lnTo>
                    <a:pt x="45" y="38"/>
                  </a:lnTo>
                  <a:lnTo>
                    <a:pt x="58" y="44"/>
                  </a:lnTo>
                  <a:lnTo>
                    <a:pt x="70" y="51"/>
                  </a:lnTo>
                  <a:lnTo>
                    <a:pt x="82" y="56"/>
                  </a:lnTo>
                  <a:lnTo>
                    <a:pt x="94" y="62"/>
                  </a:lnTo>
                  <a:lnTo>
                    <a:pt x="108" y="70"/>
                  </a:lnTo>
                  <a:lnTo>
                    <a:pt x="121" y="78"/>
                  </a:lnTo>
                  <a:lnTo>
                    <a:pt x="132" y="88"/>
                  </a:lnTo>
                  <a:lnTo>
                    <a:pt x="142" y="98"/>
                  </a:lnTo>
                  <a:lnTo>
                    <a:pt x="151" y="109"/>
                  </a:lnTo>
                  <a:lnTo>
                    <a:pt x="158" y="121"/>
                  </a:lnTo>
                  <a:lnTo>
                    <a:pt x="165" y="135"/>
                  </a:lnTo>
                  <a:lnTo>
                    <a:pt x="170" y="150"/>
                  </a:lnTo>
                  <a:lnTo>
                    <a:pt x="170" y="150"/>
                  </a:lnTo>
                  <a:lnTo>
                    <a:pt x="172" y="150"/>
                  </a:lnTo>
                  <a:lnTo>
                    <a:pt x="172" y="150"/>
                  </a:lnTo>
                  <a:lnTo>
                    <a:pt x="172" y="150"/>
                  </a:lnTo>
                  <a:lnTo>
                    <a:pt x="172" y="1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0" name="Freeform 267">
              <a:extLst>
                <a:ext uri="{FF2B5EF4-FFF2-40B4-BE49-F238E27FC236}">
                  <a16:creationId xmlns:a16="http://schemas.microsoft.com/office/drawing/2014/main" id="{088F9173-D5B8-4564-A5AB-817F5289C93A}"/>
                </a:ext>
              </a:extLst>
            </p:cNvPr>
            <p:cNvSpPr>
              <a:spLocks/>
            </p:cNvSpPr>
            <p:nvPr/>
          </p:nvSpPr>
          <p:spPr bwMode="auto">
            <a:xfrm>
              <a:off x="694" y="3419"/>
              <a:ext cx="101" cy="124"/>
            </a:xfrm>
            <a:custGeom>
              <a:avLst/>
              <a:gdLst>
                <a:gd name="T0" fmla="*/ 0 w 202"/>
                <a:gd name="T1" fmla="*/ 0 h 246"/>
                <a:gd name="T2" fmla="*/ 6 w 202"/>
                <a:gd name="T3" fmla="*/ 8 h 246"/>
                <a:gd name="T4" fmla="*/ 13 w 202"/>
                <a:gd name="T5" fmla="*/ 16 h 246"/>
                <a:gd name="T6" fmla="*/ 19 w 202"/>
                <a:gd name="T7" fmla="*/ 23 h 246"/>
                <a:gd name="T8" fmla="*/ 26 w 202"/>
                <a:gd name="T9" fmla="*/ 31 h 246"/>
                <a:gd name="T10" fmla="*/ 32 w 202"/>
                <a:gd name="T11" fmla="*/ 39 h 246"/>
                <a:gd name="T12" fmla="*/ 40 w 202"/>
                <a:gd name="T13" fmla="*/ 46 h 246"/>
                <a:gd name="T14" fmla="*/ 47 w 202"/>
                <a:gd name="T15" fmla="*/ 53 h 246"/>
                <a:gd name="T16" fmla="*/ 55 w 202"/>
                <a:gd name="T17" fmla="*/ 59 h 246"/>
                <a:gd name="T18" fmla="*/ 63 w 202"/>
                <a:gd name="T19" fmla="*/ 68 h 246"/>
                <a:gd name="T20" fmla="*/ 71 w 202"/>
                <a:gd name="T21" fmla="*/ 77 h 246"/>
                <a:gd name="T22" fmla="*/ 77 w 202"/>
                <a:gd name="T23" fmla="*/ 86 h 246"/>
                <a:gd name="T24" fmla="*/ 82 w 202"/>
                <a:gd name="T25" fmla="*/ 95 h 246"/>
                <a:gd name="T26" fmla="*/ 87 w 202"/>
                <a:gd name="T27" fmla="*/ 106 h 246"/>
                <a:gd name="T28" fmla="*/ 91 w 202"/>
                <a:gd name="T29" fmla="*/ 116 h 246"/>
                <a:gd name="T30" fmla="*/ 95 w 202"/>
                <a:gd name="T31" fmla="*/ 127 h 246"/>
                <a:gd name="T32" fmla="*/ 98 w 202"/>
                <a:gd name="T33" fmla="*/ 139 h 246"/>
                <a:gd name="T34" fmla="*/ 104 w 202"/>
                <a:gd name="T35" fmla="*/ 157 h 246"/>
                <a:gd name="T36" fmla="*/ 112 w 202"/>
                <a:gd name="T37" fmla="*/ 173 h 246"/>
                <a:gd name="T38" fmla="*/ 121 w 202"/>
                <a:gd name="T39" fmla="*/ 190 h 246"/>
                <a:gd name="T40" fmla="*/ 132 w 202"/>
                <a:gd name="T41" fmla="*/ 205 h 246"/>
                <a:gd name="T42" fmla="*/ 145 w 202"/>
                <a:gd name="T43" fmla="*/ 218 h 246"/>
                <a:gd name="T44" fmla="*/ 159 w 202"/>
                <a:gd name="T45" fmla="*/ 230 h 246"/>
                <a:gd name="T46" fmla="*/ 176 w 202"/>
                <a:gd name="T47" fmla="*/ 239 h 246"/>
                <a:gd name="T48" fmla="*/ 194 w 202"/>
                <a:gd name="T49" fmla="*/ 246 h 246"/>
                <a:gd name="T50" fmla="*/ 198 w 202"/>
                <a:gd name="T51" fmla="*/ 245 h 246"/>
                <a:gd name="T52" fmla="*/ 201 w 202"/>
                <a:gd name="T53" fmla="*/ 241 h 246"/>
                <a:gd name="T54" fmla="*/ 202 w 202"/>
                <a:gd name="T55" fmla="*/ 237 h 246"/>
                <a:gd name="T56" fmla="*/ 201 w 202"/>
                <a:gd name="T57" fmla="*/ 233 h 246"/>
                <a:gd name="T58" fmla="*/ 193 w 202"/>
                <a:gd name="T59" fmla="*/ 226 h 246"/>
                <a:gd name="T60" fmla="*/ 185 w 202"/>
                <a:gd name="T61" fmla="*/ 221 h 246"/>
                <a:gd name="T62" fmla="*/ 177 w 202"/>
                <a:gd name="T63" fmla="*/ 215 h 246"/>
                <a:gd name="T64" fmla="*/ 169 w 202"/>
                <a:gd name="T65" fmla="*/ 210 h 246"/>
                <a:gd name="T66" fmla="*/ 161 w 202"/>
                <a:gd name="T67" fmla="*/ 205 h 246"/>
                <a:gd name="T68" fmla="*/ 153 w 202"/>
                <a:gd name="T69" fmla="*/ 200 h 246"/>
                <a:gd name="T70" fmla="*/ 145 w 202"/>
                <a:gd name="T71" fmla="*/ 193 h 246"/>
                <a:gd name="T72" fmla="*/ 138 w 202"/>
                <a:gd name="T73" fmla="*/ 186 h 246"/>
                <a:gd name="T74" fmla="*/ 131 w 202"/>
                <a:gd name="T75" fmla="*/ 178 h 246"/>
                <a:gd name="T76" fmla="*/ 125 w 202"/>
                <a:gd name="T77" fmla="*/ 169 h 246"/>
                <a:gd name="T78" fmla="*/ 120 w 202"/>
                <a:gd name="T79" fmla="*/ 161 h 246"/>
                <a:gd name="T80" fmla="*/ 116 w 202"/>
                <a:gd name="T81" fmla="*/ 150 h 246"/>
                <a:gd name="T82" fmla="*/ 111 w 202"/>
                <a:gd name="T83" fmla="*/ 141 h 246"/>
                <a:gd name="T84" fmla="*/ 108 w 202"/>
                <a:gd name="T85" fmla="*/ 132 h 246"/>
                <a:gd name="T86" fmla="*/ 104 w 202"/>
                <a:gd name="T87" fmla="*/ 122 h 246"/>
                <a:gd name="T88" fmla="*/ 101 w 202"/>
                <a:gd name="T89" fmla="*/ 112 h 246"/>
                <a:gd name="T90" fmla="*/ 95 w 202"/>
                <a:gd name="T91" fmla="*/ 99 h 246"/>
                <a:gd name="T92" fmla="*/ 88 w 202"/>
                <a:gd name="T93" fmla="*/ 86 h 246"/>
                <a:gd name="T94" fmla="*/ 79 w 202"/>
                <a:gd name="T95" fmla="*/ 73 h 246"/>
                <a:gd name="T96" fmla="*/ 67 w 202"/>
                <a:gd name="T97" fmla="*/ 64 h 246"/>
                <a:gd name="T98" fmla="*/ 57 w 202"/>
                <a:gd name="T99" fmla="*/ 57 h 246"/>
                <a:gd name="T100" fmla="*/ 48 w 202"/>
                <a:gd name="T101" fmla="*/ 50 h 246"/>
                <a:gd name="T102" fmla="*/ 40 w 202"/>
                <a:gd name="T103" fmla="*/ 42 h 246"/>
                <a:gd name="T104" fmla="*/ 30 w 202"/>
                <a:gd name="T105" fmla="*/ 34 h 246"/>
                <a:gd name="T106" fmla="*/ 22 w 202"/>
                <a:gd name="T107" fmla="*/ 26 h 246"/>
                <a:gd name="T108" fmla="*/ 15 w 202"/>
                <a:gd name="T109" fmla="*/ 17 h 246"/>
                <a:gd name="T110" fmla="*/ 7 w 202"/>
                <a:gd name="T111" fmla="*/ 9 h 246"/>
                <a:gd name="T112" fmla="*/ 0 w 202"/>
                <a:gd name="T113" fmla="*/ 0 h 246"/>
                <a:gd name="T114" fmla="*/ 0 w 202"/>
                <a:gd name="T115" fmla="*/ 0 h 246"/>
                <a:gd name="T116" fmla="*/ 0 w 202"/>
                <a:gd name="T117" fmla="*/ 0 h 246"/>
                <a:gd name="T118" fmla="*/ 0 w 202"/>
                <a:gd name="T119" fmla="*/ 0 h 246"/>
                <a:gd name="T120" fmla="*/ 0 w 202"/>
                <a:gd name="T121" fmla="*/ 0 h 246"/>
                <a:gd name="T122" fmla="*/ 0 w 202"/>
                <a:gd name="T123" fmla="*/ 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2" h="246">
                  <a:moveTo>
                    <a:pt x="0" y="0"/>
                  </a:moveTo>
                  <a:lnTo>
                    <a:pt x="6" y="8"/>
                  </a:lnTo>
                  <a:lnTo>
                    <a:pt x="13" y="16"/>
                  </a:lnTo>
                  <a:lnTo>
                    <a:pt x="19" y="23"/>
                  </a:lnTo>
                  <a:lnTo>
                    <a:pt x="26" y="31"/>
                  </a:lnTo>
                  <a:lnTo>
                    <a:pt x="32" y="39"/>
                  </a:lnTo>
                  <a:lnTo>
                    <a:pt x="40" y="46"/>
                  </a:lnTo>
                  <a:lnTo>
                    <a:pt x="47" y="53"/>
                  </a:lnTo>
                  <a:lnTo>
                    <a:pt x="55" y="59"/>
                  </a:lnTo>
                  <a:lnTo>
                    <a:pt x="63" y="68"/>
                  </a:lnTo>
                  <a:lnTo>
                    <a:pt x="71" y="77"/>
                  </a:lnTo>
                  <a:lnTo>
                    <a:pt x="77" y="86"/>
                  </a:lnTo>
                  <a:lnTo>
                    <a:pt x="82" y="95"/>
                  </a:lnTo>
                  <a:lnTo>
                    <a:pt x="87" y="106"/>
                  </a:lnTo>
                  <a:lnTo>
                    <a:pt x="91" y="116"/>
                  </a:lnTo>
                  <a:lnTo>
                    <a:pt x="95" y="127"/>
                  </a:lnTo>
                  <a:lnTo>
                    <a:pt x="98" y="139"/>
                  </a:lnTo>
                  <a:lnTo>
                    <a:pt x="104" y="157"/>
                  </a:lnTo>
                  <a:lnTo>
                    <a:pt x="112" y="173"/>
                  </a:lnTo>
                  <a:lnTo>
                    <a:pt x="121" y="190"/>
                  </a:lnTo>
                  <a:lnTo>
                    <a:pt x="132" y="205"/>
                  </a:lnTo>
                  <a:lnTo>
                    <a:pt x="145" y="218"/>
                  </a:lnTo>
                  <a:lnTo>
                    <a:pt x="159" y="230"/>
                  </a:lnTo>
                  <a:lnTo>
                    <a:pt x="176" y="239"/>
                  </a:lnTo>
                  <a:lnTo>
                    <a:pt x="194" y="246"/>
                  </a:lnTo>
                  <a:lnTo>
                    <a:pt x="198" y="245"/>
                  </a:lnTo>
                  <a:lnTo>
                    <a:pt x="201" y="241"/>
                  </a:lnTo>
                  <a:lnTo>
                    <a:pt x="202" y="237"/>
                  </a:lnTo>
                  <a:lnTo>
                    <a:pt x="201" y="233"/>
                  </a:lnTo>
                  <a:lnTo>
                    <a:pt x="193" y="226"/>
                  </a:lnTo>
                  <a:lnTo>
                    <a:pt x="185" y="221"/>
                  </a:lnTo>
                  <a:lnTo>
                    <a:pt x="177" y="215"/>
                  </a:lnTo>
                  <a:lnTo>
                    <a:pt x="169" y="210"/>
                  </a:lnTo>
                  <a:lnTo>
                    <a:pt x="161" y="205"/>
                  </a:lnTo>
                  <a:lnTo>
                    <a:pt x="153" y="200"/>
                  </a:lnTo>
                  <a:lnTo>
                    <a:pt x="145" y="193"/>
                  </a:lnTo>
                  <a:lnTo>
                    <a:pt x="138" y="186"/>
                  </a:lnTo>
                  <a:lnTo>
                    <a:pt x="131" y="178"/>
                  </a:lnTo>
                  <a:lnTo>
                    <a:pt x="125" y="169"/>
                  </a:lnTo>
                  <a:lnTo>
                    <a:pt x="120" y="161"/>
                  </a:lnTo>
                  <a:lnTo>
                    <a:pt x="116" y="150"/>
                  </a:lnTo>
                  <a:lnTo>
                    <a:pt x="111" y="141"/>
                  </a:lnTo>
                  <a:lnTo>
                    <a:pt x="108" y="132"/>
                  </a:lnTo>
                  <a:lnTo>
                    <a:pt x="104" y="122"/>
                  </a:lnTo>
                  <a:lnTo>
                    <a:pt x="101" y="112"/>
                  </a:lnTo>
                  <a:lnTo>
                    <a:pt x="95" y="99"/>
                  </a:lnTo>
                  <a:lnTo>
                    <a:pt x="88" y="86"/>
                  </a:lnTo>
                  <a:lnTo>
                    <a:pt x="79" y="73"/>
                  </a:lnTo>
                  <a:lnTo>
                    <a:pt x="67" y="64"/>
                  </a:lnTo>
                  <a:lnTo>
                    <a:pt x="57" y="57"/>
                  </a:lnTo>
                  <a:lnTo>
                    <a:pt x="48" y="50"/>
                  </a:lnTo>
                  <a:lnTo>
                    <a:pt x="40" y="42"/>
                  </a:lnTo>
                  <a:lnTo>
                    <a:pt x="30" y="34"/>
                  </a:lnTo>
                  <a:lnTo>
                    <a:pt x="22" y="26"/>
                  </a:lnTo>
                  <a:lnTo>
                    <a:pt x="15" y="17"/>
                  </a:lnTo>
                  <a:lnTo>
                    <a:pt x="7" y="9"/>
                  </a:lnTo>
                  <a:lnTo>
                    <a:pt x="0" y="0"/>
                  </a:lnTo>
                  <a:lnTo>
                    <a:pt x="0" y="0"/>
                  </a:lnTo>
                  <a:lnTo>
                    <a:pt x="0" y="0"/>
                  </a:lnTo>
                  <a:lnTo>
                    <a:pt x="0" y="0"/>
                  </a:lnTo>
                  <a:lnTo>
                    <a:pt x="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1" name="Freeform 268">
              <a:extLst>
                <a:ext uri="{FF2B5EF4-FFF2-40B4-BE49-F238E27FC236}">
                  <a16:creationId xmlns:a16="http://schemas.microsoft.com/office/drawing/2014/main" id="{57DF5B6F-4F52-4F15-9E13-5F7D07704132}"/>
                </a:ext>
              </a:extLst>
            </p:cNvPr>
            <p:cNvSpPr>
              <a:spLocks/>
            </p:cNvSpPr>
            <p:nvPr/>
          </p:nvSpPr>
          <p:spPr bwMode="auto">
            <a:xfrm>
              <a:off x="696" y="3438"/>
              <a:ext cx="48" cy="49"/>
            </a:xfrm>
            <a:custGeom>
              <a:avLst/>
              <a:gdLst>
                <a:gd name="T0" fmla="*/ 13 w 96"/>
                <a:gd name="T1" fmla="*/ 0 h 98"/>
                <a:gd name="T2" fmla="*/ 6 w 96"/>
                <a:gd name="T3" fmla="*/ 13 h 98"/>
                <a:gd name="T4" fmla="*/ 0 w 96"/>
                <a:gd name="T5" fmla="*/ 25 h 98"/>
                <a:gd name="T6" fmla="*/ 0 w 96"/>
                <a:gd name="T7" fmla="*/ 37 h 98"/>
                <a:gd name="T8" fmla="*/ 8 w 96"/>
                <a:gd name="T9" fmla="*/ 50 h 98"/>
                <a:gd name="T10" fmla="*/ 16 w 96"/>
                <a:gd name="T11" fmla="*/ 58 h 98"/>
                <a:gd name="T12" fmla="*/ 24 w 96"/>
                <a:gd name="T13" fmla="*/ 65 h 98"/>
                <a:gd name="T14" fmla="*/ 34 w 96"/>
                <a:gd name="T15" fmla="*/ 73 h 98"/>
                <a:gd name="T16" fmla="*/ 44 w 96"/>
                <a:gd name="T17" fmla="*/ 79 h 98"/>
                <a:gd name="T18" fmla="*/ 54 w 96"/>
                <a:gd name="T19" fmla="*/ 86 h 98"/>
                <a:gd name="T20" fmla="*/ 64 w 96"/>
                <a:gd name="T21" fmla="*/ 90 h 98"/>
                <a:gd name="T22" fmla="*/ 75 w 96"/>
                <a:gd name="T23" fmla="*/ 95 h 98"/>
                <a:gd name="T24" fmla="*/ 85 w 96"/>
                <a:gd name="T25" fmla="*/ 98 h 98"/>
                <a:gd name="T26" fmla="*/ 89 w 96"/>
                <a:gd name="T27" fmla="*/ 98 h 98"/>
                <a:gd name="T28" fmla="*/ 93 w 96"/>
                <a:gd name="T29" fmla="*/ 96 h 98"/>
                <a:gd name="T30" fmla="*/ 96 w 96"/>
                <a:gd name="T31" fmla="*/ 93 h 98"/>
                <a:gd name="T32" fmla="*/ 94 w 96"/>
                <a:gd name="T33" fmla="*/ 89 h 98"/>
                <a:gd name="T34" fmla="*/ 87 w 96"/>
                <a:gd name="T35" fmla="*/ 83 h 98"/>
                <a:gd name="T36" fmla="*/ 81 w 96"/>
                <a:gd name="T37" fmla="*/ 79 h 98"/>
                <a:gd name="T38" fmla="*/ 73 w 96"/>
                <a:gd name="T39" fmla="*/ 74 h 98"/>
                <a:gd name="T40" fmla="*/ 64 w 96"/>
                <a:gd name="T41" fmla="*/ 70 h 98"/>
                <a:gd name="T42" fmla="*/ 58 w 96"/>
                <a:gd name="T43" fmla="*/ 65 h 98"/>
                <a:gd name="T44" fmla="*/ 49 w 96"/>
                <a:gd name="T45" fmla="*/ 60 h 98"/>
                <a:gd name="T46" fmla="*/ 41 w 96"/>
                <a:gd name="T47" fmla="*/ 57 h 98"/>
                <a:gd name="T48" fmla="*/ 34 w 96"/>
                <a:gd name="T49" fmla="*/ 52 h 98"/>
                <a:gd name="T50" fmla="*/ 28 w 96"/>
                <a:gd name="T51" fmla="*/ 46 h 98"/>
                <a:gd name="T52" fmla="*/ 19 w 96"/>
                <a:gd name="T53" fmla="*/ 41 h 98"/>
                <a:gd name="T54" fmla="*/ 13 w 96"/>
                <a:gd name="T55" fmla="*/ 35 h 98"/>
                <a:gd name="T56" fmla="*/ 8 w 96"/>
                <a:gd name="T57" fmla="*/ 27 h 98"/>
                <a:gd name="T58" fmla="*/ 8 w 96"/>
                <a:gd name="T59" fmla="*/ 20 h 98"/>
                <a:gd name="T60" fmla="*/ 9 w 96"/>
                <a:gd name="T61" fmla="*/ 13 h 98"/>
                <a:gd name="T62" fmla="*/ 10 w 96"/>
                <a:gd name="T63" fmla="*/ 6 h 98"/>
                <a:gd name="T64" fmla="*/ 13 w 96"/>
                <a:gd name="T65" fmla="*/ 0 h 98"/>
                <a:gd name="T66" fmla="*/ 13 w 96"/>
                <a:gd name="T67" fmla="*/ 0 h 98"/>
                <a:gd name="T68" fmla="*/ 13 w 96"/>
                <a:gd name="T69" fmla="*/ 0 h 98"/>
                <a:gd name="T70" fmla="*/ 13 w 96"/>
                <a:gd name="T71" fmla="*/ 0 h 98"/>
                <a:gd name="T72" fmla="*/ 13 w 96"/>
                <a:gd name="T73" fmla="*/ 0 h 98"/>
                <a:gd name="T74" fmla="*/ 13 w 96"/>
                <a:gd name="T75"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6" h="98">
                  <a:moveTo>
                    <a:pt x="13" y="0"/>
                  </a:moveTo>
                  <a:lnTo>
                    <a:pt x="6" y="13"/>
                  </a:lnTo>
                  <a:lnTo>
                    <a:pt x="0" y="25"/>
                  </a:lnTo>
                  <a:lnTo>
                    <a:pt x="0" y="37"/>
                  </a:lnTo>
                  <a:lnTo>
                    <a:pt x="8" y="50"/>
                  </a:lnTo>
                  <a:lnTo>
                    <a:pt x="16" y="58"/>
                  </a:lnTo>
                  <a:lnTo>
                    <a:pt x="24" y="65"/>
                  </a:lnTo>
                  <a:lnTo>
                    <a:pt x="34" y="73"/>
                  </a:lnTo>
                  <a:lnTo>
                    <a:pt x="44" y="79"/>
                  </a:lnTo>
                  <a:lnTo>
                    <a:pt x="54" y="86"/>
                  </a:lnTo>
                  <a:lnTo>
                    <a:pt x="64" y="90"/>
                  </a:lnTo>
                  <a:lnTo>
                    <a:pt x="75" y="95"/>
                  </a:lnTo>
                  <a:lnTo>
                    <a:pt x="85" y="98"/>
                  </a:lnTo>
                  <a:lnTo>
                    <a:pt x="89" y="98"/>
                  </a:lnTo>
                  <a:lnTo>
                    <a:pt x="93" y="96"/>
                  </a:lnTo>
                  <a:lnTo>
                    <a:pt x="96" y="93"/>
                  </a:lnTo>
                  <a:lnTo>
                    <a:pt x="94" y="89"/>
                  </a:lnTo>
                  <a:lnTo>
                    <a:pt x="87" y="83"/>
                  </a:lnTo>
                  <a:lnTo>
                    <a:pt x="81" y="79"/>
                  </a:lnTo>
                  <a:lnTo>
                    <a:pt x="73" y="74"/>
                  </a:lnTo>
                  <a:lnTo>
                    <a:pt x="64" y="70"/>
                  </a:lnTo>
                  <a:lnTo>
                    <a:pt x="58" y="65"/>
                  </a:lnTo>
                  <a:lnTo>
                    <a:pt x="49" y="60"/>
                  </a:lnTo>
                  <a:lnTo>
                    <a:pt x="41" y="57"/>
                  </a:lnTo>
                  <a:lnTo>
                    <a:pt x="34" y="52"/>
                  </a:lnTo>
                  <a:lnTo>
                    <a:pt x="28" y="46"/>
                  </a:lnTo>
                  <a:lnTo>
                    <a:pt x="19" y="41"/>
                  </a:lnTo>
                  <a:lnTo>
                    <a:pt x="13" y="35"/>
                  </a:lnTo>
                  <a:lnTo>
                    <a:pt x="8" y="27"/>
                  </a:lnTo>
                  <a:lnTo>
                    <a:pt x="8" y="20"/>
                  </a:lnTo>
                  <a:lnTo>
                    <a:pt x="9" y="13"/>
                  </a:lnTo>
                  <a:lnTo>
                    <a:pt x="10" y="6"/>
                  </a:lnTo>
                  <a:lnTo>
                    <a:pt x="13" y="0"/>
                  </a:lnTo>
                  <a:lnTo>
                    <a:pt x="13" y="0"/>
                  </a:lnTo>
                  <a:lnTo>
                    <a:pt x="13" y="0"/>
                  </a:lnTo>
                  <a:lnTo>
                    <a:pt x="13" y="0"/>
                  </a:lnTo>
                  <a:lnTo>
                    <a:pt x="13" y="0"/>
                  </a:lnTo>
                  <a:lnTo>
                    <a:pt x="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2" name="Freeform 269">
              <a:extLst>
                <a:ext uri="{FF2B5EF4-FFF2-40B4-BE49-F238E27FC236}">
                  <a16:creationId xmlns:a16="http://schemas.microsoft.com/office/drawing/2014/main" id="{A5C0F779-9887-4A15-960A-AE66D121BE05}"/>
                </a:ext>
              </a:extLst>
            </p:cNvPr>
            <p:cNvSpPr>
              <a:spLocks/>
            </p:cNvSpPr>
            <p:nvPr/>
          </p:nvSpPr>
          <p:spPr bwMode="auto">
            <a:xfrm>
              <a:off x="690" y="3460"/>
              <a:ext cx="53" cy="43"/>
            </a:xfrm>
            <a:custGeom>
              <a:avLst/>
              <a:gdLst>
                <a:gd name="T0" fmla="*/ 3 w 105"/>
                <a:gd name="T1" fmla="*/ 0 h 87"/>
                <a:gd name="T2" fmla="*/ 2 w 105"/>
                <a:gd name="T3" fmla="*/ 11 h 87"/>
                <a:gd name="T4" fmla="*/ 0 w 105"/>
                <a:gd name="T5" fmla="*/ 21 h 87"/>
                <a:gd name="T6" fmla="*/ 2 w 105"/>
                <a:gd name="T7" fmla="*/ 31 h 87"/>
                <a:gd name="T8" fmla="*/ 5 w 105"/>
                <a:gd name="T9" fmla="*/ 42 h 87"/>
                <a:gd name="T10" fmla="*/ 11 w 105"/>
                <a:gd name="T11" fmla="*/ 50 h 87"/>
                <a:gd name="T12" fmla="*/ 20 w 105"/>
                <a:gd name="T13" fmla="*/ 55 h 87"/>
                <a:gd name="T14" fmla="*/ 29 w 105"/>
                <a:gd name="T15" fmla="*/ 61 h 87"/>
                <a:gd name="T16" fmla="*/ 38 w 105"/>
                <a:gd name="T17" fmla="*/ 67 h 87"/>
                <a:gd name="T18" fmla="*/ 45 w 105"/>
                <a:gd name="T19" fmla="*/ 73 h 87"/>
                <a:gd name="T20" fmla="*/ 53 w 105"/>
                <a:gd name="T21" fmla="*/ 77 h 87"/>
                <a:gd name="T22" fmla="*/ 61 w 105"/>
                <a:gd name="T23" fmla="*/ 82 h 87"/>
                <a:gd name="T24" fmla="*/ 71 w 105"/>
                <a:gd name="T25" fmla="*/ 84 h 87"/>
                <a:gd name="T26" fmla="*/ 80 w 105"/>
                <a:gd name="T27" fmla="*/ 87 h 87"/>
                <a:gd name="T28" fmla="*/ 88 w 105"/>
                <a:gd name="T29" fmla="*/ 85 h 87"/>
                <a:gd name="T30" fmla="*/ 96 w 105"/>
                <a:gd name="T31" fmla="*/ 82 h 87"/>
                <a:gd name="T32" fmla="*/ 103 w 105"/>
                <a:gd name="T33" fmla="*/ 75 h 87"/>
                <a:gd name="T34" fmla="*/ 104 w 105"/>
                <a:gd name="T35" fmla="*/ 72 h 87"/>
                <a:gd name="T36" fmla="*/ 105 w 105"/>
                <a:gd name="T37" fmla="*/ 68 h 87"/>
                <a:gd name="T38" fmla="*/ 105 w 105"/>
                <a:gd name="T39" fmla="*/ 66 h 87"/>
                <a:gd name="T40" fmla="*/ 102 w 105"/>
                <a:gd name="T41" fmla="*/ 67 h 87"/>
                <a:gd name="T42" fmla="*/ 95 w 105"/>
                <a:gd name="T43" fmla="*/ 68 h 87"/>
                <a:gd name="T44" fmla="*/ 87 w 105"/>
                <a:gd name="T45" fmla="*/ 68 h 87"/>
                <a:gd name="T46" fmla="*/ 79 w 105"/>
                <a:gd name="T47" fmla="*/ 67 h 87"/>
                <a:gd name="T48" fmla="*/ 72 w 105"/>
                <a:gd name="T49" fmla="*/ 65 h 87"/>
                <a:gd name="T50" fmla="*/ 64 w 105"/>
                <a:gd name="T51" fmla="*/ 61 h 87"/>
                <a:gd name="T52" fmla="*/ 57 w 105"/>
                <a:gd name="T53" fmla="*/ 58 h 87"/>
                <a:gd name="T54" fmla="*/ 50 w 105"/>
                <a:gd name="T55" fmla="*/ 53 h 87"/>
                <a:gd name="T56" fmla="*/ 44 w 105"/>
                <a:gd name="T57" fmla="*/ 50 h 87"/>
                <a:gd name="T58" fmla="*/ 38 w 105"/>
                <a:gd name="T59" fmla="*/ 46 h 87"/>
                <a:gd name="T60" fmla="*/ 31 w 105"/>
                <a:gd name="T61" fmla="*/ 44 h 87"/>
                <a:gd name="T62" fmla="*/ 25 w 105"/>
                <a:gd name="T63" fmla="*/ 42 h 87"/>
                <a:gd name="T64" fmla="*/ 19 w 105"/>
                <a:gd name="T65" fmla="*/ 38 h 87"/>
                <a:gd name="T66" fmla="*/ 11 w 105"/>
                <a:gd name="T67" fmla="*/ 31 h 87"/>
                <a:gd name="T68" fmla="*/ 6 w 105"/>
                <a:gd name="T69" fmla="*/ 22 h 87"/>
                <a:gd name="T70" fmla="*/ 4 w 105"/>
                <a:gd name="T71" fmla="*/ 12 h 87"/>
                <a:gd name="T72" fmla="*/ 3 w 105"/>
                <a:gd name="T73" fmla="*/ 0 h 87"/>
                <a:gd name="T74" fmla="*/ 3 w 105"/>
                <a:gd name="T75" fmla="*/ 0 h 87"/>
                <a:gd name="T76" fmla="*/ 3 w 105"/>
                <a:gd name="T77" fmla="*/ 0 h 87"/>
                <a:gd name="T78" fmla="*/ 3 w 105"/>
                <a:gd name="T79" fmla="*/ 0 h 87"/>
                <a:gd name="T80" fmla="*/ 3 w 105"/>
                <a:gd name="T81" fmla="*/ 0 h 87"/>
                <a:gd name="T82" fmla="*/ 3 w 105"/>
                <a:gd name="T83"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5" h="87">
                  <a:moveTo>
                    <a:pt x="3" y="0"/>
                  </a:moveTo>
                  <a:lnTo>
                    <a:pt x="2" y="11"/>
                  </a:lnTo>
                  <a:lnTo>
                    <a:pt x="0" y="21"/>
                  </a:lnTo>
                  <a:lnTo>
                    <a:pt x="2" y="31"/>
                  </a:lnTo>
                  <a:lnTo>
                    <a:pt x="5" y="42"/>
                  </a:lnTo>
                  <a:lnTo>
                    <a:pt x="11" y="50"/>
                  </a:lnTo>
                  <a:lnTo>
                    <a:pt x="20" y="55"/>
                  </a:lnTo>
                  <a:lnTo>
                    <a:pt x="29" y="61"/>
                  </a:lnTo>
                  <a:lnTo>
                    <a:pt x="38" y="67"/>
                  </a:lnTo>
                  <a:lnTo>
                    <a:pt x="45" y="73"/>
                  </a:lnTo>
                  <a:lnTo>
                    <a:pt x="53" y="77"/>
                  </a:lnTo>
                  <a:lnTo>
                    <a:pt x="61" y="82"/>
                  </a:lnTo>
                  <a:lnTo>
                    <a:pt x="71" y="84"/>
                  </a:lnTo>
                  <a:lnTo>
                    <a:pt x="80" y="87"/>
                  </a:lnTo>
                  <a:lnTo>
                    <a:pt x="88" y="85"/>
                  </a:lnTo>
                  <a:lnTo>
                    <a:pt x="96" y="82"/>
                  </a:lnTo>
                  <a:lnTo>
                    <a:pt x="103" y="75"/>
                  </a:lnTo>
                  <a:lnTo>
                    <a:pt x="104" y="72"/>
                  </a:lnTo>
                  <a:lnTo>
                    <a:pt x="105" y="68"/>
                  </a:lnTo>
                  <a:lnTo>
                    <a:pt x="105" y="66"/>
                  </a:lnTo>
                  <a:lnTo>
                    <a:pt x="102" y="67"/>
                  </a:lnTo>
                  <a:lnTo>
                    <a:pt x="95" y="68"/>
                  </a:lnTo>
                  <a:lnTo>
                    <a:pt x="87" y="68"/>
                  </a:lnTo>
                  <a:lnTo>
                    <a:pt x="79" y="67"/>
                  </a:lnTo>
                  <a:lnTo>
                    <a:pt x="72" y="65"/>
                  </a:lnTo>
                  <a:lnTo>
                    <a:pt x="64" y="61"/>
                  </a:lnTo>
                  <a:lnTo>
                    <a:pt x="57" y="58"/>
                  </a:lnTo>
                  <a:lnTo>
                    <a:pt x="50" y="53"/>
                  </a:lnTo>
                  <a:lnTo>
                    <a:pt x="44" y="50"/>
                  </a:lnTo>
                  <a:lnTo>
                    <a:pt x="38" y="46"/>
                  </a:lnTo>
                  <a:lnTo>
                    <a:pt x="31" y="44"/>
                  </a:lnTo>
                  <a:lnTo>
                    <a:pt x="25" y="42"/>
                  </a:lnTo>
                  <a:lnTo>
                    <a:pt x="19" y="38"/>
                  </a:lnTo>
                  <a:lnTo>
                    <a:pt x="11" y="31"/>
                  </a:lnTo>
                  <a:lnTo>
                    <a:pt x="6" y="22"/>
                  </a:lnTo>
                  <a:lnTo>
                    <a:pt x="4" y="12"/>
                  </a:lnTo>
                  <a:lnTo>
                    <a:pt x="3" y="0"/>
                  </a:lnTo>
                  <a:lnTo>
                    <a:pt x="3" y="0"/>
                  </a:lnTo>
                  <a:lnTo>
                    <a:pt x="3" y="0"/>
                  </a:lnTo>
                  <a:lnTo>
                    <a:pt x="3" y="0"/>
                  </a:lnTo>
                  <a:lnTo>
                    <a:pt x="3" y="0"/>
                  </a:lnTo>
                  <a:lnTo>
                    <a:pt x="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3" name="Freeform 270">
              <a:extLst>
                <a:ext uri="{FF2B5EF4-FFF2-40B4-BE49-F238E27FC236}">
                  <a16:creationId xmlns:a16="http://schemas.microsoft.com/office/drawing/2014/main" id="{A4FB9321-BE3B-4B2A-B9D6-A1C0E3DC3183}"/>
                </a:ext>
              </a:extLst>
            </p:cNvPr>
            <p:cNvSpPr>
              <a:spLocks/>
            </p:cNvSpPr>
            <p:nvPr/>
          </p:nvSpPr>
          <p:spPr bwMode="auto">
            <a:xfrm>
              <a:off x="694" y="3492"/>
              <a:ext cx="57" cy="28"/>
            </a:xfrm>
            <a:custGeom>
              <a:avLst/>
              <a:gdLst>
                <a:gd name="T0" fmla="*/ 1 w 114"/>
                <a:gd name="T1" fmla="*/ 0 h 55"/>
                <a:gd name="T2" fmla="*/ 0 w 114"/>
                <a:gd name="T3" fmla="*/ 9 h 55"/>
                <a:gd name="T4" fmla="*/ 3 w 114"/>
                <a:gd name="T5" fmla="*/ 17 h 55"/>
                <a:gd name="T6" fmla="*/ 7 w 114"/>
                <a:gd name="T7" fmla="*/ 24 h 55"/>
                <a:gd name="T8" fmla="*/ 14 w 114"/>
                <a:gd name="T9" fmla="*/ 30 h 55"/>
                <a:gd name="T10" fmla="*/ 21 w 114"/>
                <a:gd name="T11" fmla="*/ 34 h 55"/>
                <a:gd name="T12" fmla="*/ 29 w 114"/>
                <a:gd name="T13" fmla="*/ 39 h 55"/>
                <a:gd name="T14" fmla="*/ 37 w 114"/>
                <a:gd name="T15" fmla="*/ 44 h 55"/>
                <a:gd name="T16" fmla="*/ 44 w 114"/>
                <a:gd name="T17" fmla="*/ 47 h 55"/>
                <a:gd name="T18" fmla="*/ 49 w 114"/>
                <a:gd name="T19" fmla="*/ 49 h 55"/>
                <a:gd name="T20" fmla="*/ 53 w 114"/>
                <a:gd name="T21" fmla="*/ 51 h 55"/>
                <a:gd name="T22" fmla="*/ 59 w 114"/>
                <a:gd name="T23" fmla="*/ 53 h 55"/>
                <a:gd name="T24" fmla="*/ 66 w 114"/>
                <a:gd name="T25" fmla="*/ 54 h 55"/>
                <a:gd name="T26" fmla="*/ 72 w 114"/>
                <a:gd name="T27" fmla="*/ 55 h 55"/>
                <a:gd name="T28" fmla="*/ 78 w 114"/>
                <a:gd name="T29" fmla="*/ 55 h 55"/>
                <a:gd name="T30" fmla="*/ 83 w 114"/>
                <a:gd name="T31" fmla="*/ 55 h 55"/>
                <a:gd name="T32" fmla="*/ 88 w 114"/>
                <a:gd name="T33" fmla="*/ 55 h 55"/>
                <a:gd name="T34" fmla="*/ 97 w 114"/>
                <a:gd name="T35" fmla="*/ 52 h 55"/>
                <a:gd name="T36" fmla="*/ 103 w 114"/>
                <a:gd name="T37" fmla="*/ 45 h 55"/>
                <a:gd name="T38" fmla="*/ 107 w 114"/>
                <a:gd name="T39" fmla="*/ 37 h 55"/>
                <a:gd name="T40" fmla="*/ 113 w 114"/>
                <a:gd name="T41" fmla="*/ 29 h 55"/>
                <a:gd name="T42" fmla="*/ 114 w 114"/>
                <a:gd name="T43" fmla="*/ 26 h 55"/>
                <a:gd name="T44" fmla="*/ 113 w 114"/>
                <a:gd name="T45" fmla="*/ 25 h 55"/>
                <a:gd name="T46" fmla="*/ 111 w 114"/>
                <a:gd name="T47" fmla="*/ 25 h 55"/>
                <a:gd name="T48" fmla="*/ 109 w 114"/>
                <a:gd name="T49" fmla="*/ 26 h 55"/>
                <a:gd name="T50" fmla="*/ 105 w 114"/>
                <a:gd name="T51" fmla="*/ 30 h 55"/>
                <a:gd name="T52" fmla="*/ 101 w 114"/>
                <a:gd name="T53" fmla="*/ 33 h 55"/>
                <a:gd name="T54" fmla="*/ 97 w 114"/>
                <a:gd name="T55" fmla="*/ 37 h 55"/>
                <a:gd name="T56" fmla="*/ 94 w 114"/>
                <a:gd name="T57" fmla="*/ 39 h 55"/>
                <a:gd name="T58" fmla="*/ 89 w 114"/>
                <a:gd name="T59" fmla="*/ 41 h 55"/>
                <a:gd name="T60" fmla="*/ 84 w 114"/>
                <a:gd name="T61" fmla="*/ 41 h 55"/>
                <a:gd name="T62" fmla="*/ 80 w 114"/>
                <a:gd name="T63" fmla="*/ 42 h 55"/>
                <a:gd name="T64" fmla="*/ 74 w 114"/>
                <a:gd name="T65" fmla="*/ 41 h 55"/>
                <a:gd name="T66" fmla="*/ 67 w 114"/>
                <a:gd name="T67" fmla="*/ 40 h 55"/>
                <a:gd name="T68" fmla="*/ 60 w 114"/>
                <a:gd name="T69" fmla="*/ 39 h 55"/>
                <a:gd name="T70" fmla="*/ 53 w 114"/>
                <a:gd name="T71" fmla="*/ 38 h 55"/>
                <a:gd name="T72" fmla="*/ 46 w 114"/>
                <a:gd name="T73" fmla="*/ 36 h 55"/>
                <a:gd name="T74" fmla="*/ 41 w 114"/>
                <a:gd name="T75" fmla="*/ 33 h 55"/>
                <a:gd name="T76" fmla="*/ 34 w 114"/>
                <a:gd name="T77" fmla="*/ 30 h 55"/>
                <a:gd name="T78" fmla="*/ 26 w 114"/>
                <a:gd name="T79" fmla="*/ 26 h 55"/>
                <a:gd name="T80" fmla="*/ 19 w 114"/>
                <a:gd name="T81" fmla="*/ 23 h 55"/>
                <a:gd name="T82" fmla="*/ 13 w 114"/>
                <a:gd name="T83" fmla="*/ 18 h 55"/>
                <a:gd name="T84" fmla="*/ 7 w 114"/>
                <a:gd name="T85" fmla="*/ 13 h 55"/>
                <a:gd name="T86" fmla="*/ 4 w 114"/>
                <a:gd name="T87" fmla="*/ 7 h 55"/>
                <a:gd name="T88" fmla="*/ 3 w 114"/>
                <a:gd name="T89" fmla="*/ 0 h 55"/>
                <a:gd name="T90" fmla="*/ 3 w 114"/>
                <a:gd name="T91" fmla="*/ 0 h 55"/>
                <a:gd name="T92" fmla="*/ 3 w 114"/>
                <a:gd name="T93" fmla="*/ 0 h 55"/>
                <a:gd name="T94" fmla="*/ 1 w 114"/>
                <a:gd name="T95" fmla="*/ 0 h 55"/>
                <a:gd name="T96" fmla="*/ 1 w 114"/>
                <a:gd name="T97" fmla="*/ 0 h 55"/>
                <a:gd name="T98" fmla="*/ 1 w 114"/>
                <a:gd name="T99"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4" h="55">
                  <a:moveTo>
                    <a:pt x="1" y="0"/>
                  </a:moveTo>
                  <a:lnTo>
                    <a:pt x="0" y="9"/>
                  </a:lnTo>
                  <a:lnTo>
                    <a:pt x="3" y="17"/>
                  </a:lnTo>
                  <a:lnTo>
                    <a:pt x="7" y="24"/>
                  </a:lnTo>
                  <a:lnTo>
                    <a:pt x="14" y="30"/>
                  </a:lnTo>
                  <a:lnTo>
                    <a:pt x="21" y="34"/>
                  </a:lnTo>
                  <a:lnTo>
                    <a:pt x="29" y="39"/>
                  </a:lnTo>
                  <a:lnTo>
                    <a:pt x="37" y="44"/>
                  </a:lnTo>
                  <a:lnTo>
                    <a:pt x="44" y="47"/>
                  </a:lnTo>
                  <a:lnTo>
                    <a:pt x="49" y="49"/>
                  </a:lnTo>
                  <a:lnTo>
                    <a:pt x="53" y="51"/>
                  </a:lnTo>
                  <a:lnTo>
                    <a:pt x="59" y="53"/>
                  </a:lnTo>
                  <a:lnTo>
                    <a:pt x="66" y="54"/>
                  </a:lnTo>
                  <a:lnTo>
                    <a:pt x="72" y="55"/>
                  </a:lnTo>
                  <a:lnTo>
                    <a:pt x="78" y="55"/>
                  </a:lnTo>
                  <a:lnTo>
                    <a:pt x="83" y="55"/>
                  </a:lnTo>
                  <a:lnTo>
                    <a:pt x="88" y="55"/>
                  </a:lnTo>
                  <a:lnTo>
                    <a:pt x="97" y="52"/>
                  </a:lnTo>
                  <a:lnTo>
                    <a:pt x="103" y="45"/>
                  </a:lnTo>
                  <a:lnTo>
                    <a:pt x="107" y="37"/>
                  </a:lnTo>
                  <a:lnTo>
                    <a:pt x="113" y="29"/>
                  </a:lnTo>
                  <a:lnTo>
                    <a:pt x="114" y="26"/>
                  </a:lnTo>
                  <a:lnTo>
                    <a:pt x="113" y="25"/>
                  </a:lnTo>
                  <a:lnTo>
                    <a:pt x="111" y="25"/>
                  </a:lnTo>
                  <a:lnTo>
                    <a:pt x="109" y="26"/>
                  </a:lnTo>
                  <a:lnTo>
                    <a:pt x="105" y="30"/>
                  </a:lnTo>
                  <a:lnTo>
                    <a:pt x="101" y="33"/>
                  </a:lnTo>
                  <a:lnTo>
                    <a:pt x="97" y="37"/>
                  </a:lnTo>
                  <a:lnTo>
                    <a:pt x="94" y="39"/>
                  </a:lnTo>
                  <a:lnTo>
                    <a:pt x="89" y="41"/>
                  </a:lnTo>
                  <a:lnTo>
                    <a:pt x="84" y="41"/>
                  </a:lnTo>
                  <a:lnTo>
                    <a:pt x="80" y="42"/>
                  </a:lnTo>
                  <a:lnTo>
                    <a:pt x="74" y="41"/>
                  </a:lnTo>
                  <a:lnTo>
                    <a:pt x="67" y="40"/>
                  </a:lnTo>
                  <a:lnTo>
                    <a:pt x="60" y="39"/>
                  </a:lnTo>
                  <a:lnTo>
                    <a:pt x="53" y="38"/>
                  </a:lnTo>
                  <a:lnTo>
                    <a:pt x="46" y="36"/>
                  </a:lnTo>
                  <a:lnTo>
                    <a:pt x="41" y="33"/>
                  </a:lnTo>
                  <a:lnTo>
                    <a:pt x="34" y="30"/>
                  </a:lnTo>
                  <a:lnTo>
                    <a:pt x="26" y="26"/>
                  </a:lnTo>
                  <a:lnTo>
                    <a:pt x="19" y="23"/>
                  </a:lnTo>
                  <a:lnTo>
                    <a:pt x="13" y="18"/>
                  </a:lnTo>
                  <a:lnTo>
                    <a:pt x="7" y="13"/>
                  </a:lnTo>
                  <a:lnTo>
                    <a:pt x="4" y="7"/>
                  </a:lnTo>
                  <a:lnTo>
                    <a:pt x="3" y="0"/>
                  </a:lnTo>
                  <a:lnTo>
                    <a:pt x="3" y="0"/>
                  </a:lnTo>
                  <a:lnTo>
                    <a:pt x="3" y="0"/>
                  </a:lnTo>
                  <a:lnTo>
                    <a:pt x="1" y="0"/>
                  </a:lnTo>
                  <a:lnTo>
                    <a:pt x="1" y="0"/>
                  </a:lnTo>
                  <a:lnTo>
                    <a:pt x="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4" name="Freeform 271">
              <a:extLst>
                <a:ext uri="{FF2B5EF4-FFF2-40B4-BE49-F238E27FC236}">
                  <a16:creationId xmlns:a16="http://schemas.microsoft.com/office/drawing/2014/main" id="{867818C2-30AB-489B-9C8B-96778A9F70ED}"/>
                </a:ext>
              </a:extLst>
            </p:cNvPr>
            <p:cNvSpPr>
              <a:spLocks/>
            </p:cNvSpPr>
            <p:nvPr/>
          </p:nvSpPr>
          <p:spPr bwMode="auto">
            <a:xfrm>
              <a:off x="732" y="3490"/>
              <a:ext cx="73" cy="83"/>
            </a:xfrm>
            <a:custGeom>
              <a:avLst/>
              <a:gdLst>
                <a:gd name="T0" fmla="*/ 0 w 145"/>
                <a:gd name="T1" fmla="*/ 0 h 167"/>
                <a:gd name="T2" fmla="*/ 3 w 145"/>
                <a:gd name="T3" fmla="*/ 14 h 167"/>
                <a:gd name="T4" fmla="*/ 6 w 145"/>
                <a:gd name="T5" fmla="*/ 29 h 167"/>
                <a:gd name="T6" fmla="*/ 10 w 145"/>
                <a:gd name="T7" fmla="*/ 43 h 167"/>
                <a:gd name="T8" fmla="*/ 14 w 145"/>
                <a:gd name="T9" fmla="*/ 57 h 167"/>
                <a:gd name="T10" fmla="*/ 20 w 145"/>
                <a:gd name="T11" fmla="*/ 70 h 167"/>
                <a:gd name="T12" fmla="*/ 27 w 145"/>
                <a:gd name="T13" fmla="*/ 83 h 167"/>
                <a:gd name="T14" fmla="*/ 35 w 145"/>
                <a:gd name="T15" fmla="*/ 95 h 167"/>
                <a:gd name="T16" fmla="*/ 44 w 145"/>
                <a:gd name="T17" fmla="*/ 105 h 167"/>
                <a:gd name="T18" fmla="*/ 56 w 145"/>
                <a:gd name="T19" fmla="*/ 114 h 167"/>
                <a:gd name="T20" fmla="*/ 68 w 145"/>
                <a:gd name="T21" fmla="*/ 122 h 167"/>
                <a:gd name="T22" fmla="*/ 80 w 145"/>
                <a:gd name="T23" fmla="*/ 129 h 167"/>
                <a:gd name="T24" fmla="*/ 93 w 145"/>
                <a:gd name="T25" fmla="*/ 135 h 167"/>
                <a:gd name="T26" fmla="*/ 106 w 145"/>
                <a:gd name="T27" fmla="*/ 141 h 167"/>
                <a:gd name="T28" fmla="*/ 117 w 145"/>
                <a:gd name="T29" fmla="*/ 149 h 167"/>
                <a:gd name="T30" fmla="*/ 129 w 145"/>
                <a:gd name="T31" fmla="*/ 157 h 167"/>
                <a:gd name="T32" fmla="*/ 139 w 145"/>
                <a:gd name="T33" fmla="*/ 167 h 167"/>
                <a:gd name="T34" fmla="*/ 141 w 145"/>
                <a:gd name="T35" fmla="*/ 167 h 167"/>
                <a:gd name="T36" fmla="*/ 144 w 145"/>
                <a:gd name="T37" fmla="*/ 166 h 167"/>
                <a:gd name="T38" fmla="*/ 145 w 145"/>
                <a:gd name="T39" fmla="*/ 165 h 167"/>
                <a:gd name="T40" fmla="*/ 145 w 145"/>
                <a:gd name="T41" fmla="*/ 162 h 167"/>
                <a:gd name="T42" fmla="*/ 138 w 145"/>
                <a:gd name="T43" fmla="*/ 150 h 167"/>
                <a:gd name="T44" fmla="*/ 132 w 145"/>
                <a:gd name="T45" fmla="*/ 137 h 167"/>
                <a:gd name="T46" fmla="*/ 123 w 145"/>
                <a:gd name="T47" fmla="*/ 127 h 167"/>
                <a:gd name="T48" fmla="*/ 111 w 145"/>
                <a:gd name="T49" fmla="*/ 118 h 167"/>
                <a:gd name="T50" fmla="*/ 107 w 145"/>
                <a:gd name="T51" fmla="*/ 115 h 167"/>
                <a:gd name="T52" fmla="*/ 101 w 145"/>
                <a:gd name="T53" fmla="*/ 113 h 167"/>
                <a:gd name="T54" fmla="*/ 96 w 145"/>
                <a:gd name="T55" fmla="*/ 111 h 167"/>
                <a:gd name="T56" fmla="*/ 91 w 145"/>
                <a:gd name="T57" fmla="*/ 110 h 167"/>
                <a:gd name="T58" fmla="*/ 86 w 145"/>
                <a:gd name="T59" fmla="*/ 107 h 167"/>
                <a:gd name="T60" fmla="*/ 80 w 145"/>
                <a:gd name="T61" fmla="*/ 105 h 167"/>
                <a:gd name="T62" fmla="*/ 76 w 145"/>
                <a:gd name="T63" fmla="*/ 101 h 167"/>
                <a:gd name="T64" fmla="*/ 71 w 145"/>
                <a:gd name="T65" fmla="*/ 98 h 167"/>
                <a:gd name="T66" fmla="*/ 65 w 145"/>
                <a:gd name="T67" fmla="*/ 95 h 167"/>
                <a:gd name="T68" fmla="*/ 61 w 145"/>
                <a:gd name="T69" fmla="*/ 91 h 167"/>
                <a:gd name="T70" fmla="*/ 55 w 145"/>
                <a:gd name="T71" fmla="*/ 86 h 167"/>
                <a:gd name="T72" fmla="*/ 50 w 145"/>
                <a:gd name="T73" fmla="*/ 83 h 167"/>
                <a:gd name="T74" fmla="*/ 44 w 145"/>
                <a:gd name="T75" fmla="*/ 80 h 167"/>
                <a:gd name="T76" fmla="*/ 40 w 145"/>
                <a:gd name="T77" fmla="*/ 75 h 167"/>
                <a:gd name="T78" fmla="*/ 34 w 145"/>
                <a:gd name="T79" fmla="*/ 70 h 167"/>
                <a:gd name="T80" fmla="*/ 29 w 145"/>
                <a:gd name="T81" fmla="*/ 66 h 167"/>
                <a:gd name="T82" fmla="*/ 19 w 145"/>
                <a:gd name="T83" fmla="*/ 51 h 167"/>
                <a:gd name="T84" fmla="*/ 11 w 145"/>
                <a:gd name="T85" fmla="*/ 35 h 167"/>
                <a:gd name="T86" fmla="*/ 5 w 145"/>
                <a:gd name="T87" fmla="*/ 17 h 167"/>
                <a:gd name="T88" fmla="*/ 1 w 145"/>
                <a:gd name="T89" fmla="*/ 0 h 167"/>
                <a:gd name="T90" fmla="*/ 0 w 145"/>
                <a:gd name="T91" fmla="*/ 0 h 167"/>
                <a:gd name="T92" fmla="*/ 0 w 145"/>
                <a:gd name="T93" fmla="*/ 0 h 167"/>
                <a:gd name="T94" fmla="*/ 0 w 145"/>
                <a:gd name="T95" fmla="*/ 0 h 167"/>
                <a:gd name="T96" fmla="*/ 0 w 145"/>
                <a:gd name="T97" fmla="*/ 0 h 167"/>
                <a:gd name="T98" fmla="*/ 0 w 145"/>
                <a:gd name="T99"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5" h="167">
                  <a:moveTo>
                    <a:pt x="0" y="0"/>
                  </a:moveTo>
                  <a:lnTo>
                    <a:pt x="3" y="14"/>
                  </a:lnTo>
                  <a:lnTo>
                    <a:pt x="6" y="29"/>
                  </a:lnTo>
                  <a:lnTo>
                    <a:pt x="10" y="43"/>
                  </a:lnTo>
                  <a:lnTo>
                    <a:pt x="14" y="57"/>
                  </a:lnTo>
                  <a:lnTo>
                    <a:pt x="20" y="70"/>
                  </a:lnTo>
                  <a:lnTo>
                    <a:pt x="27" y="83"/>
                  </a:lnTo>
                  <a:lnTo>
                    <a:pt x="35" y="95"/>
                  </a:lnTo>
                  <a:lnTo>
                    <a:pt x="44" y="105"/>
                  </a:lnTo>
                  <a:lnTo>
                    <a:pt x="56" y="114"/>
                  </a:lnTo>
                  <a:lnTo>
                    <a:pt x="68" y="122"/>
                  </a:lnTo>
                  <a:lnTo>
                    <a:pt x="80" y="129"/>
                  </a:lnTo>
                  <a:lnTo>
                    <a:pt x="93" y="135"/>
                  </a:lnTo>
                  <a:lnTo>
                    <a:pt x="106" y="141"/>
                  </a:lnTo>
                  <a:lnTo>
                    <a:pt x="117" y="149"/>
                  </a:lnTo>
                  <a:lnTo>
                    <a:pt x="129" y="157"/>
                  </a:lnTo>
                  <a:lnTo>
                    <a:pt x="139" y="167"/>
                  </a:lnTo>
                  <a:lnTo>
                    <a:pt x="141" y="167"/>
                  </a:lnTo>
                  <a:lnTo>
                    <a:pt x="144" y="166"/>
                  </a:lnTo>
                  <a:lnTo>
                    <a:pt x="145" y="165"/>
                  </a:lnTo>
                  <a:lnTo>
                    <a:pt x="145" y="162"/>
                  </a:lnTo>
                  <a:lnTo>
                    <a:pt x="138" y="150"/>
                  </a:lnTo>
                  <a:lnTo>
                    <a:pt x="132" y="137"/>
                  </a:lnTo>
                  <a:lnTo>
                    <a:pt x="123" y="127"/>
                  </a:lnTo>
                  <a:lnTo>
                    <a:pt x="111" y="118"/>
                  </a:lnTo>
                  <a:lnTo>
                    <a:pt x="107" y="115"/>
                  </a:lnTo>
                  <a:lnTo>
                    <a:pt x="101" y="113"/>
                  </a:lnTo>
                  <a:lnTo>
                    <a:pt x="96" y="111"/>
                  </a:lnTo>
                  <a:lnTo>
                    <a:pt x="91" y="110"/>
                  </a:lnTo>
                  <a:lnTo>
                    <a:pt x="86" y="107"/>
                  </a:lnTo>
                  <a:lnTo>
                    <a:pt x="80" y="105"/>
                  </a:lnTo>
                  <a:lnTo>
                    <a:pt x="76" y="101"/>
                  </a:lnTo>
                  <a:lnTo>
                    <a:pt x="71" y="98"/>
                  </a:lnTo>
                  <a:lnTo>
                    <a:pt x="65" y="95"/>
                  </a:lnTo>
                  <a:lnTo>
                    <a:pt x="61" y="91"/>
                  </a:lnTo>
                  <a:lnTo>
                    <a:pt x="55" y="86"/>
                  </a:lnTo>
                  <a:lnTo>
                    <a:pt x="50" y="83"/>
                  </a:lnTo>
                  <a:lnTo>
                    <a:pt x="44" y="80"/>
                  </a:lnTo>
                  <a:lnTo>
                    <a:pt x="40" y="75"/>
                  </a:lnTo>
                  <a:lnTo>
                    <a:pt x="34" y="70"/>
                  </a:lnTo>
                  <a:lnTo>
                    <a:pt x="29" y="66"/>
                  </a:lnTo>
                  <a:lnTo>
                    <a:pt x="19" y="51"/>
                  </a:lnTo>
                  <a:lnTo>
                    <a:pt x="11" y="35"/>
                  </a:lnTo>
                  <a:lnTo>
                    <a:pt x="5" y="17"/>
                  </a:lnTo>
                  <a:lnTo>
                    <a:pt x="1" y="0"/>
                  </a:lnTo>
                  <a:lnTo>
                    <a:pt x="0" y="0"/>
                  </a:lnTo>
                  <a:lnTo>
                    <a:pt x="0" y="0"/>
                  </a:lnTo>
                  <a:lnTo>
                    <a:pt x="0" y="0"/>
                  </a:lnTo>
                  <a:lnTo>
                    <a:pt x="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155" name="Group 272">
            <a:extLst>
              <a:ext uri="{FF2B5EF4-FFF2-40B4-BE49-F238E27FC236}">
                <a16:creationId xmlns:a16="http://schemas.microsoft.com/office/drawing/2014/main" id="{A639DFC4-83E1-4BC1-BBDD-633372BFDB4B}"/>
              </a:ext>
            </a:extLst>
          </p:cNvPr>
          <p:cNvGrpSpPr>
            <a:grpSpLocks/>
          </p:cNvGrpSpPr>
          <p:nvPr/>
        </p:nvGrpSpPr>
        <p:grpSpPr bwMode="auto">
          <a:xfrm rot="1800000" flipH="1">
            <a:off x="1434484" y="4522433"/>
            <a:ext cx="706438" cy="671513"/>
            <a:chOff x="672" y="3354"/>
            <a:chExt cx="445" cy="423"/>
          </a:xfrm>
        </p:grpSpPr>
        <p:sp>
          <p:nvSpPr>
            <p:cNvPr id="156" name="Freeform 273">
              <a:extLst>
                <a:ext uri="{FF2B5EF4-FFF2-40B4-BE49-F238E27FC236}">
                  <a16:creationId xmlns:a16="http://schemas.microsoft.com/office/drawing/2014/main" id="{448BB8DC-4E9B-4BAF-BF28-AB961C36F7DD}"/>
                </a:ext>
              </a:extLst>
            </p:cNvPr>
            <p:cNvSpPr>
              <a:spLocks/>
            </p:cNvSpPr>
            <p:nvPr/>
          </p:nvSpPr>
          <p:spPr bwMode="auto">
            <a:xfrm>
              <a:off x="825" y="3558"/>
              <a:ext cx="292" cy="206"/>
            </a:xfrm>
            <a:custGeom>
              <a:avLst/>
              <a:gdLst>
                <a:gd name="T0" fmla="*/ 21 w 584"/>
                <a:gd name="T1" fmla="*/ 35 h 411"/>
                <a:gd name="T2" fmla="*/ 32 w 584"/>
                <a:gd name="T3" fmla="*/ 21 h 411"/>
                <a:gd name="T4" fmla="*/ 45 w 584"/>
                <a:gd name="T5" fmla="*/ 12 h 411"/>
                <a:gd name="T6" fmla="*/ 60 w 584"/>
                <a:gd name="T7" fmla="*/ 5 h 411"/>
                <a:gd name="T8" fmla="*/ 76 w 584"/>
                <a:gd name="T9" fmla="*/ 1 h 411"/>
                <a:gd name="T10" fmla="*/ 93 w 584"/>
                <a:gd name="T11" fmla="*/ 0 h 411"/>
                <a:gd name="T12" fmla="*/ 111 w 584"/>
                <a:gd name="T13" fmla="*/ 1 h 411"/>
                <a:gd name="T14" fmla="*/ 129 w 584"/>
                <a:gd name="T15" fmla="*/ 5 h 411"/>
                <a:gd name="T16" fmla="*/ 149 w 584"/>
                <a:gd name="T17" fmla="*/ 9 h 411"/>
                <a:gd name="T18" fmla="*/ 167 w 584"/>
                <a:gd name="T19" fmla="*/ 15 h 411"/>
                <a:gd name="T20" fmla="*/ 186 w 584"/>
                <a:gd name="T21" fmla="*/ 22 h 411"/>
                <a:gd name="T22" fmla="*/ 204 w 584"/>
                <a:gd name="T23" fmla="*/ 30 h 411"/>
                <a:gd name="T24" fmla="*/ 222 w 584"/>
                <a:gd name="T25" fmla="*/ 37 h 411"/>
                <a:gd name="T26" fmla="*/ 240 w 584"/>
                <a:gd name="T27" fmla="*/ 45 h 411"/>
                <a:gd name="T28" fmla="*/ 256 w 584"/>
                <a:gd name="T29" fmla="*/ 52 h 411"/>
                <a:gd name="T30" fmla="*/ 270 w 584"/>
                <a:gd name="T31" fmla="*/ 58 h 411"/>
                <a:gd name="T32" fmla="*/ 284 w 584"/>
                <a:gd name="T33" fmla="*/ 62 h 411"/>
                <a:gd name="T34" fmla="*/ 297 w 584"/>
                <a:gd name="T35" fmla="*/ 67 h 411"/>
                <a:gd name="T36" fmla="*/ 314 w 584"/>
                <a:gd name="T37" fmla="*/ 72 h 411"/>
                <a:gd name="T38" fmla="*/ 332 w 584"/>
                <a:gd name="T39" fmla="*/ 77 h 411"/>
                <a:gd name="T40" fmla="*/ 352 w 584"/>
                <a:gd name="T41" fmla="*/ 83 h 411"/>
                <a:gd name="T42" fmla="*/ 372 w 584"/>
                <a:gd name="T43" fmla="*/ 91 h 411"/>
                <a:gd name="T44" fmla="*/ 393 w 584"/>
                <a:gd name="T45" fmla="*/ 99 h 411"/>
                <a:gd name="T46" fmla="*/ 416 w 584"/>
                <a:gd name="T47" fmla="*/ 110 h 411"/>
                <a:gd name="T48" fmla="*/ 438 w 584"/>
                <a:gd name="T49" fmla="*/ 121 h 411"/>
                <a:gd name="T50" fmla="*/ 460 w 584"/>
                <a:gd name="T51" fmla="*/ 135 h 411"/>
                <a:gd name="T52" fmla="*/ 482 w 584"/>
                <a:gd name="T53" fmla="*/ 151 h 411"/>
                <a:gd name="T54" fmla="*/ 503 w 584"/>
                <a:gd name="T55" fmla="*/ 169 h 411"/>
                <a:gd name="T56" fmla="*/ 522 w 584"/>
                <a:gd name="T57" fmla="*/ 190 h 411"/>
                <a:gd name="T58" fmla="*/ 539 w 584"/>
                <a:gd name="T59" fmla="*/ 213 h 411"/>
                <a:gd name="T60" fmla="*/ 556 w 584"/>
                <a:gd name="T61" fmla="*/ 240 h 411"/>
                <a:gd name="T62" fmla="*/ 569 w 584"/>
                <a:gd name="T63" fmla="*/ 270 h 411"/>
                <a:gd name="T64" fmla="*/ 580 w 584"/>
                <a:gd name="T65" fmla="*/ 302 h 411"/>
                <a:gd name="T66" fmla="*/ 584 w 584"/>
                <a:gd name="T67" fmla="*/ 333 h 411"/>
                <a:gd name="T68" fmla="*/ 579 w 584"/>
                <a:gd name="T69" fmla="*/ 360 h 411"/>
                <a:gd name="T70" fmla="*/ 565 w 584"/>
                <a:gd name="T71" fmla="*/ 380 h 411"/>
                <a:gd name="T72" fmla="*/ 544 w 584"/>
                <a:gd name="T73" fmla="*/ 396 h 411"/>
                <a:gd name="T74" fmla="*/ 515 w 584"/>
                <a:gd name="T75" fmla="*/ 407 h 411"/>
                <a:gd name="T76" fmla="*/ 482 w 584"/>
                <a:gd name="T77" fmla="*/ 411 h 411"/>
                <a:gd name="T78" fmla="*/ 444 w 584"/>
                <a:gd name="T79" fmla="*/ 411 h 411"/>
                <a:gd name="T80" fmla="*/ 401 w 584"/>
                <a:gd name="T81" fmla="*/ 406 h 411"/>
                <a:gd name="T82" fmla="*/ 356 w 584"/>
                <a:gd name="T83" fmla="*/ 394 h 411"/>
                <a:gd name="T84" fmla="*/ 309 w 584"/>
                <a:gd name="T85" fmla="*/ 377 h 411"/>
                <a:gd name="T86" fmla="*/ 262 w 584"/>
                <a:gd name="T87" fmla="*/ 355 h 411"/>
                <a:gd name="T88" fmla="*/ 213 w 584"/>
                <a:gd name="T89" fmla="*/ 327 h 411"/>
                <a:gd name="T90" fmla="*/ 167 w 584"/>
                <a:gd name="T91" fmla="*/ 294 h 411"/>
                <a:gd name="T92" fmla="*/ 122 w 584"/>
                <a:gd name="T93" fmla="*/ 255 h 411"/>
                <a:gd name="T94" fmla="*/ 81 w 584"/>
                <a:gd name="T95" fmla="*/ 210 h 411"/>
                <a:gd name="T96" fmla="*/ 43 w 584"/>
                <a:gd name="T97" fmla="*/ 160 h 411"/>
                <a:gd name="T98" fmla="*/ 42 w 584"/>
                <a:gd name="T99" fmla="*/ 158 h 411"/>
                <a:gd name="T100" fmla="*/ 40 w 584"/>
                <a:gd name="T101" fmla="*/ 156 h 411"/>
                <a:gd name="T102" fmla="*/ 39 w 584"/>
                <a:gd name="T103" fmla="*/ 153 h 411"/>
                <a:gd name="T104" fmla="*/ 38 w 584"/>
                <a:gd name="T105" fmla="*/ 151 h 411"/>
                <a:gd name="T106" fmla="*/ 35 w 584"/>
                <a:gd name="T107" fmla="*/ 150 h 411"/>
                <a:gd name="T108" fmla="*/ 27 w 584"/>
                <a:gd name="T109" fmla="*/ 144 h 411"/>
                <a:gd name="T110" fmla="*/ 17 w 584"/>
                <a:gd name="T111" fmla="*/ 136 h 411"/>
                <a:gd name="T112" fmla="*/ 8 w 584"/>
                <a:gd name="T113" fmla="*/ 123 h 411"/>
                <a:gd name="T114" fmla="*/ 2 w 584"/>
                <a:gd name="T115" fmla="*/ 108 h 411"/>
                <a:gd name="T116" fmla="*/ 0 w 584"/>
                <a:gd name="T117" fmla="*/ 88 h 411"/>
                <a:gd name="T118" fmla="*/ 6 w 584"/>
                <a:gd name="T119" fmla="*/ 63 h 411"/>
                <a:gd name="T120" fmla="*/ 21 w 584"/>
                <a:gd name="T121" fmla="*/ 35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84" h="411">
                  <a:moveTo>
                    <a:pt x="21" y="35"/>
                  </a:moveTo>
                  <a:lnTo>
                    <a:pt x="32" y="21"/>
                  </a:lnTo>
                  <a:lnTo>
                    <a:pt x="45" y="12"/>
                  </a:lnTo>
                  <a:lnTo>
                    <a:pt x="60" y="5"/>
                  </a:lnTo>
                  <a:lnTo>
                    <a:pt x="76" y="1"/>
                  </a:lnTo>
                  <a:lnTo>
                    <a:pt x="93" y="0"/>
                  </a:lnTo>
                  <a:lnTo>
                    <a:pt x="111" y="1"/>
                  </a:lnTo>
                  <a:lnTo>
                    <a:pt x="129" y="5"/>
                  </a:lnTo>
                  <a:lnTo>
                    <a:pt x="149" y="9"/>
                  </a:lnTo>
                  <a:lnTo>
                    <a:pt x="167" y="15"/>
                  </a:lnTo>
                  <a:lnTo>
                    <a:pt x="186" y="22"/>
                  </a:lnTo>
                  <a:lnTo>
                    <a:pt x="204" y="30"/>
                  </a:lnTo>
                  <a:lnTo>
                    <a:pt x="222" y="37"/>
                  </a:lnTo>
                  <a:lnTo>
                    <a:pt x="240" y="45"/>
                  </a:lnTo>
                  <a:lnTo>
                    <a:pt x="256" y="52"/>
                  </a:lnTo>
                  <a:lnTo>
                    <a:pt x="270" y="58"/>
                  </a:lnTo>
                  <a:lnTo>
                    <a:pt x="284" y="62"/>
                  </a:lnTo>
                  <a:lnTo>
                    <a:pt x="297" y="67"/>
                  </a:lnTo>
                  <a:lnTo>
                    <a:pt x="314" y="72"/>
                  </a:lnTo>
                  <a:lnTo>
                    <a:pt x="332" y="77"/>
                  </a:lnTo>
                  <a:lnTo>
                    <a:pt x="352" y="83"/>
                  </a:lnTo>
                  <a:lnTo>
                    <a:pt x="372" y="91"/>
                  </a:lnTo>
                  <a:lnTo>
                    <a:pt x="393" y="99"/>
                  </a:lnTo>
                  <a:lnTo>
                    <a:pt x="416" y="110"/>
                  </a:lnTo>
                  <a:lnTo>
                    <a:pt x="438" y="121"/>
                  </a:lnTo>
                  <a:lnTo>
                    <a:pt x="460" y="135"/>
                  </a:lnTo>
                  <a:lnTo>
                    <a:pt x="482" y="151"/>
                  </a:lnTo>
                  <a:lnTo>
                    <a:pt x="503" y="169"/>
                  </a:lnTo>
                  <a:lnTo>
                    <a:pt x="522" y="190"/>
                  </a:lnTo>
                  <a:lnTo>
                    <a:pt x="539" y="213"/>
                  </a:lnTo>
                  <a:lnTo>
                    <a:pt x="556" y="240"/>
                  </a:lnTo>
                  <a:lnTo>
                    <a:pt x="569" y="270"/>
                  </a:lnTo>
                  <a:lnTo>
                    <a:pt x="580" y="302"/>
                  </a:lnTo>
                  <a:lnTo>
                    <a:pt x="584" y="333"/>
                  </a:lnTo>
                  <a:lnTo>
                    <a:pt x="579" y="360"/>
                  </a:lnTo>
                  <a:lnTo>
                    <a:pt x="565" y="380"/>
                  </a:lnTo>
                  <a:lnTo>
                    <a:pt x="544" y="396"/>
                  </a:lnTo>
                  <a:lnTo>
                    <a:pt x="515" y="407"/>
                  </a:lnTo>
                  <a:lnTo>
                    <a:pt x="482" y="411"/>
                  </a:lnTo>
                  <a:lnTo>
                    <a:pt x="444" y="411"/>
                  </a:lnTo>
                  <a:lnTo>
                    <a:pt x="401" y="406"/>
                  </a:lnTo>
                  <a:lnTo>
                    <a:pt x="356" y="394"/>
                  </a:lnTo>
                  <a:lnTo>
                    <a:pt x="309" y="377"/>
                  </a:lnTo>
                  <a:lnTo>
                    <a:pt x="262" y="355"/>
                  </a:lnTo>
                  <a:lnTo>
                    <a:pt x="213" y="327"/>
                  </a:lnTo>
                  <a:lnTo>
                    <a:pt x="167" y="294"/>
                  </a:lnTo>
                  <a:lnTo>
                    <a:pt x="122" y="255"/>
                  </a:lnTo>
                  <a:lnTo>
                    <a:pt x="81" y="210"/>
                  </a:lnTo>
                  <a:lnTo>
                    <a:pt x="43" y="160"/>
                  </a:lnTo>
                  <a:lnTo>
                    <a:pt x="42" y="158"/>
                  </a:lnTo>
                  <a:lnTo>
                    <a:pt x="40" y="156"/>
                  </a:lnTo>
                  <a:lnTo>
                    <a:pt x="39" y="153"/>
                  </a:lnTo>
                  <a:lnTo>
                    <a:pt x="38" y="151"/>
                  </a:lnTo>
                  <a:lnTo>
                    <a:pt x="35" y="150"/>
                  </a:lnTo>
                  <a:lnTo>
                    <a:pt x="27" y="144"/>
                  </a:lnTo>
                  <a:lnTo>
                    <a:pt x="17" y="136"/>
                  </a:lnTo>
                  <a:lnTo>
                    <a:pt x="8" y="123"/>
                  </a:lnTo>
                  <a:lnTo>
                    <a:pt x="2" y="108"/>
                  </a:lnTo>
                  <a:lnTo>
                    <a:pt x="0" y="88"/>
                  </a:lnTo>
                  <a:lnTo>
                    <a:pt x="6" y="63"/>
                  </a:lnTo>
                  <a:lnTo>
                    <a:pt x="21" y="35"/>
                  </a:lnTo>
                  <a:close/>
                </a:path>
              </a:pathLst>
            </a:custGeom>
            <a:solidFill>
              <a:srgbClr val="F2F7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 name="Freeform 274">
              <a:extLst>
                <a:ext uri="{FF2B5EF4-FFF2-40B4-BE49-F238E27FC236}">
                  <a16:creationId xmlns:a16="http://schemas.microsoft.com/office/drawing/2014/main" id="{7051B574-731E-4DEB-A5D2-119218DC7AA0}"/>
                </a:ext>
              </a:extLst>
            </p:cNvPr>
            <p:cNvSpPr>
              <a:spLocks/>
            </p:cNvSpPr>
            <p:nvPr/>
          </p:nvSpPr>
          <p:spPr bwMode="auto">
            <a:xfrm>
              <a:off x="834" y="3564"/>
              <a:ext cx="277" cy="196"/>
            </a:xfrm>
            <a:custGeom>
              <a:avLst/>
              <a:gdLst>
                <a:gd name="T0" fmla="*/ 20 w 554"/>
                <a:gd name="T1" fmla="*/ 34 h 391"/>
                <a:gd name="T2" fmla="*/ 30 w 554"/>
                <a:gd name="T3" fmla="*/ 22 h 391"/>
                <a:gd name="T4" fmla="*/ 43 w 554"/>
                <a:gd name="T5" fmla="*/ 11 h 391"/>
                <a:gd name="T6" fmla="*/ 57 w 554"/>
                <a:gd name="T7" fmla="*/ 6 h 391"/>
                <a:gd name="T8" fmla="*/ 73 w 554"/>
                <a:gd name="T9" fmla="*/ 1 h 391"/>
                <a:gd name="T10" fmla="*/ 89 w 554"/>
                <a:gd name="T11" fmla="*/ 0 h 391"/>
                <a:gd name="T12" fmla="*/ 105 w 554"/>
                <a:gd name="T13" fmla="*/ 2 h 391"/>
                <a:gd name="T14" fmla="*/ 124 w 554"/>
                <a:gd name="T15" fmla="*/ 4 h 391"/>
                <a:gd name="T16" fmla="*/ 141 w 554"/>
                <a:gd name="T17" fmla="*/ 9 h 391"/>
                <a:gd name="T18" fmla="*/ 160 w 554"/>
                <a:gd name="T19" fmla="*/ 15 h 391"/>
                <a:gd name="T20" fmla="*/ 177 w 554"/>
                <a:gd name="T21" fmla="*/ 22 h 391"/>
                <a:gd name="T22" fmla="*/ 195 w 554"/>
                <a:gd name="T23" fmla="*/ 29 h 391"/>
                <a:gd name="T24" fmla="*/ 211 w 554"/>
                <a:gd name="T25" fmla="*/ 37 h 391"/>
                <a:gd name="T26" fmla="*/ 228 w 554"/>
                <a:gd name="T27" fmla="*/ 44 h 391"/>
                <a:gd name="T28" fmla="*/ 244 w 554"/>
                <a:gd name="T29" fmla="*/ 50 h 391"/>
                <a:gd name="T30" fmla="*/ 257 w 554"/>
                <a:gd name="T31" fmla="*/ 56 h 391"/>
                <a:gd name="T32" fmla="*/ 270 w 554"/>
                <a:gd name="T33" fmla="*/ 61 h 391"/>
                <a:gd name="T34" fmla="*/ 283 w 554"/>
                <a:gd name="T35" fmla="*/ 65 h 391"/>
                <a:gd name="T36" fmla="*/ 299 w 554"/>
                <a:gd name="T37" fmla="*/ 69 h 391"/>
                <a:gd name="T38" fmla="*/ 315 w 554"/>
                <a:gd name="T39" fmla="*/ 75 h 391"/>
                <a:gd name="T40" fmla="*/ 334 w 554"/>
                <a:gd name="T41" fmla="*/ 80 h 391"/>
                <a:gd name="T42" fmla="*/ 353 w 554"/>
                <a:gd name="T43" fmla="*/ 87 h 391"/>
                <a:gd name="T44" fmla="*/ 374 w 554"/>
                <a:gd name="T45" fmla="*/ 95 h 391"/>
                <a:gd name="T46" fmla="*/ 395 w 554"/>
                <a:gd name="T47" fmla="*/ 106 h 391"/>
                <a:gd name="T48" fmla="*/ 415 w 554"/>
                <a:gd name="T49" fmla="*/ 116 h 391"/>
                <a:gd name="T50" fmla="*/ 436 w 554"/>
                <a:gd name="T51" fmla="*/ 130 h 391"/>
                <a:gd name="T52" fmla="*/ 457 w 554"/>
                <a:gd name="T53" fmla="*/ 145 h 391"/>
                <a:gd name="T54" fmla="*/ 476 w 554"/>
                <a:gd name="T55" fmla="*/ 162 h 391"/>
                <a:gd name="T56" fmla="*/ 495 w 554"/>
                <a:gd name="T57" fmla="*/ 182 h 391"/>
                <a:gd name="T58" fmla="*/ 511 w 554"/>
                <a:gd name="T59" fmla="*/ 204 h 391"/>
                <a:gd name="T60" fmla="*/ 526 w 554"/>
                <a:gd name="T61" fmla="*/ 229 h 391"/>
                <a:gd name="T62" fmla="*/ 539 w 554"/>
                <a:gd name="T63" fmla="*/ 257 h 391"/>
                <a:gd name="T64" fmla="*/ 549 w 554"/>
                <a:gd name="T65" fmla="*/ 288 h 391"/>
                <a:gd name="T66" fmla="*/ 554 w 554"/>
                <a:gd name="T67" fmla="*/ 318 h 391"/>
                <a:gd name="T68" fmla="*/ 549 w 554"/>
                <a:gd name="T69" fmla="*/ 343 h 391"/>
                <a:gd name="T70" fmla="*/ 535 w 554"/>
                <a:gd name="T71" fmla="*/ 363 h 391"/>
                <a:gd name="T72" fmla="*/ 516 w 554"/>
                <a:gd name="T73" fmla="*/ 378 h 391"/>
                <a:gd name="T74" fmla="*/ 489 w 554"/>
                <a:gd name="T75" fmla="*/ 387 h 391"/>
                <a:gd name="T76" fmla="*/ 457 w 554"/>
                <a:gd name="T77" fmla="*/ 391 h 391"/>
                <a:gd name="T78" fmla="*/ 420 w 554"/>
                <a:gd name="T79" fmla="*/ 391 h 391"/>
                <a:gd name="T80" fmla="*/ 381 w 554"/>
                <a:gd name="T81" fmla="*/ 385 h 391"/>
                <a:gd name="T82" fmla="*/ 338 w 554"/>
                <a:gd name="T83" fmla="*/ 374 h 391"/>
                <a:gd name="T84" fmla="*/ 293 w 554"/>
                <a:gd name="T85" fmla="*/ 358 h 391"/>
                <a:gd name="T86" fmla="*/ 248 w 554"/>
                <a:gd name="T87" fmla="*/ 336 h 391"/>
                <a:gd name="T88" fmla="*/ 203 w 554"/>
                <a:gd name="T89" fmla="*/ 310 h 391"/>
                <a:gd name="T90" fmla="*/ 158 w 554"/>
                <a:gd name="T91" fmla="*/ 279 h 391"/>
                <a:gd name="T92" fmla="*/ 116 w 554"/>
                <a:gd name="T93" fmla="*/ 242 h 391"/>
                <a:gd name="T94" fmla="*/ 77 w 554"/>
                <a:gd name="T95" fmla="*/ 200 h 391"/>
                <a:gd name="T96" fmla="*/ 41 w 554"/>
                <a:gd name="T97" fmla="*/ 153 h 391"/>
                <a:gd name="T98" fmla="*/ 40 w 554"/>
                <a:gd name="T99" fmla="*/ 151 h 391"/>
                <a:gd name="T100" fmla="*/ 39 w 554"/>
                <a:gd name="T101" fmla="*/ 150 h 391"/>
                <a:gd name="T102" fmla="*/ 36 w 554"/>
                <a:gd name="T103" fmla="*/ 147 h 391"/>
                <a:gd name="T104" fmla="*/ 35 w 554"/>
                <a:gd name="T105" fmla="*/ 145 h 391"/>
                <a:gd name="T106" fmla="*/ 32 w 554"/>
                <a:gd name="T107" fmla="*/ 143 h 391"/>
                <a:gd name="T108" fmla="*/ 25 w 554"/>
                <a:gd name="T109" fmla="*/ 138 h 391"/>
                <a:gd name="T110" fmla="*/ 15 w 554"/>
                <a:gd name="T111" fmla="*/ 130 h 391"/>
                <a:gd name="T112" fmla="*/ 7 w 554"/>
                <a:gd name="T113" fmla="*/ 118 h 391"/>
                <a:gd name="T114" fmla="*/ 2 w 554"/>
                <a:gd name="T115" fmla="*/ 103 h 391"/>
                <a:gd name="T116" fmla="*/ 0 w 554"/>
                <a:gd name="T117" fmla="*/ 84 h 391"/>
                <a:gd name="T118" fmla="*/ 6 w 554"/>
                <a:gd name="T119" fmla="*/ 61 h 391"/>
                <a:gd name="T120" fmla="*/ 20 w 554"/>
                <a:gd name="T121" fmla="*/ 34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54" h="391">
                  <a:moveTo>
                    <a:pt x="20" y="34"/>
                  </a:moveTo>
                  <a:lnTo>
                    <a:pt x="30" y="22"/>
                  </a:lnTo>
                  <a:lnTo>
                    <a:pt x="43" y="11"/>
                  </a:lnTo>
                  <a:lnTo>
                    <a:pt x="57" y="6"/>
                  </a:lnTo>
                  <a:lnTo>
                    <a:pt x="73" y="1"/>
                  </a:lnTo>
                  <a:lnTo>
                    <a:pt x="89" y="0"/>
                  </a:lnTo>
                  <a:lnTo>
                    <a:pt x="105" y="2"/>
                  </a:lnTo>
                  <a:lnTo>
                    <a:pt x="124" y="4"/>
                  </a:lnTo>
                  <a:lnTo>
                    <a:pt x="141" y="9"/>
                  </a:lnTo>
                  <a:lnTo>
                    <a:pt x="160" y="15"/>
                  </a:lnTo>
                  <a:lnTo>
                    <a:pt x="177" y="22"/>
                  </a:lnTo>
                  <a:lnTo>
                    <a:pt x="195" y="29"/>
                  </a:lnTo>
                  <a:lnTo>
                    <a:pt x="211" y="37"/>
                  </a:lnTo>
                  <a:lnTo>
                    <a:pt x="228" y="44"/>
                  </a:lnTo>
                  <a:lnTo>
                    <a:pt x="244" y="50"/>
                  </a:lnTo>
                  <a:lnTo>
                    <a:pt x="257" y="56"/>
                  </a:lnTo>
                  <a:lnTo>
                    <a:pt x="270" y="61"/>
                  </a:lnTo>
                  <a:lnTo>
                    <a:pt x="283" y="65"/>
                  </a:lnTo>
                  <a:lnTo>
                    <a:pt x="299" y="69"/>
                  </a:lnTo>
                  <a:lnTo>
                    <a:pt x="315" y="75"/>
                  </a:lnTo>
                  <a:lnTo>
                    <a:pt x="334" y="80"/>
                  </a:lnTo>
                  <a:lnTo>
                    <a:pt x="353" y="87"/>
                  </a:lnTo>
                  <a:lnTo>
                    <a:pt x="374" y="95"/>
                  </a:lnTo>
                  <a:lnTo>
                    <a:pt x="395" y="106"/>
                  </a:lnTo>
                  <a:lnTo>
                    <a:pt x="415" y="116"/>
                  </a:lnTo>
                  <a:lnTo>
                    <a:pt x="436" y="130"/>
                  </a:lnTo>
                  <a:lnTo>
                    <a:pt x="457" y="145"/>
                  </a:lnTo>
                  <a:lnTo>
                    <a:pt x="476" y="162"/>
                  </a:lnTo>
                  <a:lnTo>
                    <a:pt x="495" y="182"/>
                  </a:lnTo>
                  <a:lnTo>
                    <a:pt x="511" y="204"/>
                  </a:lnTo>
                  <a:lnTo>
                    <a:pt x="526" y="229"/>
                  </a:lnTo>
                  <a:lnTo>
                    <a:pt x="539" y="257"/>
                  </a:lnTo>
                  <a:lnTo>
                    <a:pt x="549" y="288"/>
                  </a:lnTo>
                  <a:lnTo>
                    <a:pt x="554" y="318"/>
                  </a:lnTo>
                  <a:lnTo>
                    <a:pt x="549" y="343"/>
                  </a:lnTo>
                  <a:lnTo>
                    <a:pt x="535" y="363"/>
                  </a:lnTo>
                  <a:lnTo>
                    <a:pt x="516" y="378"/>
                  </a:lnTo>
                  <a:lnTo>
                    <a:pt x="489" y="387"/>
                  </a:lnTo>
                  <a:lnTo>
                    <a:pt x="457" y="391"/>
                  </a:lnTo>
                  <a:lnTo>
                    <a:pt x="420" y="391"/>
                  </a:lnTo>
                  <a:lnTo>
                    <a:pt x="381" y="385"/>
                  </a:lnTo>
                  <a:lnTo>
                    <a:pt x="338" y="374"/>
                  </a:lnTo>
                  <a:lnTo>
                    <a:pt x="293" y="358"/>
                  </a:lnTo>
                  <a:lnTo>
                    <a:pt x="248" y="336"/>
                  </a:lnTo>
                  <a:lnTo>
                    <a:pt x="203" y="310"/>
                  </a:lnTo>
                  <a:lnTo>
                    <a:pt x="158" y="279"/>
                  </a:lnTo>
                  <a:lnTo>
                    <a:pt x="116" y="242"/>
                  </a:lnTo>
                  <a:lnTo>
                    <a:pt x="77" y="200"/>
                  </a:lnTo>
                  <a:lnTo>
                    <a:pt x="41" y="153"/>
                  </a:lnTo>
                  <a:lnTo>
                    <a:pt x="40" y="151"/>
                  </a:lnTo>
                  <a:lnTo>
                    <a:pt x="39" y="150"/>
                  </a:lnTo>
                  <a:lnTo>
                    <a:pt x="36" y="147"/>
                  </a:lnTo>
                  <a:lnTo>
                    <a:pt x="35" y="145"/>
                  </a:lnTo>
                  <a:lnTo>
                    <a:pt x="32" y="143"/>
                  </a:lnTo>
                  <a:lnTo>
                    <a:pt x="25" y="138"/>
                  </a:lnTo>
                  <a:lnTo>
                    <a:pt x="15" y="130"/>
                  </a:lnTo>
                  <a:lnTo>
                    <a:pt x="7" y="118"/>
                  </a:lnTo>
                  <a:lnTo>
                    <a:pt x="2" y="103"/>
                  </a:lnTo>
                  <a:lnTo>
                    <a:pt x="0" y="84"/>
                  </a:lnTo>
                  <a:lnTo>
                    <a:pt x="6" y="61"/>
                  </a:lnTo>
                  <a:lnTo>
                    <a:pt x="20" y="34"/>
                  </a:lnTo>
                  <a:close/>
                </a:path>
              </a:pathLst>
            </a:custGeom>
            <a:solidFill>
              <a:srgbClr val="E5EFE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8" name="Freeform 275">
              <a:extLst>
                <a:ext uri="{FF2B5EF4-FFF2-40B4-BE49-F238E27FC236}">
                  <a16:creationId xmlns:a16="http://schemas.microsoft.com/office/drawing/2014/main" id="{7AF9A1EB-FA6F-48C9-8246-FE15BDC3C0B2}"/>
                </a:ext>
              </a:extLst>
            </p:cNvPr>
            <p:cNvSpPr>
              <a:spLocks/>
            </p:cNvSpPr>
            <p:nvPr/>
          </p:nvSpPr>
          <p:spPr bwMode="auto">
            <a:xfrm>
              <a:off x="843" y="3571"/>
              <a:ext cx="261" cy="186"/>
            </a:xfrm>
            <a:custGeom>
              <a:avLst/>
              <a:gdLst>
                <a:gd name="T0" fmla="*/ 18 w 522"/>
                <a:gd name="T1" fmla="*/ 32 h 371"/>
                <a:gd name="T2" fmla="*/ 29 w 522"/>
                <a:gd name="T3" fmla="*/ 19 h 371"/>
                <a:gd name="T4" fmla="*/ 40 w 522"/>
                <a:gd name="T5" fmla="*/ 10 h 371"/>
                <a:gd name="T6" fmla="*/ 54 w 522"/>
                <a:gd name="T7" fmla="*/ 4 h 371"/>
                <a:gd name="T8" fmla="*/ 68 w 522"/>
                <a:gd name="T9" fmla="*/ 1 h 371"/>
                <a:gd name="T10" fmla="*/ 84 w 522"/>
                <a:gd name="T11" fmla="*/ 0 h 371"/>
                <a:gd name="T12" fmla="*/ 100 w 522"/>
                <a:gd name="T13" fmla="*/ 1 h 371"/>
                <a:gd name="T14" fmla="*/ 116 w 522"/>
                <a:gd name="T15" fmla="*/ 4 h 371"/>
                <a:gd name="T16" fmla="*/ 134 w 522"/>
                <a:gd name="T17" fmla="*/ 9 h 371"/>
                <a:gd name="T18" fmla="*/ 151 w 522"/>
                <a:gd name="T19" fmla="*/ 15 h 371"/>
                <a:gd name="T20" fmla="*/ 168 w 522"/>
                <a:gd name="T21" fmla="*/ 20 h 371"/>
                <a:gd name="T22" fmla="*/ 184 w 522"/>
                <a:gd name="T23" fmla="*/ 27 h 371"/>
                <a:gd name="T24" fmla="*/ 200 w 522"/>
                <a:gd name="T25" fmla="*/ 34 h 371"/>
                <a:gd name="T26" fmla="*/ 215 w 522"/>
                <a:gd name="T27" fmla="*/ 41 h 371"/>
                <a:gd name="T28" fmla="*/ 230 w 522"/>
                <a:gd name="T29" fmla="*/ 47 h 371"/>
                <a:gd name="T30" fmla="*/ 244 w 522"/>
                <a:gd name="T31" fmla="*/ 53 h 371"/>
                <a:gd name="T32" fmla="*/ 256 w 522"/>
                <a:gd name="T33" fmla="*/ 57 h 371"/>
                <a:gd name="T34" fmla="*/ 268 w 522"/>
                <a:gd name="T35" fmla="*/ 61 h 371"/>
                <a:gd name="T36" fmla="*/ 282 w 522"/>
                <a:gd name="T37" fmla="*/ 65 h 371"/>
                <a:gd name="T38" fmla="*/ 298 w 522"/>
                <a:gd name="T39" fmla="*/ 71 h 371"/>
                <a:gd name="T40" fmla="*/ 316 w 522"/>
                <a:gd name="T41" fmla="*/ 77 h 371"/>
                <a:gd name="T42" fmla="*/ 334 w 522"/>
                <a:gd name="T43" fmla="*/ 83 h 371"/>
                <a:gd name="T44" fmla="*/ 354 w 522"/>
                <a:gd name="T45" fmla="*/ 91 h 371"/>
                <a:gd name="T46" fmla="*/ 373 w 522"/>
                <a:gd name="T47" fmla="*/ 100 h 371"/>
                <a:gd name="T48" fmla="*/ 393 w 522"/>
                <a:gd name="T49" fmla="*/ 110 h 371"/>
                <a:gd name="T50" fmla="*/ 412 w 522"/>
                <a:gd name="T51" fmla="*/ 123 h 371"/>
                <a:gd name="T52" fmla="*/ 431 w 522"/>
                <a:gd name="T53" fmla="*/ 138 h 371"/>
                <a:gd name="T54" fmla="*/ 449 w 522"/>
                <a:gd name="T55" fmla="*/ 154 h 371"/>
                <a:gd name="T56" fmla="*/ 467 w 522"/>
                <a:gd name="T57" fmla="*/ 172 h 371"/>
                <a:gd name="T58" fmla="*/ 483 w 522"/>
                <a:gd name="T59" fmla="*/ 193 h 371"/>
                <a:gd name="T60" fmla="*/ 497 w 522"/>
                <a:gd name="T61" fmla="*/ 217 h 371"/>
                <a:gd name="T62" fmla="*/ 508 w 522"/>
                <a:gd name="T63" fmla="*/ 244 h 371"/>
                <a:gd name="T64" fmla="*/ 519 w 522"/>
                <a:gd name="T65" fmla="*/ 274 h 371"/>
                <a:gd name="T66" fmla="*/ 522 w 522"/>
                <a:gd name="T67" fmla="*/ 303 h 371"/>
                <a:gd name="T68" fmla="*/ 517 w 522"/>
                <a:gd name="T69" fmla="*/ 326 h 371"/>
                <a:gd name="T70" fmla="*/ 506 w 522"/>
                <a:gd name="T71" fmla="*/ 344 h 371"/>
                <a:gd name="T72" fmla="*/ 486 w 522"/>
                <a:gd name="T73" fmla="*/ 358 h 371"/>
                <a:gd name="T74" fmla="*/ 461 w 522"/>
                <a:gd name="T75" fmla="*/ 367 h 371"/>
                <a:gd name="T76" fmla="*/ 431 w 522"/>
                <a:gd name="T77" fmla="*/ 371 h 371"/>
                <a:gd name="T78" fmla="*/ 396 w 522"/>
                <a:gd name="T79" fmla="*/ 369 h 371"/>
                <a:gd name="T80" fmla="*/ 358 w 522"/>
                <a:gd name="T81" fmla="*/ 364 h 371"/>
                <a:gd name="T82" fmla="*/ 318 w 522"/>
                <a:gd name="T83" fmla="*/ 353 h 371"/>
                <a:gd name="T84" fmla="*/ 277 w 522"/>
                <a:gd name="T85" fmla="*/ 337 h 371"/>
                <a:gd name="T86" fmla="*/ 233 w 522"/>
                <a:gd name="T87" fmla="*/ 318 h 371"/>
                <a:gd name="T88" fmla="*/ 190 w 522"/>
                <a:gd name="T89" fmla="*/ 292 h 371"/>
                <a:gd name="T90" fmla="*/ 149 w 522"/>
                <a:gd name="T91" fmla="*/ 262 h 371"/>
                <a:gd name="T92" fmla="*/ 108 w 522"/>
                <a:gd name="T93" fmla="*/ 228 h 371"/>
                <a:gd name="T94" fmla="*/ 71 w 522"/>
                <a:gd name="T95" fmla="*/ 189 h 371"/>
                <a:gd name="T96" fmla="*/ 37 w 522"/>
                <a:gd name="T97" fmla="*/ 145 h 371"/>
                <a:gd name="T98" fmla="*/ 36 w 522"/>
                <a:gd name="T99" fmla="*/ 142 h 371"/>
                <a:gd name="T100" fmla="*/ 34 w 522"/>
                <a:gd name="T101" fmla="*/ 141 h 371"/>
                <a:gd name="T102" fmla="*/ 33 w 522"/>
                <a:gd name="T103" fmla="*/ 139 h 371"/>
                <a:gd name="T104" fmla="*/ 32 w 522"/>
                <a:gd name="T105" fmla="*/ 138 h 371"/>
                <a:gd name="T106" fmla="*/ 29 w 522"/>
                <a:gd name="T107" fmla="*/ 136 h 371"/>
                <a:gd name="T108" fmla="*/ 22 w 522"/>
                <a:gd name="T109" fmla="*/ 131 h 371"/>
                <a:gd name="T110" fmla="*/ 13 w 522"/>
                <a:gd name="T111" fmla="*/ 123 h 371"/>
                <a:gd name="T112" fmla="*/ 6 w 522"/>
                <a:gd name="T113" fmla="*/ 111 h 371"/>
                <a:gd name="T114" fmla="*/ 0 w 522"/>
                <a:gd name="T115" fmla="*/ 98 h 371"/>
                <a:gd name="T116" fmla="*/ 0 w 522"/>
                <a:gd name="T117" fmla="*/ 79 h 371"/>
                <a:gd name="T118" fmla="*/ 5 w 522"/>
                <a:gd name="T119" fmla="*/ 57 h 371"/>
                <a:gd name="T120" fmla="*/ 18 w 522"/>
                <a:gd name="T121" fmla="*/ 32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22" h="371">
                  <a:moveTo>
                    <a:pt x="18" y="32"/>
                  </a:moveTo>
                  <a:lnTo>
                    <a:pt x="29" y="19"/>
                  </a:lnTo>
                  <a:lnTo>
                    <a:pt x="40" y="10"/>
                  </a:lnTo>
                  <a:lnTo>
                    <a:pt x="54" y="4"/>
                  </a:lnTo>
                  <a:lnTo>
                    <a:pt x="68" y="1"/>
                  </a:lnTo>
                  <a:lnTo>
                    <a:pt x="84" y="0"/>
                  </a:lnTo>
                  <a:lnTo>
                    <a:pt x="100" y="1"/>
                  </a:lnTo>
                  <a:lnTo>
                    <a:pt x="116" y="4"/>
                  </a:lnTo>
                  <a:lnTo>
                    <a:pt x="134" y="9"/>
                  </a:lnTo>
                  <a:lnTo>
                    <a:pt x="151" y="15"/>
                  </a:lnTo>
                  <a:lnTo>
                    <a:pt x="168" y="20"/>
                  </a:lnTo>
                  <a:lnTo>
                    <a:pt x="184" y="27"/>
                  </a:lnTo>
                  <a:lnTo>
                    <a:pt x="200" y="34"/>
                  </a:lnTo>
                  <a:lnTo>
                    <a:pt x="215" y="41"/>
                  </a:lnTo>
                  <a:lnTo>
                    <a:pt x="230" y="47"/>
                  </a:lnTo>
                  <a:lnTo>
                    <a:pt x="244" y="53"/>
                  </a:lnTo>
                  <a:lnTo>
                    <a:pt x="256" y="57"/>
                  </a:lnTo>
                  <a:lnTo>
                    <a:pt x="268" y="61"/>
                  </a:lnTo>
                  <a:lnTo>
                    <a:pt x="282" y="65"/>
                  </a:lnTo>
                  <a:lnTo>
                    <a:pt x="298" y="71"/>
                  </a:lnTo>
                  <a:lnTo>
                    <a:pt x="316" y="77"/>
                  </a:lnTo>
                  <a:lnTo>
                    <a:pt x="334" y="83"/>
                  </a:lnTo>
                  <a:lnTo>
                    <a:pt x="354" y="91"/>
                  </a:lnTo>
                  <a:lnTo>
                    <a:pt x="373" y="100"/>
                  </a:lnTo>
                  <a:lnTo>
                    <a:pt x="393" y="110"/>
                  </a:lnTo>
                  <a:lnTo>
                    <a:pt x="412" y="123"/>
                  </a:lnTo>
                  <a:lnTo>
                    <a:pt x="431" y="138"/>
                  </a:lnTo>
                  <a:lnTo>
                    <a:pt x="449" y="154"/>
                  </a:lnTo>
                  <a:lnTo>
                    <a:pt x="467" y="172"/>
                  </a:lnTo>
                  <a:lnTo>
                    <a:pt x="483" y="193"/>
                  </a:lnTo>
                  <a:lnTo>
                    <a:pt x="497" y="217"/>
                  </a:lnTo>
                  <a:lnTo>
                    <a:pt x="508" y="244"/>
                  </a:lnTo>
                  <a:lnTo>
                    <a:pt x="519" y="274"/>
                  </a:lnTo>
                  <a:lnTo>
                    <a:pt x="522" y="303"/>
                  </a:lnTo>
                  <a:lnTo>
                    <a:pt x="517" y="326"/>
                  </a:lnTo>
                  <a:lnTo>
                    <a:pt x="506" y="344"/>
                  </a:lnTo>
                  <a:lnTo>
                    <a:pt x="486" y="358"/>
                  </a:lnTo>
                  <a:lnTo>
                    <a:pt x="461" y="367"/>
                  </a:lnTo>
                  <a:lnTo>
                    <a:pt x="431" y="371"/>
                  </a:lnTo>
                  <a:lnTo>
                    <a:pt x="396" y="369"/>
                  </a:lnTo>
                  <a:lnTo>
                    <a:pt x="358" y="364"/>
                  </a:lnTo>
                  <a:lnTo>
                    <a:pt x="318" y="353"/>
                  </a:lnTo>
                  <a:lnTo>
                    <a:pt x="277" y="337"/>
                  </a:lnTo>
                  <a:lnTo>
                    <a:pt x="233" y="318"/>
                  </a:lnTo>
                  <a:lnTo>
                    <a:pt x="190" y="292"/>
                  </a:lnTo>
                  <a:lnTo>
                    <a:pt x="149" y="262"/>
                  </a:lnTo>
                  <a:lnTo>
                    <a:pt x="108" y="228"/>
                  </a:lnTo>
                  <a:lnTo>
                    <a:pt x="71" y="189"/>
                  </a:lnTo>
                  <a:lnTo>
                    <a:pt x="37" y="145"/>
                  </a:lnTo>
                  <a:lnTo>
                    <a:pt x="36" y="142"/>
                  </a:lnTo>
                  <a:lnTo>
                    <a:pt x="34" y="141"/>
                  </a:lnTo>
                  <a:lnTo>
                    <a:pt x="33" y="139"/>
                  </a:lnTo>
                  <a:lnTo>
                    <a:pt x="32" y="138"/>
                  </a:lnTo>
                  <a:lnTo>
                    <a:pt x="29" y="136"/>
                  </a:lnTo>
                  <a:lnTo>
                    <a:pt x="22" y="131"/>
                  </a:lnTo>
                  <a:lnTo>
                    <a:pt x="13" y="123"/>
                  </a:lnTo>
                  <a:lnTo>
                    <a:pt x="6" y="111"/>
                  </a:lnTo>
                  <a:lnTo>
                    <a:pt x="0" y="98"/>
                  </a:lnTo>
                  <a:lnTo>
                    <a:pt x="0" y="79"/>
                  </a:lnTo>
                  <a:lnTo>
                    <a:pt x="5" y="57"/>
                  </a:lnTo>
                  <a:lnTo>
                    <a:pt x="18" y="32"/>
                  </a:lnTo>
                  <a:close/>
                </a:path>
              </a:pathLst>
            </a:custGeom>
            <a:solidFill>
              <a:srgbClr val="DBE8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9" name="Freeform 276">
              <a:extLst>
                <a:ext uri="{FF2B5EF4-FFF2-40B4-BE49-F238E27FC236}">
                  <a16:creationId xmlns:a16="http://schemas.microsoft.com/office/drawing/2014/main" id="{D5A009A1-402D-4037-9D19-C97ABDCF3F06}"/>
                </a:ext>
              </a:extLst>
            </p:cNvPr>
            <p:cNvSpPr>
              <a:spLocks/>
            </p:cNvSpPr>
            <p:nvPr/>
          </p:nvSpPr>
          <p:spPr bwMode="auto">
            <a:xfrm>
              <a:off x="852" y="3579"/>
              <a:ext cx="246" cy="175"/>
            </a:xfrm>
            <a:custGeom>
              <a:avLst/>
              <a:gdLst>
                <a:gd name="T0" fmla="*/ 17 w 492"/>
                <a:gd name="T1" fmla="*/ 30 h 350"/>
                <a:gd name="T2" fmla="*/ 28 w 492"/>
                <a:gd name="T3" fmla="*/ 18 h 350"/>
                <a:gd name="T4" fmla="*/ 38 w 492"/>
                <a:gd name="T5" fmla="*/ 9 h 350"/>
                <a:gd name="T6" fmla="*/ 51 w 492"/>
                <a:gd name="T7" fmla="*/ 3 h 350"/>
                <a:gd name="T8" fmla="*/ 65 w 492"/>
                <a:gd name="T9" fmla="*/ 0 h 350"/>
                <a:gd name="T10" fmla="*/ 80 w 492"/>
                <a:gd name="T11" fmla="*/ 0 h 350"/>
                <a:gd name="T12" fmla="*/ 96 w 492"/>
                <a:gd name="T13" fmla="*/ 0 h 350"/>
                <a:gd name="T14" fmla="*/ 111 w 492"/>
                <a:gd name="T15" fmla="*/ 3 h 350"/>
                <a:gd name="T16" fmla="*/ 128 w 492"/>
                <a:gd name="T17" fmla="*/ 7 h 350"/>
                <a:gd name="T18" fmla="*/ 144 w 492"/>
                <a:gd name="T19" fmla="*/ 12 h 350"/>
                <a:gd name="T20" fmla="*/ 160 w 492"/>
                <a:gd name="T21" fmla="*/ 18 h 350"/>
                <a:gd name="T22" fmla="*/ 177 w 492"/>
                <a:gd name="T23" fmla="*/ 25 h 350"/>
                <a:gd name="T24" fmla="*/ 192 w 492"/>
                <a:gd name="T25" fmla="*/ 32 h 350"/>
                <a:gd name="T26" fmla="*/ 206 w 492"/>
                <a:gd name="T27" fmla="*/ 38 h 350"/>
                <a:gd name="T28" fmla="*/ 220 w 492"/>
                <a:gd name="T29" fmla="*/ 45 h 350"/>
                <a:gd name="T30" fmla="*/ 233 w 492"/>
                <a:gd name="T31" fmla="*/ 49 h 350"/>
                <a:gd name="T32" fmla="*/ 245 w 492"/>
                <a:gd name="T33" fmla="*/ 54 h 350"/>
                <a:gd name="T34" fmla="*/ 256 w 492"/>
                <a:gd name="T35" fmla="*/ 57 h 350"/>
                <a:gd name="T36" fmla="*/ 270 w 492"/>
                <a:gd name="T37" fmla="*/ 62 h 350"/>
                <a:gd name="T38" fmla="*/ 285 w 492"/>
                <a:gd name="T39" fmla="*/ 66 h 350"/>
                <a:gd name="T40" fmla="*/ 301 w 492"/>
                <a:gd name="T41" fmla="*/ 72 h 350"/>
                <a:gd name="T42" fmla="*/ 318 w 492"/>
                <a:gd name="T43" fmla="*/ 78 h 350"/>
                <a:gd name="T44" fmla="*/ 336 w 492"/>
                <a:gd name="T45" fmla="*/ 85 h 350"/>
                <a:gd name="T46" fmla="*/ 354 w 492"/>
                <a:gd name="T47" fmla="*/ 94 h 350"/>
                <a:gd name="T48" fmla="*/ 372 w 492"/>
                <a:gd name="T49" fmla="*/ 104 h 350"/>
                <a:gd name="T50" fmla="*/ 390 w 492"/>
                <a:gd name="T51" fmla="*/ 116 h 350"/>
                <a:gd name="T52" fmla="*/ 407 w 492"/>
                <a:gd name="T53" fmla="*/ 130 h 350"/>
                <a:gd name="T54" fmla="*/ 424 w 492"/>
                <a:gd name="T55" fmla="*/ 145 h 350"/>
                <a:gd name="T56" fmla="*/ 440 w 492"/>
                <a:gd name="T57" fmla="*/ 162 h 350"/>
                <a:gd name="T58" fmla="*/ 455 w 492"/>
                <a:gd name="T59" fmla="*/ 183 h 350"/>
                <a:gd name="T60" fmla="*/ 468 w 492"/>
                <a:gd name="T61" fmla="*/ 205 h 350"/>
                <a:gd name="T62" fmla="*/ 480 w 492"/>
                <a:gd name="T63" fmla="*/ 230 h 350"/>
                <a:gd name="T64" fmla="*/ 489 w 492"/>
                <a:gd name="T65" fmla="*/ 259 h 350"/>
                <a:gd name="T66" fmla="*/ 492 w 492"/>
                <a:gd name="T67" fmla="*/ 286 h 350"/>
                <a:gd name="T68" fmla="*/ 488 w 492"/>
                <a:gd name="T69" fmla="*/ 308 h 350"/>
                <a:gd name="T70" fmla="*/ 476 w 492"/>
                <a:gd name="T71" fmla="*/ 326 h 350"/>
                <a:gd name="T72" fmla="*/ 459 w 492"/>
                <a:gd name="T73" fmla="*/ 338 h 350"/>
                <a:gd name="T74" fmla="*/ 435 w 492"/>
                <a:gd name="T75" fmla="*/ 346 h 350"/>
                <a:gd name="T76" fmla="*/ 406 w 492"/>
                <a:gd name="T77" fmla="*/ 350 h 350"/>
                <a:gd name="T78" fmla="*/ 374 w 492"/>
                <a:gd name="T79" fmla="*/ 349 h 350"/>
                <a:gd name="T80" fmla="*/ 338 w 492"/>
                <a:gd name="T81" fmla="*/ 342 h 350"/>
                <a:gd name="T82" fmla="*/ 300 w 492"/>
                <a:gd name="T83" fmla="*/ 331 h 350"/>
                <a:gd name="T84" fmla="*/ 261 w 492"/>
                <a:gd name="T85" fmla="*/ 316 h 350"/>
                <a:gd name="T86" fmla="*/ 219 w 492"/>
                <a:gd name="T87" fmla="*/ 297 h 350"/>
                <a:gd name="T88" fmla="*/ 179 w 492"/>
                <a:gd name="T89" fmla="*/ 274 h 350"/>
                <a:gd name="T90" fmla="*/ 140 w 492"/>
                <a:gd name="T91" fmla="*/ 245 h 350"/>
                <a:gd name="T92" fmla="*/ 102 w 492"/>
                <a:gd name="T93" fmla="*/ 213 h 350"/>
                <a:gd name="T94" fmla="*/ 67 w 492"/>
                <a:gd name="T95" fmla="*/ 176 h 350"/>
                <a:gd name="T96" fmla="*/ 35 w 492"/>
                <a:gd name="T97" fmla="*/ 134 h 350"/>
                <a:gd name="T98" fmla="*/ 34 w 492"/>
                <a:gd name="T99" fmla="*/ 133 h 350"/>
                <a:gd name="T100" fmla="*/ 34 w 492"/>
                <a:gd name="T101" fmla="*/ 132 h 350"/>
                <a:gd name="T102" fmla="*/ 32 w 492"/>
                <a:gd name="T103" fmla="*/ 131 h 350"/>
                <a:gd name="T104" fmla="*/ 31 w 492"/>
                <a:gd name="T105" fmla="*/ 130 h 350"/>
                <a:gd name="T106" fmla="*/ 27 w 492"/>
                <a:gd name="T107" fmla="*/ 127 h 350"/>
                <a:gd name="T108" fmla="*/ 21 w 492"/>
                <a:gd name="T109" fmla="*/ 122 h 350"/>
                <a:gd name="T110" fmla="*/ 13 w 492"/>
                <a:gd name="T111" fmla="*/ 115 h 350"/>
                <a:gd name="T112" fmla="*/ 6 w 492"/>
                <a:gd name="T113" fmla="*/ 103 h 350"/>
                <a:gd name="T114" fmla="*/ 0 w 492"/>
                <a:gd name="T115" fmla="*/ 91 h 350"/>
                <a:gd name="T116" fmla="*/ 0 w 492"/>
                <a:gd name="T117" fmla="*/ 73 h 350"/>
                <a:gd name="T118" fmla="*/ 5 w 492"/>
                <a:gd name="T119" fmla="*/ 54 h 350"/>
                <a:gd name="T120" fmla="*/ 17 w 492"/>
                <a:gd name="T121" fmla="*/ 3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92" h="350">
                  <a:moveTo>
                    <a:pt x="17" y="30"/>
                  </a:moveTo>
                  <a:lnTo>
                    <a:pt x="28" y="18"/>
                  </a:lnTo>
                  <a:lnTo>
                    <a:pt x="38" y="9"/>
                  </a:lnTo>
                  <a:lnTo>
                    <a:pt x="51" y="3"/>
                  </a:lnTo>
                  <a:lnTo>
                    <a:pt x="65" y="0"/>
                  </a:lnTo>
                  <a:lnTo>
                    <a:pt x="80" y="0"/>
                  </a:lnTo>
                  <a:lnTo>
                    <a:pt x="96" y="0"/>
                  </a:lnTo>
                  <a:lnTo>
                    <a:pt x="111" y="3"/>
                  </a:lnTo>
                  <a:lnTo>
                    <a:pt x="128" y="7"/>
                  </a:lnTo>
                  <a:lnTo>
                    <a:pt x="144" y="12"/>
                  </a:lnTo>
                  <a:lnTo>
                    <a:pt x="160" y="18"/>
                  </a:lnTo>
                  <a:lnTo>
                    <a:pt x="177" y="25"/>
                  </a:lnTo>
                  <a:lnTo>
                    <a:pt x="192" y="32"/>
                  </a:lnTo>
                  <a:lnTo>
                    <a:pt x="206" y="38"/>
                  </a:lnTo>
                  <a:lnTo>
                    <a:pt x="220" y="45"/>
                  </a:lnTo>
                  <a:lnTo>
                    <a:pt x="233" y="49"/>
                  </a:lnTo>
                  <a:lnTo>
                    <a:pt x="245" y="54"/>
                  </a:lnTo>
                  <a:lnTo>
                    <a:pt x="256" y="57"/>
                  </a:lnTo>
                  <a:lnTo>
                    <a:pt x="270" y="62"/>
                  </a:lnTo>
                  <a:lnTo>
                    <a:pt x="285" y="66"/>
                  </a:lnTo>
                  <a:lnTo>
                    <a:pt x="301" y="72"/>
                  </a:lnTo>
                  <a:lnTo>
                    <a:pt x="318" y="78"/>
                  </a:lnTo>
                  <a:lnTo>
                    <a:pt x="336" y="85"/>
                  </a:lnTo>
                  <a:lnTo>
                    <a:pt x="354" y="94"/>
                  </a:lnTo>
                  <a:lnTo>
                    <a:pt x="372" y="104"/>
                  </a:lnTo>
                  <a:lnTo>
                    <a:pt x="390" y="116"/>
                  </a:lnTo>
                  <a:lnTo>
                    <a:pt x="407" y="130"/>
                  </a:lnTo>
                  <a:lnTo>
                    <a:pt x="424" y="145"/>
                  </a:lnTo>
                  <a:lnTo>
                    <a:pt x="440" y="162"/>
                  </a:lnTo>
                  <a:lnTo>
                    <a:pt x="455" y="183"/>
                  </a:lnTo>
                  <a:lnTo>
                    <a:pt x="468" y="205"/>
                  </a:lnTo>
                  <a:lnTo>
                    <a:pt x="480" y="230"/>
                  </a:lnTo>
                  <a:lnTo>
                    <a:pt x="489" y="259"/>
                  </a:lnTo>
                  <a:lnTo>
                    <a:pt x="492" y="286"/>
                  </a:lnTo>
                  <a:lnTo>
                    <a:pt x="488" y="308"/>
                  </a:lnTo>
                  <a:lnTo>
                    <a:pt x="476" y="326"/>
                  </a:lnTo>
                  <a:lnTo>
                    <a:pt x="459" y="338"/>
                  </a:lnTo>
                  <a:lnTo>
                    <a:pt x="435" y="346"/>
                  </a:lnTo>
                  <a:lnTo>
                    <a:pt x="406" y="350"/>
                  </a:lnTo>
                  <a:lnTo>
                    <a:pt x="374" y="349"/>
                  </a:lnTo>
                  <a:lnTo>
                    <a:pt x="338" y="342"/>
                  </a:lnTo>
                  <a:lnTo>
                    <a:pt x="300" y="331"/>
                  </a:lnTo>
                  <a:lnTo>
                    <a:pt x="261" y="316"/>
                  </a:lnTo>
                  <a:lnTo>
                    <a:pt x="219" y="297"/>
                  </a:lnTo>
                  <a:lnTo>
                    <a:pt x="179" y="274"/>
                  </a:lnTo>
                  <a:lnTo>
                    <a:pt x="140" y="245"/>
                  </a:lnTo>
                  <a:lnTo>
                    <a:pt x="102" y="213"/>
                  </a:lnTo>
                  <a:lnTo>
                    <a:pt x="67" y="176"/>
                  </a:lnTo>
                  <a:lnTo>
                    <a:pt x="35" y="134"/>
                  </a:lnTo>
                  <a:lnTo>
                    <a:pt x="34" y="133"/>
                  </a:lnTo>
                  <a:lnTo>
                    <a:pt x="34" y="132"/>
                  </a:lnTo>
                  <a:lnTo>
                    <a:pt x="32" y="131"/>
                  </a:lnTo>
                  <a:lnTo>
                    <a:pt x="31" y="130"/>
                  </a:lnTo>
                  <a:lnTo>
                    <a:pt x="27" y="127"/>
                  </a:lnTo>
                  <a:lnTo>
                    <a:pt x="21" y="122"/>
                  </a:lnTo>
                  <a:lnTo>
                    <a:pt x="13" y="115"/>
                  </a:lnTo>
                  <a:lnTo>
                    <a:pt x="6" y="103"/>
                  </a:lnTo>
                  <a:lnTo>
                    <a:pt x="0" y="91"/>
                  </a:lnTo>
                  <a:lnTo>
                    <a:pt x="0" y="73"/>
                  </a:lnTo>
                  <a:lnTo>
                    <a:pt x="5" y="54"/>
                  </a:lnTo>
                  <a:lnTo>
                    <a:pt x="17" y="30"/>
                  </a:lnTo>
                  <a:close/>
                </a:path>
              </a:pathLst>
            </a:custGeom>
            <a:solidFill>
              <a:srgbClr val="D1E0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0" name="Freeform 277">
              <a:extLst>
                <a:ext uri="{FF2B5EF4-FFF2-40B4-BE49-F238E27FC236}">
                  <a16:creationId xmlns:a16="http://schemas.microsoft.com/office/drawing/2014/main" id="{1293E4BE-C059-43CB-B386-8FF1E920D536}"/>
                </a:ext>
              </a:extLst>
            </p:cNvPr>
            <p:cNvSpPr>
              <a:spLocks/>
            </p:cNvSpPr>
            <p:nvPr/>
          </p:nvSpPr>
          <p:spPr bwMode="auto">
            <a:xfrm>
              <a:off x="861" y="3586"/>
              <a:ext cx="231" cy="164"/>
            </a:xfrm>
            <a:custGeom>
              <a:avLst/>
              <a:gdLst>
                <a:gd name="T0" fmla="*/ 18 w 463"/>
                <a:gd name="T1" fmla="*/ 29 h 330"/>
                <a:gd name="T2" fmla="*/ 27 w 463"/>
                <a:gd name="T3" fmla="*/ 18 h 330"/>
                <a:gd name="T4" fmla="*/ 39 w 463"/>
                <a:gd name="T5" fmla="*/ 10 h 330"/>
                <a:gd name="T6" fmla="*/ 50 w 463"/>
                <a:gd name="T7" fmla="*/ 4 h 330"/>
                <a:gd name="T8" fmla="*/ 63 w 463"/>
                <a:gd name="T9" fmla="*/ 2 h 330"/>
                <a:gd name="T10" fmla="*/ 77 w 463"/>
                <a:gd name="T11" fmla="*/ 0 h 330"/>
                <a:gd name="T12" fmla="*/ 92 w 463"/>
                <a:gd name="T13" fmla="*/ 2 h 330"/>
                <a:gd name="T14" fmla="*/ 107 w 463"/>
                <a:gd name="T15" fmla="*/ 4 h 330"/>
                <a:gd name="T16" fmla="*/ 122 w 463"/>
                <a:gd name="T17" fmla="*/ 7 h 330"/>
                <a:gd name="T18" fmla="*/ 138 w 463"/>
                <a:gd name="T19" fmla="*/ 13 h 330"/>
                <a:gd name="T20" fmla="*/ 153 w 463"/>
                <a:gd name="T21" fmla="*/ 19 h 330"/>
                <a:gd name="T22" fmla="*/ 168 w 463"/>
                <a:gd name="T23" fmla="*/ 25 h 330"/>
                <a:gd name="T24" fmla="*/ 183 w 463"/>
                <a:gd name="T25" fmla="*/ 32 h 330"/>
                <a:gd name="T26" fmla="*/ 196 w 463"/>
                <a:gd name="T27" fmla="*/ 37 h 330"/>
                <a:gd name="T28" fmla="*/ 209 w 463"/>
                <a:gd name="T29" fmla="*/ 43 h 330"/>
                <a:gd name="T30" fmla="*/ 222 w 463"/>
                <a:gd name="T31" fmla="*/ 48 h 330"/>
                <a:gd name="T32" fmla="*/ 232 w 463"/>
                <a:gd name="T33" fmla="*/ 52 h 330"/>
                <a:gd name="T34" fmla="*/ 244 w 463"/>
                <a:gd name="T35" fmla="*/ 56 h 330"/>
                <a:gd name="T36" fmla="*/ 256 w 463"/>
                <a:gd name="T37" fmla="*/ 59 h 330"/>
                <a:gd name="T38" fmla="*/ 270 w 463"/>
                <a:gd name="T39" fmla="*/ 64 h 330"/>
                <a:gd name="T40" fmla="*/ 285 w 463"/>
                <a:gd name="T41" fmla="*/ 70 h 330"/>
                <a:gd name="T42" fmla="*/ 301 w 463"/>
                <a:gd name="T43" fmla="*/ 75 h 330"/>
                <a:gd name="T44" fmla="*/ 317 w 463"/>
                <a:gd name="T45" fmla="*/ 82 h 330"/>
                <a:gd name="T46" fmla="*/ 334 w 463"/>
                <a:gd name="T47" fmla="*/ 90 h 330"/>
                <a:gd name="T48" fmla="*/ 351 w 463"/>
                <a:gd name="T49" fmla="*/ 99 h 330"/>
                <a:gd name="T50" fmla="*/ 367 w 463"/>
                <a:gd name="T51" fmla="*/ 110 h 330"/>
                <a:gd name="T52" fmla="*/ 384 w 463"/>
                <a:gd name="T53" fmla="*/ 123 h 330"/>
                <a:gd name="T54" fmla="*/ 399 w 463"/>
                <a:gd name="T55" fmla="*/ 138 h 330"/>
                <a:gd name="T56" fmla="*/ 414 w 463"/>
                <a:gd name="T57" fmla="*/ 155 h 330"/>
                <a:gd name="T58" fmla="*/ 428 w 463"/>
                <a:gd name="T59" fmla="*/ 173 h 330"/>
                <a:gd name="T60" fmla="*/ 440 w 463"/>
                <a:gd name="T61" fmla="*/ 195 h 330"/>
                <a:gd name="T62" fmla="*/ 450 w 463"/>
                <a:gd name="T63" fmla="*/ 219 h 330"/>
                <a:gd name="T64" fmla="*/ 459 w 463"/>
                <a:gd name="T65" fmla="*/ 246 h 330"/>
                <a:gd name="T66" fmla="*/ 463 w 463"/>
                <a:gd name="T67" fmla="*/ 271 h 330"/>
                <a:gd name="T68" fmla="*/ 459 w 463"/>
                <a:gd name="T69" fmla="*/ 292 h 330"/>
                <a:gd name="T70" fmla="*/ 448 w 463"/>
                <a:gd name="T71" fmla="*/ 309 h 330"/>
                <a:gd name="T72" fmla="*/ 432 w 463"/>
                <a:gd name="T73" fmla="*/ 321 h 330"/>
                <a:gd name="T74" fmla="*/ 410 w 463"/>
                <a:gd name="T75" fmla="*/ 328 h 330"/>
                <a:gd name="T76" fmla="*/ 382 w 463"/>
                <a:gd name="T77" fmla="*/ 330 h 330"/>
                <a:gd name="T78" fmla="*/ 352 w 463"/>
                <a:gd name="T79" fmla="*/ 329 h 330"/>
                <a:gd name="T80" fmla="*/ 319 w 463"/>
                <a:gd name="T81" fmla="*/ 322 h 330"/>
                <a:gd name="T82" fmla="*/ 283 w 463"/>
                <a:gd name="T83" fmla="*/ 311 h 330"/>
                <a:gd name="T84" fmla="*/ 245 w 463"/>
                <a:gd name="T85" fmla="*/ 298 h 330"/>
                <a:gd name="T86" fmla="*/ 207 w 463"/>
                <a:gd name="T87" fmla="*/ 279 h 330"/>
                <a:gd name="T88" fmla="*/ 169 w 463"/>
                <a:gd name="T89" fmla="*/ 256 h 330"/>
                <a:gd name="T90" fmla="*/ 132 w 463"/>
                <a:gd name="T91" fmla="*/ 230 h 330"/>
                <a:gd name="T92" fmla="*/ 96 w 463"/>
                <a:gd name="T93" fmla="*/ 200 h 330"/>
                <a:gd name="T94" fmla="*/ 63 w 463"/>
                <a:gd name="T95" fmla="*/ 165 h 330"/>
                <a:gd name="T96" fmla="*/ 33 w 463"/>
                <a:gd name="T97" fmla="*/ 127 h 330"/>
                <a:gd name="T98" fmla="*/ 33 w 463"/>
                <a:gd name="T99" fmla="*/ 127 h 330"/>
                <a:gd name="T100" fmla="*/ 32 w 463"/>
                <a:gd name="T101" fmla="*/ 126 h 330"/>
                <a:gd name="T102" fmla="*/ 30 w 463"/>
                <a:gd name="T103" fmla="*/ 125 h 330"/>
                <a:gd name="T104" fmla="*/ 29 w 463"/>
                <a:gd name="T105" fmla="*/ 124 h 330"/>
                <a:gd name="T106" fmla="*/ 26 w 463"/>
                <a:gd name="T107" fmla="*/ 121 h 330"/>
                <a:gd name="T108" fmla="*/ 19 w 463"/>
                <a:gd name="T109" fmla="*/ 116 h 330"/>
                <a:gd name="T110" fmla="*/ 12 w 463"/>
                <a:gd name="T111" fmla="*/ 109 h 330"/>
                <a:gd name="T112" fmla="*/ 5 w 463"/>
                <a:gd name="T113" fmla="*/ 98 h 330"/>
                <a:gd name="T114" fmla="*/ 2 w 463"/>
                <a:gd name="T115" fmla="*/ 86 h 330"/>
                <a:gd name="T116" fmla="*/ 0 w 463"/>
                <a:gd name="T117" fmla="*/ 70 h 330"/>
                <a:gd name="T118" fmla="*/ 6 w 463"/>
                <a:gd name="T119" fmla="*/ 51 h 330"/>
                <a:gd name="T120" fmla="*/ 18 w 463"/>
                <a:gd name="T121" fmla="*/ 29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63" h="330">
                  <a:moveTo>
                    <a:pt x="18" y="29"/>
                  </a:moveTo>
                  <a:lnTo>
                    <a:pt x="27" y="18"/>
                  </a:lnTo>
                  <a:lnTo>
                    <a:pt x="39" y="10"/>
                  </a:lnTo>
                  <a:lnTo>
                    <a:pt x="50" y="4"/>
                  </a:lnTo>
                  <a:lnTo>
                    <a:pt x="63" y="2"/>
                  </a:lnTo>
                  <a:lnTo>
                    <a:pt x="77" y="0"/>
                  </a:lnTo>
                  <a:lnTo>
                    <a:pt x="92" y="2"/>
                  </a:lnTo>
                  <a:lnTo>
                    <a:pt x="107" y="4"/>
                  </a:lnTo>
                  <a:lnTo>
                    <a:pt x="122" y="7"/>
                  </a:lnTo>
                  <a:lnTo>
                    <a:pt x="138" y="13"/>
                  </a:lnTo>
                  <a:lnTo>
                    <a:pt x="153" y="19"/>
                  </a:lnTo>
                  <a:lnTo>
                    <a:pt x="168" y="25"/>
                  </a:lnTo>
                  <a:lnTo>
                    <a:pt x="183" y="32"/>
                  </a:lnTo>
                  <a:lnTo>
                    <a:pt x="196" y="37"/>
                  </a:lnTo>
                  <a:lnTo>
                    <a:pt x="209" y="43"/>
                  </a:lnTo>
                  <a:lnTo>
                    <a:pt x="222" y="48"/>
                  </a:lnTo>
                  <a:lnTo>
                    <a:pt x="232" y="52"/>
                  </a:lnTo>
                  <a:lnTo>
                    <a:pt x="244" y="56"/>
                  </a:lnTo>
                  <a:lnTo>
                    <a:pt x="256" y="59"/>
                  </a:lnTo>
                  <a:lnTo>
                    <a:pt x="270" y="64"/>
                  </a:lnTo>
                  <a:lnTo>
                    <a:pt x="285" y="70"/>
                  </a:lnTo>
                  <a:lnTo>
                    <a:pt x="301" y="75"/>
                  </a:lnTo>
                  <a:lnTo>
                    <a:pt x="317" y="82"/>
                  </a:lnTo>
                  <a:lnTo>
                    <a:pt x="334" y="90"/>
                  </a:lnTo>
                  <a:lnTo>
                    <a:pt x="351" y="99"/>
                  </a:lnTo>
                  <a:lnTo>
                    <a:pt x="367" y="110"/>
                  </a:lnTo>
                  <a:lnTo>
                    <a:pt x="384" y="123"/>
                  </a:lnTo>
                  <a:lnTo>
                    <a:pt x="399" y="138"/>
                  </a:lnTo>
                  <a:lnTo>
                    <a:pt x="414" y="155"/>
                  </a:lnTo>
                  <a:lnTo>
                    <a:pt x="428" y="173"/>
                  </a:lnTo>
                  <a:lnTo>
                    <a:pt x="440" y="195"/>
                  </a:lnTo>
                  <a:lnTo>
                    <a:pt x="450" y="219"/>
                  </a:lnTo>
                  <a:lnTo>
                    <a:pt x="459" y="246"/>
                  </a:lnTo>
                  <a:lnTo>
                    <a:pt x="463" y="271"/>
                  </a:lnTo>
                  <a:lnTo>
                    <a:pt x="459" y="292"/>
                  </a:lnTo>
                  <a:lnTo>
                    <a:pt x="448" y="309"/>
                  </a:lnTo>
                  <a:lnTo>
                    <a:pt x="432" y="321"/>
                  </a:lnTo>
                  <a:lnTo>
                    <a:pt x="410" y="328"/>
                  </a:lnTo>
                  <a:lnTo>
                    <a:pt x="382" y="330"/>
                  </a:lnTo>
                  <a:lnTo>
                    <a:pt x="352" y="329"/>
                  </a:lnTo>
                  <a:lnTo>
                    <a:pt x="319" y="322"/>
                  </a:lnTo>
                  <a:lnTo>
                    <a:pt x="283" y="311"/>
                  </a:lnTo>
                  <a:lnTo>
                    <a:pt x="245" y="298"/>
                  </a:lnTo>
                  <a:lnTo>
                    <a:pt x="207" y="279"/>
                  </a:lnTo>
                  <a:lnTo>
                    <a:pt x="169" y="256"/>
                  </a:lnTo>
                  <a:lnTo>
                    <a:pt x="132" y="230"/>
                  </a:lnTo>
                  <a:lnTo>
                    <a:pt x="96" y="200"/>
                  </a:lnTo>
                  <a:lnTo>
                    <a:pt x="63" y="165"/>
                  </a:lnTo>
                  <a:lnTo>
                    <a:pt x="33" y="127"/>
                  </a:lnTo>
                  <a:lnTo>
                    <a:pt x="33" y="127"/>
                  </a:lnTo>
                  <a:lnTo>
                    <a:pt x="32" y="126"/>
                  </a:lnTo>
                  <a:lnTo>
                    <a:pt x="30" y="125"/>
                  </a:lnTo>
                  <a:lnTo>
                    <a:pt x="29" y="124"/>
                  </a:lnTo>
                  <a:lnTo>
                    <a:pt x="26" y="121"/>
                  </a:lnTo>
                  <a:lnTo>
                    <a:pt x="19" y="116"/>
                  </a:lnTo>
                  <a:lnTo>
                    <a:pt x="12" y="109"/>
                  </a:lnTo>
                  <a:lnTo>
                    <a:pt x="5" y="98"/>
                  </a:lnTo>
                  <a:lnTo>
                    <a:pt x="2" y="86"/>
                  </a:lnTo>
                  <a:lnTo>
                    <a:pt x="0" y="70"/>
                  </a:lnTo>
                  <a:lnTo>
                    <a:pt x="6" y="51"/>
                  </a:lnTo>
                  <a:lnTo>
                    <a:pt x="18" y="29"/>
                  </a:lnTo>
                  <a:close/>
                </a:path>
              </a:pathLst>
            </a:custGeom>
            <a:solidFill>
              <a:srgbClr val="C4D8D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1" name="Freeform 278">
              <a:extLst>
                <a:ext uri="{FF2B5EF4-FFF2-40B4-BE49-F238E27FC236}">
                  <a16:creationId xmlns:a16="http://schemas.microsoft.com/office/drawing/2014/main" id="{724A26FB-1682-456F-AD91-BAF26888B143}"/>
                </a:ext>
              </a:extLst>
            </p:cNvPr>
            <p:cNvSpPr>
              <a:spLocks/>
            </p:cNvSpPr>
            <p:nvPr/>
          </p:nvSpPr>
          <p:spPr bwMode="auto">
            <a:xfrm>
              <a:off x="869" y="3593"/>
              <a:ext cx="216" cy="155"/>
            </a:xfrm>
            <a:custGeom>
              <a:avLst/>
              <a:gdLst>
                <a:gd name="T0" fmla="*/ 16 w 432"/>
                <a:gd name="T1" fmla="*/ 27 h 310"/>
                <a:gd name="T2" fmla="*/ 25 w 432"/>
                <a:gd name="T3" fmla="*/ 16 h 310"/>
                <a:gd name="T4" fmla="*/ 34 w 432"/>
                <a:gd name="T5" fmla="*/ 8 h 310"/>
                <a:gd name="T6" fmla="*/ 46 w 432"/>
                <a:gd name="T7" fmla="*/ 4 h 310"/>
                <a:gd name="T8" fmla="*/ 58 w 432"/>
                <a:gd name="T9" fmla="*/ 0 h 310"/>
                <a:gd name="T10" fmla="*/ 71 w 432"/>
                <a:gd name="T11" fmla="*/ 0 h 310"/>
                <a:gd name="T12" fmla="*/ 85 w 432"/>
                <a:gd name="T13" fmla="*/ 0 h 310"/>
                <a:gd name="T14" fmla="*/ 99 w 432"/>
                <a:gd name="T15" fmla="*/ 4 h 310"/>
                <a:gd name="T16" fmla="*/ 114 w 432"/>
                <a:gd name="T17" fmla="*/ 7 h 310"/>
                <a:gd name="T18" fmla="*/ 129 w 432"/>
                <a:gd name="T19" fmla="*/ 12 h 310"/>
                <a:gd name="T20" fmla="*/ 143 w 432"/>
                <a:gd name="T21" fmla="*/ 18 h 310"/>
                <a:gd name="T22" fmla="*/ 158 w 432"/>
                <a:gd name="T23" fmla="*/ 23 h 310"/>
                <a:gd name="T24" fmla="*/ 171 w 432"/>
                <a:gd name="T25" fmla="*/ 29 h 310"/>
                <a:gd name="T26" fmla="*/ 184 w 432"/>
                <a:gd name="T27" fmla="*/ 35 h 310"/>
                <a:gd name="T28" fmla="*/ 197 w 432"/>
                <a:gd name="T29" fmla="*/ 41 h 310"/>
                <a:gd name="T30" fmla="*/ 208 w 432"/>
                <a:gd name="T31" fmla="*/ 45 h 310"/>
                <a:gd name="T32" fmla="*/ 219 w 432"/>
                <a:gd name="T33" fmla="*/ 49 h 310"/>
                <a:gd name="T34" fmla="*/ 229 w 432"/>
                <a:gd name="T35" fmla="*/ 52 h 310"/>
                <a:gd name="T36" fmla="*/ 240 w 432"/>
                <a:gd name="T37" fmla="*/ 56 h 310"/>
                <a:gd name="T38" fmla="*/ 254 w 432"/>
                <a:gd name="T39" fmla="*/ 60 h 310"/>
                <a:gd name="T40" fmla="*/ 268 w 432"/>
                <a:gd name="T41" fmla="*/ 65 h 310"/>
                <a:gd name="T42" fmla="*/ 282 w 432"/>
                <a:gd name="T43" fmla="*/ 69 h 310"/>
                <a:gd name="T44" fmla="*/ 297 w 432"/>
                <a:gd name="T45" fmla="*/ 76 h 310"/>
                <a:gd name="T46" fmla="*/ 313 w 432"/>
                <a:gd name="T47" fmla="*/ 83 h 310"/>
                <a:gd name="T48" fmla="*/ 328 w 432"/>
                <a:gd name="T49" fmla="*/ 92 h 310"/>
                <a:gd name="T50" fmla="*/ 343 w 432"/>
                <a:gd name="T51" fmla="*/ 103 h 310"/>
                <a:gd name="T52" fmla="*/ 358 w 432"/>
                <a:gd name="T53" fmla="*/ 114 h 310"/>
                <a:gd name="T54" fmla="*/ 373 w 432"/>
                <a:gd name="T55" fmla="*/ 128 h 310"/>
                <a:gd name="T56" fmla="*/ 387 w 432"/>
                <a:gd name="T57" fmla="*/ 144 h 310"/>
                <a:gd name="T58" fmla="*/ 398 w 432"/>
                <a:gd name="T59" fmla="*/ 163 h 310"/>
                <a:gd name="T60" fmla="*/ 410 w 432"/>
                <a:gd name="T61" fmla="*/ 182 h 310"/>
                <a:gd name="T62" fmla="*/ 420 w 432"/>
                <a:gd name="T63" fmla="*/ 205 h 310"/>
                <a:gd name="T64" fmla="*/ 428 w 432"/>
                <a:gd name="T65" fmla="*/ 231 h 310"/>
                <a:gd name="T66" fmla="*/ 432 w 432"/>
                <a:gd name="T67" fmla="*/ 255 h 310"/>
                <a:gd name="T68" fmla="*/ 428 w 432"/>
                <a:gd name="T69" fmla="*/ 274 h 310"/>
                <a:gd name="T70" fmla="*/ 418 w 432"/>
                <a:gd name="T71" fmla="*/ 291 h 310"/>
                <a:gd name="T72" fmla="*/ 402 w 432"/>
                <a:gd name="T73" fmla="*/ 301 h 310"/>
                <a:gd name="T74" fmla="*/ 381 w 432"/>
                <a:gd name="T75" fmla="*/ 308 h 310"/>
                <a:gd name="T76" fmla="*/ 356 w 432"/>
                <a:gd name="T77" fmla="*/ 310 h 310"/>
                <a:gd name="T78" fmla="*/ 327 w 432"/>
                <a:gd name="T79" fmla="*/ 308 h 310"/>
                <a:gd name="T80" fmla="*/ 295 w 432"/>
                <a:gd name="T81" fmla="*/ 302 h 310"/>
                <a:gd name="T82" fmla="*/ 261 w 432"/>
                <a:gd name="T83" fmla="*/ 292 h 310"/>
                <a:gd name="T84" fmla="*/ 227 w 432"/>
                <a:gd name="T85" fmla="*/ 278 h 310"/>
                <a:gd name="T86" fmla="*/ 191 w 432"/>
                <a:gd name="T87" fmla="*/ 261 h 310"/>
                <a:gd name="T88" fmla="*/ 155 w 432"/>
                <a:gd name="T89" fmla="*/ 239 h 310"/>
                <a:gd name="T90" fmla="*/ 121 w 432"/>
                <a:gd name="T91" fmla="*/ 215 h 310"/>
                <a:gd name="T92" fmla="*/ 88 w 432"/>
                <a:gd name="T93" fmla="*/ 186 h 310"/>
                <a:gd name="T94" fmla="*/ 57 w 432"/>
                <a:gd name="T95" fmla="*/ 153 h 310"/>
                <a:gd name="T96" fmla="*/ 30 w 432"/>
                <a:gd name="T97" fmla="*/ 119 h 310"/>
                <a:gd name="T98" fmla="*/ 30 w 432"/>
                <a:gd name="T99" fmla="*/ 119 h 310"/>
                <a:gd name="T100" fmla="*/ 28 w 432"/>
                <a:gd name="T101" fmla="*/ 118 h 310"/>
                <a:gd name="T102" fmla="*/ 27 w 432"/>
                <a:gd name="T103" fmla="*/ 118 h 310"/>
                <a:gd name="T104" fmla="*/ 26 w 432"/>
                <a:gd name="T105" fmla="*/ 117 h 310"/>
                <a:gd name="T106" fmla="*/ 22 w 432"/>
                <a:gd name="T107" fmla="*/ 114 h 310"/>
                <a:gd name="T108" fmla="*/ 16 w 432"/>
                <a:gd name="T109" fmla="*/ 109 h 310"/>
                <a:gd name="T110" fmla="*/ 10 w 432"/>
                <a:gd name="T111" fmla="*/ 102 h 310"/>
                <a:gd name="T112" fmla="*/ 4 w 432"/>
                <a:gd name="T113" fmla="*/ 92 h 310"/>
                <a:gd name="T114" fmla="*/ 0 w 432"/>
                <a:gd name="T115" fmla="*/ 80 h 310"/>
                <a:gd name="T116" fmla="*/ 0 w 432"/>
                <a:gd name="T117" fmla="*/ 65 h 310"/>
                <a:gd name="T118" fmla="*/ 4 w 432"/>
                <a:gd name="T119" fmla="*/ 47 h 310"/>
                <a:gd name="T120" fmla="*/ 16 w 432"/>
                <a:gd name="T121" fmla="*/ 2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32" h="310">
                  <a:moveTo>
                    <a:pt x="16" y="27"/>
                  </a:moveTo>
                  <a:lnTo>
                    <a:pt x="25" y="16"/>
                  </a:lnTo>
                  <a:lnTo>
                    <a:pt x="34" y="8"/>
                  </a:lnTo>
                  <a:lnTo>
                    <a:pt x="46" y="4"/>
                  </a:lnTo>
                  <a:lnTo>
                    <a:pt x="58" y="0"/>
                  </a:lnTo>
                  <a:lnTo>
                    <a:pt x="71" y="0"/>
                  </a:lnTo>
                  <a:lnTo>
                    <a:pt x="85" y="0"/>
                  </a:lnTo>
                  <a:lnTo>
                    <a:pt x="99" y="4"/>
                  </a:lnTo>
                  <a:lnTo>
                    <a:pt x="114" y="7"/>
                  </a:lnTo>
                  <a:lnTo>
                    <a:pt x="129" y="12"/>
                  </a:lnTo>
                  <a:lnTo>
                    <a:pt x="143" y="18"/>
                  </a:lnTo>
                  <a:lnTo>
                    <a:pt x="158" y="23"/>
                  </a:lnTo>
                  <a:lnTo>
                    <a:pt x="171" y="29"/>
                  </a:lnTo>
                  <a:lnTo>
                    <a:pt x="184" y="35"/>
                  </a:lnTo>
                  <a:lnTo>
                    <a:pt x="197" y="41"/>
                  </a:lnTo>
                  <a:lnTo>
                    <a:pt x="208" y="45"/>
                  </a:lnTo>
                  <a:lnTo>
                    <a:pt x="219" y="49"/>
                  </a:lnTo>
                  <a:lnTo>
                    <a:pt x="229" y="52"/>
                  </a:lnTo>
                  <a:lnTo>
                    <a:pt x="240" y="56"/>
                  </a:lnTo>
                  <a:lnTo>
                    <a:pt x="254" y="60"/>
                  </a:lnTo>
                  <a:lnTo>
                    <a:pt x="268" y="65"/>
                  </a:lnTo>
                  <a:lnTo>
                    <a:pt x="282" y="69"/>
                  </a:lnTo>
                  <a:lnTo>
                    <a:pt x="297" y="76"/>
                  </a:lnTo>
                  <a:lnTo>
                    <a:pt x="313" y="83"/>
                  </a:lnTo>
                  <a:lnTo>
                    <a:pt x="328" y="92"/>
                  </a:lnTo>
                  <a:lnTo>
                    <a:pt x="343" y="103"/>
                  </a:lnTo>
                  <a:lnTo>
                    <a:pt x="358" y="114"/>
                  </a:lnTo>
                  <a:lnTo>
                    <a:pt x="373" y="128"/>
                  </a:lnTo>
                  <a:lnTo>
                    <a:pt x="387" y="144"/>
                  </a:lnTo>
                  <a:lnTo>
                    <a:pt x="398" y="163"/>
                  </a:lnTo>
                  <a:lnTo>
                    <a:pt x="410" y="182"/>
                  </a:lnTo>
                  <a:lnTo>
                    <a:pt x="420" y="205"/>
                  </a:lnTo>
                  <a:lnTo>
                    <a:pt x="428" y="231"/>
                  </a:lnTo>
                  <a:lnTo>
                    <a:pt x="432" y="255"/>
                  </a:lnTo>
                  <a:lnTo>
                    <a:pt x="428" y="274"/>
                  </a:lnTo>
                  <a:lnTo>
                    <a:pt x="418" y="291"/>
                  </a:lnTo>
                  <a:lnTo>
                    <a:pt x="402" y="301"/>
                  </a:lnTo>
                  <a:lnTo>
                    <a:pt x="381" y="308"/>
                  </a:lnTo>
                  <a:lnTo>
                    <a:pt x="356" y="310"/>
                  </a:lnTo>
                  <a:lnTo>
                    <a:pt x="327" y="308"/>
                  </a:lnTo>
                  <a:lnTo>
                    <a:pt x="295" y="302"/>
                  </a:lnTo>
                  <a:lnTo>
                    <a:pt x="261" y="292"/>
                  </a:lnTo>
                  <a:lnTo>
                    <a:pt x="227" y="278"/>
                  </a:lnTo>
                  <a:lnTo>
                    <a:pt x="191" y="261"/>
                  </a:lnTo>
                  <a:lnTo>
                    <a:pt x="155" y="239"/>
                  </a:lnTo>
                  <a:lnTo>
                    <a:pt x="121" y="215"/>
                  </a:lnTo>
                  <a:lnTo>
                    <a:pt x="88" y="186"/>
                  </a:lnTo>
                  <a:lnTo>
                    <a:pt x="57" y="153"/>
                  </a:lnTo>
                  <a:lnTo>
                    <a:pt x="30" y="119"/>
                  </a:lnTo>
                  <a:lnTo>
                    <a:pt x="30" y="119"/>
                  </a:lnTo>
                  <a:lnTo>
                    <a:pt x="28" y="118"/>
                  </a:lnTo>
                  <a:lnTo>
                    <a:pt x="27" y="118"/>
                  </a:lnTo>
                  <a:lnTo>
                    <a:pt x="26" y="117"/>
                  </a:lnTo>
                  <a:lnTo>
                    <a:pt x="22" y="114"/>
                  </a:lnTo>
                  <a:lnTo>
                    <a:pt x="16" y="109"/>
                  </a:lnTo>
                  <a:lnTo>
                    <a:pt x="10" y="102"/>
                  </a:lnTo>
                  <a:lnTo>
                    <a:pt x="4" y="92"/>
                  </a:lnTo>
                  <a:lnTo>
                    <a:pt x="0" y="80"/>
                  </a:lnTo>
                  <a:lnTo>
                    <a:pt x="0" y="65"/>
                  </a:lnTo>
                  <a:lnTo>
                    <a:pt x="4" y="47"/>
                  </a:lnTo>
                  <a:lnTo>
                    <a:pt x="16" y="27"/>
                  </a:lnTo>
                  <a:close/>
                </a:path>
              </a:pathLst>
            </a:custGeom>
            <a:solidFill>
              <a:srgbClr val="BAD3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2" name="Freeform 279">
              <a:extLst>
                <a:ext uri="{FF2B5EF4-FFF2-40B4-BE49-F238E27FC236}">
                  <a16:creationId xmlns:a16="http://schemas.microsoft.com/office/drawing/2014/main" id="{513A447E-9569-4754-AD9F-91E34F33144E}"/>
                </a:ext>
              </a:extLst>
            </p:cNvPr>
            <p:cNvSpPr>
              <a:spLocks/>
            </p:cNvSpPr>
            <p:nvPr/>
          </p:nvSpPr>
          <p:spPr bwMode="auto">
            <a:xfrm>
              <a:off x="879" y="3600"/>
              <a:ext cx="201" cy="144"/>
            </a:xfrm>
            <a:custGeom>
              <a:avLst/>
              <a:gdLst>
                <a:gd name="T0" fmla="*/ 28 w 402"/>
                <a:gd name="T1" fmla="*/ 111 h 288"/>
                <a:gd name="T2" fmla="*/ 26 w 402"/>
                <a:gd name="T3" fmla="*/ 110 h 288"/>
                <a:gd name="T4" fmla="*/ 20 w 402"/>
                <a:gd name="T5" fmla="*/ 106 h 288"/>
                <a:gd name="T6" fmla="*/ 13 w 402"/>
                <a:gd name="T7" fmla="*/ 100 h 288"/>
                <a:gd name="T8" fmla="*/ 6 w 402"/>
                <a:gd name="T9" fmla="*/ 91 h 288"/>
                <a:gd name="T10" fmla="*/ 1 w 402"/>
                <a:gd name="T11" fmla="*/ 80 h 288"/>
                <a:gd name="T12" fmla="*/ 0 w 402"/>
                <a:gd name="T13" fmla="*/ 65 h 288"/>
                <a:gd name="T14" fmla="*/ 4 w 402"/>
                <a:gd name="T15" fmla="*/ 46 h 288"/>
                <a:gd name="T16" fmla="*/ 15 w 402"/>
                <a:gd name="T17" fmla="*/ 25 h 288"/>
                <a:gd name="T18" fmla="*/ 23 w 402"/>
                <a:gd name="T19" fmla="*/ 15 h 288"/>
                <a:gd name="T20" fmla="*/ 34 w 402"/>
                <a:gd name="T21" fmla="*/ 8 h 288"/>
                <a:gd name="T22" fmla="*/ 44 w 402"/>
                <a:gd name="T23" fmla="*/ 4 h 288"/>
                <a:gd name="T24" fmla="*/ 56 w 402"/>
                <a:gd name="T25" fmla="*/ 0 h 288"/>
                <a:gd name="T26" fmla="*/ 68 w 402"/>
                <a:gd name="T27" fmla="*/ 0 h 288"/>
                <a:gd name="T28" fmla="*/ 81 w 402"/>
                <a:gd name="T29" fmla="*/ 1 h 288"/>
                <a:gd name="T30" fmla="*/ 95 w 402"/>
                <a:gd name="T31" fmla="*/ 4 h 288"/>
                <a:gd name="T32" fmla="*/ 109 w 402"/>
                <a:gd name="T33" fmla="*/ 7 h 288"/>
                <a:gd name="T34" fmla="*/ 122 w 402"/>
                <a:gd name="T35" fmla="*/ 12 h 288"/>
                <a:gd name="T36" fmla="*/ 136 w 402"/>
                <a:gd name="T37" fmla="*/ 16 h 288"/>
                <a:gd name="T38" fmla="*/ 149 w 402"/>
                <a:gd name="T39" fmla="*/ 22 h 288"/>
                <a:gd name="T40" fmla="*/ 162 w 402"/>
                <a:gd name="T41" fmla="*/ 28 h 288"/>
                <a:gd name="T42" fmla="*/ 174 w 402"/>
                <a:gd name="T43" fmla="*/ 33 h 288"/>
                <a:gd name="T44" fmla="*/ 186 w 402"/>
                <a:gd name="T45" fmla="*/ 38 h 288"/>
                <a:gd name="T46" fmla="*/ 197 w 402"/>
                <a:gd name="T47" fmla="*/ 43 h 288"/>
                <a:gd name="T48" fmla="*/ 207 w 402"/>
                <a:gd name="T49" fmla="*/ 46 h 288"/>
                <a:gd name="T50" fmla="*/ 217 w 402"/>
                <a:gd name="T51" fmla="*/ 50 h 288"/>
                <a:gd name="T52" fmla="*/ 227 w 402"/>
                <a:gd name="T53" fmla="*/ 53 h 288"/>
                <a:gd name="T54" fmla="*/ 240 w 402"/>
                <a:gd name="T55" fmla="*/ 57 h 288"/>
                <a:gd name="T56" fmla="*/ 253 w 402"/>
                <a:gd name="T57" fmla="*/ 61 h 288"/>
                <a:gd name="T58" fmla="*/ 265 w 402"/>
                <a:gd name="T59" fmla="*/ 66 h 288"/>
                <a:gd name="T60" fmla="*/ 279 w 402"/>
                <a:gd name="T61" fmla="*/ 71 h 288"/>
                <a:gd name="T62" fmla="*/ 293 w 402"/>
                <a:gd name="T63" fmla="*/ 78 h 288"/>
                <a:gd name="T64" fmla="*/ 308 w 402"/>
                <a:gd name="T65" fmla="*/ 86 h 288"/>
                <a:gd name="T66" fmla="*/ 322 w 402"/>
                <a:gd name="T67" fmla="*/ 97 h 288"/>
                <a:gd name="T68" fmla="*/ 334 w 402"/>
                <a:gd name="T69" fmla="*/ 107 h 288"/>
                <a:gd name="T70" fmla="*/ 348 w 402"/>
                <a:gd name="T71" fmla="*/ 121 h 288"/>
                <a:gd name="T72" fmla="*/ 360 w 402"/>
                <a:gd name="T73" fmla="*/ 135 h 288"/>
                <a:gd name="T74" fmla="*/ 371 w 402"/>
                <a:gd name="T75" fmla="*/ 152 h 288"/>
                <a:gd name="T76" fmla="*/ 382 w 402"/>
                <a:gd name="T77" fmla="*/ 172 h 288"/>
                <a:gd name="T78" fmla="*/ 391 w 402"/>
                <a:gd name="T79" fmla="*/ 192 h 288"/>
                <a:gd name="T80" fmla="*/ 399 w 402"/>
                <a:gd name="T81" fmla="*/ 217 h 288"/>
                <a:gd name="T82" fmla="*/ 402 w 402"/>
                <a:gd name="T83" fmla="*/ 240 h 288"/>
                <a:gd name="T84" fmla="*/ 399 w 402"/>
                <a:gd name="T85" fmla="*/ 258 h 288"/>
                <a:gd name="T86" fmla="*/ 390 w 402"/>
                <a:gd name="T87" fmla="*/ 272 h 288"/>
                <a:gd name="T88" fmla="*/ 376 w 402"/>
                <a:gd name="T89" fmla="*/ 281 h 288"/>
                <a:gd name="T90" fmla="*/ 356 w 402"/>
                <a:gd name="T91" fmla="*/ 287 h 288"/>
                <a:gd name="T92" fmla="*/ 333 w 402"/>
                <a:gd name="T93" fmla="*/ 288 h 288"/>
                <a:gd name="T94" fmla="*/ 308 w 402"/>
                <a:gd name="T95" fmla="*/ 285 h 288"/>
                <a:gd name="T96" fmla="*/ 279 w 402"/>
                <a:gd name="T97" fmla="*/ 279 h 288"/>
                <a:gd name="T98" fmla="*/ 248 w 402"/>
                <a:gd name="T99" fmla="*/ 268 h 288"/>
                <a:gd name="T100" fmla="*/ 216 w 402"/>
                <a:gd name="T101" fmla="*/ 255 h 288"/>
                <a:gd name="T102" fmla="*/ 182 w 402"/>
                <a:gd name="T103" fmla="*/ 239 h 288"/>
                <a:gd name="T104" fmla="*/ 149 w 402"/>
                <a:gd name="T105" fmla="*/ 219 h 288"/>
                <a:gd name="T106" fmla="*/ 117 w 402"/>
                <a:gd name="T107" fmla="*/ 196 h 288"/>
                <a:gd name="T108" fmla="*/ 86 w 402"/>
                <a:gd name="T109" fmla="*/ 171 h 288"/>
                <a:gd name="T110" fmla="*/ 56 w 402"/>
                <a:gd name="T111" fmla="*/ 142 h 288"/>
                <a:gd name="T112" fmla="*/ 28 w 402"/>
                <a:gd name="T113" fmla="*/ 111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02" h="288">
                  <a:moveTo>
                    <a:pt x="28" y="111"/>
                  </a:moveTo>
                  <a:lnTo>
                    <a:pt x="26" y="110"/>
                  </a:lnTo>
                  <a:lnTo>
                    <a:pt x="20" y="106"/>
                  </a:lnTo>
                  <a:lnTo>
                    <a:pt x="13" y="100"/>
                  </a:lnTo>
                  <a:lnTo>
                    <a:pt x="6" y="91"/>
                  </a:lnTo>
                  <a:lnTo>
                    <a:pt x="1" y="80"/>
                  </a:lnTo>
                  <a:lnTo>
                    <a:pt x="0" y="65"/>
                  </a:lnTo>
                  <a:lnTo>
                    <a:pt x="4" y="46"/>
                  </a:lnTo>
                  <a:lnTo>
                    <a:pt x="15" y="25"/>
                  </a:lnTo>
                  <a:lnTo>
                    <a:pt x="23" y="15"/>
                  </a:lnTo>
                  <a:lnTo>
                    <a:pt x="34" y="8"/>
                  </a:lnTo>
                  <a:lnTo>
                    <a:pt x="44" y="4"/>
                  </a:lnTo>
                  <a:lnTo>
                    <a:pt x="56" y="0"/>
                  </a:lnTo>
                  <a:lnTo>
                    <a:pt x="68" y="0"/>
                  </a:lnTo>
                  <a:lnTo>
                    <a:pt x="81" y="1"/>
                  </a:lnTo>
                  <a:lnTo>
                    <a:pt x="95" y="4"/>
                  </a:lnTo>
                  <a:lnTo>
                    <a:pt x="109" y="7"/>
                  </a:lnTo>
                  <a:lnTo>
                    <a:pt x="122" y="12"/>
                  </a:lnTo>
                  <a:lnTo>
                    <a:pt x="136" y="16"/>
                  </a:lnTo>
                  <a:lnTo>
                    <a:pt x="149" y="22"/>
                  </a:lnTo>
                  <a:lnTo>
                    <a:pt x="162" y="28"/>
                  </a:lnTo>
                  <a:lnTo>
                    <a:pt x="174" y="33"/>
                  </a:lnTo>
                  <a:lnTo>
                    <a:pt x="186" y="38"/>
                  </a:lnTo>
                  <a:lnTo>
                    <a:pt x="197" y="43"/>
                  </a:lnTo>
                  <a:lnTo>
                    <a:pt x="207" y="46"/>
                  </a:lnTo>
                  <a:lnTo>
                    <a:pt x="217" y="50"/>
                  </a:lnTo>
                  <a:lnTo>
                    <a:pt x="227" y="53"/>
                  </a:lnTo>
                  <a:lnTo>
                    <a:pt x="240" y="57"/>
                  </a:lnTo>
                  <a:lnTo>
                    <a:pt x="253" y="61"/>
                  </a:lnTo>
                  <a:lnTo>
                    <a:pt x="265" y="66"/>
                  </a:lnTo>
                  <a:lnTo>
                    <a:pt x="279" y="71"/>
                  </a:lnTo>
                  <a:lnTo>
                    <a:pt x="293" y="78"/>
                  </a:lnTo>
                  <a:lnTo>
                    <a:pt x="308" y="86"/>
                  </a:lnTo>
                  <a:lnTo>
                    <a:pt x="322" y="97"/>
                  </a:lnTo>
                  <a:lnTo>
                    <a:pt x="334" y="107"/>
                  </a:lnTo>
                  <a:lnTo>
                    <a:pt x="348" y="121"/>
                  </a:lnTo>
                  <a:lnTo>
                    <a:pt x="360" y="135"/>
                  </a:lnTo>
                  <a:lnTo>
                    <a:pt x="371" y="152"/>
                  </a:lnTo>
                  <a:lnTo>
                    <a:pt x="382" y="172"/>
                  </a:lnTo>
                  <a:lnTo>
                    <a:pt x="391" y="192"/>
                  </a:lnTo>
                  <a:lnTo>
                    <a:pt x="399" y="217"/>
                  </a:lnTo>
                  <a:lnTo>
                    <a:pt x="402" y="240"/>
                  </a:lnTo>
                  <a:lnTo>
                    <a:pt x="399" y="258"/>
                  </a:lnTo>
                  <a:lnTo>
                    <a:pt x="390" y="272"/>
                  </a:lnTo>
                  <a:lnTo>
                    <a:pt x="376" y="281"/>
                  </a:lnTo>
                  <a:lnTo>
                    <a:pt x="356" y="287"/>
                  </a:lnTo>
                  <a:lnTo>
                    <a:pt x="333" y="288"/>
                  </a:lnTo>
                  <a:lnTo>
                    <a:pt x="308" y="285"/>
                  </a:lnTo>
                  <a:lnTo>
                    <a:pt x="279" y="279"/>
                  </a:lnTo>
                  <a:lnTo>
                    <a:pt x="248" y="268"/>
                  </a:lnTo>
                  <a:lnTo>
                    <a:pt x="216" y="255"/>
                  </a:lnTo>
                  <a:lnTo>
                    <a:pt x="182" y="239"/>
                  </a:lnTo>
                  <a:lnTo>
                    <a:pt x="149" y="219"/>
                  </a:lnTo>
                  <a:lnTo>
                    <a:pt x="117" y="196"/>
                  </a:lnTo>
                  <a:lnTo>
                    <a:pt x="86" y="171"/>
                  </a:lnTo>
                  <a:lnTo>
                    <a:pt x="56" y="142"/>
                  </a:lnTo>
                  <a:lnTo>
                    <a:pt x="28" y="111"/>
                  </a:lnTo>
                  <a:close/>
                </a:path>
              </a:pathLst>
            </a:custGeom>
            <a:solidFill>
              <a:srgbClr val="ADCC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3" name="Freeform 280">
              <a:extLst>
                <a:ext uri="{FF2B5EF4-FFF2-40B4-BE49-F238E27FC236}">
                  <a16:creationId xmlns:a16="http://schemas.microsoft.com/office/drawing/2014/main" id="{6A55A003-F1E4-40D1-8C1A-31BA2096BB0F}"/>
                </a:ext>
              </a:extLst>
            </p:cNvPr>
            <p:cNvSpPr>
              <a:spLocks/>
            </p:cNvSpPr>
            <p:nvPr/>
          </p:nvSpPr>
          <p:spPr bwMode="auto">
            <a:xfrm>
              <a:off x="698" y="3385"/>
              <a:ext cx="131" cy="188"/>
            </a:xfrm>
            <a:custGeom>
              <a:avLst/>
              <a:gdLst>
                <a:gd name="T0" fmla="*/ 255 w 261"/>
                <a:gd name="T1" fmla="*/ 271 h 377"/>
                <a:gd name="T2" fmla="*/ 254 w 261"/>
                <a:gd name="T3" fmla="*/ 267 h 377"/>
                <a:gd name="T4" fmla="*/ 250 w 261"/>
                <a:gd name="T5" fmla="*/ 255 h 377"/>
                <a:gd name="T6" fmla="*/ 242 w 261"/>
                <a:gd name="T7" fmla="*/ 237 h 377"/>
                <a:gd name="T8" fmla="*/ 233 w 261"/>
                <a:gd name="T9" fmla="*/ 215 h 377"/>
                <a:gd name="T10" fmla="*/ 223 w 261"/>
                <a:gd name="T11" fmla="*/ 189 h 377"/>
                <a:gd name="T12" fmla="*/ 212 w 261"/>
                <a:gd name="T13" fmla="*/ 164 h 377"/>
                <a:gd name="T14" fmla="*/ 199 w 261"/>
                <a:gd name="T15" fmla="*/ 140 h 377"/>
                <a:gd name="T16" fmla="*/ 187 w 261"/>
                <a:gd name="T17" fmla="*/ 117 h 377"/>
                <a:gd name="T18" fmla="*/ 179 w 261"/>
                <a:gd name="T19" fmla="*/ 106 h 377"/>
                <a:gd name="T20" fmla="*/ 169 w 261"/>
                <a:gd name="T21" fmla="*/ 94 h 377"/>
                <a:gd name="T22" fmla="*/ 155 w 261"/>
                <a:gd name="T23" fmla="*/ 82 h 377"/>
                <a:gd name="T24" fmla="*/ 140 w 261"/>
                <a:gd name="T25" fmla="*/ 70 h 377"/>
                <a:gd name="T26" fmla="*/ 123 w 261"/>
                <a:gd name="T27" fmla="*/ 58 h 377"/>
                <a:gd name="T28" fmla="*/ 106 w 261"/>
                <a:gd name="T29" fmla="*/ 45 h 377"/>
                <a:gd name="T30" fmla="*/ 87 w 261"/>
                <a:gd name="T31" fmla="*/ 35 h 377"/>
                <a:gd name="T32" fmla="*/ 70 w 261"/>
                <a:gd name="T33" fmla="*/ 25 h 377"/>
                <a:gd name="T34" fmla="*/ 53 w 261"/>
                <a:gd name="T35" fmla="*/ 15 h 377"/>
                <a:gd name="T36" fmla="*/ 36 w 261"/>
                <a:gd name="T37" fmla="*/ 8 h 377"/>
                <a:gd name="T38" fmla="*/ 24 w 261"/>
                <a:gd name="T39" fmla="*/ 4 h 377"/>
                <a:gd name="T40" fmla="*/ 12 w 261"/>
                <a:gd name="T41" fmla="*/ 0 h 377"/>
                <a:gd name="T42" fmla="*/ 4 w 261"/>
                <a:gd name="T43" fmla="*/ 0 h 377"/>
                <a:gd name="T44" fmla="*/ 0 w 261"/>
                <a:gd name="T45" fmla="*/ 3 h 377"/>
                <a:gd name="T46" fmla="*/ 0 w 261"/>
                <a:gd name="T47" fmla="*/ 8 h 377"/>
                <a:gd name="T48" fmla="*/ 4 w 261"/>
                <a:gd name="T49" fmla="*/ 18 h 377"/>
                <a:gd name="T50" fmla="*/ 14 w 261"/>
                <a:gd name="T51" fmla="*/ 41 h 377"/>
                <a:gd name="T52" fmla="*/ 21 w 261"/>
                <a:gd name="T53" fmla="*/ 66 h 377"/>
                <a:gd name="T54" fmla="*/ 23 w 261"/>
                <a:gd name="T55" fmla="*/ 91 h 377"/>
                <a:gd name="T56" fmla="*/ 23 w 261"/>
                <a:gd name="T57" fmla="*/ 117 h 377"/>
                <a:gd name="T58" fmla="*/ 20 w 261"/>
                <a:gd name="T59" fmla="*/ 142 h 377"/>
                <a:gd name="T60" fmla="*/ 18 w 261"/>
                <a:gd name="T61" fmla="*/ 164 h 377"/>
                <a:gd name="T62" fmla="*/ 16 w 261"/>
                <a:gd name="T63" fmla="*/ 184 h 377"/>
                <a:gd name="T64" fmla="*/ 17 w 261"/>
                <a:gd name="T65" fmla="*/ 199 h 377"/>
                <a:gd name="T66" fmla="*/ 24 w 261"/>
                <a:gd name="T67" fmla="*/ 214 h 377"/>
                <a:gd name="T68" fmla="*/ 36 w 261"/>
                <a:gd name="T69" fmla="*/ 233 h 377"/>
                <a:gd name="T70" fmla="*/ 56 w 261"/>
                <a:gd name="T71" fmla="*/ 256 h 377"/>
                <a:gd name="T72" fmla="*/ 78 w 261"/>
                <a:gd name="T73" fmla="*/ 279 h 377"/>
                <a:gd name="T74" fmla="*/ 102 w 261"/>
                <a:gd name="T75" fmla="*/ 303 h 377"/>
                <a:gd name="T76" fmla="*/ 125 w 261"/>
                <a:gd name="T77" fmla="*/ 325 h 377"/>
                <a:gd name="T78" fmla="*/ 147 w 261"/>
                <a:gd name="T79" fmla="*/ 344 h 377"/>
                <a:gd name="T80" fmla="*/ 165 w 261"/>
                <a:gd name="T81" fmla="*/ 358 h 377"/>
                <a:gd name="T82" fmla="*/ 182 w 261"/>
                <a:gd name="T83" fmla="*/ 367 h 377"/>
                <a:gd name="T84" fmla="*/ 200 w 261"/>
                <a:gd name="T85" fmla="*/ 374 h 377"/>
                <a:gd name="T86" fmla="*/ 220 w 261"/>
                <a:gd name="T87" fmla="*/ 377 h 377"/>
                <a:gd name="T88" fmla="*/ 237 w 261"/>
                <a:gd name="T89" fmla="*/ 374 h 377"/>
                <a:gd name="T90" fmla="*/ 251 w 261"/>
                <a:gd name="T91" fmla="*/ 363 h 377"/>
                <a:gd name="T92" fmla="*/ 259 w 261"/>
                <a:gd name="T93" fmla="*/ 344 h 377"/>
                <a:gd name="T94" fmla="*/ 261 w 261"/>
                <a:gd name="T95" fmla="*/ 314 h 377"/>
                <a:gd name="T96" fmla="*/ 255 w 261"/>
                <a:gd name="T97" fmla="*/ 271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61" h="377">
                  <a:moveTo>
                    <a:pt x="255" y="271"/>
                  </a:moveTo>
                  <a:lnTo>
                    <a:pt x="254" y="267"/>
                  </a:lnTo>
                  <a:lnTo>
                    <a:pt x="250" y="255"/>
                  </a:lnTo>
                  <a:lnTo>
                    <a:pt x="242" y="237"/>
                  </a:lnTo>
                  <a:lnTo>
                    <a:pt x="233" y="215"/>
                  </a:lnTo>
                  <a:lnTo>
                    <a:pt x="223" y="189"/>
                  </a:lnTo>
                  <a:lnTo>
                    <a:pt x="212" y="164"/>
                  </a:lnTo>
                  <a:lnTo>
                    <a:pt x="199" y="140"/>
                  </a:lnTo>
                  <a:lnTo>
                    <a:pt x="187" y="117"/>
                  </a:lnTo>
                  <a:lnTo>
                    <a:pt x="179" y="106"/>
                  </a:lnTo>
                  <a:lnTo>
                    <a:pt x="169" y="94"/>
                  </a:lnTo>
                  <a:lnTo>
                    <a:pt x="155" y="82"/>
                  </a:lnTo>
                  <a:lnTo>
                    <a:pt x="140" y="70"/>
                  </a:lnTo>
                  <a:lnTo>
                    <a:pt x="123" y="58"/>
                  </a:lnTo>
                  <a:lnTo>
                    <a:pt x="106" y="45"/>
                  </a:lnTo>
                  <a:lnTo>
                    <a:pt x="87" y="35"/>
                  </a:lnTo>
                  <a:lnTo>
                    <a:pt x="70" y="25"/>
                  </a:lnTo>
                  <a:lnTo>
                    <a:pt x="53" y="15"/>
                  </a:lnTo>
                  <a:lnTo>
                    <a:pt x="36" y="8"/>
                  </a:lnTo>
                  <a:lnTo>
                    <a:pt x="24" y="4"/>
                  </a:lnTo>
                  <a:lnTo>
                    <a:pt x="12" y="0"/>
                  </a:lnTo>
                  <a:lnTo>
                    <a:pt x="4" y="0"/>
                  </a:lnTo>
                  <a:lnTo>
                    <a:pt x="0" y="3"/>
                  </a:lnTo>
                  <a:lnTo>
                    <a:pt x="0" y="8"/>
                  </a:lnTo>
                  <a:lnTo>
                    <a:pt x="4" y="18"/>
                  </a:lnTo>
                  <a:lnTo>
                    <a:pt x="14" y="41"/>
                  </a:lnTo>
                  <a:lnTo>
                    <a:pt x="21" y="66"/>
                  </a:lnTo>
                  <a:lnTo>
                    <a:pt x="23" y="91"/>
                  </a:lnTo>
                  <a:lnTo>
                    <a:pt x="23" y="117"/>
                  </a:lnTo>
                  <a:lnTo>
                    <a:pt x="20" y="142"/>
                  </a:lnTo>
                  <a:lnTo>
                    <a:pt x="18" y="164"/>
                  </a:lnTo>
                  <a:lnTo>
                    <a:pt x="16" y="184"/>
                  </a:lnTo>
                  <a:lnTo>
                    <a:pt x="17" y="199"/>
                  </a:lnTo>
                  <a:lnTo>
                    <a:pt x="24" y="214"/>
                  </a:lnTo>
                  <a:lnTo>
                    <a:pt x="36" y="233"/>
                  </a:lnTo>
                  <a:lnTo>
                    <a:pt x="56" y="256"/>
                  </a:lnTo>
                  <a:lnTo>
                    <a:pt x="78" y="279"/>
                  </a:lnTo>
                  <a:lnTo>
                    <a:pt x="102" y="303"/>
                  </a:lnTo>
                  <a:lnTo>
                    <a:pt x="125" y="325"/>
                  </a:lnTo>
                  <a:lnTo>
                    <a:pt x="147" y="344"/>
                  </a:lnTo>
                  <a:lnTo>
                    <a:pt x="165" y="358"/>
                  </a:lnTo>
                  <a:lnTo>
                    <a:pt x="182" y="367"/>
                  </a:lnTo>
                  <a:lnTo>
                    <a:pt x="200" y="374"/>
                  </a:lnTo>
                  <a:lnTo>
                    <a:pt x="220" y="377"/>
                  </a:lnTo>
                  <a:lnTo>
                    <a:pt x="237" y="374"/>
                  </a:lnTo>
                  <a:lnTo>
                    <a:pt x="251" y="363"/>
                  </a:lnTo>
                  <a:lnTo>
                    <a:pt x="259" y="344"/>
                  </a:lnTo>
                  <a:lnTo>
                    <a:pt x="261" y="314"/>
                  </a:lnTo>
                  <a:lnTo>
                    <a:pt x="255" y="2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4" name="Freeform 281">
              <a:extLst>
                <a:ext uri="{FF2B5EF4-FFF2-40B4-BE49-F238E27FC236}">
                  <a16:creationId xmlns:a16="http://schemas.microsoft.com/office/drawing/2014/main" id="{4C4B6181-28B1-4C8B-8098-1714AFD7CAAC}"/>
                </a:ext>
              </a:extLst>
            </p:cNvPr>
            <p:cNvSpPr>
              <a:spLocks/>
            </p:cNvSpPr>
            <p:nvPr/>
          </p:nvSpPr>
          <p:spPr bwMode="auto">
            <a:xfrm>
              <a:off x="701" y="3389"/>
              <a:ext cx="125" cy="181"/>
            </a:xfrm>
            <a:custGeom>
              <a:avLst/>
              <a:gdLst>
                <a:gd name="T0" fmla="*/ 243 w 249"/>
                <a:gd name="T1" fmla="*/ 260 h 361"/>
                <a:gd name="T2" fmla="*/ 242 w 249"/>
                <a:gd name="T3" fmla="*/ 255 h 361"/>
                <a:gd name="T4" fmla="*/ 238 w 249"/>
                <a:gd name="T5" fmla="*/ 244 h 361"/>
                <a:gd name="T6" fmla="*/ 231 w 249"/>
                <a:gd name="T7" fmla="*/ 228 h 361"/>
                <a:gd name="T8" fmla="*/ 223 w 249"/>
                <a:gd name="T9" fmla="*/ 206 h 361"/>
                <a:gd name="T10" fmla="*/ 212 w 249"/>
                <a:gd name="T11" fmla="*/ 182 h 361"/>
                <a:gd name="T12" fmla="*/ 202 w 249"/>
                <a:gd name="T13" fmla="*/ 157 h 361"/>
                <a:gd name="T14" fmla="*/ 190 w 249"/>
                <a:gd name="T15" fmla="*/ 133 h 361"/>
                <a:gd name="T16" fmla="*/ 179 w 249"/>
                <a:gd name="T17" fmla="*/ 111 h 361"/>
                <a:gd name="T18" fmla="*/ 172 w 249"/>
                <a:gd name="T19" fmla="*/ 101 h 361"/>
                <a:gd name="T20" fmla="*/ 162 w 249"/>
                <a:gd name="T21" fmla="*/ 89 h 361"/>
                <a:gd name="T22" fmla="*/ 149 w 249"/>
                <a:gd name="T23" fmla="*/ 78 h 361"/>
                <a:gd name="T24" fmla="*/ 134 w 249"/>
                <a:gd name="T25" fmla="*/ 66 h 361"/>
                <a:gd name="T26" fmla="*/ 118 w 249"/>
                <a:gd name="T27" fmla="*/ 55 h 361"/>
                <a:gd name="T28" fmla="*/ 102 w 249"/>
                <a:gd name="T29" fmla="*/ 43 h 361"/>
                <a:gd name="T30" fmla="*/ 84 w 249"/>
                <a:gd name="T31" fmla="*/ 33 h 361"/>
                <a:gd name="T32" fmla="*/ 68 w 249"/>
                <a:gd name="T33" fmla="*/ 23 h 361"/>
                <a:gd name="T34" fmla="*/ 52 w 249"/>
                <a:gd name="T35" fmla="*/ 15 h 361"/>
                <a:gd name="T36" fmla="*/ 37 w 249"/>
                <a:gd name="T37" fmla="*/ 8 h 361"/>
                <a:gd name="T38" fmla="*/ 23 w 249"/>
                <a:gd name="T39" fmla="*/ 3 h 361"/>
                <a:gd name="T40" fmla="*/ 13 w 249"/>
                <a:gd name="T41" fmla="*/ 0 h 361"/>
                <a:gd name="T42" fmla="*/ 6 w 249"/>
                <a:gd name="T43" fmla="*/ 0 h 361"/>
                <a:gd name="T44" fmla="*/ 1 w 249"/>
                <a:gd name="T45" fmla="*/ 2 h 361"/>
                <a:gd name="T46" fmla="*/ 0 w 249"/>
                <a:gd name="T47" fmla="*/ 8 h 361"/>
                <a:gd name="T48" fmla="*/ 5 w 249"/>
                <a:gd name="T49" fmla="*/ 16 h 361"/>
                <a:gd name="T50" fmla="*/ 15 w 249"/>
                <a:gd name="T51" fmla="*/ 38 h 361"/>
                <a:gd name="T52" fmla="*/ 21 w 249"/>
                <a:gd name="T53" fmla="*/ 62 h 361"/>
                <a:gd name="T54" fmla="*/ 23 w 249"/>
                <a:gd name="T55" fmla="*/ 87 h 361"/>
                <a:gd name="T56" fmla="*/ 23 w 249"/>
                <a:gd name="T57" fmla="*/ 111 h 361"/>
                <a:gd name="T58" fmla="*/ 21 w 249"/>
                <a:gd name="T59" fmla="*/ 136 h 361"/>
                <a:gd name="T60" fmla="*/ 19 w 249"/>
                <a:gd name="T61" fmla="*/ 157 h 361"/>
                <a:gd name="T62" fmla="*/ 18 w 249"/>
                <a:gd name="T63" fmla="*/ 176 h 361"/>
                <a:gd name="T64" fmla="*/ 18 w 249"/>
                <a:gd name="T65" fmla="*/ 191 h 361"/>
                <a:gd name="T66" fmla="*/ 23 w 249"/>
                <a:gd name="T67" fmla="*/ 205 h 361"/>
                <a:gd name="T68" fmla="*/ 36 w 249"/>
                <a:gd name="T69" fmla="*/ 224 h 361"/>
                <a:gd name="T70" fmla="*/ 54 w 249"/>
                <a:gd name="T71" fmla="*/ 245 h 361"/>
                <a:gd name="T72" fmla="*/ 75 w 249"/>
                <a:gd name="T73" fmla="*/ 268 h 361"/>
                <a:gd name="T74" fmla="*/ 98 w 249"/>
                <a:gd name="T75" fmla="*/ 291 h 361"/>
                <a:gd name="T76" fmla="*/ 120 w 249"/>
                <a:gd name="T77" fmla="*/ 312 h 361"/>
                <a:gd name="T78" fmla="*/ 141 w 249"/>
                <a:gd name="T79" fmla="*/ 330 h 361"/>
                <a:gd name="T80" fmla="*/ 158 w 249"/>
                <a:gd name="T81" fmla="*/ 343 h 361"/>
                <a:gd name="T82" fmla="*/ 174 w 249"/>
                <a:gd name="T83" fmla="*/ 352 h 361"/>
                <a:gd name="T84" fmla="*/ 192 w 249"/>
                <a:gd name="T85" fmla="*/ 359 h 361"/>
                <a:gd name="T86" fmla="*/ 209 w 249"/>
                <a:gd name="T87" fmla="*/ 361 h 361"/>
                <a:gd name="T88" fmla="*/ 225 w 249"/>
                <a:gd name="T89" fmla="*/ 358 h 361"/>
                <a:gd name="T90" fmla="*/ 238 w 249"/>
                <a:gd name="T91" fmla="*/ 348 h 361"/>
                <a:gd name="T92" fmla="*/ 247 w 249"/>
                <a:gd name="T93" fmla="*/ 329 h 361"/>
                <a:gd name="T94" fmla="*/ 249 w 249"/>
                <a:gd name="T95" fmla="*/ 300 h 361"/>
                <a:gd name="T96" fmla="*/ 243 w 249"/>
                <a:gd name="T97" fmla="*/ 260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9" h="361">
                  <a:moveTo>
                    <a:pt x="243" y="260"/>
                  </a:moveTo>
                  <a:lnTo>
                    <a:pt x="242" y="255"/>
                  </a:lnTo>
                  <a:lnTo>
                    <a:pt x="238" y="244"/>
                  </a:lnTo>
                  <a:lnTo>
                    <a:pt x="231" y="228"/>
                  </a:lnTo>
                  <a:lnTo>
                    <a:pt x="223" y="206"/>
                  </a:lnTo>
                  <a:lnTo>
                    <a:pt x="212" y="182"/>
                  </a:lnTo>
                  <a:lnTo>
                    <a:pt x="202" y="157"/>
                  </a:lnTo>
                  <a:lnTo>
                    <a:pt x="190" y="133"/>
                  </a:lnTo>
                  <a:lnTo>
                    <a:pt x="179" y="111"/>
                  </a:lnTo>
                  <a:lnTo>
                    <a:pt x="172" y="101"/>
                  </a:lnTo>
                  <a:lnTo>
                    <a:pt x="162" y="89"/>
                  </a:lnTo>
                  <a:lnTo>
                    <a:pt x="149" y="78"/>
                  </a:lnTo>
                  <a:lnTo>
                    <a:pt x="134" y="66"/>
                  </a:lnTo>
                  <a:lnTo>
                    <a:pt x="118" y="55"/>
                  </a:lnTo>
                  <a:lnTo>
                    <a:pt x="102" y="43"/>
                  </a:lnTo>
                  <a:lnTo>
                    <a:pt x="84" y="33"/>
                  </a:lnTo>
                  <a:lnTo>
                    <a:pt x="68" y="23"/>
                  </a:lnTo>
                  <a:lnTo>
                    <a:pt x="52" y="15"/>
                  </a:lnTo>
                  <a:lnTo>
                    <a:pt x="37" y="8"/>
                  </a:lnTo>
                  <a:lnTo>
                    <a:pt x="23" y="3"/>
                  </a:lnTo>
                  <a:lnTo>
                    <a:pt x="13" y="0"/>
                  </a:lnTo>
                  <a:lnTo>
                    <a:pt x="6" y="0"/>
                  </a:lnTo>
                  <a:lnTo>
                    <a:pt x="1" y="2"/>
                  </a:lnTo>
                  <a:lnTo>
                    <a:pt x="0" y="8"/>
                  </a:lnTo>
                  <a:lnTo>
                    <a:pt x="5" y="16"/>
                  </a:lnTo>
                  <a:lnTo>
                    <a:pt x="15" y="38"/>
                  </a:lnTo>
                  <a:lnTo>
                    <a:pt x="21" y="62"/>
                  </a:lnTo>
                  <a:lnTo>
                    <a:pt x="23" y="87"/>
                  </a:lnTo>
                  <a:lnTo>
                    <a:pt x="23" y="111"/>
                  </a:lnTo>
                  <a:lnTo>
                    <a:pt x="21" y="136"/>
                  </a:lnTo>
                  <a:lnTo>
                    <a:pt x="19" y="157"/>
                  </a:lnTo>
                  <a:lnTo>
                    <a:pt x="18" y="176"/>
                  </a:lnTo>
                  <a:lnTo>
                    <a:pt x="18" y="191"/>
                  </a:lnTo>
                  <a:lnTo>
                    <a:pt x="23" y="205"/>
                  </a:lnTo>
                  <a:lnTo>
                    <a:pt x="36" y="224"/>
                  </a:lnTo>
                  <a:lnTo>
                    <a:pt x="54" y="245"/>
                  </a:lnTo>
                  <a:lnTo>
                    <a:pt x="75" y="268"/>
                  </a:lnTo>
                  <a:lnTo>
                    <a:pt x="98" y="291"/>
                  </a:lnTo>
                  <a:lnTo>
                    <a:pt x="120" y="312"/>
                  </a:lnTo>
                  <a:lnTo>
                    <a:pt x="141" y="330"/>
                  </a:lnTo>
                  <a:lnTo>
                    <a:pt x="158" y="343"/>
                  </a:lnTo>
                  <a:lnTo>
                    <a:pt x="174" y="352"/>
                  </a:lnTo>
                  <a:lnTo>
                    <a:pt x="192" y="359"/>
                  </a:lnTo>
                  <a:lnTo>
                    <a:pt x="209" y="361"/>
                  </a:lnTo>
                  <a:lnTo>
                    <a:pt x="225" y="358"/>
                  </a:lnTo>
                  <a:lnTo>
                    <a:pt x="238" y="348"/>
                  </a:lnTo>
                  <a:lnTo>
                    <a:pt x="247" y="329"/>
                  </a:lnTo>
                  <a:lnTo>
                    <a:pt x="249" y="300"/>
                  </a:lnTo>
                  <a:lnTo>
                    <a:pt x="243" y="260"/>
                  </a:lnTo>
                  <a:close/>
                </a:path>
              </a:pathLst>
            </a:custGeom>
            <a:solidFill>
              <a:srgbClr val="F4E8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5" name="Freeform 282">
              <a:extLst>
                <a:ext uri="{FF2B5EF4-FFF2-40B4-BE49-F238E27FC236}">
                  <a16:creationId xmlns:a16="http://schemas.microsoft.com/office/drawing/2014/main" id="{54014672-39B8-4E4D-89CF-F2EC7BDC2841}"/>
                </a:ext>
              </a:extLst>
            </p:cNvPr>
            <p:cNvSpPr>
              <a:spLocks/>
            </p:cNvSpPr>
            <p:nvPr/>
          </p:nvSpPr>
          <p:spPr bwMode="auto">
            <a:xfrm>
              <a:off x="706" y="3394"/>
              <a:ext cx="117" cy="173"/>
            </a:xfrm>
            <a:custGeom>
              <a:avLst/>
              <a:gdLst>
                <a:gd name="T0" fmla="*/ 228 w 232"/>
                <a:gd name="T1" fmla="*/ 249 h 347"/>
                <a:gd name="T2" fmla="*/ 227 w 232"/>
                <a:gd name="T3" fmla="*/ 245 h 347"/>
                <a:gd name="T4" fmla="*/ 222 w 232"/>
                <a:gd name="T5" fmla="*/ 234 h 347"/>
                <a:gd name="T6" fmla="*/ 216 w 232"/>
                <a:gd name="T7" fmla="*/ 218 h 347"/>
                <a:gd name="T8" fmla="*/ 208 w 232"/>
                <a:gd name="T9" fmla="*/ 197 h 347"/>
                <a:gd name="T10" fmla="*/ 198 w 232"/>
                <a:gd name="T11" fmla="*/ 175 h 347"/>
                <a:gd name="T12" fmla="*/ 187 w 232"/>
                <a:gd name="T13" fmla="*/ 151 h 347"/>
                <a:gd name="T14" fmla="*/ 177 w 232"/>
                <a:gd name="T15" fmla="*/ 128 h 347"/>
                <a:gd name="T16" fmla="*/ 167 w 232"/>
                <a:gd name="T17" fmla="*/ 107 h 347"/>
                <a:gd name="T18" fmla="*/ 160 w 232"/>
                <a:gd name="T19" fmla="*/ 97 h 347"/>
                <a:gd name="T20" fmla="*/ 151 w 232"/>
                <a:gd name="T21" fmla="*/ 86 h 347"/>
                <a:gd name="T22" fmla="*/ 139 w 232"/>
                <a:gd name="T23" fmla="*/ 75 h 347"/>
                <a:gd name="T24" fmla="*/ 125 w 232"/>
                <a:gd name="T25" fmla="*/ 63 h 347"/>
                <a:gd name="T26" fmla="*/ 110 w 232"/>
                <a:gd name="T27" fmla="*/ 53 h 347"/>
                <a:gd name="T28" fmla="*/ 94 w 232"/>
                <a:gd name="T29" fmla="*/ 41 h 347"/>
                <a:gd name="T30" fmla="*/ 78 w 232"/>
                <a:gd name="T31" fmla="*/ 31 h 347"/>
                <a:gd name="T32" fmla="*/ 63 w 232"/>
                <a:gd name="T33" fmla="*/ 22 h 347"/>
                <a:gd name="T34" fmla="*/ 47 w 232"/>
                <a:gd name="T35" fmla="*/ 14 h 347"/>
                <a:gd name="T36" fmla="*/ 33 w 232"/>
                <a:gd name="T37" fmla="*/ 8 h 347"/>
                <a:gd name="T38" fmla="*/ 22 w 232"/>
                <a:gd name="T39" fmla="*/ 3 h 347"/>
                <a:gd name="T40" fmla="*/ 11 w 232"/>
                <a:gd name="T41" fmla="*/ 0 h 347"/>
                <a:gd name="T42" fmla="*/ 4 w 232"/>
                <a:gd name="T43" fmla="*/ 0 h 347"/>
                <a:gd name="T44" fmla="*/ 0 w 232"/>
                <a:gd name="T45" fmla="*/ 2 h 347"/>
                <a:gd name="T46" fmla="*/ 0 w 232"/>
                <a:gd name="T47" fmla="*/ 8 h 347"/>
                <a:gd name="T48" fmla="*/ 3 w 232"/>
                <a:gd name="T49" fmla="*/ 16 h 347"/>
                <a:gd name="T50" fmla="*/ 18 w 232"/>
                <a:gd name="T51" fmla="*/ 60 h 347"/>
                <a:gd name="T52" fmla="*/ 19 w 232"/>
                <a:gd name="T53" fmla="*/ 107 h 347"/>
                <a:gd name="T54" fmla="*/ 16 w 232"/>
                <a:gd name="T55" fmla="*/ 151 h 347"/>
                <a:gd name="T56" fmla="*/ 15 w 232"/>
                <a:gd name="T57" fmla="*/ 183 h 347"/>
                <a:gd name="T58" fmla="*/ 20 w 232"/>
                <a:gd name="T59" fmla="*/ 197 h 347"/>
                <a:gd name="T60" fmla="*/ 33 w 232"/>
                <a:gd name="T61" fmla="*/ 215 h 347"/>
                <a:gd name="T62" fmla="*/ 49 w 232"/>
                <a:gd name="T63" fmla="*/ 236 h 347"/>
                <a:gd name="T64" fmla="*/ 69 w 232"/>
                <a:gd name="T65" fmla="*/ 258 h 347"/>
                <a:gd name="T66" fmla="*/ 91 w 232"/>
                <a:gd name="T67" fmla="*/ 280 h 347"/>
                <a:gd name="T68" fmla="*/ 111 w 232"/>
                <a:gd name="T69" fmla="*/ 299 h 347"/>
                <a:gd name="T70" fmla="*/ 131 w 232"/>
                <a:gd name="T71" fmla="*/ 315 h 347"/>
                <a:gd name="T72" fmla="*/ 147 w 232"/>
                <a:gd name="T73" fmla="*/ 328 h 347"/>
                <a:gd name="T74" fmla="*/ 162 w 232"/>
                <a:gd name="T75" fmla="*/ 337 h 347"/>
                <a:gd name="T76" fmla="*/ 178 w 232"/>
                <a:gd name="T77" fmla="*/ 344 h 347"/>
                <a:gd name="T78" fmla="*/ 194 w 232"/>
                <a:gd name="T79" fmla="*/ 347 h 347"/>
                <a:gd name="T80" fmla="*/ 211 w 232"/>
                <a:gd name="T81" fmla="*/ 343 h 347"/>
                <a:gd name="T82" fmla="*/ 222 w 232"/>
                <a:gd name="T83" fmla="*/ 334 h 347"/>
                <a:gd name="T84" fmla="*/ 230 w 232"/>
                <a:gd name="T85" fmla="*/ 315 h 347"/>
                <a:gd name="T86" fmla="*/ 232 w 232"/>
                <a:gd name="T87" fmla="*/ 288 h 347"/>
                <a:gd name="T88" fmla="*/ 228 w 232"/>
                <a:gd name="T89" fmla="*/ 249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32" h="347">
                  <a:moveTo>
                    <a:pt x="228" y="249"/>
                  </a:moveTo>
                  <a:lnTo>
                    <a:pt x="227" y="245"/>
                  </a:lnTo>
                  <a:lnTo>
                    <a:pt x="222" y="234"/>
                  </a:lnTo>
                  <a:lnTo>
                    <a:pt x="216" y="218"/>
                  </a:lnTo>
                  <a:lnTo>
                    <a:pt x="208" y="197"/>
                  </a:lnTo>
                  <a:lnTo>
                    <a:pt x="198" y="175"/>
                  </a:lnTo>
                  <a:lnTo>
                    <a:pt x="187" y="151"/>
                  </a:lnTo>
                  <a:lnTo>
                    <a:pt x="177" y="128"/>
                  </a:lnTo>
                  <a:lnTo>
                    <a:pt x="167" y="107"/>
                  </a:lnTo>
                  <a:lnTo>
                    <a:pt x="160" y="97"/>
                  </a:lnTo>
                  <a:lnTo>
                    <a:pt x="151" y="86"/>
                  </a:lnTo>
                  <a:lnTo>
                    <a:pt x="139" y="75"/>
                  </a:lnTo>
                  <a:lnTo>
                    <a:pt x="125" y="63"/>
                  </a:lnTo>
                  <a:lnTo>
                    <a:pt x="110" y="53"/>
                  </a:lnTo>
                  <a:lnTo>
                    <a:pt x="94" y="41"/>
                  </a:lnTo>
                  <a:lnTo>
                    <a:pt x="78" y="31"/>
                  </a:lnTo>
                  <a:lnTo>
                    <a:pt x="63" y="22"/>
                  </a:lnTo>
                  <a:lnTo>
                    <a:pt x="47" y="14"/>
                  </a:lnTo>
                  <a:lnTo>
                    <a:pt x="33" y="8"/>
                  </a:lnTo>
                  <a:lnTo>
                    <a:pt x="22" y="3"/>
                  </a:lnTo>
                  <a:lnTo>
                    <a:pt x="11" y="0"/>
                  </a:lnTo>
                  <a:lnTo>
                    <a:pt x="4" y="0"/>
                  </a:lnTo>
                  <a:lnTo>
                    <a:pt x="0" y="2"/>
                  </a:lnTo>
                  <a:lnTo>
                    <a:pt x="0" y="8"/>
                  </a:lnTo>
                  <a:lnTo>
                    <a:pt x="3" y="16"/>
                  </a:lnTo>
                  <a:lnTo>
                    <a:pt x="18" y="60"/>
                  </a:lnTo>
                  <a:lnTo>
                    <a:pt x="19" y="107"/>
                  </a:lnTo>
                  <a:lnTo>
                    <a:pt x="16" y="151"/>
                  </a:lnTo>
                  <a:lnTo>
                    <a:pt x="15" y="183"/>
                  </a:lnTo>
                  <a:lnTo>
                    <a:pt x="20" y="197"/>
                  </a:lnTo>
                  <a:lnTo>
                    <a:pt x="33" y="215"/>
                  </a:lnTo>
                  <a:lnTo>
                    <a:pt x="49" y="236"/>
                  </a:lnTo>
                  <a:lnTo>
                    <a:pt x="69" y="258"/>
                  </a:lnTo>
                  <a:lnTo>
                    <a:pt x="91" y="280"/>
                  </a:lnTo>
                  <a:lnTo>
                    <a:pt x="111" y="299"/>
                  </a:lnTo>
                  <a:lnTo>
                    <a:pt x="131" y="315"/>
                  </a:lnTo>
                  <a:lnTo>
                    <a:pt x="147" y="328"/>
                  </a:lnTo>
                  <a:lnTo>
                    <a:pt x="162" y="337"/>
                  </a:lnTo>
                  <a:lnTo>
                    <a:pt x="178" y="344"/>
                  </a:lnTo>
                  <a:lnTo>
                    <a:pt x="194" y="347"/>
                  </a:lnTo>
                  <a:lnTo>
                    <a:pt x="211" y="343"/>
                  </a:lnTo>
                  <a:lnTo>
                    <a:pt x="222" y="334"/>
                  </a:lnTo>
                  <a:lnTo>
                    <a:pt x="230" y="315"/>
                  </a:lnTo>
                  <a:lnTo>
                    <a:pt x="232" y="288"/>
                  </a:lnTo>
                  <a:lnTo>
                    <a:pt x="228" y="249"/>
                  </a:lnTo>
                  <a:close/>
                </a:path>
              </a:pathLst>
            </a:custGeom>
            <a:solidFill>
              <a:srgbClr val="EAD3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6" name="Freeform 283">
              <a:extLst>
                <a:ext uri="{FF2B5EF4-FFF2-40B4-BE49-F238E27FC236}">
                  <a16:creationId xmlns:a16="http://schemas.microsoft.com/office/drawing/2014/main" id="{CFE4CB1B-A98A-49D7-A373-C7496C9474EC}"/>
                </a:ext>
              </a:extLst>
            </p:cNvPr>
            <p:cNvSpPr>
              <a:spLocks/>
            </p:cNvSpPr>
            <p:nvPr/>
          </p:nvSpPr>
          <p:spPr bwMode="auto">
            <a:xfrm>
              <a:off x="711" y="3399"/>
              <a:ext cx="109" cy="165"/>
            </a:xfrm>
            <a:custGeom>
              <a:avLst/>
              <a:gdLst>
                <a:gd name="T0" fmla="*/ 214 w 219"/>
                <a:gd name="T1" fmla="*/ 239 h 332"/>
                <a:gd name="T2" fmla="*/ 213 w 219"/>
                <a:gd name="T3" fmla="*/ 235 h 332"/>
                <a:gd name="T4" fmla="*/ 208 w 219"/>
                <a:gd name="T5" fmla="*/ 225 h 332"/>
                <a:gd name="T6" fmla="*/ 203 w 219"/>
                <a:gd name="T7" fmla="*/ 209 h 332"/>
                <a:gd name="T8" fmla="*/ 196 w 219"/>
                <a:gd name="T9" fmla="*/ 189 h 332"/>
                <a:gd name="T10" fmla="*/ 187 w 219"/>
                <a:gd name="T11" fmla="*/ 167 h 332"/>
                <a:gd name="T12" fmla="*/ 177 w 219"/>
                <a:gd name="T13" fmla="*/ 145 h 332"/>
                <a:gd name="T14" fmla="*/ 167 w 219"/>
                <a:gd name="T15" fmla="*/ 122 h 332"/>
                <a:gd name="T16" fmla="*/ 157 w 219"/>
                <a:gd name="T17" fmla="*/ 103 h 332"/>
                <a:gd name="T18" fmla="*/ 150 w 219"/>
                <a:gd name="T19" fmla="*/ 93 h 332"/>
                <a:gd name="T20" fmla="*/ 142 w 219"/>
                <a:gd name="T21" fmla="*/ 83 h 332"/>
                <a:gd name="T22" fmla="*/ 130 w 219"/>
                <a:gd name="T23" fmla="*/ 73 h 332"/>
                <a:gd name="T24" fmla="*/ 117 w 219"/>
                <a:gd name="T25" fmla="*/ 61 h 332"/>
                <a:gd name="T26" fmla="*/ 104 w 219"/>
                <a:gd name="T27" fmla="*/ 51 h 332"/>
                <a:gd name="T28" fmla="*/ 89 w 219"/>
                <a:gd name="T29" fmla="*/ 40 h 332"/>
                <a:gd name="T30" fmla="*/ 74 w 219"/>
                <a:gd name="T31" fmla="*/ 30 h 332"/>
                <a:gd name="T32" fmla="*/ 59 w 219"/>
                <a:gd name="T33" fmla="*/ 22 h 332"/>
                <a:gd name="T34" fmla="*/ 44 w 219"/>
                <a:gd name="T35" fmla="*/ 14 h 332"/>
                <a:gd name="T36" fmla="*/ 31 w 219"/>
                <a:gd name="T37" fmla="*/ 8 h 332"/>
                <a:gd name="T38" fmla="*/ 19 w 219"/>
                <a:gd name="T39" fmla="*/ 4 h 332"/>
                <a:gd name="T40" fmla="*/ 10 w 219"/>
                <a:gd name="T41" fmla="*/ 0 h 332"/>
                <a:gd name="T42" fmla="*/ 3 w 219"/>
                <a:gd name="T43" fmla="*/ 0 h 332"/>
                <a:gd name="T44" fmla="*/ 0 w 219"/>
                <a:gd name="T45" fmla="*/ 2 h 332"/>
                <a:gd name="T46" fmla="*/ 0 w 219"/>
                <a:gd name="T47" fmla="*/ 7 h 332"/>
                <a:gd name="T48" fmla="*/ 3 w 219"/>
                <a:gd name="T49" fmla="*/ 15 h 332"/>
                <a:gd name="T50" fmla="*/ 17 w 219"/>
                <a:gd name="T51" fmla="*/ 58 h 332"/>
                <a:gd name="T52" fmla="*/ 18 w 219"/>
                <a:gd name="T53" fmla="*/ 104 h 332"/>
                <a:gd name="T54" fmla="*/ 15 w 219"/>
                <a:gd name="T55" fmla="*/ 145 h 332"/>
                <a:gd name="T56" fmla="*/ 14 w 219"/>
                <a:gd name="T57" fmla="*/ 175 h 332"/>
                <a:gd name="T58" fmla="*/ 19 w 219"/>
                <a:gd name="T59" fmla="*/ 189 h 332"/>
                <a:gd name="T60" fmla="*/ 30 w 219"/>
                <a:gd name="T61" fmla="*/ 206 h 332"/>
                <a:gd name="T62" fmla="*/ 46 w 219"/>
                <a:gd name="T63" fmla="*/ 226 h 332"/>
                <a:gd name="T64" fmla="*/ 64 w 219"/>
                <a:gd name="T65" fmla="*/ 247 h 332"/>
                <a:gd name="T66" fmla="*/ 85 w 219"/>
                <a:gd name="T67" fmla="*/ 267 h 332"/>
                <a:gd name="T68" fmla="*/ 105 w 219"/>
                <a:gd name="T69" fmla="*/ 287 h 332"/>
                <a:gd name="T70" fmla="*/ 123 w 219"/>
                <a:gd name="T71" fmla="*/ 303 h 332"/>
                <a:gd name="T72" fmla="*/ 138 w 219"/>
                <a:gd name="T73" fmla="*/ 315 h 332"/>
                <a:gd name="T74" fmla="*/ 152 w 219"/>
                <a:gd name="T75" fmla="*/ 324 h 332"/>
                <a:gd name="T76" fmla="*/ 167 w 219"/>
                <a:gd name="T77" fmla="*/ 330 h 332"/>
                <a:gd name="T78" fmla="*/ 183 w 219"/>
                <a:gd name="T79" fmla="*/ 332 h 332"/>
                <a:gd name="T80" fmla="*/ 197 w 219"/>
                <a:gd name="T81" fmla="*/ 330 h 332"/>
                <a:gd name="T82" fmla="*/ 210 w 219"/>
                <a:gd name="T83" fmla="*/ 320 h 332"/>
                <a:gd name="T84" fmla="*/ 217 w 219"/>
                <a:gd name="T85" fmla="*/ 303 h 332"/>
                <a:gd name="T86" fmla="*/ 219 w 219"/>
                <a:gd name="T87" fmla="*/ 275 h 332"/>
                <a:gd name="T88" fmla="*/ 214 w 219"/>
                <a:gd name="T89" fmla="*/ 239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9" h="332">
                  <a:moveTo>
                    <a:pt x="214" y="239"/>
                  </a:moveTo>
                  <a:lnTo>
                    <a:pt x="213" y="235"/>
                  </a:lnTo>
                  <a:lnTo>
                    <a:pt x="208" y="225"/>
                  </a:lnTo>
                  <a:lnTo>
                    <a:pt x="203" y="209"/>
                  </a:lnTo>
                  <a:lnTo>
                    <a:pt x="196" y="189"/>
                  </a:lnTo>
                  <a:lnTo>
                    <a:pt x="187" y="167"/>
                  </a:lnTo>
                  <a:lnTo>
                    <a:pt x="177" y="145"/>
                  </a:lnTo>
                  <a:lnTo>
                    <a:pt x="167" y="122"/>
                  </a:lnTo>
                  <a:lnTo>
                    <a:pt x="157" y="103"/>
                  </a:lnTo>
                  <a:lnTo>
                    <a:pt x="150" y="93"/>
                  </a:lnTo>
                  <a:lnTo>
                    <a:pt x="142" y="83"/>
                  </a:lnTo>
                  <a:lnTo>
                    <a:pt x="130" y="73"/>
                  </a:lnTo>
                  <a:lnTo>
                    <a:pt x="117" y="61"/>
                  </a:lnTo>
                  <a:lnTo>
                    <a:pt x="104" y="51"/>
                  </a:lnTo>
                  <a:lnTo>
                    <a:pt x="89" y="40"/>
                  </a:lnTo>
                  <a:lnTo>
                    <a:pt x="74" y="30"/>
                  </a:lnTo>
                  <a:lnTo>
                    <a:pt x="59" y="22"/>
                  </a:lnTo>
                  <a:lnTo>
                    <a:pt x="44" y="14"/>
                  </a:lnTo>
                  <a:lnTo>
                    <a:pt x="31" y="8"/>
                  </a:lnTo>
                  <a:lnTo>
                    <a:pt x="19" y="4"/>
                  </a:lnTo>
                  <a:lnTo>
                    <a:pt x="10" y="0"/>
                  </a:lnTo>
                  <a:lnTo>
                    <a:pt x="3" y="0"/>
                  </a:lnTo>
                  <a:lnTo>
                    <a:pt x="0" y="2"/>
                  </a:lnTo>
                  <a:lnTo>
                    <a:pt x="0" y="7"/>
                  </a:lnTo>
                  <a:lnTo>
                    <a:pt x="3" y="15"/>
                  </a:lnTo>
                  <a:lnTo>
                    <a:pt x="17" y="58"/>
                  </a:lnTo>
                  <a:lnTo>
                    <a:pt x="18" y="104"/>
                  </a:lnTo>
                  <a:lnTo>
                    <a:pt x="15" y="145"/>
                  </a:lnTo>
                  <a:lnTo>
                    <a:pt x="14" y="175"/>
                  </a:lnTo>
                  <a:lnTo>
                    <a:pt x="19" y="189"/>
                  </a:lnTo>
                  <a:lnTo>
                    <a:pt x="30" y="206"/>
                  </a:lnTo>
                  <a:lnTo>
                    <a:pt x="46" y="226"/>
                  </a:lnTo>
                  <a:lnTo>
                    <a:pt x="64" y="247"/>
                  </a:lnTo>
                  <a:lnTo>
                    <a:pt x="85" y="267"/>
                  </a:lnTo>
                  <a:lnTo>
                    <a:pt x="105" y="287"/>
                  </a:lnTo>
                  <a:lnTo>
                    <a:pt x="123" y="303"/>
                  </a:lnTo>
                  <a:lnTo>
                    <a:pt x="138" y="315"/>
                  </a:lnTo>
                  <a:lnTo>
                    <a:pt x="152" y="324"/>
                  </a:lnTo>
                  <a:lnTo>
                    <a:pt x="167" y="330"/>
                  </a:lnTo>
                  <a:lnTo>
                    <a:pt x="183" y="332"/>
                  </a:lnTo>
                  <a:lnTo>
                    <a:pt x="197" y="330"/>
                  </a:lnTo>
                  <a:lnTo>
                    <a:pt x="210" y="320"/>
                  </a:lnTo>
                  <a:lnTo>
                    <a:pt x="217" y="303"/>
                  </a:lnTo>
                  <a:lnTo>
                    <a:pt x="219" y="275"/>
                  </a:lnTo>
                  <a:lnTo>
                    <a:pt x="214" y="239"/>
                  </a:lnTo>
                  <a:close/>
                </a:path>
              </a:pathLst>
            </a:custGeom>
            <a:solidFill>
              <a:srgbClr val="E0BCA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7" name="Freeform 284">
              <a:extLst>
                <a:ext uri="{FF2B5EF4-FFF2-40B4-BE49-F238E27FC236}">
                  <a16:creationId xmlns:a16="http://schemas.microsoft.com/office/drawing/2014/main" id="{90B31BA5-1BDA-4C0F-82EF-037B2F56789F}"/>
                </a:ext>
              </a:extLst>
            </p:cNvPr>
            <p:cNvSpPr>
              <a:spLocks/>
            </p:cNvSpPr>
            <p:nvPr/>
          </p:nvSpPr>
          <p:spPr bwMode="auto">
            <a:xfrm>
              <a:off x="716" y="3403"/>
              <a:ext cx="102" cy="159"/>
            </a:xfrm>
            <a:custGeom>
              <a:avLst/>
              <a:gdLst>
                <a:gd name="T0" fmla="*/ 199 w 204"/>
                <a:gd name="T1" fmla="*/ 228 h 317"/>
                <a:gd name="T2" fmla="*/ 198 w 204"/>
                <a:gd name="T3" fmla="*/ 225 h 317"/>
                <a:gd name="T4" fmla="*/ 195 w 204"/>
                <a:gd name="T5" fmla="*/ 215 h 317"/>
                <a:gd name="T6" fmla="*/ 189 w 204"/>
                <a:gd name="T7" fmla="*/ 200 h 317"/>
                <a:gd name="T8" fmla="*/ 182 w 204"/>
                <a:gd name="T9" fmla="*/ 181 h 317"/>
                <a:gd name="T10" fmla="*/ 174 w 204"/>
                <a:gd name="T11" fmla="*/ 160 h 317"/>
                <a:gd name="T12" fmla="*/ 165 w 204"/>
                <a:gd name="T13" fmla="*/ 139 h 317"/>
                <a:gd name="T14" fmla="*/ 156 w 204"/>
                <a:gd name="T15" fmla="*/ 118 h 317"/>
                <a:gd name="T16" fmla="*/ 146 w 204"/>
                <a:gd name="T17" fmla="*/ 98 h 317"/>
                <a:gd name="T18" fmla="*/ 133 w 204"/>
                <a:gd name="T19" fmla="*/ 79 h 317"/>
                <a:gd name="T20" fmla="*/ 110 w 204"/>
                <a:gd name="T21" fmla="*/ 58 h 317"/>
                <a:gd name="T22" fmla="*/ 83 w 204"/>
                <a:gd name="T23" fmla="*/ 38 h 317"/>
                <a:gd name="T24" fmla="*/ 55 w 204"/>
                <a:gd name="T25" fmla="*/ 20 h 317"/>
                <a:gd name="T26" fmla="*/ 30 w 204"/>
                <a:gd name="T27" fmla="*/ 7 h 317"/>
                <a:gd name="T28" fmla="*/ 10 w 204"/>
                <a:gd name="T29" fmla="*/ 0 h 317"/>
                <a:gd name="T30" fmla="*/ 0 w 204"/>
                <a:gd name="T31" fmla="*/ 3 h 317"/>
                <a:gd name="T32" fmla="*/ 4 w 204"/>
                <a:gd name="T33" fmla="*/ 15 h 317"/>
                <a:gd name="T34" fmla="*/ 16 w 204"/>
                <a:gd name="T35" fmla="*/ 56 h 317"/>
                <a:gd name="T36" fmla="*/ 17 w 204"/>
                <a:gd name="T37" fmla="*/ 98 h 317"/>
                <a:gd name="T38" fmla="*/ 14 w 204"/>
                <a:gd name="T39" fmla="*/ 139 h 317"/>
                <a:gd name="T40" fmla="*/ 13 w 204"/>
                <a:gd name="T41" fmla="*/ 167 h 317"/>
                <a:gd name="T42" fmla="*/ 17 w 204"/>
                <a:gd name="T43" fmla="*/ 180 h 317"/>
                <a:gd name="T44" fmla="*/ 29 w 204"/>
                <a:gd name="T45" fmla="*/ 197 h 317"/>
                <a:gd name="T46" fmla="*/ 43 w 204"/>
                <a:gd name="T47" fmla="*/ 216 h 317"/>
                <a:gd name="T48" fmla="*/ 61 w 204"/>
                <a:gd name="T49" fmla="*/ 235 h 317"/>
                <a:gd name="T50" fmla="*/ 80 w 204"/>
                <a:gd name="T51" fmla="*/ 256 h 317"/>
                <a:gd name="T52" fmla="*/ 98 w 204"/>
                <a:gd name="T53" fmla="*/ 274 h 317"/>
                <a:gd name="T54" fmla="*/ 115 w 204"/>
                <a:gd name="T55" fmla="*/ 289 h 317"/>
                <a:gd name="T56" fmla="*/ 129 w 204"/>
                <a:gd name="T57" fmla="*/ 301 h 317"/>
                <a:gd name="T58" fmla="*/ 142 w 204"/>
                <a:gd name="T59" fmla="*/ 309 h 317"/>
                <a:gd name="T60" fmla="*/ 157 w 204"/>
                <a:gd name="T61" fmla="*/ 315 h 317"/>
                <a:gd name="T62" fmla="*/ 171 w 204"/>
                <a:gd name="T63" fmla="*/ 317 h 317"/>
                <a:gd name="T64" fmla="*/ 184 w 204"/>
                <a:gd name="T65" fmla="*/ 315 h 317"/>
                <a:gd name="T66" fmla="*/ 195 w 204"/>
                <a:gd name="T67" fmla="*/ 306 h 317"/>
                <a:gd name="T68" fmla="*/ 202 w 204"/>
                <a:gd name="T69" fmla="*/ 289 h 317"/>
                <a:gd name="T70" fmla="*/ 204 w 204"/>
                <a:gd name="T71" fmla="*/ 264 h 317"/>
                <a:gd name="T72" fmla="*/ 199 w 204"/>
                <a:gd name="T73" fmla="*/ 2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317">
                  <a:moveTo>
                    <a:pt x="199" y="228"/>
                  </a:moveTo>
                  <a:lnTo>
                    <a:pt x="198" y="225"/>
                  </a:lnTo>
                  <a:lnTo>
                    <a:pt x="195" y="215"/>
                  </a:lnTo>
                  <a:lnTo>
                    <a:pt x="189" y="200"/>
                  </a:lnTo>
                  <a:lnTo>
                    <a:pt x="182" y="181"/>
                  </a:lnTo>
                  <a:lnTo>
                    <a:pt x="174" y="160"/>
                  </a:lnTo>
                  <a:lnTo>
                    <a:pt x="165" y="139"/>
                  </a:lnTo>
                  <a:lnTo>
                    <a:pt x="156" y="118"/>
                  </a:lnTo>
                  <a:lnTo>
                    <a:pt x="146" y="98"/>
                  </a:lnTo>
                  <a:lnTo>
                    <a:pt x="133" y="79"/>
                  </a:lnTo>
                  <a:lnTo>
                    <a:pt x="110" y="58"/>
                  </a:lnTo>
                  <a:lnTo>
                    <a:pt x="83" y="38"/>
                  </a:lnTo>
                  <a:lnTo>
                    <a:pt x="55" y="20"/>
                  </a:lnTo>
                  <a:lnTo>
                    <a:pt x="30" y="7"/>
                  </a:lnTo>
                  <a:lnTo>
                    <a:pt x="10" y="0"/>
                  </a:lnTo>
                  <a:lnTo>
                    <a:pt x="0" y="3"/>
                  </a:lnTo>
                  <a:lnTo>
                    <a:pt x="4" y="15"/>
                  </a:lnTo>
                  <a:lnTo>
                    <a:pt x="16" y="56"/>
                  </a:lnTo>
                  <a:lnTo>
                    <a:pt x="17" y="98"/>
                  </a:lnTo>
                  <a:lnTo>
                    <a:pt x="14" y="139"/>
                  </a:lnTo>
                  <a:lnTo>
                    <a:pt x="13" y="167"/>
                  </a:lnTo>
                  <a:lnTo>
                    <a:pt x="17" y="180"/>
                  </a:lnTo>
                  <a:lnTo>
                    <a:pt x="29" y="197"/>
                  </a:lnTo>
                  <a:lnTo>
                    <a:pt x="43" y="216"/>
                  </a:lnTo>
                  <a:lnTo>
                    <a:pt x="61" y="235"/>
                  </a:lnTo>
                  <a:lnTo>
                    <a:pt x="80" y="256"/>
                  </a:lnTo>
                  <a:lnTo>
                    <a:pt x="98" y="274"/>
                  </a:lnTo>
                  <a:lnTo>
                    <a:pt x="115" y="289"/>
                  </a:lnTo>
                  <a:lnTo>
                    <a:pt x="129" y="301"/>
                  </a:lnTo>
                  <a:lnTo>
                    <a:pt x="142" y="309"/>
                  </a:lnTo>
                  <a:lnTo>
                    <a:pt x="157" y="315"/>
                  </a:lnTo>
                  <a:lnTo>
                    <a:pt x="171" y="317"/>
                  </a:lnTo>
                  <a:lnTo>
                    <a:pt x="184" y="315"/>
                  </a:lnTo>
                  <a:lnTo>
                    <a:pt x="195" y="306"/>
                  </a:lnTo>
                  <a:lnTo>
                    <a:pt x="202" y="289"/>
                  </a:lnTo>
                  <a:lnTo>
                    <a:pt x="204" y="264"/>
                  </a:lnTo>
                  <a:lnTo>
                    <a:pt x="199" y="228"/>
                  </a:lnTo>
                  <a:close/>
                </a:path>
              </a:pathLst>
            </a:custGeom>
            <a:solidFill>
              <a:srgbClr val="D3A58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8" name="Freeform 285">
              <a:extLst>
                <a:ext uri="{FF2B5EF4-FFF2-40B4-BE49-F238E27FC236}">
                  <a16:creationId xmlns:a16="http://schemas.microsoft.com/office/drawing/2014/main" id="{FDCAA0BD-950E-4040-813E-525538D8A802}"/>
                </a:ext>
              </a:extLst>
            </p:cNvPr>
            <p:cNvSpPr>
              <a:spLocks/>
            </p:cNvSpPr>
            <p:nvPr/>
          </p:nvSpPr>
          <p:spPr bwMode="auto">
            <a:xfrm>
              <a:off x="720" y="3408"/>
              <a:ext cx="95" cy="151"/>
            </a:xfrm>
            <a:custGeom>
              <a:avLst/>
              <a:gdLst>
                <a:gd name="T0" fmla="*/ 186 w 190"/>
                <a:gd name="T1" fmla="*/ 217 h 301"/>
                <a:gd name="T2" fmla="*/ 185 w 190"/>
                <a:gd name="T3" fmla="*/ 214 h 301"/>
                <a:gd name="T4" fmla="*/ 181 w 190"/>
                <a:gd name="T5" fmla="*/ 205 h 301"/>
                <a:gd name="T6" fmla="*/ 177 w 190"/>
                <a:gd name="T7" fmla="*/ 190 h 301"/>
                <a:gd name="T8" fmla="*/ 170 w 190"/>
                <a:gd name="T9" fmla="*/ 172 h 301"/>
                <a:gd name="T10" fmla="*/ 162 w 190"/>
                <a:gd name="T11" fmla="*/ 152 h 301"/>
                <a:gd name="T12" fmla="*/ 154 w 190"/>
                <a:gd name="T13" fmla="*/ 131 h 301"/>
                <a:gd name="T14" fmla="*/ 146 w 190"/>
                <a:gd name="T15" fmla="*/ 111 h 301"/>
                <a:gd name="T16" fmla="*/ 136 w 190"/>
                <a:gd name="T17" fmla="*/ 93 h 301"/>
                <a:gd name="T18" fmla="*/ 122 w 190"/>
                <a:gd name="T19" fmla="*/ 74 h 301"/>
                <a:gd name="T20" fmla="*/ 102 w 190"/>
                <a:gd name="T21" fmla="*/ 55 h 301"/>
                <a:gd name="T22" fmla="*/ 76 w 190"/>
                <a:gd name="T23" fmla="*/ 35 h 301"/>
                <a:gd name="T24" fmla="*/ 51 w 190"/>
                <a:gd name="T25" fmla="*/ 19 h 301"/>
                <a:gd name="T26" fmla="*/ 27 w 190"/>
                <a:gd name="T27" fmla="*/ 6 h 301"/>
                <a:gd name="T28" fmla="*/ 10 w 190"/>
                <a:gd name="T29" fmla="*/ 0 h 301"/>
                <a:gd name="T30" fmla="*/ 0 w 190"/>
                <a:gd name="T31" fmla="*/ 2 h 301"/>
                <a:gd name="T32" fmla="*/ 3 w 190"/>
                <a:gd name="T33" fmla="*/ 13 h 301"/>
                <a:gd name="T34" fmla="*/ 15 w 190"/>
                <a:gd name="T35" fmla="*/ 51 h 301"/>
                <a:gd name="T36" fmla="*/ 16 w 190"/>
                <a:gd name="T37" fmla="*/ 93 h 301"/>
                <a:gd name="T38" fmla="*/ 13 w 190"/>
                <a:gd name="T39" fmla="*/ 132 h 301"/>
                <a:gd name="T40" fmla="*/ 13 w 190"/>
                <a:gd name="T41" fmla="*/ 160 h 301"/>
                <a:gd name="T42" fmla="*/ 18 w 190"/>
                <a:gd name="T43" fmla="*/ 172 h 301"/>
                <a:gd name="T44" fmla="*/ 27 w 190"/>
                <a:gd name="T45" fmla="*/ 187 h 301"/>
                <a:gd name="T46" fmla="*/ 41 w 190"/>
                <a:gd name="T47" fmla="*/ 206 h 301"/>
                <a:gd name="T48" fmla="*/ 57 w 190"/>
                <a:gd name="T49" fmla="*/ 224 h 301"/>
                <a:gd name="T50" fmla="*/ 74 w 190"/>
                <a:gd name="T51" fmla="*/ 243 h 301"/>
                <a:gd name="T52" fmla="*/ 91 w 190"/>
                <a:gd name="T53" fmla="*/ 261 h 301"/>
                <a:gd name="T54" fmla="*/ 107 w 190"/>
                <a:gd name="T55" fmla="*/ 275 h 301"/>
                <a:gd name="T56" fmla="*/ 120 w 190"/>
                <a:gd name="T57" fmla="*/ 286 h 301"/>
                <a:gd name="T58" fmla="*/ 133 w 190"/>
                <a:gd name="T59" fmla="*/ 294 h 301"/>
                <a:gd name="T60" fmla="*/ 146 w 190"/>
                <a:gd name="T61" fmla="*/ 299 h 301"/>
                <a:gd name="T62" fmla="*/ 159 w 190"/>
                <a:gd name="T63" fmla="*/ 301 h 301"/>
                <a:gd name="T64" fmla="*/ 172 w 190"/>
                <a:gd name="T65" fmla="*/ 299 h 301"/>
                <a:gd name="T66" fmla="*/ 182 w 190"/>
                <a:gd name="T67" fmla="*/ 291 h 301"/>
                <a:gd name="T68" fmla="*/ 188 w 190"/>
                <a:gd name="T69" fmla="*/ 275 h 301"/>
                <a:gd name="T70" fmla="*/ 190 w 190"/>
                <a:gd name="T71" fmla="*/ 251 h 301"/>
                <a:gd name="T72" fmla="*/ 186 w 190"/>
                <a:gd name="T73" fmla="*/ 217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0" h="301">
                  <a:moveTo>
                    <a:pt x="186" y="217"/>
                  </a:moveTo>
                  <a:lnTo>
                    <a:pt x="185" y="214"/>
                  </a:lnTo>
                  <a:lnTo>
                    <a:pt x="181" y="205"/>
                  </a:lnTo>
                  <a:lnTo>
                    <a:pt x="177" y="190"/>
                  </a:lnTo>
                  <a:lnTo>
                    <a:pt x="170" y="172"/>
                  </a:lnTo>
                  <a:lnTo>
                    <a:pt x="162" y="152"/>
                  </a:lnTo>
                  <a:lnTo>
                    <a:pt x="154" y="131"/>
                  </a:lnTo>
                  <a:lnTo>
                    <a:pt x="146" y="111"/>
                  </a:lnTo>
                  <a:lnTo>
                    <a:pt x="136" y="93"/>
                  </a:lnTo>
                  <a:lnTo>
                    <a:pt x="122" y="74"/>
                  </a:lnTo>
                  <a:lnTo>
                    <a:pt x="102" y="55"/>
                  </a:lnTo>
                  <a:lnTo>
                    <a:pt x="76" y="35"/>
                  </a:lnTo>
                  <a:lnTo>
                    <a:pt x="51" y="19"/>
                  </a:lnTo>
                  <a:lnTo>
                    <a:pt x="27" y="6"/>
                  </a:lnTo>
                  <a:lnTo>
                    <a:pt x="10" y="0"/>
                  </a:lnTo>
                  <a:lnTo>
                    <a:pt x="0" y="2"/>
                  </a:lnTo>
                  <a:lnTo>
                    <a:pt x="3" y="13"/>
                  </a:lnTo>
                  <a:lnTo>
                    <a:pt x="15" y="51"/>
                  </a:lnTo>
                  <a:lnTo>
                    <a:pt x="16" y="93"/>
                  </a:lnTo>
                  <a:lnTo>
                    <a:pt x="13" y="132"/>
                  </a:lnTo>
                  <a:lnTo>
                    <a:pt x="13" y="160"/>
                  </a:lnTo>
                  <a:lnTo>
                    <a:pt x="18" y="172"/>
                  </a:lnTo>
                  <a:lnTo>
                    <a:pt x="27" y="187"/>
                  </a:lnTo>
                  <a:lnTo>
                    <a:pt x="41" y="206"/>
                  </a:lnTo>
                  <a:lnTo>
                    <a:pt x="57" y="224"/>
                  </a:lnTo>
                  <a:lnTo>
                    <a:pt x="74" y="243"/>
                  </a:lnTo>
                  <a:lnTo>
                    <a:pt x="91" y="261"/>
                  </a:lnTo>
                  <a:lnTo>
                    <a:pt x="107" y="275"/>
                  </a:lnTo>
                  <a:lnTo>
                    <a:pt x="120" y="286"/>
                  </a:lnTo>
                  <a:lnTo>
                    <a:pt x="133" y="294"/>
                  </a:lnTo>
                  <a:lnTo>
                    <a:pt x="146" y="299"/>
                  </a:lnTo>
                  <a:lnTo>
                    <a:pt x="159" y="301"/>
                  </a:lnTo>
                  <a:lnTo>
                    <a:pt x="172" y="299"/>
                  </a:lnTo>
                  <a:lnTo>
                    <a:pt x="182" y="291"/>
                  </a:lnTo>
                  <a:lnTo>
                    <a:pt x="188" y="275"/>
                  </a:lnTo>
                  <a:lnTo>
                    <a:pt x="190" y="251"/>
                  </a:lnTo>
                  <a:lnTo>
                    <a:pt x="186" y="217"/>
                  </a:lnTo>
                  <a:close/>
                </a:path>
              </a:pathLst>
            </a:custGeom>
            <a:solidFill>
              <a:srgbClr val="CC91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9" name="Freeform 286">
              <a:extLst>
                <a:ext uri="{FF2B5EF4-FFF2-40B4-BE49-F238E27FC236}">
                  <a16:creationId xmlns:a16="http://schemas.microsoft.com/office/drawing/2014/main" id="{9583EE25-AE99-4ADE-B7EE-117734DCABA0}"/>
                </a:ext>
              </a:extLst>
            </p:cNvPr>
            <p:cNvSpPr>
              <a:spLocks/>
            </p:cNvSpPr>
            <p:nvPr/>
          </p:nvSpPr>
          <p:spPr bwMode="auto">
            <a:xfrm>
              <a:off x="725" y="3413"/>
              <a:ext cx="87" cy="143"/>
            </a:xfrm>
            <a:custGeom>
              <a:avLst/>
              <a:gdLst>
                <a:gd name="T0" fmla="*/ 171 w 175"/>
                <a:gd name="T1" fmla="*/ 205 h 286"/>
                <a:gd name="T2" fmla="*/ 170 w 175"/>
                <a:gd name="T3" fmla="*/ 201 h 286"/>
                <a:gd name="T4" fmla="*/ 167 w 175"/>
                <a:gd name="T5" fmla="*/ 192 h 286"/>
                <a:gd name="T6" fmla="*/ 162 w 175"/>
                <a:gd name="T7" fmla="*/ 178 h 286"/>
                <a:gd name="T8" fmla="*/ 156 w 175"/>
                <a:gd name="T9" fmla="*/ 162 h 286"/>
                <a:gd name="T10" fmla="*/ 149 w 175"/>
                <a:gd name="T11" fmla="*/ 144 h 286"/>
                <a:gd name="T12" fmla="*/ 141 w 175"/>
                <a:gd name="T13" fmla="*/ 124 h 286"/>
                <a:gd name="T14" fmla="*/ 133 w 175"/>
                <a:gd name="T15" fmla="*/ 105 h 286"/>
                <a:gd name="T16" fmla="*/ 125 w 175"/>
                <a:gd name="T17" fmla="*/ 87 h 286"/>
                <a:gd name="T18" fmla="*/ 112 w 175"/>
                <a:gd name="T19" fmla="*/ 70 h 286"/>
                <a:gd name="T20" fmla="*/ 94 w 175"/>
                <a:gd name="T21" fmla="*/ 52 h 286"/>
                <a:gd name="T22" fmla="*/ 71 w 175"/>
                <a:gd name="T23" fmla="*/ 33 h 286"/>
                <a:gd name="T24" fmla="*/ 47 w 175"/>
                <a:gd name="T25" fmla="*/ 17 h 286"/>
                <a:gd name="T26" fmla="*/ 25 w 175"/>
                <a:gd name="T27" fmla="*/ 6 h 286"/>
                <a:gd name="T28" fmla="*/ 8 w 175"/>
                <a:gd name="T29" fmla="*/ 0 h 286"/>
                <a:gd name="T30" fmla="*/ 0 w 175"/>
                <a:gd name="T31" fmla="*/ 1 h 286"/>
                <a:gd name="T32" fmla="*/ 2 w 175"/>
                <a:gd name="T33" fmla="*/ 13 h 286"/>
                <a:gd name="T34" fmla="*/ 13 w 175"/>
                <a:gd name="T35" fmla="*/ 48 h 286"/>
                <a:gd name="T36" fmla="*/ 15 w 175"/>
                <a:gd name="T37" fmla="*/ 89 h 286"/>
                <a:gd name="T38" fmla="*/ 11 w 175"/>
                <a:gd name="T39" fmla="*/ 124 h 286"/>
                <a:gd name="T40" fmla="*/ 11 w 175"/>
                <a:gd name="T41" fmla="*/ 151 h 286"/>
                <a:gd name="T42" fmla="*/ 16 w 175"/>
                <a:gd name="T43" fmla="*/ 162 h 286"/>
                <a:gd name="T44" fmla="*/ 24 w 175"/>
                <a:gd name="T45" fmla="*/ 177 h 286"/>
                <a:gd name="T46" fmla="*/ 36 w 175"/>
                <a:gd name="T47" fmla="*/ 195 h 286"/>
                <a:gd name="T48" fmla="*/ 51 w 175"/>
                <a:gd name="T49" fmla="*/ 212 h 286"/>
                <a:gd name="T50" fmla="*/ 68 w 175"/>
                <a:gd name="T51" fmla="*/ 230 h 286"/>
                <a:gd name="T52" fmla="*/ 84 w 175"/>
                <a:gd name="T53" fmla="*/ 246 h 286"/>
                <a:gd name="T54" fmla="*/ 99 w 175"/>
                <a:gd name="T55" fmla="*/ 260 h 286"/>
                <a:gd name="T56" fmla="*/ 110 w 175"/>
                <a:gd name="T57" fmla="*/ 271 h 286"/>
                <a:gd name="T58" fmla="*/ 122 w 175"/>
                <a:gd name="T59" fmla="*/ 279 h 286"/>
                <a:gd name="T60" fmla="*/ 134 w 175"/>
                <a:gd name="T61" fmla="*/ 283 h 286"/>
                <a:gd name="T62" fmla="*/ 147 w 175"/>
                <a:gd name="T63" fmla="*/ 286 h 286"/>
                <a:gd name="T64" fmla="*/ 159 w 175"/>
                <a:gd name="T65" fmla="*/ 283 h 286"/>
                <a:gd name="T66" fmla="*/ 168 w 175"/>
                <a:gd name="T67" fmla="*/ 275 h 286"/>
                <a:gd name="T68" fmla="*/ 174 w 175"/>
                <a:gd name="T69" fmla="*/ 260 h 286"/>
                <a:gd name="T70" fmla="*/ 175 w 175"/>
                <a:gd name="T71" fmla="*/ 237 h 286"/>
                <a:gd name="T72" fmla="*/ 171 w 175"/>
                <a:gd name="T73" fmla="*/ 205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75" h="286">
                  <a:moveTo>
                    <a:pt x="171" y="205"/>
                  </a:moveTo>
                  <a:lnTo>
                    <a:pt x="170" y="201"/>
                  </a:lnTo>
                  <a:lnTo>
                    <a:pt x="167" y="192"/>
                  </a:lnTo>
                  <a:lnTo>
                    <a:pt x="162" y="178"/>
                  </a:lnTo>
                  <a:lnTo>
                    <a:pt x="156" y="162"/>
                  </a:lnTo>
                  <a:lnTo>
                    <a:pt x="149" y="144"/>
                  </a:lnTo>
                  <a:lnTo>
                    <a:pt x="141" y="124"/>
                  </a:lnTo>
                  <a:lnTo>
                    <a:pt x="133" y="105"/>
                  </a:lnTo>
                  <a:lnTo>
                    <a:pt x="125" y="87"/>
                  </a:lnTo>
                  <a:lnTo>
                    <a:pt x="112" y="70"/>
                  </a:lnTo>
                  <a:lnTo>
                    <a:pt x="94" y="52"/>
                  </a:lnTo>
                  <a:lnTo>
                    <a:pt x="71" y="33"/>
                  </a:lnTo>
                  <a:lnTo>
                    <a:pt x="47" y="17"/>
                  </a:lnTo>
                  <a:lnTo>
                    <a:pt x="25" y="6"/>
                  </a:lnTo>
                  <a:lnTo>
                    <a:pt x="8" y="0"/>
                  </a:lnTo>
                  <a:lnTo>
                    <a:pt x="0" y="1"/>
                  </a:lnTo>
                  <a:lnTo>
                    <a:pt x="2" y="13"/>
                  </a:lnTo>
                  <a:lnTo>
                    <a:pt x="13" y="48"/>
                  </a:lnTo>
                  <a:lnTo>
                    <a:pt x="15" y="89"/>
                  </a:lnTo>
                  <a:lnTo>
                    <a:pt x="11" y="124"/>
                  </a:lnTo>
                  <a:lnTo>
                    <a:pt x="11" y="151"/>
                  </a:lnTo>
                  <a:lnTo>
                    <a:pt x="16" y="162"/>
                  </a:lnTo>
                  <a:lnTo>
                    <a:pt x="24" y="177"/>
                  </a:lnTo>
                  <a:lnTo>
                    <a:pt x="36" y="195"/>
                  </a:lnTo>
                  <a:lnTo>
                    <a:pt x="51" y="212"/>
                  </a:lnTo>
                  <a:lnTo>
                    <a:pt x="68" y="230"/>
                  </a:lnTo>
                  <a:lnTo>
                    <a:pt x="84" y="246"/>
                  </a:lnTo>
                  <a:lnTo>
                    <a:pt x="99" y="260"/>
                  </a:lnTo>
                  <a:lnTo>
                    <a:pt x="110" y="271"/>
                  </a:lnTo>
                  <a:lnTo>
                    <a:pt x="122" y="279"/>
                  </a:lnTo>
                  <a:lnTo>
                    <a:pt x="134" y="283"/>
                  </a:lnTo>
                  <a:lnTo>
                    <a:pt x="147" y="286"/>
                  </a:lnTo>
                  <a:lnTo>
                    <a:pt x="159" y="283"/>
                  </a:lnTo>
                  <a:lnTo>
                    <a:pt x="168" y="275"/>
                  </a:lnTo>
                  <a:lnTo>
                    <a:pt x="174" y="260"/>
                  </a:lnTo>
                  <a:lnTo>
                    <a:pt x="175" y="237"/>
                  </a:lnTo>
                  <a:lnTo>
                    <a:pt x="171" y="205"/>
                  </a:lnTo>
                  <a:close/>
                </a:path>
              </a:pathLst>
            </a:custGeom>
            <a:solidFill>
              <a:srgbClr val="C17A4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0" name="Freeform 287">
              <a:extLst>
                <a:ext uri="{FF2B5EF4-FFF2-40B4-BE49-F238E27FC236}">
                  <a16:creationId xmlns:a16="http://schemas.microsoft.com/office/drawing/2014/main" id="{69D342FB-7E99-4B2B-AC5B-C3AE789D06EA}"/>
                </a:ext>
              </a:extLst>
            </p:cNvPr>
            <p:cNvSpPr>
              <a:spLocks/>
            </p:cNvSpPr>
            <p:nvPr/>
          </p:nvSpPr>
          <p:spPr bwMode="auto">
            <a:xfrm>
              <a:off x="729" y="3418"/>
              <a:ext cx="80" cy="135"/>
            </a:xfrm>
            <a:custGeom>
              <a:avLst/>
              <a:gdLst>
                <a:gd name="T0" fmla="*/ 156 w 160"/>
                <a:gd name="T1" fmla="*/ 195 h 271"/>
                <a:gd name="T2" fmla="*/ 155 w 160"/>
                <a:gd name="T3" fmla="*/ 191 h 271"/>
                <a:gd name="T4" fmla="*/ 153 w 160"/>
                <a:gd name="T5" fmla="*/ 183 h 271"/>
                <a:gd name="T6" fmla="*/ 148 w 160"/>
                <a:gd name="T7" fmla="*/ 171 h 271"/>
                <a:gd name="T8" fmla="*/ 143 w 160"/>
                <a:gd name="T9" fmla="*/ 154 h 271"/>
                <a:gd name="T10" fmla="*/ 137 w 160"/>
                <a:gd name="T11" fmla="*/ 137 h 271"/>
                <a:gd name="T12" fmla="*/ 130 w 160"/>
                <a:gd name="T13" fmla="*/ 118 h 271"/>
                <a:gd name="T14" fmla="*/ 122 w 160"/>
                <a:gd name="T15" fmla="*/ 100 h 271"/>
                <a:gd name="T16" fmla="*/ 115 w 160"/>
                <a:gd name="T17" fmla="*/ 83 h 271"/>
                <a:gd name="T18" fmla="*/ 103 w 160"/>
                <a:gd name="T19" fmla="*/ 67 h 271"/>
                <a:gd name="T20" fmla="*/ 86 w 160"/>
                <a:gd name="T21" fmla="*/ 48 h 271"/>
                <a:gd name="T22" fmla="*/ 64 w 160"/>
                <a:gd name="T23" fmla="*/ 32 h 271"/>
                <a:gd name="T24" fmla="*/ 42 w 160"/>
                <a:gd name="T25" fmla="*/ 16 h 271"/>
                <a:gd name="T26" fmla="*/ 23 w 160"/>
                <a:gd name="T27" fmla="*/ 6 h 271"/>
                <a:gd name="T28" fmla="*/ 7 w 160"/>
                <a:gd name="T29" fmla="*/ 0 h 271"/>
                <a:gd name="T30" fmla="*/ 0 w 160"/>
                <a:gd name="T31" fmla="*/ 2 h 271"/>
                <a:gd name="T32" fmla="*/ 2 w 160"/>
                <a:gd name="T33" fmla="*/ 13 h 271"/>
                <a:gd name="T34" fmla="*/ 12 w 160"/>
                <a:gd name="T35" fmla="*/ 46 h 271"/>
                <a:gd name="T36" fmla="*/ 14 w 160"/>
                <a:gd name="T37" fmla="*/ 84 h 271"/>
                <a:gd name="T38" fmla="*/ 10 w 160"/>
                <a:gd name="T39" fmla="*/ 118 h 271"/>
                <a:gd name="T40" fmla="*/ 10 w 160"/>
                <a:gd name="T41" fmla="*/ 143 h 271"/>
                <a:gd name="T42" fmla="*/ 14 w 160"/>
                <a:gd name="T43" fmla="*/ 154 h 271"/>
                <a:gd name="T44" fmla="*/ 23 w 160"/>
                <a:gd name="T45" fmla="*/ 168 h 271"/>
                <a:gd name="T46" fmla="*/ 34 w 160"/>
                <a:gd name="T47" fmla="*/ 184 h 271"/>
                <a:gd name="T48" fmla="*/ 47 w 160"/>
                <a:gd name="T49" fmla="*/ 202 h 271"/>
                <a:gd name="T50" fmla="*/ 62 w 160"/>
                <a:gd name="T51" fmla="*/ 218 h 271"/>
                <a:gd name="T52" fmla="*/ 77 w 160"/>
                <a:gd name="T53" fmla="*/ 234 h 271"/>
                <a:gd name="T54" fmla="*/ 90 w 160"/>
                <a:gd name="T55" fmla="*/ 247 h 271"/>
                <a:gd name="T56" fmla="*/ 101 w 160"/>
                <a:gd name="T57" fmla="*/ 257 h 271"/>
                <a:gd name="T58" fmla="*/ 112 w 160"/>
                <a:gd name="T59" fmla="*/ 264 h 271"/>
                <a:gd name="T60" fmla="*/ 123 w 160"/>
                <a:gd name="T61" fmla="*/ 270 h 271"/>
                <a:gd name="T62" fmla="*/ 135 w 160"/>
                <a:gd name="T63" fmla="*/ 271 h 271"/>
                <a:gd name="T64" fmla="*/ 145 w 160"/>
                <a:gd name="T65" fmla="*/ 268 h 271"/>
                <a:gd name="T66" fmla="*/ 153 w 160"/>
                <a:gd name="T67" fmla="*/ 262 h 271"/>
                <a:gd name="T68" fmla="*/ 159 w 160"/>
                <a:gd name="T69" fmla="*/ 248 h 271"/>
                <a:gd name="T70" fmla="*/ 160 w 160"/>
                <a:gd name="T71" fmla="*/ 226 h 271"/>
                <a:gd name="T72" fmla="*/ 156 w 160"/>
                <a:gd name="T73" fmla="*/ 195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0" h="271">
                  <a:moveTo>
                    <a:pt x="156" y="195"/>
                  </a:moveTo>
                  <a:lnTo>
                    <a:pt x="155" y="191"/>
                  </a:lnTo>
                  <a:lnTo>
                    <a:pt x="153" y="183"/>
                  </a:lnTo>
                  <a:lnTo>
                    <a:pt x="148" y="171"/>
                  </a:lnTo>
                  <a:lnTo>
                    <a:pt x="143" y="154"/>
                  </a:lnTo>
                  <a:lnTo>
                    <a:pt x="137" y="137"/>
                  </a:lnTo>
                  <a:lnTo>
                    <a:pt x="130" y="118"/>
                  </a:lnTo>
                  <a:lnTo>
                    <a:pt x="122" y="100"/>
                  </a:lnTo>
                  <a:lnTo>
                    <a:pt x="115" y="83"/>
                  </a:lnTo>
                  <a:lnTo>
                    <a:pt x="103" y="67"/>
                  </a:lnTo>
                  <a:lnTo>
                    <a:pt x="86" y="48"/>
                  </a:lnTo>
                  <a:lnTo>
                    <a:pt x="64" y="32"/>
                  </a:lnTo>
                  <a:lnTo>
                    <a:pt x="42" y="16"/>
                  </a:lnTo>
                  <a:lnTo>
                    <a:pt x="23" y="6"/>
                  </a:lnTo>
                  <a:lnTo>
                    <a:pt x="7" y="0"/>
                  </a:lnTo>
                  <a:lnTo>
                    <a:pt x="0" y="2"/>
                  </a:lnTo>
                  <a:lnTo>
                    <a:pt x="2" y="13"/>
                  </a:lnTo>
                  <a:lnTo>
                    <a:pt x="12" y="46"/>
                  </a:lnTo>
                  <a:lnTo>
                    <a:pt x="14" y="84"/>
                  </a:lnTo>
                  <a:lnTo>
                    <a:pt x="10" y="118"/>
                  </a:lnTo>
                  <a:lnTo>
                    <a:pt x="10" y="143"/>
                  </a:lnTo>
                  <a:lnTo>
                    <a:pt x="14" y="154"/>
                  </a:lnTo>
                  <a:lnTo>
                    <a:pt x="23" y="168"/>
                  </a:lnTo>
                  <a:lnTo>
                    <a:pt x="34" y="184"/>
                  </a:lnTo>
                  <a:lnTo>
                    <a:pt x="47" y="202"/>
                  </a:lnTo>
                  <a:lnTo>
                    <a:pt x="62" y="218"/>
                  </a:lnTo>
                  <a:lnTo>
                    <a:pt x="77" y="234"/>
                  </a:lnTo>
                  <a:lnTo>
                    <a:pt x="90" y="247"/>
                  </a:lnTo>
                  <a:lnTo>
                    <a:pt x="101" y="257"/>
                  </a:lnTo>
                  <a:lnTo>
                    <a:pt x="112" y="264"/>
                  </a:lnTo>
                  <a:lnTo>
                    <a:pt x="123" y="270"/>
                  </a:lnTo>
                  <a:lnTo>
                    <a:pt x="135" y="271"/>
                  </a:lnTo>
                  <a:lnTo>
                    <a:pt x="145" y="268"/>
                  </a:lnTo>
                  <a:lnTo>
                    <a:pt x="153" y="262"/>
                  </a:lnTo>
                  <a:lnTo>
                    <a:pt x="159" y="248"/>
                  </a:lnTo>
                  <a:lnTo>
                    <a:pt x="160" y="226"/>
                  </a:lnTo>
                  <a:lnTo>
                    <a:pt x="156" y="195"/>
                  </a:lnTo>
                  <a:close/>
                </a:path>
              </a:pathLst>
            </a:custGeom>
            <a:solidFill>
              <a:srgbClr val="B5632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1" name="Freeform 288">
              <a:extLst>
                <a:ext uri="{FF2B5EF4-FFF2-40B4-BE49-F238E27FC236}">
                  <a16:creationId xmlns:a16="http://schemas.microsoft.com/office/drawing/2014/main" id="{0D0F384B-D01E-4E57-8201-7594D081C9DD}"/>
                </a:ext>
              </a:extLst>
            </p:cNvPr>
            <p:cNvSpPr>
              <a:spLocks/>
            </p:cNvSpPr>
            <p:nvPr/>
          </p:nvSpPr>
          <p:spPr bwMode="auto">
            <a:xfrm>
              <a:off x="778" y="3528"/>
              <a:ext cx="73" cy="97"/>
            </a:xfrm>
            <a:custGeom>
              <a:avLst/>
              <a:gdLst>
                <a:gd name="T0" fmla="*/ 100 w 146"/>
                <a:gd name="T1" fmla="*/ 0 h 194"/>
                <a:gd name="T2" fmla="*/ 100 w 146"/>
                <a:gd name="T3" fmla="*/ 4 h 194"/>
                <a:gd name="T4" fmla="*/ 101 w 146"/>
                <a:gd name="T5" fmla="*/ 13 h 194"/>
                <a:gd name="T6" fmla="*/ 100 w 146"/>
                <a:gd name="T7" fmla="*/ 27 h 194"/>
                <a:gd name="T8" fmla="*/ 94 w 146"/>
                <a:gd name="T9" fmla="*/ 44 h 194"/>
                <a:gd name="T10" fmla="*/ 84 w 146"/>
                <a:gd name="T11" fmla="*/ 62 h 194"/>
                <a:gd name="T12" fmla="*/ 65 w 146"/>
                <a:gd name="T13" fmla="*/ 81 h 194"/>
                <a:gd name="T14" fmla="*/ 38 w 146"/>
                <a:gd name="T15" fmla="*/ 98 h 194"/>
                <a:gd name="T16" fmla="*/ 0 w 146"/>
                <a:gd name="T17" fmla="*/ 112 h 194"/>
                <a:gd name="T18" fmla="*/ 62 w 146"/>
                <a:gd name="T19" fmla="*/ 194 h 194"/>
                <a:gd name="T20" fmla="*/ 66 w 146"/>
                <a:gd name="T21" fmla="*/ 193 h 194"/>
                <a:gd name="T22" fmla="*/ 79 w 146"/>
                <a:gd name="T23" fmla="*/ 188 h 194"/>
                <a:gd name="T24" fmla="*/ 95 w 146"/>
                <a:gd name="T25" fmla="*/ 179 h 194"/>
                <a:gd name="T26" fmla="*/ 114 w 146"/>
                <a:gd name="T27" fmla="*/ 164 h 194"/>
                <a:gd name="T28" fmla="*/ 130 w 146"/>
                <a:gd name="T29" fmla="*/ 143 h 194"/>
                <a:gd name="T30" fmla="*/ 142 w 146"/>
                <a:gd name="T31" fmla="*/ 113 h 194"/>
                <a:gd name="T32" fmla="*/ 146 w 146"/>
                <a:gd name="T33" fmla="*/ 76 h 194"/>
                <a:gd name="T34" fmla="*/ 140 w 146"/>
                <a:gd name="T35" fmla="*/ 28 h 194"/>
                <a:gd name="T36" fmla="*/ 100 w 146"/>
                <a:gd name="T37" fmla="*/ 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94">
                  <a:moveTo>
                    <a:pt x="100" y="0"/>
                  </a:moveTo>
                  <a:lnTo>
                    <a:pt x="100" y="4"/>
                  </a:lnTo>
                  <a:lnTo>
                    <a:pt x="101" y="13"/>
                  </a:lnTo>
                  <a:lnTo>
                    <a:pt x="100" y="27"/>
                  </a:lnTo>
                  <a:lnTo>
                    <a:pt x="94" y="44"/>
                  </a:lnTo>
                  <a:lnTo>
                    <a:pt x="84" y="62"/>
                  </a:lnTo>
                  <a:lnTo>
                    <a:pt x="65" y="81"/>
                  </a:lnTo>
                  <a:lnTo>
                    <a:pt x="38" y="98"/>
                  </a:lnTo>
                  <a:lnTo>
                    <a:pt x="0" y="112"/>
                  </a:lnTo>
                  <a:lnTo>
                    <a:pt x="62" y="194"/>
                  </a:lnTo>
                  <a:lnTo>
                    <a:pt x="66" y="193"/>
                  </a:lnTo>
                  <a:lnTo>
                    <a:pt x="79" y="188"/>
                  </a:lnTo>
                  <a:lnTo>
                    <a:pt x="95" y="179"/>
                  </a:lnTo>
                  <a:lnTo>
                    <a:pt x="114" y="164"/>
                  </a:lnTo>
                  <a:lnTo>
                    <a:pt x="130" y="143"/>
                  </a:lnTo>
                  <a:lnTo>
                    <a:pt x="142" y="113"/>
                  </a:lnTo>
                  <a:lnTo>
                    <a:pt x="146" y="76"/>
                  </a:lnTo>
                  <a:lnTo>
                    <a:pt x="140" y="28"/>
                  </a:lnTo>
                  <a:lnTo>
                    <a:pt x="10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2" name="Freeform 289">
              <a:extLst>
                <a:ext uri="{FF2B5EF4-FFF2-40B4-BE49-F238E27FC236}">
                  <a16:creationId xmlns:a16="http://schemas.microsoft.com/office/drawing/2014/main" id="{B935A6E3-E227-4FD1-8CB8-4A8EEDB1E9BC}"/>
                </a:ext>
              </a:extLst>
            </p:cNvPr>
            <p:cNvSpPr>
              <a:spLocks/>
            </p:cNvSpPr>
            <p:nvPr/>
          </p:nvSpPr>
          <p:spPr bwMode="auto">
            <a:xfrm>
              <a:off x="1042" y="3582"/>
              <a:ext cx="32" cy="21"/>
            </a:xfrm>
            <a:custGeom>
              <a:avLst/>
              <a:gdLst>
                <a:gd name="T0" fmla="*/ 0 w 63"/>
                <a:gd name="T1" fmla="*/ 1 h 41"/>
                <a:gd name="T2" fmla="*/ 5 w 63"/>
                <a:gd name="T3" fmla="*/ 6 h 41"/>
                <a:gd name="T4" fmla="*/ 12 w 63"/>
                <a:gd name="T5" fmla="*/ 13 h 41"/>
                <a:gd name="T6" fmla="*/ 19 w 63"/>
                <a:gd name="T7" fmla="*/ 19 h 41"/>
                <a:gd name="T8" fmla="*/ 27 w 63"/>
                <a:gd name="T9" fmla="*/ 25 h 41"/>
                <a:gd name="T10" fmla="*/ 33 w 63"/>
                <a:gd name="T11" fmla="*/ 29 h 41"/>
                <a:gd name="T12" fmla="*/ 40 w 63"/>
                <a:gd name="T13" fmla="*/ 34 h 41"/>
                <a:gd name="T14" fmla="*/ 47 w 63"/>
                <a:gd name="T15" fmla="*/ 39 h 41"/>
                <a:gd name="T16" fmla="*/ 54 w 63"/>
                <a:gd name="T17" fmla="*/ 41 h 41"/>
                <a:gd name="T18" fmla="*/ 57 w 63"/>
                <a:gd name="T19" fmla="*/ 41 h 41"/>
                <a:gd name="T20" fmla="*/ 61 w 63"/>
                <a:gd name="T21" fmla="*/ 39 h 41"/>
                <a:gd name="T22" fmla="*/ 63 w 63"/>
                <a:gd name="T23" fmla="*/ 34 h 41"/>
                <a:gd name="T24" fmla="*/ 63 w 63"/>
                <a:gd name="T25" fmla="*/ 31 h 41"/>
                <a:gd name="T26" fmla="*/ 63 w 63"/>
                <a:gd name="T27" fmla="*/ 31 h 41"/>
                <a:gd name="T28" fmla="*/ 63 w 63"/>
                <a:gd name="T29" fmla="*/ 29 h 41"/>
                <a:gd name="T30" fmla="*/ 63 w 63"/>
                <a:gd name="T31" fmla="*/ 29 h 41"/>
                <a:gd name="T32" fmla="*/ 63 w 63"/>
                <a:gd name="T33" fmla="*/ 29 h 41"/>
                <a:gd name="T34" fmla="*/ 62 w 63"/>
                <a:gd name="T35" fmla="*/ 28 h 41"/>
                <a:gd name="T36" fmla="*/ 62 w 63"/>
                <a:gd name="T37" fmla="*/ 27 h 41"/>
                <a:gd name="T38" fmla="*/ 61 w 63"/>
                <a:gd name="T39" fmla="*/ 26 h 41"/>
                <a:gd name="T40" fmla="*/ 59 w 63"/>
                <a:gd name="T41" fmla="*/ 26 h 41"/>
                <a:gd name="T42" fmla="*/ 53 w 63"/>
                <a:gd name="T43" fmla="*/ 24 h 41"/>
                <a:gd name="T44" fmla="*/ 46 w 63"/>
                <a:gd name="T45" fmla="*/ 21 h 41"/>
                <a:gd name="T46" fmla="*/ 39 w 63"/>
                <a:gd name="T47" fmla="*/ 20 h 41"/>
                <a:gd name="T48" fmla="*/ 32 w 63"/>
                <a:gd name="T49" fmla="*/ 18 h 41"/>
                <a:gd name="T50" fmla="*/ 23 w 63"/>
                <a:gd name="T51" fmla="*/ 14 h 41"/>
                <a:gd name="T52" fmla="*/ 14 w 63"/>
                <a:gd name="T53" fmla="*/ 10 h 41"/>
                <a:gd name="T54" fmla="*/ 8 w 63"/>
                <a:gd name="T55" fmla="*/ 5 h 41"/>
                <a:gd name="T56" fmla="*/ 0 w 63"/>
                <a:gd name="T57" fmla="*/ 0 h 41"/>
                <a:gd name="T58" fmla="*/ 0 w 63"/>
                <a:gd name="T59" fmla="*/ 0 h 41"/>
                <a:gd name="T60" fmla="*/ 0 w 63"/>
                <a:gd name="T61" fmla="*/ 0 h 41"/>
                <a:gd name="T62" fmla="*/ 0 w 63"/>
                <a:gd name="T63" fmla="*/ 0 h 41"/>
                <a:gd name="T64" fmla="*/ 0 w 63"/>
                <a:gd name="T65" fmla="*/ 1 h 41"/>
                <a:gd name="T66" fmla="*/ 0 w 63"/>
                <a:gd name="T67" fmla="*/ 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41">
                  <a:moveTo>
                    <a:pt x="0" y="1"/>
                  </a:moveTo>
                  <a:lnTo>
                    <a:pt x="5" y="6"/>
                  </a:lnTo>
                  <a:lnTo>
                    <a:pt x="12" y="13"/>
                  </a:lnTo>
                  <a:lnTo>
                    <a:pt x="19" y="19"/>
                  </a:lnTo>
                  <a:lnTo>
                    <a:pt x="27" y="25"/>
                  </a:lnTo>
                  <a:lnTo>
                    <a:pt x="33" y="29"/>
                  </a:lnTo>
                  <a:lnTo>
                    <a:pt x="40" y="34"/>
                  </a:lnTo>
                  <a:lnTo>
                    <a:pt x="47" y="39"/>
                  </a:lnTo>
                  <a:lnTo>
                    <a:pt x="54" y="41"/>
                  </a:lnTo>
                  <a:lnTo>
                    <a:pt x="57" y="41"/>
                  </a:lnTo>
                  <a:lnTo>
                    <a:pt x="61" y="39"/>
                  </a:lnTo>
                  <a:lnTo>
                    <a:pt x="63" y="34"/>
                  </a:lnTo>
                  <a:lnTo>
                    <a:pt x="63" y="31"/>
                  </a:lnTo>
                  <a:lnTo>
                    <a:pt x="63" y="31"/>
                  </a:lnTo>
                  <a:lnTo>
                    <a:pt x="63" y="29"/>
                  </a:lnTo>
                  <a:lnTo>
                    <a:pt x="63" y="29"/>
                  </a:lnTo>
                  <a:lnTo>
                    <a:pt x="63" y="29"/>
                  </a:lnTo>
                  <a:lnTo>
                    <a:pt x="62" y="28"/>
                  </a:lnTo>
                  <a:lnTo>
                    <a:pt x="62" y="27"/>
                  </a:lnTo>
                  <a:lnTo>
                    <a:pt x="61" y="26"/>
                  </a:lnTo>
                  <a:lnTo>
                    <a:pt x="59" y="26"/>
                  </a:lnTo>
                  <a:lnTo>
                    <a:pt x="53" y="24"/>
                  </a:lnTo>
                  <a:lnTo>
                    <a:pt x="46" y="21"/>
                  </a:lnTo>
                  <a:lnTo>
                    <a:pt x="39" y="20"/>
                  </a:lnTo>
                  <a:lnTo>
                    <a:pt x="32" y="18"/>
                  </a:lnTo>
                  <a:lnTo>
                    <a:pt x="23" y="14"/>
                  </a:lnTo>
                  <a:lnTo>
                    <a:pt x="14" y="10"/>
                  </a:lnTo>
                  <a:lnTo>
                    <a:pt x="8" y="5"/>
                  </a:lnTo>
                  <a:lnTo>
                    <a:pt x="0" y="0"/>
                  </a:lnTo>
                  <a:lnTo>
                    <a:pt x="0" y="0"/>
                  </a:lnTo>
                  <a:lnTo>
                    <a:pt x="0" y="0"/>
                  </a:lnTo>
                  <a:lnTo>
                    <a:pt x="0" y="0"/>
                  </a:lnTo>
                  <a:lnTo>
                    <a:pt x="0" y="1"/>
                  </a:lnTo>
                  <a:lnTo>
                    <a:pt x="0"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3" name="Freeform 290">
              <a:extLst>
                <a:ext uri="{FF2B5EF4-FFF2-40B4-BE49-F238E27FC236}">
                  <a16:creationId xmlns:a16="http://schemas.microsoft.com/office/drawing/2014/main" id="{D7872C3D-583D-40BF-ADC9-253D3EB52734}"/>
                </a:ext>
              </a:extLst>
            </p:cNvPr>
            <p:cNvSpPr>
              <a:spLocks/>
            </p:cNvSpPr>
            <p:nvPr/>
          </p:nvSpPr>
          <p:spPr bwMode="auto">
            <a:xfrm>
              <a:off x="1026" y="3593"/>
              <a:ext cx="54" cy="39"/>
            </a:xfrm>
            <a:custGeom>
              <a:avLst/>
              <a:gdLst>
                <a:gd name="T0" fmla="*/ 0 w 107"/>
                <a:gd name="T1" fmla="*/ 2 h 78"/>
                <a:gd name="T2" fmla="*/ 5 w 107"/>
                <a:gd name="T3" fmla="*/ 6 h 78"/>
                <a:gd name="T4" fmla="*/ 9 w 107"/>
                <a:gd name="T5" fmla="*/ 11 h 78"/>
                <a:gd name="T6" fmla="*/ 15 w 107"/>
                <a:gd name="T7" fmla="*/ 14 h 78"/>
                <a:gd name="T8" fmla="*/ 21 w 107"/>
                <a:gd name="T9" fmla="*/ 18 h 78"/>
                <a:gd name="T10" fmla="*/ 27 w 107"/>
                <a:gd name="T11" fmla="*/ 21 h 78"/>
                <a:gd name="T12" fmla="*/ 33 w 107"/>
                <a:gd name="T13" fmla="*/ 25 h 78"/>
                <a:gd name="T14" fmla="*/ 38 w 107"/>
                <a:gd name="T15" fmla="*/ 28 h 78"/>
                <a:gd name="T16" fmla="*/ 44 w 107"/>
                <a:gd name="T17" fmla="*/ 32 h 78"/>
                <a:gd name="T18" fmla="*/ 52 w 107"/>
                <a:gd name="T19" fmla="*/ 37 h 78"/>
                <a:gd name="T20" fmla="*/ 60 w 107"/>
                <a:gd name="T21" fmla="*/ 42 h 78"/>
                <a:gd name="T22" fmla="*/ 68 w 107"/>
                <a:gd name="T23" fmla="*/ 48 h 78"/>
                <a:gd name="T24" fmla="*/ 75 w 107"/>
                <a:gd name="T25" fmla="*/ 53 h 78"/>
                <a:gd name="T26" fmla="*/ 83 w 107"/>
                <a:gd name="T27" fmla="*/ 59 h 78"/>
                <a:gd name="T28" fmla="*/ 91 w 107"/>
                <a:gd name="T29" fmla="*/ 66 h 78"/>
                <a:gd name="T30" fmla="*/ 98 w 107"/>
                <a:gd name="T31" fmla="*/ 72 h 78"/>
                <a:gd name="T32" fmla="*/ 106 w 107"/>
                <a:gd name="T33" fmla="*/ 78 h 78"/>
                <a:gd name="T34" fmla="*/ 107 w 107"/>
                <a:gd name="T35" fmla="*/ 78 h 78"/>
                <a:gd name="T36" fmla="*/ 107 w 107"/>
                <a:gd name="T37" fmla="*/ 76 h 78"/>
                <a:gd name="T38" fmla="*/ 107 w 107"/>
                <a:gd name="T39" fmla="*/ 75 h 78"/>
                <a:gd name="T40" fmla="*/ 107 w 107"/>
                <a:gd name="T41" fmla="*/ 74 h 78"/>
                <a:gd name="T42" fmla="*/ 102 w 107"/>
                <a:gd name="T43" fmla="*/ 68 h 78"/>
                <a:gd name="T44" fmla="*/ 96 w 107"/>
                <a:gd name="T45" fmla="*/ 63 h 78"/>
                <a:gd name="T46" fmla="*/ 90 w 107"/>
                <a:gd name="T47" fmla="*/ 57 h 78"/>
                <a:gd name="T48" fmla="*/ 84 w 107"/>
                <a:gd name="T49" fmla="*/ 52 h 78"/>
                <a:gd name="T50" fmla="*/ 77 w 107"/>
                <a:gd name="T51" fmla="*/ 48 h 78"/>
                <a:gd name="T52" fmla="*/ 72 w 107"/>
                <a:gd name="T53" fmla="*/ 43 h 78"/>
                <a:gd name="T54" fmla="*/ 65 w 107"/>
                <a:gd name="T55" fmla="*/ 38 h 78"/>
                <a:gd name="T56" fmla="*/ 58 w 107"/>
                <a:gd name="T57" fmla="*/ 34 h 78"/>
                <a:gd name="T58" fmla="*/ 51 w 107"/>
                <a:gd name="T59" fmla="*/ 30 h 78"/>
                <a:gd name="T60" fmla="*/ 43 w 107"/>
                <a:gd name="T61" fmla="*/ 27 h 78"/>
                <a:gd name="T62" fmla="*/ 36 w 107"/>
                <a:gd name="T63" fmla="*/ 23 h 78"/>
                <a:gd name="T64" fmla="*/ 28 w 107"/>
                <a:gd name="T65" fmla="*/ 19 h 78"/>
                <a:gd name="T66" fmla="*/ 20 w 107"/>
                <a:gd name="T67" fmla="*/ 15 h 78"/>
                <a:gd name="T68" fmla="*/ 13 w 107"/>
                <a:gd name="T69" fmla="*/ 11 h 78"/>
                <a:gd name="T70" fmla="*/ 6 w 107"/>
                <a:gd name="T71" fmla="*/ 6 h 78"/>
                <a:gd name="T72" fmla="*/ 0 w 107"/>
                <a:gd name="T73" fmla="*/ 0 h 78"/>
                <a:gd name="T74" fmla="*/ 0 w 107"/>
                <a:gd name="T75" fmla="*/ 0 h 78"/>
                <a:gd name="T76" fmla="*/ 0 w 107"/>
                <a:gd name="T77" fmla="*/ 0 h 78"/>
                <a:gd name="T78" fmla="*/ 0 w 107"/>
                <a:gd name="T79" fmla="*/ 2 h 78"/>
                <a:gd name="T80" fmla="*/ 0 w 107"/>
                <a:gd name="T81" fmla="*/ 2 h 78"/>
                <a:gd name="T82" fmla="*/ 0 w 107"/>
                <a:gd name="T83" fmla="*/ 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7" h="78">
                  <a:moveTo>
                    <a:pt x="0" y="2"/>
                  </a:moveTo>
                  <a:lnTo>
                    <a:pt x="5" y="6"/>
                  </a:lnTo>
                  <a:lnTo>
                    <a:pt x="9" y="11"/>
                  </a:lnTo>
                  <a:lnTo>
                    <a:pt x="15" y="14"/>
                  </a:lnTo>
                  <a:lnTo>
                    <a:pt x="21" y="18"/>
                  </a:lnTo>
                  <a:lnTo>
                    <a:pt x="27" y="21"/>
                  </a:lnTo>
                  <a:lnTo>
                    <a:pt x="33" y="25"/>
                  </a:lnTo>
                  <a:lnTo>
                    <a:pt x="38" y="28"/>
                  </a:lnTo>
                  <a:lnTo>
                    <a:pt x="44" y="32"/>
                  </a:lnTo>
                  <a:lnTo>
                    <a:pt x="52" y="37"/>
                  </a:lnTo>
                  <a:lnTo>
                    <a:pt x="60" y="42"/>
                  </a:lnTo>
                  <a:lnTo>
                    <a:pt x="68" y="48"/>
                  </a:lnTo>
                  <a:lnTo>
                    <a:pt x="75" y="53"/>
                  </a:lnTo>
                  <a:lnTo>
                    <a:pt x="83" y="59"/>
                  </a:lnTo>
                  <a:lnTo>
                    <a:pt x="91" y="66"/>
                  </a:lnTo>
                  <a:lnTo>
                    <a:pt x="98" y="72"/>
                  </a:lnTo>
                  <a:lnTo>
                    <a:pt x="106" y="78"/>
                  </a:lnTo>
                  <a:lnTo>
                    <a:pt x="107" y="78"/>
                  </a:lnTo>
                  <a:lnTo>
                    <a:pt x="107" y="76"/>
                  </a:lnTo>
                  <a:lnTo>
                    <a:pt x="107" y="75"/>
                  </a:lnTo>
                  <a:lnTo>
                    <a:pt x="107" y="74"/>
                  </a:lnTo>
                  <a:lnTo>
                    <a:pt x="102" y="68"/>
                  </a:lnTo>
                  <a:lnTo>
                    <a:pt x="96" y="63"/>
                  </a:lnTo>
                  <a:lnTo>
                    <a:pt x="90" y="57"/>
                  </a:lnTo>
                  <a:lnTo>
                    <a:pt x="84" y="52"/>
                  </a:lnTo>
                  <a:lnTo>
                    <a:pt x="77" y="48"/>
                  </a:lnTo>
                  <a:lnTo>
                    <a:pt x="72" y="43"/>
                  </a:lnTo>
                  <a:lnTo>
                    <a:pt x="65" y="38"/>
                  </a:lnTo>
                  <a:lnTo>
                    <a:pt x="58" y="34"/>
                  </a:lnTo>
                  <a:lnTo>
                    <a:pt x="51" y="30"/>
                  </a:lnTo>
                  <a:lnTo>
                    <a:pt x="43" y="27"/>
                  </a:lnTo>
                  <a:lnTo>
                    <a:pt x="36" y="23"/>
                  </a:lnTo>
                  <a:lnTo>
                    <a:pt x="28" y="19"/>
                  </a:lnTo>
                  <a:lnTo>
                    <a:pt x="20" y="15"/>
                  </a:lnTo>
                  <a:lnTo>
                    <a:pt x="13" y="11"/>
                  </a:lnTo>
                  <a:lnTo>
                    <a:pt x="6" y="6"/>
                  </a:lnTo>
                  <a:lnTo>
                    <a:pt x="0" y="0"/>
                  </a:lnTo>
                  <a:lnTo>
                    <a:pt x="0" y="0"/>
                  </a:lnTo>
                  <a:lnTo>
                    <a:pt x="0" y="0"/>
                  </a:lnTo>
                  <a:lnTo>
                    <a:pt x="0" y="2"/>
                  </a:lnTo>
                  <a:lnTo>
                    <a:pt x="0" y="2"/>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4" name="Freeform 291">
              <a:extLst>
                <a:ext uri="{FF2B5EF4-FFF2-40B4-BE49-F238E27FC236}">
                  <a16:creationId xmlns:a16="http://schemas.microsoft.com/office/drawing/2014/main" id="{A6722409-54B7-413E-AC88-53558B3580FA}"/>
                </a:ext>
              </a:extLst>
            </p:cNvPr>
            <p:cNvSpPr>
              <a:spLocks/>
            </p:cNvSpPr>
            <p:nvPr/>
          </p:nvSpPr>
          <p:spPr bwMode="auto">
            <a:xfrm>
              <a:off x="1080" y="3556"/>
              <a:ext cx="22" cy="26"/>
            </a:xfrm>
            <a:custGeom>
              <a:avLst/>
              <a:gdLst>
                <a:gd name="T0" fmla="*/ 0 w 45"/>
                <a:gd name="T1" fmla="*/ 5 h 53"/>
                <a:gd name="T2" fmla="*/ 5 w 45"/>
                <a:gd name="T3" fmla="*/ 4 h 53"/>
                <a:gd name="T4" fmla="*/ 11 w 45"/>
                <a:gd name="T5" fmla="*/ 4 h 53"/>
                <a:gd name="T6" fmla="*/ 15 w 45"/>
                <a:gd name="T7" fmla="*/ 4 h 53"/>
                <a:gd name="T8" fmla="*/ 20 w 45"/>
                <a:gd name="T9" fmla="*/ 6 h 53"/>
                <a:gd name="T10" fmla="*/ 25 w 45"/>
                <a:gd name="T11" fmla="*/ 9 h 53"/>
                <a:gd name="T12" fmla="*/ 28 w 45"/>
                <a:gd name="T13" fmla="*/ 11 h 53"/>
                <a:gd name="T14" fmla="*/ 32 w 45"/>
                <a:gd name="T15" fmla="*/ 15 h 53"/>
                <a:gd name="T16" fmla="*/ 34 w 45"/>
                <a:gd name="T17" fmla="*/ 19 h 53"/>
                <a:gd name="T18" fmla="*/ 37 w 45"/>
                <a:gd name="T19" fmla="*/ 26 h 53"/>
                <a:gd name="T20" fmla="*/ 40 w 45"/>
                <a:gd name="T21" fmla="*/ 34 h 53"/>
                <a:gd name="T22" fmla="*/ 40 w 45"/>
                <a:gd name="T23" fmla="*/ 43 h 53"/>
                <a:gd name="T24" fmla="*/ 41 w 45"/>
                <a:gd name="T25" fmla="*/ 51 h 53"/>
                <a:gd name="T26" fmla="*/ 41 w 45"/>
                <a:gd name="T27" fmla="*/ 53 h 53"/>
                <a:gd name="T28" fmla="*/ 43 w 45"/>
                <a:gd name="T29" fmla="*/ 51 h 53"/>
                <a:gd name="T30" fmla="*/ 44 w 45"/>
                <a:gd name="T31" fmla="*/ 50 h 53"/>
                <a:gd name="T32" fmla="*/ 44 w 45"/>
                <a:gd name="T33" fmla="*/ 49 h 53"/>
                <a:gd name="T34" fmla="*/ 45 w 45"/>
                <a:gd name="T35" fmla="*/ 39 h 53"/>
                <a:gd name="T36" fmla="*/ 45 w 45"/>
                <a:gd name="T37" fmla="*/ 28 h 53"/>
                <a:gd name="T38" fmla="*/ 44 w 45"/>
                <a:gd name="T39" fmla="*/ 19 h 53"/>
                <a:gd name="T40" fmla="*/ 40 w 45"/>
                <a:gd name="T41" fmla="*/ 10 h 53"/>
                <a:gd name="T42" fmla="*/ 36 w 45"/>
                <a:gd name="T43" fmla="*/ 5 h 53"/>
                <a:gd name="T44" fmla="*/ 32 w 45"/>
                <a:gd name="T45" fmla="*/ 2 h 53"/>
                <a:gd name="T46" fmla="*/ 27 w 45"/>
                <a:gd name="T47" fmla="*/ 0 h 53"/>
                <a:gd name="T48" fmla="*/ 22 w 45"/>
                <a:gd name="T49" fmla="*/ 0 h 53"/>
                <a:gd name="T50" fmla="*/ 17 w 45"/>
                <a:gd name="T51" fmla="*/ 0 h 53"/>
                <a:gd name="T52" fmla="*/ 11 w 45"/>
                <a:gd name="T53" fmla="*/ 2 h 53"/>
                <a:gd name="T54" fmla="*/ 6 w 45"/>
                <a:gd name="T55" fmla="*/ 3 h 53"/>
                <a:gd name="T56" fmla="*/ 0 w 45"/>
                <a:gd name="T57" fmla="*/ 5 h 53"/>
                <a:gd name="T58" fmla="*/ 0 w 45"/>
                <a:gd name="T59" fmla="*/ 5 h 53"/>
                <a:gd name="T60" fmla="*/ 0 w 45"/>
                <a:gd name="T61" fmla="*/ 5 h 53"/>
                <a:gd name="T62" fmla="*/ 0 w 45"/>
                <a:gd name="T63" fmla="*/ 5 h 53"/>
                <a:gd name="T64" fmla="*/ 0 w 45"/>
                <a:gd name="T65" fmla="*/ 5 h 53"/>
                <a:gd name="T66" fmla="*/ 0 w 45"/>
                <a:gd name="T67" fmla="*/ 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5" h="53">
                  <a:moveTo>
                    <a:pt x="0" y="5"/>
                  </a:moveTo>
                  <a:lnTo>
                    <a:pt x="5" y="4"/>
                  </a:lnTo>
                  <a:lnTo>
                    <a:pt x="11" y="4"/>
                  </a:lnTo>
                  <a:lnTo>
                    <a:pt x="15" y="4"/>
                  </a:lnTo>
                  <a:lnTo>
                    <a:pt x="20" y="6"/>
                  </a:lnTo>
                  <a:lnTo>
                    <a:pt x="25" y="9"/>
                  </a:lnTo>
                  <a:lnTo>
                    <a:pt x="28" y="11"/>
                  </a:lnTo>
                  <a:lnTo>
                    <a:pt x="32" y="15"/>
                  </a:lnTo>
                  <a:lnTo>
                    <a:pt x="34" y="19"/>
                  </a:lnTo>
                  <a:lnTo>
                    <a:pt x="37" y="26"/>
                  </a:lnTo>
                  <a:lnTo>
                    <a:pt x="40" y="34"/>
                  </a:lnTo>
                  <a:lnTo>
                    <a:pt x="40" y="43"/>
                  </a:lnTo>
                  <a:lnTo>
                    <a:pt x="41" y="51"/>
                  </a:lnTo>
                  <a:lnTo>
                    <a:pt x="41" y="53"/>
                  </a:lnTo>
                  <a:lnTo>
                    <a:pt x="43" y="51"/>
                  </a:lnTo>
                  <a:lnTo>
                    <a:pt x="44" y="50"/>
                  </a:lnTo>
                  <a:lnTo>
                    <a:pt x="44" y="49"/>
                  </a:lnTo>
                  <a:lnTo>
                    <a:pt x="45" y="39"/>
                  </a:lnTo>
                  <a:lnTo>
                    <a:pt x="45" y="28"/>
                  </a:lnTo>
                  <a:lnTo>
                    <a:pt x="44" y="19"/>
                  </a:lnTo>
                  <a:lnTo>
                    <a:pt x="40" y="10"/>
                  </a:lnTo>
                  <a:lnTo>
                    <a:pt x="36" y="5"/>
                  </a:lnTo>
                  <a:lnTo>
                    <a:pt x="32" y="2"/>
                  </a:lnTo>
                  <a:lnTo>
                    <a:pt x="27" y="0"/>
                  </a:lnTo>
                  <a:lnTo>
                    <a:pt x="22" y="0"/>
                  </a:lnTo>
                  <a:lnTo>
                    <a:pt x="17" y="0"/>
                  </a:lnTo>
                  <a:lnTo>
                    <a:pt x="11" y="2"/>
                  </a:lnTo>
                  <a:lnTo>
                    <a:pt x="6" y="3"/>
                  </a:lnTo>
                  <a:lnTo>
                    <a:pt x="0" y="5"/>
                  </a:lnTo>
                  <a:lnTo>
                    <a:pt x="0" y="5"/>
                  </a:lnTo>
                  <a:lnTo>
                    <a:pt x="0" y="5"/>
                  </a:lnTo>
                  <a:lnTo>
                    <a:pt x="0" y="5"/>
                  </a:lnTo>
                  <a:lnTo>
                    <a:pt x="0" y="5"/>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5" name="Freeform 292">
              <a:extLst>
                <a:ext uri="{FF2B5EF4-FFF2-40B4-BE49-F238E27FC236}">
                  <a16:creationId xmlns:a16="http://schemas.microsoft.com/office/drawing/2014/main" id="{129330E9-0A48-4C80-83F1-5BB55D5639F6}"/>
                </a:ext>
              </a:extLst>
            </p:cNvPr>
            <p:cNvSpPr>
              <a:spLocks/>
            </p:cNvSpPr>
            <p:nvPr/>
          </p:nvSpPr>
          <p:spPr bwMode="auto">
            <a:xfrm>
              <a:off x="1094" y="3543"/>
              <a:ext cx="23" cy="20"/>
            </a:xfrm>
            <a:custGeom>
              <a:avLst/>
              <a:gdLst>
                <a:gd name="T0" fmla="*/ 0 w 46"/>
                <a:gd name="T1" fmla="*/ 0 h 42"/>
                <a:gd name="T2" fmla="*/ 8 w 46"/>
                <a:gd name="T3" fmla="*/ 2 h 42"/>
                <a:gd name="T4" fmla="*/ 16 w 46"/>
                <a:gd name="T5" fmla="*/ 5 h 42"/>
                <a:gd name="T6" fmla="*/ 23 w 46"/>
                <a:gd name="T7" fmla="*/ 8 h 42"/>
                <a:gd name="T8" fmla="*/ 30 w 46"/>
                <a:gd name="T9" fmla="*/ 14 h 42"/>
                <a:gd name="T10" fmla="*/ 35 w 46"/>
                <a:gd name="T11" fmla="*/ 20 h 42"/>
                <a:gd name="T12" fmla="*/ 39 w 46"/>
                <a:gd name="T13" fmla="*/ 25 h 42"/>
                <a:gd name="T14" fmla="*/ 43 w 46"/>
                <a:gd name="T15" fmla="*/ 33 h 42"/>
                <a:gd name="T16" fmla="*/ 45 w 46"/>
                <a:gd name="T17" fmla="*/ 42 h 42"/>
                <a:gd name="T18" fmla="*/ 45 w 46"/>
                <a:gd name="T19" fmla="*/ 42 h 42"/>
                <a:gd name="T20" fmla="*/ 46 w 46"/>
                <a:gd name="T21" fmla="*/ 42 h 42"/>
                <a:gd name="T22" fmla="*/ 46 w 46"/>
                <a:gd name="T23" fmla="*/ 42 h 42"/>
                <a:gd name="T24" fmla="*/ 46 w 46"/>
                <a:gd name="T25" fmla="*/ 40 h 42"/>
                <a:gd name="T26" fmla="*/ 45 w 46"/>
                <a:gd name="T27" fmla="*/ 32 h 42"/>
                <a:gd name="T28" fmla="*/ 43 w 46"/>
                <a:gd name="T29" fmla="*/ 25 h 42"/>
                <a:gd name="T30" fmla="*/ 39 w 46"/>
                <a:gd name="T31" fmla="*/ 20 h 42"/>
                <a:gd name="T32" fmla="*/ 35 w 46"/>
                <a:gd name="T33" fmla="*/ 14 h 42"/>
                <a:gd name="T34" fmla="*/ 31 w 46"/>
                <a:gd name="T35" fmla="*/ 10 h 42"/>
                <a:gd name="T36" fmla="*/ 27 w 46"/>
                <a:gd name="T37" fmla="*/ 8 h 42"/>
                <a:gd name="T38" fmla="*/ 23 w 46"/>
                <a:gd name="T39" fmla="*/ 6 h 42"/>
                <a:gd name="T40" fmla="*/ 19 w 46"/>
                <a:gd name="T41" fmla="*/ 4 h 42"/>
                <a:gd name="T42" fmla="*/ 14 w 46"/>
                <a:gd name="T43" fmla="*/ 2 h 42"/>
                <a:gd name="T44" fmla="*/ 9 w 46"/>
                <a:gd name="T45" fmla="*/ 1 h 42"/>
                <a:gd name="T46" fmla="*/ 5 w 46"/>
                <a:gd name="T47" fmla="*/ 0 h 42"/>
                <a:gd name="T48" fmla="*/ 0 w 46"/>
                <a:gd name="T49" fmla="*/ 0 h 42"/>
                <a:gd name="T50" fmla="*/ 0 w 46"/>
                <a:gd name="T51" fmla="*/ 0 h 42"/>
                <a:gd name="T52" fmla="*/ 0 w 46"/>
                <a:gd name="T53" fmla="*/ 0 h 42"/>
                <a:gd name="T54" fmla="*/ 0 w 46"/>
                <a:gd name="T55" fmla="*/ 0 h 42"/>
                <a:gd name="T56" fmla="*/ 0 w 46"/>
                <a:gd name="T57" fmla="*/ 0 h 42"/>
                <a:gd name="T58" fmla="*/ 0 w 46"/>
                <a:gd name="T59"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6" h="42">
                  <a:moveTo>
                    <a:pt x="0" y="0"/>
                  </a:moveTo>
                  <a:lnTo>
                    <a:pt x="8" y="2"/>
                  </a:lnTo>
                  <a:lnTo>
                    <a:pt x="16" y="5"/>
                  </a:lnTo>
                  <a:lnTo>
                    <a:pt x="23" y="8"/>
                  </a:lnTo>
                  <a:lnTo>
                    <a:pt x="30" y="14"/>
                  </a:lnTo>
                  <a:lnTo>
                    <a:pt x="35" y="20"/>
                  </a:lnTo>
                  <a:lnTo>
                    <a:pt x="39" y="25"/>
                  </a:lnTo>
                  <a:lnTo>
                    <a:pt x="43" y="33"/>
                  </a:lnTo>
                  <a:lnTo>
                    <a:pt x="45" y="42"/>
                  </a:lnTo>
                  <a:lnTo>
                    <a:pt x="45" y="42"/>
                  </a:lnTo>
                  <a:lnTo>
                    <a:pt x="46" y="42"/>
                  </a:lnTo>
                  <a:lnTo>
                    <a:pt x="46" y="42"/>
                  </a:lnTo>
                  <a:lnTo>
                    <a:pt x="46" y="40"/>
                  </a:lnTo>
                  <a:lnTo>
                    <a:pt x="45" y="32"/>
                  </a:lnTo>
                  <a:lnTo>
                    <a:pt x="43" y="25"/>
                  </a:lnTo>
                  <a:lnTo>
                    <a:pt x="39" y="20"/>
                  </a:lnTo>
                  <a:lnTo>
                    <a:pt x="35" y="14"/>
                  </a:lnTo>
                  <a:lnTo>
                    <a:pt x="31" y="10"/>
                  </a:lnTo>
                  <a:lnTo>
                    <a:pt x="27" y="8"/>
                  </a:lnTo>
                  <a:lnTo>
                    <a:pt x="23" y="6"/>
                  </a:lnTo>
                  <a:lnTo>
                    <a:pt x="19" y="4"/>
                  </a:lnTo>
                  <a:lnTo>
                    <a:pt x="14" y="2"/>
                  </a:lnTo>
                  <a:lnTo>
                    <a:pt x="9" y="1"/>
                  </a:lnTo>
                  <a:lnTo>
                    <a:pt x="5" y="0"/>
                  </a:lnTo>
                  <a:lnTo>
                    <a:pt x="0" y="0"/>
                  </a:lnTo>
                  <a:lnTo>
                    <a:pt x="0" y="0"/>
                  </a:lnTo>
                  <a:lnTo>
                    <a:pt x="0" y="0"/>
                  </a:lnTo>
                  <a:lnTo>
                    <a:pt x="0" y="0"/>
                  </a:lnTo>
                  <a:lnTo>
                    <a:pt x="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6" name="Freeform 293">
              <a:extLst>
                <a:ext uri="{FF2B5EF4-FFF2-40B4-BE49-F238E27FC236}">
                  <a16:creationId xmlns:a16="http://schemas.microsoft.com/office/drawing/2014/main" id="{37F0C086-035E-4223-9467-A7D6AFA27182}"/>
                </a:ext>
              </a:extLst>
            </p:cNvPr>
            <p:cNvSpPr>
              <a:spLocks/>
            </p:cNvSpPr>
            <p:nvPr/>
          </p:nvSpPr>
          <p:spPr bwMode="auto">
            <a:xfrm>
              <a:off x="1008" y="3455"/>
              <a:ext cx="60" cy="48"/>
            </a:xfrm>
            <a:custGeom>
              <a:avLst/>
              <a:gdLst>
                <a:gd name="T0" fmla="*/ 0 w 120"/>
                <a:gd name="T1" fmla="*/ 0 h 97"/>
                <a:gd name="T2" fmla="*/ 4 w 120"/>
                <a:gd name="T3" fmla="*/ 22 h 97"/>
                <a:gd name="T4" fmla="*/ 12 w 120"/>
                <a:gd name="T5" fmla="*/ 39 h 97"/>
                <a:gd name="T6" fmla="*/ 26 w 120"/>
                <a:gd name="T7" fmla="*/ 52 h 97"/>
                <a:gd name="T8" fmla="*/ 42 w 120"/>
                <a:gd name="T9" fmla="*/ 63 h 97"/>
                <a:gd name="T10" fmla="*/ 61 w 120"/>
                <a:gd name="T11" fmla="*/ 73 h 97"/>
                <a:gd name="T12" fmla="*/ 81 w 120"/>
                <a:gd name="T13" fmla="*/ 81 h 97"/>
                <a:gd name="T14" fmla="*/ 99 w 120"/>
                <a:gd name="T15" fmla="*/ 89 h 97"/>
                <a:gd name="T16" fmla="*/ 118 w 120"/>
                <a:gd name="T17" fmla="*/ 97 h 97"/>
                <a:gd name="T18" fmla="*/ 119 w 120"/>
                <a:gd name="T19" fmla="*/ 97 h 97"/>
                <a:gd name="T20" fmla="*/ 120 w 120"/>
                <a:gd name="T21" fmla="*/ 96 h 97"/>
                <a:gd name="T22" fmla="*/ 120 w 120"/>
                <a:gd name="T23" fmla="*/ 94 h 97"/>
                <a:gd name="T24" fmla="*/ 120 w 120"/>
                <a:gd name="T25" fmla="*/ 93 h 97"/>
                <a:gd name="T26" fmla="*/ 113 w 120"/>
                <a:gd name="T27" fmla="*/ 88 h 97"/>
                <a:gd name="T28" fmla="*/ 106 w 120"/>
                <a:gd name="T29" fmla="*/ 83 h 97"/>
                <a:gd name="T30" fmla="*/ 99 w 120"/>
                <a:gd name="T31" fmla="*/ 78 h 97"/>
                <a:gd name="T32" fmla="*/ 93 w 120"/>
                <a:gd name="T33" fmla="*/ 74 h 97"/>
                <a:gd name="T34" fmla="*/ 86 w 120"/>
                <a:gd name="T35" fmla="*/ 70 h 97"/>
                <a:gd name="T36" fmla="*/ 78 w 120"/>
                <a:gd name="T37" fmla="*/ 66 h 97"/>
                <a:gd name="T38" fmla="*/ 71 w 120"/>
                <a:gd name="T39" fmla="*/ 62 h 97"/>
                <a:gd name="T40" fmla="*/ 63 w 120"/>
                <a:gd name="T41" fmla="*/ 59 h 97"/>
                <a:gd name="T42" fmla="*/ 52 w 120"/>
                <a:gd name="T43" fmla="*/ 54 h 97"/>
                <a:gd name="T44" fmla="*/ 42 w 120"/>
                <a:gd name="T45" fmla="*/ 48 h 97"/>
                <a:gd name="T46" fmla="*/ 31 w 120"/>
                <a:gd name="T47" fmla="*/ 43 h 97"/>
                <a:gd name="T48" fmla="*/ 22 w 120"/>
                <a:gd name="T49" fmla="*/ 37 h 97"/>
                <a:gd name="T50" fmla="*/ 14 w 120"/>
                <a:gd name="T51" fmla="*/ 30 h 97"/>
                <a:gd name="T52" fmla="*/ 7 w 120"/>
                <a:gd name="T53" fmla="*/ 21 h 97"/>
                <a:gd name="T54" fmla="*/ 3 w 120"/>
                <a:gd name="T55" fmla="*/ 11 h 97"/>
                <a:gd name="T56" fmla="*/ 0 w 120"/>
                <a:gd name="T57" fmla="*/ 0 h 97"/>
                <a:gd name="T58" fmla="*/ 0 w 120"/>
                <a:gd name="T59" fmla="*/ 0 h 97"/>
                <a:gd name="T60" fmla="*/ 0 w 120"/>
                <a:gd name="T61" fmla="*/ 0 h 97"/>
                <a:gd name="T62" fmla="*/ 0 w 120"/>
                <a:gd name="T63" fmla="*/ 0 h 97"/>
                <a:gd name="T64" fmla="*/ 0 w 120"/>
                <a:gd name="T65" fmla="*/ 0 h 97"/>
                <a:gd name="T66" fmla="*/ 0 w 120"/>
                <a:gd name="T6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0" h="97">
                  <a:moveTo>
                    <a:pt x="0" y="0"/>
                  </a:moveTo>
                  <a:lnTo>
                    <a:pt x="4" y="22"/>
                  </a:lnTo>
                  <a:lnTo>
                    <a:pt x="12" y="39"/>
                  </a:lnTo>
                  <a:lnTo>
                    <a:pt x="26" y="52"/>
                  </a:lnTo>
                  <a:lnTo>
                    <a:pt x="42" y="63"/>
                  </a:lnTo>
                  <a:lnTo>
                    <a:pt x="61" y="73"/>
                  </a:lnTo>
                  <a:lnTo>
                    <a:pt x="81" y="81"/>
                  </a:lnTo>
                  <a:lnTo>
                    <a:pt x="99" y="89"/>
                  </a:lnTo>
                  <a:lnTo>
                    <a:pt x="118" y="97"/>
                  </a:lnTo>
                  <a:lnTo>
                    <a:pt x="119" y="97"/>
                  </a:lnTo>
                  <a:lnTo>
                    <a:pt x="120" y="96"/>
                  </a:lnTo>
                  <a:lnTo>
                    <a:pt x="120" y="94"/>
                  </a:lnTo>
                  <a:lnTo>
                    <a:pt x="120" y="93"/>
                  </a:lnTo>
                  <a:lnTo>
                    <a:pt x="113" y="88"/>
                  </a:lnTo>
                  <a:lnTo>
                    <a:pt x="106" y="83"/>
                  </a:lnTo>
                  <a:lnTo>
                    <a:pt x="99" y="78"/>
                  </a:lnTo>
                  <a:lnTo>
                    <a:pt x="93" y="74"/>
                  </a:lnTo>
                  <a:lnTo>
                    <a:pt x="86" y="70"/>
                  </a:lnTo>
                  <a:lnTo>
                    <a:pt x="78" y="66"/>
                  </a:lnTo>
                  <a:lnTo>
                    <a:pt x="71" y="62"/>
                  </a:lnTo>
                  <a:lnTo>
                    <a:pt x="63" y="59"/>
                  </a:lnTo>
                  <a:lnTo>
                    <a:pt x="52" y="54"/>
                  </a:lnTo>
                  <a:lnTo>
                    <a:pt x="42" y="48"/>
                  </a:lnTo>
                  <a:lnTo>
                    <a:pt x="31" y="43"/>
                  </a:lnTo>
                  <a:lnTo>
                    <a:pt x="22" y="37"/>
                  </a:lnTo>
                  <a:lnTo>
                    <a:pt x="14" y="30"/>
                  </a:lnTo>
                  <a:lnTo>
                    <a:pt x="7" y="21"/>
                  </a:lnTo>
                  <a:lnTo>
                    <a:pt x="3" y="11"/>
                  </a:lnTo>
                  <a:lnTo>
                    <a:pt x="0" y="0"/>
                  </a:lnTo>
                  <a:lnTo>
                    <a:pt x="0" y="0"/>
                  </a:lnTo>
                  <a:lnTo>
                    <a:pt x="0" y="0"/>
                  </a:lnTo>
                  <a:lnTo>
                    <a:pt x="0" y="0"/>
                  </a:lnTo>
                  <a:lnTo>
                    <a:pt x="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7" name="Freeform 294">
              <a:extLst>
                <a:ext uri="{FF2B5EF4-FFF2-40B4-BE49-F238E27FC236}">
                  <a16:creationId xmlns:a16="http://schemas.microsoft.com/office/drawing/2014/main" id="{79FBA321-A2AE-46DA-81FE-5B10DA1D8CEF}"/>
                </a:ext>
              </a:extLst>
            </p:cNvPr>
            <p:cNvSpPr>
              <a:spLocks/>
            </p:cNvSpPr>
            <p:nvPr/>
          </p:nvSpPr>
          <p:spPr bwMode="auto">
            <a:xfrm>
              <a:off x="775" y="3506"/>
              <a:ext cx="51" cy="85"/>
            </a:xfrm>
            <a:custGeom>
              <a:avLst/>
              <a:gdLst>
                <a:gd name="T0" fmla="*/ 99 w 102"/>
                <a:gd name="T1" fmla="*/ 1 h 171"/>
                <a:gd name="T2" fmla="*/ 99 w 102"/>
                <a:gd name="T3" fmla="*/ 30 h 171"/>
                <a:gd name="T4" fmla="*/ 99 w 102"/>
                <a:gd name="T5" fmla="*/ 60 h 171"/>
                <a:gd name="T6" fmla="*/ 93 w 102"/>
                <a:gd name="T7" fmla="*/ 89 h 171"/>
                <a:gd name="T8" fmla="*/ 80 w 102"/>
                <a:gd name="T9" fmla="*/ 116 h 171"/>
                <a:gd name="T10" fmla="*/ 74 w 102"/>
                <a:gd name="T11" fmla="*/ 124 h 171"/>
                <a:gd name="T12" fmla="*/ 64 w 102"/>
                <a:gd name="T13" fmla="*/ 130 h 171"/>
                <a:gd name="T14" fmla="*/ 55 w 102"/>
                <a:gd name="T15" fmla="*/ 135 h 171"/>
                <a:gd name="T16" fmla="*/ 46 w 102"/>
                <a:gd name="T17" fmla="*/ 140 h 171"/>
                <a:gd name="T18" fmla="*/ 36 w 102"/>
                <a:gd name="T19" fmla="*/ 144 h 171"/>
                <a:gd name="T20" fmla="*/ 25 w 102"/>
                <a:gd name="T21" fmla="*/ 149 h 171"/>
                <a:gd name="T22" fmla="*/ 15 w 102"/>
                <a:gd name="T23" fmla="*/ 152 h 171"/>
                <a:gd name="T24" fmla="*/ 6 w 102"/>
                <a:gd name="T25" fmla="*/ 157 h 171"/>
                <a:gd name="T26" fmla="*/ 2 w 102"/>
                <a:gd name="T27" fmla="*/ 160 h 171"/>
                <a:gd name="T28" fmla="*/ 0 w 102"/>
                <a:gd name="T29" fmla="*/ 165 h 171"/>
                <a:gd name="T30" fmla="*/ 0 w 102"/>
                <a:gd name="T31" fmla="*/ 170 h 171"/>
                <a:gd name="T32" fmla="*/ 4 w 102"/>
                <a:gd name="T33" fmla="*/ 171 h 171"/>
                <a:gd name="T34" fmla="*/ 17 w 102"/>
                <a:gd name="T35" fmla="*/ 167 h 171"/>
                <a:gd name="T36" fmla="*/ 30 w 102"/>
                <a:gd name="T37" fmla="*/ 164 h 171"/>
                <a:gd name="T38" fmla="*/ 42 w 102"/>
                <a:gd name="T39" fmla="*/ 158 h 171"/>
                <a:gd name="T40" fmla="*/ 54 w 102"/>
                <a:gd name="T41" fmla="*/ 151 h 171"/>
                <a:gd name="T42" fmla="*/ 64 w 102"/>
                <a:gd name="T43" fmla="*/ 143 h 171"/>
                <a:gd name="T44" fmla="*/ 74 w 102"/>
                <a:gd name="T45" fmla="*/ 134 h 171"/>
                <a:gd name="T46" fmla="*/ 82 w 102"/>
                <a:gd name="T47" fmla="*/ 124 h 171"/>
                <a:gd name="T48" fmla="*/ 90 w 102"/>
                <a:gd name="T49" fmla="*/ 113 h 171"/>
                <a:gd name="T50" fmla="*/ 100 w 102"/>
                <a:gd name="T51" fmla="*/ 88 h 171"/>
                <a:gd name="T52" fmla="*/ 102 w 102"/>
                <a:gd name="T53" fmla="*/ 58 h 171"/>
                <a:gd name="T54" fmla="*/ 101 w 102"/>
                <a:gd name="T55" fmla="*/ 28 h 171"/>
                <a:gd name="T56" fmla="*/ 99 w 102"/>
                <a:gd name="T57" fmla="*/ 0 h 171"/>
                <a:gd name="T58" fmla="*/ 99 w 102"/>
                <a:gd name="T59" fmla="*/ 0 h 171"/>
                <a:gd name="T60" fmla="*/ 99 w 102"/>
                <a:gd name="T61" fmla="*/ 0 h 171"/>
                <a:gd name="T62" fmla="*/ 99 w 102"/>
                <a:gd name="T63" fmla="*/ 0 h 171"/>
                <a:gd name="T64" fmla="*/ 99 w 102"/>
                <a:gd name="T65" fmla="*/ 1 h 171"/>
                <a:gd name="T66" fmla="*/ 99 w 102"/>
                <a:gd name="T67" fmla="*/ 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2" h="171">
                  <a:moveTo>
                    <a:pt x="99" y="1"/>
                  </a:moveTo>
                  <a:lnTo>
                    <a:pt x="99" y="30"/>
                  </a:lnTo>
                  <a:lnTo>
                    <a:pt x="99" y="60"/>
                  </a:lnTo>
                  <a:lnTo>
                    <a:pt x="93" y="89"/>
                  </a:lnTo>
                  <a:lnTo>
                    <a:pt x="80" y="116"/>
                  </a:lnTo>
                  <a:lnTo>
                    <a:pt x="74" y="124"/>
                  </a:lnTo>
                  <a:lnTo>
                    <a:pt x="64" y="130"/>
                  </a:lnTo>
                  <a:lnTo>
                    <a:pt x="55" y="135"/>
                  </a:lnTo>
                  <a:lnTo>
                    <a:pt x="46" y="140"/>
                  </a:lnTo>
                  <a:lnTo>
                    <a:pt x="36" y="144"/>
                  </a:lnTo>
                  <a:lnTo>
                    <a:pt x="25" y="149"/>
                  </a:lnTo>
                  <a:lnTo>
                    <a:pt x="15" y="152"/>
                  </a:lnTo>
                  <a:lnTo>
                    <a:pt x="6" y="157"/>
                  </a:lnTo>
                  <a:lnTo>
                    <a:pt x="2" y="160"/>
                  </a:lnTo>
                  <a:lnTo>
                    <a:pt x="0" y="165"/>
                  </a:lnTo>
                  <a:lnTo>
                    <a:pt x="0" y="170"/>
                  </a:lnTo>
                  <a:lnTo>
                    <a:pt x="4" y="171"/>
                  </a:lnTo>
                  <a:lnTo>
                    <a:pt x="17" y="167"/>
                  </a:lnTo>
                  <a:lnTo>
                    <a:pt x="30" y="164"/>
                  </a:lnTo>
                  <a:lnTo>
                    <a:pt x="42" y="158"/>
                  </a:lnTo>
                  <a:lnTo>
                    <a:pt x="54" y="151"/>
                  </a:lnTo>
                  <a:lnTo>
                    <a:pt x="64" y="143"/>
                  </a:lnTo>
                  <a:lnTo>
                    <a:pt x="74" y="134"/>
                  </a:lnTo>
                  <a:lnTo>
                    <a:pt x="82" y="124"/>
                  </a:lnTo>
                  <a:lnTo>
                    <a:pt x="90" y="113"/>
                  </a:lnTo>
                  <a:lnTo>
                    <a:pt x="100" y="88"/>
                  </a:lnTo>
                  <a:lnTo>
                    <a:pt x="102" y="58"/>
                  </a:lnTo>
                  <a:lnTo>
                    <a:pt x="101" y="28"/>
                  </a:lnTo>
                  <a:lnTo>
                    <a:pt x="99" y="0"/>
                  </a:lnTo>
                  <a:lnTo>
                    <a:pt x="99" y="0"/>
                  </a:lnTo>
                  <a:lnTo>
                    <a:pt x="99" y="0"/>
                  </a:lnTo>
                  <a:lnTo>
                    <a:pt x="99" y="0"/>
                  </a:lnTo>
                  <a:lnTo>
                    <a:pt x="99" y="1"/>
                  </a:lnTo>
                  <a:lnTo>
                    <a:pt x="99"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8" name="Freeform 295">
              <a:extLst>
                <a:ext uri="{FF2B5EF4-FFF2-40B4-BE49-F238E27FC236}">
                  <a16:creationId xmlns:a16="http://schemas.microsoft.com/office/drawing/2014/main" id="{AC540FE8-888F-4BDB-98E0-04F9A023240D}"/>
                </a:ext>
              </a:extLst>
            </p:cNvPr>
            <p:cNvSpPr>
              <a:spLocks/>
            </p:cNvSpPr>
            <p:nvPr/>
          </p:nvSpPr>
          <p:spPr bwMode="auto">
            <a:xfrm>
              <a:off x="808" y="3538"/>
              <a:ext cx="48" cy="87"/>
            </a:xfrm>
            <a:custGeom>
              <a:avLst/>
              <a:gdLst>
                <a:gd name="T0" fmla="*/ 80 w 96"/>
                <a:gd name="T1" fmla="*/ 0 h 174"/>
                <a:gd name="T2" fmla="*/ 87 w 96"/>
                <a:gd name="T3" fmla="*/ 18 h 174"/>
                <a:gd name="T4" fmla="*/ 90 w 96"/>
                <a:gd name="T5" fmla="*/ 36 h 174"/>
                <a:gd name="T6" fmla="*/ 92 w 96"/>
                <a:gd name="T7" fmla="*/ 52 h 174"/>
                <a:gd name="T8" fmla="*/ 90 w 96"/>
                <a:gd name="T9" fmla="*/ 69 h 174"/>
                <a:gd name="T10" fmla="*/ 86 w 96"/>
                <a:gd name="T11" fmla="*/ 85 h 174"/>
                <a:gd name="T12" fmla="*/ 78 w 96"/>
                <a:gd name="T13" fmla="*/ 100 h 174"/>
                <a:gd name="T14" fmla="*/ 67 w 96"/>
                <a:gd name="T15" fmla="*/ 115 h 174"/>
                <a:gd name="T16" fmla="*/ 55 w 96"/>
                <a:gd name="T17" fmla="*/ 129 h 174"/>
                <a:gd name="T18" fmla="*/ 49 w 96"/>
                <a:gd name="T19" fmla="*/ 133 h 174"/>
                <a:gd name="T20" fmla="*/ 43 w 96"/>
                <a:gd name="T21" fmla="*/ 138 h 174"/>
                <a:gd name="T22" fmla="*/ 36 w 96"/>
                <a:gd name="T23" fmla="*/ 143 h 174"/>
                <a:gd name="T24" fmla="*/ 30 w 96"/>
                <a:gd name="T25" fmla="*/ 147 h 174"/>
                <a:gd name="T26" fmla="*/ 24 w 96"/>
                <a:gd name="T27" fmla="*/ 151 h 174"/>
                <a:gd name="T28" fmla="*/ 18 w 96"/>
                <a:gd name="T29" fmla="*/ 155 h 174"/>
                <a:gd name="T30" fmla="*/ 11 w 96"/>
                <a:gd name="T31" fmla="*/ 160 h 174"/>
                <a:gd name="T32" fmla="*/ 5 w 96"/>
                <a:gd name="T33" fmla="*/ 163 h 174"/>
                <a:gd name="T34" fmla="*/ 3 w 96"/>
                <a:gd name="T35" fmla="*/ 166 h 174"/>
                <a:gd name="T36" fmla="*/ 0 w 96"/>
                <a:gd name="T37" fmla="*/ 168 h 174"/>
                <a:gd name="T38" fmla="*/ 0 w 96"/>
                <a:gd name="T39" fmla="*/ 171 h 174"/>
                <a:gd name="T40" fmla="*/ 3 w 96"/>
                <a:gd name="T41" fmla="*/ 174 h 174"/>
                <a:gd name="T42" fmla="*/ 11 w 96"/>
                <a:gd name="T43" fmla="*/ 174 h 174"/>
                <a:gd name="T44" fmla="*/ 19 w 96"/>
                <a:gd name="T45" fmla="*/ 170 h 174"/>
                <a:gd name="T46" fmla="*/ 26 w 96"/>
                <a:gd name="T47" fmla="*/ 167 h 174"/>
                <a:gd name="T48" fmla="*/ 32 w 96"/>
                <a:gd name="T49" fmla="*/ 161 h 174"/>
                <a:gd name="T50" fmla="*/ 39 w 96"/>
                <a:gd name="T51" fmla="*/ 155 h 174"/>
                <a:gd name="T52" fmla="*/ 44 w 96"/>
                <a:gd name="T53" fmla="*/ 151 h 174"/>
                <a:gd name="T54" fmla="*/ 51 w 96"/>
                <a:gd name="T55" fmla="*/ 145 h 174"/>
                <a:gd name="T56" fmla="*/ 57 w 96"/>
                <a:gd name="T57" fmla="*/ 139 h 174"/>
                <a:gd name="T58" fmla="*/ 63 w 96"/>
                <a:gd name="T59" fmla="*/ 133 h 174"/>
                <a:gd name="T60" fmla="*/ 68 w 96"/>
                <a:gd name="T61" fmla="*/ 127 h 174"/>
                <a:gd name="T62" fmla="*/ 73 w 96"/>
                <a:gd name="T63" fmla="*/ 121 h 174"/>
                <a:gd name="T64" fmla="*/ 78 w 96"/>
                <a:gd name="T65" fmla="*/ 114 h 174"/>
                <a:gd name="T66" fmla="*/ 92 w 96"/>
                <a:gd name="T67" fmla="*/ 85 h 174"/>
                <a:gd name="T68" fmla="*/ 96 w 96"/>
                <a:gd name="T69" fmla="*/ 57 h 174"/>
                <a:gd name="T70" fmla="*/ 92 w 96"/>
                <a:gd name="T71" fmla="*/ 29 h 174"/>
                <a:gd name="T72" fmla="*/ 80 w 96"/>
                <a:gd name="T73" fmla="*/ 0 h 174"/>
                <a:gd name="T74" fmla="*/ 80 w 96"/>
                <a:gd name="T75" fmla="*/ 0 h 174"/>
                <a:gd name="T76" fmla="*/ 80 w 96"/>
                <a:gd name="T77" fmla="*/ 0 h 174"/>
                <a:gd name="T78" fmla="*/ 80 w 96"/>
                <a:gd name="T79" fmla="*/ 0 h 174"/>
                <a:gd name="T80" fmla="*/ 80 w 96"/>
                <a:gd name="T81" fmla="*/ 0 h 174"/>
                <a:gd name="T82" fmla="*/ 80 w 96"/>
                <a:gd name="T83"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6" h="174">
                  <a:moveTo>
                    <a:pt x="80" y="0"/>
                  </a:moveTo>
                  <a:lnTo>
                    <a:pt x="87" y="18"/>
                  </a:lnTo>
                  <a:lnTo>
                    <a:pt x="90" y="36"/>
                  </a:lnTo>
                  <a:lnTo>
                    <a:pt x="92" y="52"/>
                  </a:lnTo>
                  <a:lnTo>
                    <a:pt x="90" y="69"/>
                  </a:lnTo>
                  <a:lnTo>
                    <a:pt x="86" y="85"/>
                  </a:lnTo>
                  <a:lnTo>
                    <a:pt x="78" y="100"/>
                  </a:lnTo>
                  <a:lnTo>
                    <a:pt x="67" y="115"/>
                  </a:lnTo>
                  <a:lnTo>
                    <a:pt x="55" y="129"/>
                  </a:lnTo>
                  <a:lnTo>
                    <a:pt x="49" y="133"/>
                  </a:lnTo>
                  <a:lnTo>
                    <a:pt x="43" y="138"/>
                  </a:lnTo>
                  <a:lnTo>
                    <a:pt x="36" y="143"/>
                  </a:lnTo>
                  <a:lnTo>
                    <a:pt x="30" y="147"/>
                  </a:lnTo>
                  <a:lnTo>
                    <a:pt x="24" y="151"/>
                  </a:lnTo>
                  <a:lnTo>
                    <a:pt x="18" y="155"/>
                  </a:lnTo>
                  <a:lnTo>
                    <a:pt x="11" y="160"/>
                  </a:lnTo>
                  <a:lnTo>
                    <a:pt x="5" y="163"/>
                  </a:lnTo>
                  <a:lnTo>
                    <a:pt x="3" y="166"/>
                  </a:lnTo>
                  <a:lnTo>
                    <a:pt x="0" y="168"/>
                  </a:lnTo>
                  <a:lnTo>
                    <a:pt x="0" y="171"/>
                  </a:lnTo>
                  <a:lnTo>
                    <a:pt x="3" y="174"/>
                  </a:lnTo>
                  <a:lnTo>
                    <a:pt x="11" y="174"/>
                  </a:lnTo>
                  <a:lnTo>
                    <a:pt x="19" y="170"/>
                  </a:lnTo>
                  <a:lnTo>
                    <a:pt x="26" y="167"/>
                  </a:lnTo>
                  <a:lnTo>
                    <a:pt x="32" y="161"/>
                  </a:lnTo>
                  <a:lnTo>
                    <a:pt x="39" y="155"/>
                  </a:lnTo>
                  <a:lnTo>
                    <a:pt x="44" y="151"/>
                  </a:lnTo>
                  <a:lnTo>
                    <a:pt x="51" y="145"/>
                  </a:lnTo>
                  <a:lnTo>
                    <a:pt x="57" y="139"/>
                  </a:lnTo>
                  <a:lnTo>
                    <a:pt x="63" y="133"/>
                  </a:lnTo>
                  <a:lnTo>
                    <a:pt x="68" y="127"/>
                  </a:lnTo>
                  <a:lnTo>
                    <a:pt x="73" y="121"/>
                  </a:lnTo>
                  <a:lnTo>
                    <a:pt x="78" y="114"/>
                  </a:lnTo>
                  <a:lnTo>
                    <a:pt x="92" y="85"/>
                  </a:lnTo>
                  <a:lnTo>
                    <a:pt x="96" y="57"/>
                  </a:lnTo>
                  <a:lnTo>
                    <a:pt x="92" y="29"/>
                  </a:lnTo>
                  <a:lnTo>
                    <a:pt x="80" y="0"/>
                  </a:lnTo>
                  <a:lnTo>
                    <a:pt x="80" y="0"/>
                  </a:lnTo>
                  <a:lnTo>
                    <a:pt x="80" y="0"/>
                  </a:lnTo>
                  <a:lnTo>
                    <a:pt x="80" y="0"/>
                  </a:lnTo>
                  <a:lnTo>
                    <a:pt x="80" y="0"/>
                  </a:lnTo>
                  <a:lnTo>
                    <a:pt x="8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9" name="Freeform 296">
              <a:extLst>
                <a:ext uri="{FF2B5EF4-FFF2-40B4-BE49-F238E27FC236}">
                  <a16:creationId xmlns:a16="http://schemas.microsoft.com/office/drawing/2014/main" id="{9DBD9821-658E-44EF-BAFC-421098604FC6}"/>
                </a:ext>
              </a:extLst>
            </p:cNvPr>
            <p:cNvSpPr>
              <a:spLocks/>
            </p:cNvSpPr>
            <p:nvPr/>
          </p:nvSpPr>
          <p:spPr bwMode="auto">
            <a:xfrm>
              <a:off x="772" y="3564"/>
              <a:ext cx="277" cy="213"/>
            </a:xfrm>
            <a:custGeom>
              <a:avLst/>
              <a:gdLst>
                <a:gd name="T0" fmla="*/ 16 w 553"/>
                <a:gd name="T1" fmla="*/ 27 h 426"/>
                <a:gd name="T2" fmla="*/ 50 w 553"/>
                <a:gd name="T3" fmla="*/ 78 h 426"/>
                <a:gd name="T4" fmla="*/ 86 w 553"/>
                <a:gd name="T5" fmla="*/ 126 h 426"/>
                <a:gd name="T6" fmla="*/ 126 w 553"/>
                <a:gd name="T7" fmla="*/ 174 h 426"/>
                <a:gd name="T8" fmla="*/ 167 w 553"/>
                <a:gd name="T9" fmla="*/ 217 h 426"/>
                <a:gd name="T10" fmla="*/ 212 w 553"/>
                <a:gd name="T11" fmla="*/ 259 h 426"/>
                <a:gd name="T12" fmla="*/ 259 w 553"/>
                <a:gd name="T13" fmla="*/ 298 h 426"/>
                <a:gd name="T14" fmla="*/ 310 w 553"/>
                <a:gd name="T15" fmla="*/ 333 h 426"/>
                <a:gd name="T16" fmla="*/ 353 w 553"/>
                <a:gd name="T17" fmla="*/ 358 h 426"/>
                <a:gd name="T18" fmla="*/ 386 w 553"/>
                <a:gd name="T19" fmla="*/ 374 h 426"/>
                <a:gd name="T20" fmla="*/ 420 w 553"/>
                <a:gd name="T21" fmla="*/ 390 h 426"/>
                <a:gd name="T22" fmla="*/ 454 w 553"/>
                <a:gd name="T23" fmla="*/ 404 h 426"/>
                <a:gd name="T24" fmla="*/ 477 w 553"/>
                <a:gd name="T25" fmla="*/ 411 h 426"/>
                <a:gd name="T26" fmla="*/ 488 w 553"/>
                <a:gd name="T27" fmla="*/ 414 h 426"/>
                <a:gd name="T28" fmla="*/ 498 w 553"/>
                <a:gd name="T29" fmla="*/ 418 h 426"/>
                <a:gd name="T30" fmla="*/ 508 w 553"/>
                <a:gd name="T31" fmla="*/ 421 h 426"/>
                <a:gd name="T32" fmla="*/ 517 w 553"/>
                <a:gd name="T33" fmla="*/ 424 h 426"/>
                <a:gd name="T34" fmla="*/ 526 w 553"/>
                <a:gd name="T35" fmla="*/ 425 h 426"/>
                <a:gd name="T36" fmla="*/ 532 w 553"/>
                <a:gd name="T37" fmla="*/ 425 h 426"/>
                <a:gd name="T38" fmla="*/ 538 w 553"/>
                <a:gd name="T39" fmla="*/ 425 h 426"/>
                <a:gd name="T40" fmla="*/ 543 w 553"/>
                <a:gd name="T41" fmla="*/ 422 h 426"/>
                <a:gd name="T42" fmla="*/ 553 w 553"/>
                <a:gd name="T43" fmla="*/ 409 h 426"/>
                <a:gd name="T44" fmla="*/ 552 w 553"/>
                <a:gd name="T45" fmla="*/ 404 h 426"/>
                <a:gd name="T46" fmla="*/ 549 w 553"/>
                <a:gd name="T47" fmla="*/ 402 h 426"/>
                <a:gd name="T48" fmla="*/ 543 w 553"/>
                <a:gd name="T49" fmla="*/ 398 h 426"/>
                <a:gd name="T50" fmla="*/ 536 w 553"/>
                <a:gd name="T51" fmla="*/ 396 h 426"/>
                <a:gd name="T52" fmla="*/ 528 w 553"/>
                <a:gd name="T53" fmla="*/ 394 h 426"/>
                <a:gd name="T54" fmla="*/ 517 w 553"/>
                <a:gd name="T55" fmla="*/ 390 h 426"/>
                <a:gd name="T56" fmla="*/ 507 w 553"/>
                <a:gd name="T57" fmla="*/ 387 h 426"/>
                <a:gd name="T58" fmla="*/ 497 w 553"/>
                <a:gd name="T59" fmla="*/ 383 h 426"/>
                <a:gd name="T60" fmla="*/ 475 w 553"/>
                <a:gd name="T61" fmla="*/ 376 h 426"/>
                <a:gd name="T62" fmla="*/ 440 w 553"/>
                <a:gd name="T63" fmla="*/ 364 h 426"/>
                <a:gd name="T64" fmla="*/ 407 w 553"/>
                <a:gd name="T65" fmla="*/ 349 h 426"/>
                <a:gd name="T66" fmla="*/ 375 w 553"/>
                <a:gd name="T67" fmla="*/ 334 h 426"/>
                <a:gd name="T68" fmla="*/ 332 w 553"/>
                <a:gd name="T69" fmla="*/ 311 h 426"/>
                <a:gd name="T70" fmla="*/ 279 w 553"/>
                <a:gd name="T71" fmla="*/ 280 h 426"/>
                <a:gd name="T72" fmla="*/ 229 w 553"/>
                <a:gd name="T73" fmla="*/ 244 h 426"/>
                <a:gd name="T74" fmla="*/ 181 w 553"/>
                <a:gd name="T75" fmla="*/ 206 h 426"/>
                <a:gd name="T76" fmla="*/ 136 w 553"/>
                <a:gd name="T77" fmla="*/ 166 h 426"/>
                <a:gd name="T78" fmla="*/ 93 w 553"/>
                <a:gd name="T79" fmla="*/ 122 h 426"/>
                <a:gd name="T80" fmla="*/ 54 w 553"/>
                <a:gd name="T81" fmla="*/ 75 h 426"/>
                <a:gd name="T82" fmla="*/ 17 w 553"/>
                <a:gd name="T83" fmla="*/ 25 h 426"/>
                <a:gd name="T84" fmla="*/ 0 w 553"/>
                <a:gd name="T85" fmla="*/ 0 h 426"/>
                <a:gd name="T86" fmla="*/ 0 w 553"/>
                <a:gd name="T87" fmla="*/ 0 h 426"/>
                <a:gd name="T88" fmla="*/ 0 w 553"/>
                <a:gd name="T89" fmla="*/ 1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53" h="426">
                  <a:moveTo>
                    <a:pt x="0" y="1"/>
                  </a:moveTo>
                  <a:lnTo>
                    <a:pt x="16" y="27"/>
                  </a:lnTo>
                  <a:lnTo>
                    <a:pt x="32" y="53"/>
                  </a:lnTo>
                  <a:lnTo>
                    <a:pt x="50" y="78"/>
                  </a:lnTo>
                  <a:lnTo>
                    <a:pt x="68" y="102"/>
                  </a:lnTo>
                  <a:lnTo>
                    <a:pt x="86" y="126"/>
                  </a:lnTo>
                  <a:lnTo>
                    <a:pt x="105" y="151"/>
                  </a:lnTo>
                  <a:lnTo>
                    <a:pt x="126" y="174"/>
                  </a:lnTo>
                  <a:lnTo>
                    <a:pt x="146" y="195"/>
                  </a:lnTo>
                  <a:lnTo>
                    <a:pt x="167" y="217"/>
                  </a:lnTo>
                  <a:lnTo>
                    <a:pt x="189" y="239"/>
                  </a:lnTo>
                  <a:lnTo>
                    <a:pt x="212" y="259"/>
                  </a:lnTo>
                  <a:lnTo>
                    <a:pt x="235" y="278"/>
                  </a:lnTo>
                  <a:lnTo>
                    <a:pt x="259" y="298"/>
                  </a:lnTo>
                  <a:lnTo>
                    <a:pt x="285" y="315"/>
                  </a:lnTo>
                  <a:lnTo>
                    <a:pt x="310" y="333"/>
                  </a:lnTo>
                  <a:lnTo>
                    <a:pt x="337" y="349"/>
                  </a:lnTo>
                  <a:lnTo>
                    <a:pt x="353" y="358"/>
                  </a:lnTo>
                  <a:lnTo>
                    <a:pt x="369" y="366"/>
                  </a:lnTo>
                  <a:lnTo>
                    <a:pt x="386" y="374"/>
                  </a:lnTo>
                  <a:lnTo>
                    <a:pt x="402" y="382"/>
                  </a:lnTo>
                  <a:lnTo>
                    <a:pt x="420" y="390"/>
                  </a:lnTo>
                  <a:lnTo>
                    <a:pt x="437" y="397"/>
                  </a:lnTo>
                  <a:lnTo>
                    <a:pt x="454" y="404"/>
                  </a:lnTo>
                  <a:lnTo>
                    <a:pt x="471" y="410"/>
                  </a:lnTo>
                  <a:lnTo>
                    <a:pt x="477" y="411"/>
                  </a:lnTo>
                  <a:lnTo>
                    <a:pt x="482" y="413"/>
                  </a:lnTo>
                  <a:lnTo>
                    <a:pt x="488" y="414"/>
                  </a:lnTo>
                  <a:lnTo>
                    <a:pt x="492" y="417"/>
                  </a:lnTo>
                  <a:lnTo>
                    <a:pt x="498" y="418"/>
                  </a:lnTo>
                  <a:lnTo>
                    <a:pt x="502" y="420"/>
                  </a:lnTo>
                  <a:lnTo>
                    <a:pt x="508" y="421"/>
                  </a:lnTo>
                  <a:lnTo>
                    <a:pt x="514" y="422"/>
                  </a:lnTo>
                  <a:lnTo>
                    <a:pt x="517" y="424"/>
                  </a:lnTo>
                  <a:lnTo>
                    <a:pt x="522" y="424"/>
                  </a:lnTo>
                  <a:lnTo>
                    <a:pt x="526" y="425"/>
                  </a:lnTo>
                  <a:lnTo>
                    <a:pt x="529" y="425"/>
                  </a:lnTo>
                  <a:lnTo>
                    <a:pt x="532" y="425"/>
                  </a:lnTo>
                  <a:lnTo>
                    <a:pt x="537" y="426"/>
                  </a:lnTo>
                  <a:lnTo>
                    <a:pt x="538" y="425"/>
                  </a:lnTo>
                  <a:lnTo>
                    <a:pt x="535" y="424"/>
                  </a:lnTo>
                  <a:lnTo>
                    <a:pt x="543" y="422"/>
                  </a:lnTo>
                  <a:lnTo>
                    <a:pt x="551" y="417"/>
                  </a:lnTo>
                  <a:lnTo>
                    <a:pt x="553" y="409"/>
                  </a:lnTo>
                  <a:lnTo>
                    <a:pt x="549" y="403"/>
                  </a:lnTo>
                  <a:lnTo>
                    <a:pt x="552" y="404"/>
                  </a:lnTo>
                  <a:lnTo>
                    <a:pt x="551" y="403"/>
                  </a:lnTo>
                  <a:lnTo>
                    <a:pt x="549" y="402"/>
                  </a:lnTo>
                  <a:lnTo>
                    <a:pt x="546" y="401"/>
                  </a:lnTo>
                  <a:lnTo>
                    <a:pt x="543" y="398"/>
                  </a:lnTo>
                  <a:lnTo>
                    <a:pt x="539" y="397"/>
                  </a:lnTo>
                  <a:lnTo>
                    <a:pt x="536" y="396"/>
                  </a:lnTo>
                  <a:lnTo>
                    <a:pt x="532" y="395"/>
                  </a:lnTo>
                  <a:lnTo>
                    <a:pt x="528" y="394"/>
                  </a:lnTo>
                  <a:lnTo>
                    <a:pt x="522" y="392"/>
                  </a:lnTo>
                  <a:lnTo>
                    <a:pt x="517" y="390"/>
                  </a:lnTo>
                  <a:lnTo>
                    <a:pt x="513" y="389"/>
                  </a:lnTo>
                  <a:lnTo>
                    <a:pt x="507" y="387"/>
                  </a:lnTo>
                  <a:lnTo>
                    <a:pt x="502" y="386"/>
                  </a:lnTo>
                  <a:lnTo>
                    <a:pt x="497" y="383"/>
                  </a:lnTo>
                  <a:lnTo>
                    <a:pt x="492" y="382"/>
                  </a:lnTo>
                  <a:lnTo>
                    <a:pt x="475" y="376"/>
                  </a:lnTo>
                  <a:lnTo>
                    <a:pt x="458" y="371"/>
                  </a:lnTo>
                  <a:lnTo>
                    <a:pt x="440" y="364"/>
                  </a:lnTo>
                  <a:lnTo>
                    <a:pt x="424" y="357"/>
                  </a:lnTo>
                  <a:lnTo>
                    <a:pt x="407" y="349"/>
                  </a:lnTo>
                  <a:lnTo>
                    <a:pt x="391" y="342"/>
                  </a:lnTo>
                  <a:lnTo>
                    <a:pt x="375" y="334"/>
                  </a:lnTo>
                  <a:lnTo>
                    <a:pt x="358" y="326"/>
                  </a:lnTo>
                  <a:lnTo>
                    <a:pt x="332" y="311"/>
                  </a:lnTo>
                  <a:lnTo>
                    <a:pt x="305" y="296"/>
                  </a:lnTo>
                  <a:lnTo>
                    <a:pt x="279" y="280"/>
                  </a:lnTo>
                  <a:lnTo>
                    <a:pt x="254" y="262"/>
                  </a:lnTo>
                  <a:lnTo>
                    <a:pt x="229" y="244"/>
                  </a:lnTo>
                  <a:lnTo>
                    <a:pt x="205" y="225"/>
                  </a:lnTo>
                  <a:lnTo>
                    <a:pt x="181" y="206"/>
                  </a:lnTo>
                  <a:lnTo>
                    <a:pt x="159" y="186"/>
                  </a:lnTo>
                  <a:lnTo>
                    <a:pt x="136" y="166"/>
                  </a:lnTo>
                  <a:lnTo>
                    <a:pt x="114" y="144"/>
                  </a:lnTo>
                  <a:lnTo>
                    <a:pt x="93" y="122"/>
                  </a:lnTo>
                  <a:lnTo>
                    <a:pt x="74" y="99"/>
                  </a:lnTo>
                  <a:lnTo>
                    <a:pt x="54" y="75"/>
                  </a:lnTo>
                  <a:lnTo>
                    <a:pt x="36" y="50"/>
                  </a:lnTo>
                  <a:lnTo>
                    <a:pt x="17" y="25"/>
                  </a:lnTo>
                  <a:lnTo>
                    <a:pt x="0" y="0"/>
                  </a:lnTo>
                  <a:lnTo>
                    <a:pt x="0" y="0"/>
                  </a:lnTo>
                  <a:lnTo>
                    <a:pt x="0" y="0"/>
                  </a:lnTo>
                  <a:lnTo>
                    <a:pt x="0" y="0"/>
                  </a:lnTo>
                  <a:lnTo>
                    <a:pt x="0" y="1"/>
                  </a:lnTo>
                  <a:lnTo>
                    <a:pt x="0"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0" name="Freeform 297">
              <a:extLst>
                <a:ext uri="{FF2B5EF4-FFF2-40B4-BE49-F238E27FC236}">
                  <a16:creationId xmlns:a16="http://schemas.microsoft.com/office/drawing/2014/main" id="{54974E9A-99B6-4ED8-A01A-8418037136CB}"/>
                </a:ext>
              </a:extLst>
            </p:cNvPr>
            <p:cNvSpPr>
              <a:spLocks/>
            </p:cNvSpPr>
            <p:nvPr/>
          </p:nvSpPr>
          <p:spPr bwMode="auto">
            <a:xfrm>
              <a:off x="816" y="3503"/>
              <a:ext cx="253" cy="187"/>
            </a:xfrm>
            <a:custGeom>
              <a:avLst/>
              <a:gdLst>
                <a:gd name="T0" fmla="*/ 7 w 507"/>
                <a:gd name="T1" fmla="*/ 11 h 374"/>
                <a:gd name="T2" fmla="*/ 20 w 507"/>
                <a:gd name="T3" fmla="*/ 31 h 374"/>
                <a:gd name="T4" fmla="*/ 32 w 507"/>
                <a:gd name="T5" fmla="*/ 46 h 374"/>
                <a:gd name="T6" fmla="*/ 41 w 507"/>
                <a:gd name="T7" fmla="*/ 56 h 374"/>
                <a:gd name="T8" fmla="*/ 50 w 507"/>
                <a:gd name="T9" fmla="*/ 65 h 374"/>
                <a:gd name="T10" fmla="*/ 60 w 507"/>
                <a:gd name="T11" fmla="*/ 73 h 374"/>
                <a:gd name="T12" fmla="*/ 76 w 507"/>
                <a:gd name="T13" fmla="*/ 87 h 374"/>
                <a:gd name="T14" fmla="*/ 100 w 507"/>
                <a:gd name="T15" fmla="*/ 104 h 374"/>
                <a:gd name="T16" fmla="*/ 125 w 507"/>
                <a:gd name="T17" fmla="*/ 119 h 374"/>
                <a:gd name="T18" fmla="*/ 151 w 507"/>
                <a:gd name="T19" fmla="*/ 132 h 374"/>
                <a:gd name="T20" fmla="*/ 177 w 507"/>
                <a:gd name="T21" fmla="*/ 142 h 374"/>
                <a:gd name="T22" fmla="*/ 202 w 507"/>
                <a:gd name="T23" fmla="*/ 149 h 374"/>
                <a:gd name="T24" fmla="*/ 229 w 507"/>
                <a:gd name="T25" fmla="*/ 155 h 374"/>
                <a:gd name="T26" fmla="*/ 255 w 507"/>
                <a:gd name="T27" fmla="*/ 161 h 374"/>
                <a:gd name="T28" fmla="*/ 281 w 507"/>
                <a:gd name="T29" fmla="*/ 169 h 374"/>
                <a:gd name="T30" fmla="*/ 306 w 507"/>
                <a:gd name="T31" fmla="*/ 177 h 374"/>
                <a:gd name="T32" fmla="*/ 330 w 507"/>
                <a:gd name="T33" fmla="*/ 188 h 374"/>
                <a:gd name="T34" fmla="*/ 355 w 507"/>
                <a:gd name="T35" fmla="*/ 200 h 374"/>
                <a:gd name="T36" fmla="*/ 389 w 507"/>
                <a:gd name="T37" fmla="*/ 222 h 374"/>
                <a:gd name="T38" fmla="*/ 431 w 507"/>
                <a:gd name="T39" fmla="*/ 259 h 374"/>
                <a:gd name="T40" fmla="*/ 465 w 507"/>
                <a:gd name="T41" fmla="*/ 300 h 374"/>
                <a:gd name="T42" fmla="*/ 493 w 507"/>
                <a:gd name="T43" fmla="*/ 347 h 374"/>
                <a:gd name="T44" fmla="*/ 506 w 507"/>
                <a:gd name="T45" fmla="*/ 374 h 374"/>
                <a:gd name="T46" fmla="*/ 507 w 507"/>
                <a:gd name="T47" fmla="*/ 373 h 374"/>
                <a:gd name="T48" fmla="*/ 497 w 507"/>
                <a:gd name="T49" fmla="*/ 347 h 374"/>
                <a:gd name="T50" fmla="*/ 474 w 507"/>
                <a:gd name="T51" fmla="*/ 300 h 374"/>
                <a:gd name="T52" fmla="*/ 447 w 507"/>
                <a:gd name="T53" fmla="*/ 259 h 374"/>
                <a:gd name="T54" fmla="*/ 412 w 507"/>
                <a:gd name="T55" fmla="*/ 221 h 374"/>
                <a:gd name="T56" fmla="*/ 371 w 507"/>
                <a:gd name="T57" fmla="*/ 190 h 374"/>
                <a:gd name="T58" fmla="*/ 327 w 507"/>
                <a:gd name="T59" fmla="*/ 167 h 374"/>
                <a:gd name="T60" fmla="*/ 282 w 507"/>
                <a:gd name="T61" fmla="*/ 150 h 374"/>
                <a:gd name="T62" fmla="*/ 234 w 507"/>
                <a:gd name="T63" fmla="*/ 139 h 374"/>
                <a:gd name="T64" fmla="*/ 194 w 507"/>
                <a:gd name="T65" fmla="*/ 130 h 374"/>
                <a:gd name="T66" fmla="*/ 163 w 507"/>
                <a:gd name="T67" fmla="*/ 121 h 374"/>
                <a:gd name="T68" fmla="*/ 134 w 507"/>
                <a:gd name="T69" fmla="*/ 109 h 374"/>
                <a:gd name="T70" fmla="*/ 106 w 507"/>
                <a:gd name="T71" fmla="*/ 96 h 374"/>
                <a:gd name="T72" fmla="*/ 84 w 507"/>
                <a:gd name="T73" fmla="*/ 85 h 374"/>
                <a:gd name="T74" fmla="*/ 70 w 507"/>
                <a:gd name="T75" fmla="*/ 76 h 374"/>
                <a:gd name="T76" fmla="*/ 56 w 507"/>
                <a:gd name="T77" fmla="*/ 64 h 374"/>
                <a:gd name="T78" fmla="*/ 42 w 507"/>
                <a:gd name="T79" fmla="*/ 54 h 374"/>
                <a:gd name="T80" fmla="*/ 31 w 507"/>
                <a:gd name="T81" fmla="*/ 42 h 374"/>
                <a:gd name="T82" fmla="*/ 22 w 507"/>
                <a:gd name="T83" fmla="*/ 31 h 374"/>
                <a:gd name="T84" fmla="*/ 13 w 507"/>
                <a:gd name="T85" fmla="*/ 18 h 374"/>
                <a:gd name="T86" fmla="*/ 4 w 507"/>
                <a:gd name="T87" fmla="*/ 5 h 374"/>
                <a:gd name="T88" fmla="*/ 0 w 507"/>
                <a:gd name="T89" fmla="*/ 0 h 374"/>
                <a:gd name="T90" fmla="*/ 0 w 507"/>
                <a:gd name="T91" fmla="*/ 0 h 374"/>
                <a:gd name="T92" fmla="*/ 0 w 507"/>
                <a:gd name="T93" fmla="*/ 1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07" h="374">
                  <a:moveTo>
                    <a:pt x="0" y="1"/>
                  </a:moveTo>
                  <a:lnTo>
                    <a:pt x="7" y="11"/>
                  </a:lnTo>
                  <a:lnTo>
                    <a:pt x="13" y="20"/>
                  </a:lnTo>
                  <a:lnTo>
                    <a:pt x="20" y="31"/>
                  </a:lnTo>
                  <a:lnTo>
                    <a:pt x="28" y="41"/>
                  </a:lnTo>
                  <a:lnTo>
                    <a:pt x="32" y="46"/>
                  </a:lnTo>
                  <a:lnTo>
                    <a:pt x="36" y="50"/>
                  </a:lnTo>
                  <a:lnTo>
                    <a:pt x="41" y="56"/>
                  </a:lnTo>
                  <a:lnTo>
                    <a:pt x="46" y="61"/>
                  </a:lnTo>
                  <a:lnTo>
                    <a:pt x="50" y="65"/>
                  </a:lnTo>
                  <a:lnTo>
                    <a:pt x="55" y="70"/>
                  </a:lnTo>
                  <a:lnTo>
                    <a:pt x="60" y="73"/>
                  </a:lnTo>
                  <a:lnTo>
                    <a:pt x="64" y="78"/>
                  </a:lnTo>
                  <a:lnTo>
                    <a:pt x="76" y="87"/>
                  </a:lnTo>
                  <a:lnTo>
                    <a:pt x="87" y="96"/>
                  </a:lnTo>
                  <a:lnTo>
                    <a:pt x="100" y="104"/>
                  </a:lnTo>
                  <a:lnTo>
                    <a:pt x="113" y="112"/>
                  </a:lnTo>
                  <a:lnTo>
                    <a:pt x="125" y="119"/>
                  </a:lnTo>
                  <a:lnTo>
                    <a:pt x="138" y="126"/>
                  </a:lnTo>
                  <a:lnTo>
                    <a:pt x="151" y="132"/>
                  </a:lnTo>
                  <a:lnTo>
                    <a:pt x="164" y="138"/>
                  </a:lnTo>
                  <a:lnTo>
                    <a:pt x="177" y="142"/>
                  </a:lnTo>
                  <a:lnTo>
                    <a:pt x="190" y="147"/>
                  </a:lnTo>
                  <a:lnTo>
                    <a:pt x="202" y="149"/>
                  </a:lnTo>
                  <a:lnTo>
                    <a:pt x="215" y="153"/>
                  </a:lnTo>
                  <a:lnTo>
                    <a:pt x="229" y="155"/>
                  </a:lnTo>
                  <a:lnTo>
                    <a:pt x="242" y="159"/>
                  </a:lnTo>
                  <a:lnTo>
                    <a:pt x="255" y="161"/>
                  </a:lnTo>
                  <a:lnTo>
                    <a:pt x="268" y="164"/>
                  </a:lnTo>
                  <a:lnTo>
                    <a:pt x="281" y="169"/>
                  </a:lnTo>
                  <a:lnTo>
                    <a:pt x="293" y="172"/>
                  </a:lnTo>
                  <a:lnTo>
                    <a:pt x="306" y="177"/>
                  </a:lnTo>
                  <a:lnTo>
                    <a:pt x="319" y="183"/>
                  </a:lnTo>
                  <a:lnTo>
                    <a:pt x="330" y="188"/>
                  </a:lnTo>
                  <a:lnTo>
                    <a:pt x="343" y="194"/>
                  </a:lnTo>
                  <a:lnTo>
                    <a:pt x="355" y="200"/>
                  </a:lnTo>
                  <a:lnTo>
                    <a:pt x="366" y="207"/>
                  </a:lnTo>
                  <a:lnTo>
                    <a:pt x="389" y="222"/>
                  </a:lnTo>
                  <a:lnTo>
                    <a:pt x="411" y="239"/>
                  </a:lnTo>
                  <a:lnTo>
                    <a:pt x="431" y="259"/>
                  </a:lnTo>
                  <a:lnTo>
                    <a:pt x="449" y="278"/>
                  </a:lnTo>
                  <a:lnTo>
                    <a:pt x="465" y="300"/>
                  </a:lnTo>
                  <a:lnTo>
                    <a:pt x="479" y="323"/>
                  </a:lnTo>
                  <a:lnTo>
                    <a:pt x="493" y="347"/>
                  </a:lnTo>
                  <a:lnTo>
                    <a:pt x="504" y="373"/>
                  </a:lnTo>
                  <a:lnTo>
                    <a:pt x="506" y="374"/>
                  </a:lnTo>
                  <a:lnTo>
                    <a:pt x="506" y="374"/>
                  </a:lnTo>
                  <a:lnTo>
                    <a:pt x="507" y="373"/>
                  </a:lnTo>
                  <a:lnTo>
                    <a:pt x="507" y="372"/>
                  </a:lnTo>
                  <a:lnTo>
                    <a:pt x="497" y="347"/>
                  </a:lnTo>
                  <a:lnTo>
                    <a:pt x="487" y="323"/>
                  </a:lnTo>
                  <a:lnTo>
                    <a:pt x="474" y="300"/>
                  </a:lnTo>
                  <a:lnTo>
                    <a:pt x="462" y="278"/>
                  </a:lnTo>
                  <a:lnTo>
                    <a:pt x="447" y="259"/>
                  </a:lnTo>
                  <a:lnTo>
                    <a:pt x="431" y="239"/>
                  </a:lnTo>
                  <a:lnTo>
                    <a:pt x="412" y="221"/>
                  </a:lnTo>
                  <a:lnTo>
                    <a:pt x="391" y="203"/>
                  </a:lnTo>
                  <a:lnTo>
                    <a:pt x="371" y="190"/>
                  </a:lnTo>
                  <a:lnTo>
                    <a:pt x="350" y="177"/>
                  </a:lnTo>
                  <a:lnTo>
                    <a:pt x="327" y="167"/>
                  </a:lnTo>
                  <a:lnTo>
                    <a:pt x="305" y="159"/>
                  </a:lnTo>
                  <a:lnTo>
                    <a:pt x="282" y="150"/>
                  </a:lnTo>
                  <a:lnTo>
                    <a:pt x="258" y="145"/>
                  </a:lnTo>
                  <a:lnTo>
                    <a:pt x="234" y="139"/>
                  </a:lnTo>
                  <a:lnTo>
                    <a:pt x="209" y="133"/>
                  </a:lnTo>
                  <a:lnTo>
                    <a:pt x="194" y="130"/>
                  </a:lnTo>
                  <a:lnTo>
                    <a:pt x="178" y="125"/>
                  </a:lnTo>
                  <a:lnTo>
                    <a:pt x="163" y="121"/>
                  </a:lnTo>
                  <a:lnTo>
                    <a:pt x="149" y="115"/>
                  </a:lnTo>
                  <a:lnTo>
                    <a:pt x="134" y="109"/>
                  </a:lnTo>
                  <a:lnTo>
                    <a:pt x="119" y="103"/>
                  </a:lnTo>
                  <a:lnTo>
                    <a:pt x="106" y="96"/>
                  </a:lnTo>
                  <a:lnTo>
                    <a:pt x="92" y="89"/>
                  </a:lnTo>
                  <a:lnTo>
                    <a:pt x="84" y="85"/>
                  </a:lnTo>
                  <a:lnTo>
                    <a:pt x="77" y="80"/>
                  </a:lnTo>
                  <a:lnTo>
                    <a:pt x="70" y="76"/>
                  </a:lnTo>
                  <a:lnTo>
                    <a:pt x="63" y="70"/>
                  </a:lnTo>
                  <a:lnTo>
                    <a:pt x="56" y="64"/>
                  </a:lnTo>
                  <a:lnTo>
                    <a:pt x="49" y="59"/>
                  </a:lnTo>
                  <a:lnTo>
                    <a:pt x="42" y="54"/>
                  </a:lnTo>
                  <a:lnTo>
                    <a:pt x="36" y="48"/>
                  </a:lnTo>
                  <a:lnTo>
                    <a:pt x="31" y="42"/>
                  </a:lnTo>
                  <a:lnTo>
                    <a:pt x="26" y="36"/>
                  </a:lnTo>
                  <a:lnTo>
                    <a:pt x="22" y="31"/>
                  </a:lnTo>
                  <a:lnTo>
                    <a:pt x="18" y="24"/>
                  </a:lnTo>
                  <a:lnTo>
                    <a:pt x="13" y="18"/>
                  </a:lnTo>
                  <a:lnTo>
                    <a:pt x="9" y="12"/>
                  </a:lnTo>
                  <a:lnTo>
                    <a:pt x="4" y="5"/>
                  </a:lnTo>
                  <a:lnTo>
                    <a:pt x="0" y="0"/>
                  </a:lnTo>
                  <a:lnTo>
                    <a:pt x="0" y="0"/>
                  </a:lnTo>
                  <a:lnTo>
                    <a:pt x="0" y="0"/>
                  </a:lnTo>
                  <a:lnTo>
                    <a:pt x="0" y="0"/>
                  </a:lnTo>
                  <a:lnTo>
                    <a:pt x="0" y="1"/>
                  </a:lnTo>
                  <a:lnTo>
                    <a:pt x="0"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1" name="Freeform 298">
              <a:extLst>
                <a:ext uri="{FF2B5EF4-FFF2-40B4-BE49-F238E27FC236}">
                  <a16:creationId xmlns:a16="http://schemas.microsoft.com/office/drawing/2014/main" id="{3E3C5205-3F4B-43D1-BDB1-F2CD7BAA3727}"/>
                </a:ext>
              </a:extLst>
            </p:cNvPr>
            <p:cNvSpPr>
              <a:spLocks/>
            </p:cNvSpPr>
            <p:nvPr/>
          </p:nvSpPr>
          <p:spPr bwMode="auto">
            <a:xfrm>
              <a:off x="673" y="3354"/>
              <a:ext cx="155" cy="174"/>
            </a:xfrm>
            <a:custGeom>
              <a:avLst/>
              <a:gdLst>
                <a:gd name="T0" fmla="*/ 300 w 309"/>
                <a:gd name="T1" fmla="*/ 333 h 349"/>
                <a:gd name="T2" fmla="*/ 283 w 309"/>
                <a:gd name="T3" fmla="*/ 302 h 349"/>
                <a:gd name="T4" fmla="*/ 270 w 309"/>
                <a:gd name="T5" fmla="*/ 271 h 349"/>
                <a:gd name="T6" fmla="*/ 257 w 309"/>
                <a:gd name="T7" fmla="*/ 238 h 349"/>
                <a:gd name="T8" fmla="*/ 248 w 309"/>
                <a:gd name="T9" fmla="*/ 209 h 349"/>
                <a:gd name="T10" fmla="*/ 241 w 309"/>
                <a:gd name="T11" fmla="*/ 185 h 349"/>
                <a:gd name="T12" fmla="*/ 232 w 309"/>
                <a:gd name="T13" fmla="*/ 160 h 349"/>
                <a:gd name="T14" fmla="*/ 217 w 309"/>
                <a:gd name="T15" fmla="*/ 141 h 349"/>
                <a:gd name="T16" fmla="*/ 202 w 309"/>
                <a:gd name="T17" fmla="*/ 128 h 349"/>
                <a:gd name="T18" fmla="*/ 190 w 309"/>
                <a:gd name="T19" fmla="*/ 120 h 349"/>
                <a:gd name="T20" fmla="*/ 179 w 309"/>
                <a:gd name="T21" fmla="*/ 112 h 349"/>
                <a:gd name="T22" fmla="*/ 166 w 309"/>
                <a:gd name="T23" fmla="*/ 104 h 349"/>
                <a:gd name="T24" fmla="*/ 156 w 309"/>
                <a:gd name="T25" fmla="*/ 96 h 349"/>
                <a:gd name="T26" fmla="*/ 147 w 309"/>
                <a:gd name="T27" fmla="*/ 87 h 349"/>
                <a:gd name="T28" fmla="*/ 138 w 309"/>
                <a:gd name="T29" fmla="*/ 79 h 349"/>
                <a:gd name="T30" fmla="*/ 129 w 309"/>
                <a:gd name="T31" fmla="*/ 72 h 349"/>
                <a:gd name="T32" fmla="*/ 115 w 309"/>
                <a:gd name="T33" fmla="*/ 65 h 349"/>
                <a:gd name="T34" fmla="*/ 99 w 309"/>
                <a:gd name="T35" fmla="*/ 58 h 349"/>
                <a:gd name="T36" fmla="*/ 83 w 309"/>
                <a:gd name="T37" fmla="*/ 51 h 349"/>
                <a:gd name="T38" fmla="*/ 68 w 309"/>
                <a:gd name="T39" fmla="*/ 43 h 349"/>
                <a:gd name="T40" fmla="*/ 53 w 309"/>
                <a:gd name="T41" fmla="*/ 34 h 349"/>
                <a:gd name="T42" fmla="*/ 40 w 309"/>
                <a:gd name="T43" fmla="*/ 23 h 349"/>
                <a:gd name="T44" fmla="*/ 28 w 309"/>
                <a:gd name="T45" fmla="*/ 13 h 349"/>
                <a:gd name="T46" fmla="*/ 14 w 309"/>
                <a:gd name="T47" fmla="*/ 4 h 349"/>
                <a:gd name="T48" fmla="*/ 3 w 309"/>
                <a:gd name="T49" fmla="*/ 1 h 349"/>
                <a:gd name="T50" fmla="*/ 0 w 309"/>
                <a:gd name="T51" fmla="*/ 7 h 349"/>
                <a:gd name="T52" fmla="*/ 10 w 309"/>
                <a:gd name="T53" fmla="*/ 19 h 349"/>
                <a:gd name="T54" fmla="*/ 32 w 309"/>
                <a:gd name="T55" fmla="*/ 36 h 349"/>
                <a:gd name="T56" fmla="*/ 55 w 309"/>
                <a:gd name="T57" fmla="*/ 52 h 349"/>
                <a:gd name="T58" fmla="*/ 81 w 309"/>
                <a:gd name="T59" fmla="*/ 65 h 349"/>
                <a:gd name="T60" fmla="*/ 100 w 309"/>
                <a:gd name="T61" fmla="*/ 72 h 349"/>
                <a:gd name="T62" fmla="*/ 115 w 309"/>
                <a:gd name="T63" fmla="*/ 80 h 349"/>
                <a:gd name="T64" fmla="*/ 128 w 309"/>
                <a:gd name="T65" fmla="*/ 88 h 349"/>
                <a:gd name="T66" fmla="*/ 142 w 309"/>
                <a:gd name="T67" fmla="*/ 98 h 349"/>
                <a:gd name="T68" fmla="*/ 153 w 309"/>
                <a:gd name="T69" fmla="*/ 107 h 349"/>
                <a:gd name="T70" fmla="*/ 165 w 309"/>
                <a:gd name="T71" fmla="*/ 115 h 349"/>
                <a:gd name="T72" fmla="*/ 177 w 309"/>
                <a:gd name="T73" fmla="*/ 123 h 349"/>
                <a:gd name="T74" fmla="*/ 190 w 309"/>
                <a:gd name="T75" fmla="*/ 130 h 349"/>
                <a:gd name="T76" fmla="*/ 207 w 309"/>
                <a:gd name="T77" fmla="*/ 144 h 349"/>
                <a:gd name="T78" fmla="*/ 225 w 309"/>
                <a:gd name="T79" fmla="*/ 166 h 349"/>
                <a:gd name="T80" fmla="*/ 236 w 309"/>
                <a:gd name="T81" fmla="*/ 193 h 349"/>
                <a:gd name="T82" fmla="*/ 244 w 309"/>
                <a:gd name="T83" fmla="*/ 220 h 349"/>
                <a:gd name="T84" fmla="*/ 253 w 309"/>
                <a:gd name="T85" fmla="*/ 250 h 349"/>
                <a:gd name="T86" fmla="*/ 266 w 309"/>
                <a:gd name="T87" fmla="*/ 280 h 349"/>
                <a:gd name="T88" fmla="*/ 282 w 309"/>
                <a:gd name="T89" fmla="*/ 309 h 349"/>
                <a:gd name="T90" fmla="*/ 300 w 309"/>
                <a:gd name="T91" fmla="*/ 337 h 349"/>
                <a:gd name="T92" fmla="*/ 309 w 309"/>
                <a:gd name="T93" fmla="*/ 349 h 349"/>
                <a:gd name="T94" fmla="*/ 309 w 309"/>
                <a:gd name="T95" fmla="*/ 349 h 349"/>
                <a:gd name="T96" fmla="*/ 309 w 309"/>
                <a:gd name="T97" fmla="*/ 349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09" h="349">
                  <a:moveTo>
                    <a:pt x="309" y="349"/>
                  </a:moveTo>
                  <a:lnTo>
                    <a:pt x="300" y="333"/>
                  </a:lnTo>
                  <a:lnTo>
                    <a:pt x="290" y="318"/>
                  </a:lnTo>
                  <a:lnTo>
                    <a:pt x="283" y="302"/>
                  </a:lnTo>
                  <a:lnTo>
                    <a:pt x="277" y="286"/>
                  </a:lnTo>
                  <a:lnTo>
                    <a:pt x="270" y="271"/>
                  </a:lnTo>
                  <a:lnTo>
                    <a:pt x="263" y="254"/>
                  </a:lnTo>
                  <a:lnTo>
                    <a:pt x="257" y="238"/>
                  </a:lnTo>
                  <a:lnTo>
                    <a:pt x="251" y="220"/>
                  </a:lnTo>
                  <a:lnTo>
                    <a:pt x="248" y="209"/>
                  </a:lnTo>
                  <a:lnTo>
                    <a:pt x="244" y="196"/>
                  </a:lnTo>
                  <a:lnTo>
                    <a:pt x="241" y="185"/>
                  </a:lnTo>
                  <a:lnTo>
                    <a:pt x="236" y="172"/>
                  </a:lnTo>
                  <a:lnTo>
                    <a:pt x="232" y="160"/>
                  </a:lnTo>
                  <a:lnTo>
                    <a:pt x="225" y="150"/>
                  </a:lnTo>
                  <a:lnTo>
                    <a:pt x="217" y="141"/>
                  </a:lnTo>
                  <a:lnTo>
                    <a:pt x="207" y="133"/>
                  </a:lnTo>
                  <a:lnTo>
                    <a:pt x="202" y="128"/>
                  </a:lnTo>
                  <a:lnTo>
                    <a:pt x="196" y="125"/>
                  </a:lnTo>
                  <a:lnTo>
                    <a:pt x="190" y="120"/>
                  </a:lnTo>
                  <a:lnTo>
                    <a:pt x="184" y="115"/>
                  </a:lnTo>
                  <a:lnTo>
                    <a:pt x="179" y="112"/>
                  </a:lnTo>
                  <a:lnTo>
                    <a:pt x="172" y="107"/>
                  </a:lnTo>
                  <a:lnTo>
                    <a:pt x="166" y="104"/>
                  </a:lnTo>
                  <a:lnTo>
                    <a:pt x="160" y="99"/>
                  </a:lnTo>
                  <a:lnTo>
                    <a:pt x="156" y="96"/>
                  </a:lnTo>
                  <a:lnTo>
                    <a:pt x="151" y="91"/>
                  </a:lnTo>
                  <a:lnTo>
                    <a:pt x="147" y="87"/>
                  </a:lnTo>
                  <a:lnTo>
                    <a:pt x="143" y="82"/>
                  </a:lnTo>
                  <a:lnTo>
                    <a:pt x="138" y="79"/>
                  </a:lnTo>
                  <a:lnTo>
                    <a:pt x="134" y="74"/>
                  </a:lnTo>
                  <a:lnTo>
                    <a:pt x="129" y="72"/>
                  </a:lnTo>
                  <a:lnTo>
                    <a:pt x="123" y="68"/>
                  </a:lnTo>
                  <a:lnTo>
                    <a:pt x="115" y="65"/>
                  </a:lnTo>
                  <a:lnTo>
                    <a:pt x="107" y="61"/>
                  </a:lnTo>
                  <a:lnTo>
                    <a:pt x="99" y="58"/>
                  </a:lnTo>
                  <a:lnTo>
                    <a:pt x="91" y="54"/>
                  </a:lnTo>
                  <a:lnTo>
                    <a:pt x="83" y="51"/>
                  </a:lnTo>
                  <a:lnTo>
                    <a:pt x="75" y="46"/>
                  </a:lnTo>
                  <a:lnTo>
                    <a:pt x="68" y="43"/>
                  </a:lnTo>
                  <a:lnTo>
                    <a:pt x="60" y="38"/>
                  </a:lnTo>
                  <a:lnTo>
                    <a:pt x="53" y="34"/>
                  </a:lnTo>
                  <a:lnTo>
                    <a:pt x="46" y="29"/>
                  </a:lnTo>
                  <a:lnTo>
                    <a:pt x="40" y="23"/>
                  </a:lnTo>
                  <a:lnTo>
                    <a:pt x="33" y="19"/>
                  </a:lnTo>
                  <a:lnTo>
                    <a:pt x="28" y="13"/>
                  </a:lnTo>
                  <a:lnTo>
                    <a:pt x="21" y="8"/>
                  </a:lnTo>
                  <a:lnTo>
                    <a:pt x="14" y="4"/>
                  </a:lnTo>
                  <a:lnTo>
                    <a:pt x="6" y="0"/>
                  </a:lnTo>
                  <a:lnTo>
                    <a:pt x="3" y="1"/>
                  </a:lnTo>
                  <a:lnTo>
                    <a:pt x="1" y="4"/>
                  </a:lnTo>
                  <a:lnTo>
                    <a:pt x="0" y="7"/>
                  </a:lnTo>
                  <a:lnTo>
                    <a:pt x="0" y="9"/>
                  </a:lnTo>
                  <a:lnTo>
                    <a:pt x="10" y="19"/>
                  </a:lnTo>
                  <a:lnTo>
                    <a:pt x="22" y="28"/>
                  </a:lnTo>
                  <a:lnTo>
                    <a:pt x="32" y="36"/>
                  </a:lnTo>
                  <a:lnTo>
                    <a:pt x="44" y="44"/>
                  </a:lnTo>
                  <a:lnTo>
                    <a:pt x="55" y="52"/>
                  </a:lnTo>
                  <a:lnTo>
                    <a:pt x="68" y="58"/>
                  </a:lnTo>
                  <a:lnTo>
                    <a:pt x="81" y="65"/>
                  </a:lnTo>
                  <a:lnTo>
                    <a:pt x="93" y="69"/>
                  </a:lnTo>
                  <a:lnTo>
                    <a:pt x="100" y="72"/>
                  </a:lnTo>
                  <a:lnTo>
                    <a:pt x="108" y="75"/>
                  </a:lnTo>
                  <a:lnTo>
                    <a:pt x="115" y="80"/>
                  </a:lnTo>
                  <a:lnTo>
                    <a:pt x="122" y="83"/>
                  </a:lnTo>
                  <a:lnTo>
                    <a:pt x="128" y="88"/>
                  </a:lnTo>
                  <a:lnTo>
                    <a:pt x="135" y="92"/>
                  </a:lnTo>
                  <a:lnTo>
                    <a:pt x="142" y="98"/>
                  </a:lnTo>
                  <a:lnTo>
                    <a:pt x="147" y="103"/>
                  </a:lnTo>
                  <a:lnTo>
                    <a:pt x="153" y="107"/>
                  </a:lnTo>
                  <a:lnTo>
                    <a:pt x="159" y="112"/>
                  </a:lnTo>
                  <a:lnTo>
                    <a:pt x="165" y="115"/>
                  </a:lnTo>
                  <a:lnTo>
                    <a:pt x="171" y="120"/>
                  </a:lnTo>
                  <a:lnTo>
                    <a:pt x="177" y="123"/>
                  </a:lnTo>
                  <a:lnTo>
                    <a:pt x="183" y="127"/>
                  </a:lnTo>
                  <a:lnTo>
                    <a:pt x="190" y="130"/>
                  </a:lnTo>
                  <a:lnTo>
                    <a:pt x="196" y="135"/>
                  </a:lnTo>
                  <a:lnTo>
                    <a:pt x="207" y="144"/>
                  </a:lnTo>
                  <a:lnTo>
                    <a:pt x="217" y="155"/>
                  </a:lnTo>
                  <a:lnTo>
                    <a:pt x="225" y="166"/>
                  </a:lnTo>
                  <a:lnTo>
                    <a:pt x="230" y="179"/>
                  </a:lnTo>
                  <a:lnTo>
                    <a:pt x="236" y="193"/>
                  </a:lnTo>
                  <a:lnTo>
                    <a:pt x="241" y="206"/>
                  </a:lnTo>
                  <a:lnTo>
                    <a:pt x="244" y="220"/>
                  </a:lnTo>
                  <a:lnTo>
                    <a:pt x="249" y="234"/>
                  </a:lnTo>
                  <a:lnTo>
                    <a:pt x="253" y="250"/>
                  </a:lnTo>
                  <a:lnTo>
                    <a:pt x="259" y="265"/>
                  </a:lnTo>
                  <a:lnTo>
                    <a:pt x="266" y="280"/>
                  </a:lnTo>
                  <a:lnTo>
                    <a:pt x="274" y="295"/>
                  </a:lnTo>
                  <a:lnTo>
                    <a:pt x="282" y="309"/>
                  </a:lnTo>
                  <a:lnTo>
                    <a:pt x="290" y="323"/>
                  </a:lnTo>
                  <a:lnTo>
                    <a:pt x="300" y="337"/>
                  </a:lnTo>
                  <a:lnTo>
                    <a:pt x="309" y="349"/>
                  </a:lnTo>
                  <a:lnTo>
                    <a:pt x="309" y="349"/>
                  </a:lnTo>
                  <a:lnTo>
                    <a:pt x="309" y="349"/>
                  </a:lnTo>
                  <a:lnTo>
                    <a:pt x="309" y="349"/>
                  </a:lnTo>
                  <a:lnTo>
                    <a:pt x="309" y="349"/>
                  </a:lnTo>
                  <a:lnTo>
                    <a:pt x="309" y="3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2" name="Freeform 299">
              <a:extLst>
                <a:ext uri="{FF2B5EF4-FFF2-40B4-BE49-F238E27FC236}">
                  <a16:creationId xmlns:a16="http://schemas.microsoft.com/office/drawing/2014/main" id="{DF0E031D-7EBF-4826-B231-ADBE9A572CED}"/>
                </a:ext>
              </a:extLst>
            </p:cNvPr>
            <p:cNvSpPr>
              <a:spLocks/>
            </p:cNvSpPr>
            <p:nvPr/>
          </p:nvSpPr>
          <p:spPr bwMode="auto">
            <a:xfrm>
              <a:off x="672" y="3362"/>
              <a:ext cx="81" cy="66"/>
            </a:xfrm>
            <a:custGeom>
              <a:avLst/>
              <a:gdLst>
                <a:gd name="T0" fmla="*/ 0 w 161"/>
                <a:gd name="T1" fmla="*/ 0 h 133"/>
                <a:gd name="T2" fmla="*/ 4 w 161"/>
                <a:gd name="T3" fmla="*/ 12 h 133"/>
                <a:gd name="T4" fmla="*/ 9 w 161"/>
                <a:gd name="T5" fmla="*/ 22 h 133"/>
                <a:gd name="T6" fmla="*/ 13 w 161"/>
                <a:gd name="T7" fmla="*/ 30 h 133"/>
                <a:gd name="T8" fmla="*/ 20 w 161"/>
                <a:gd name="T9" fmla="*/ 37 h 133"/>
                <a:gd name="T10" fmla="*/ 30 w 161"/>
                <a:gd name="T11" fmla="*/ 44 h 133"/>
                <a:gd name="T12" fmla="*/ 39 w 161"/>
                <a:gd name="T13" fmla="*/ 51 h 133"/>
                <a:gd name="T14" fmla="*/ 52 w 161"/>
                <a:gd name="T15" fmla="*/ 58 h 133"/>
                <a:gd name="T16" fmla="*/ 65 w 161"/>
                <a:gd name="T17" fmla="*/ 65 h 133"/>
                <a:gd name="T18" fmla="*/ 72 w 161"/>
                <a:gd name="T19" fmla="*/ 68 h 133"/>
                <a:gd name="T20" fmla="*/ 78 w 161"/>
                <a:gd name="T21" fmla="*/ 72 h 133"/>
                <a:gd name="T22" fmla="*/ 84 w 161"/>
                <a:gd name="T23" fmla="*/ 76 h 133"/>
                <a:gd name="T24" fmla="*/ 90 w 161"/>
                <a:gd name="T25" fmla="*/ 81 h 133"/>
                <a:gd name="T26" fmla="*/ 95 w 161"/>
                <a:gd name="T27" fmla="*/ 86 h 133"/>
                <a:gd name="T28" fmla="*/ 101 w 161"/>
                <a:gd name="T29" fmla="*/ 90 h 133"/>
                <a:gd name="T30" fmla="*/ 107 w 161"/>
                <a:gd name="T31" fmla="*/ 96 h 133"/>
                <a:gd name="T32" fmla="*/ 113 w 161"/>
                <a:gd name="T33" fmla="*/ 101 h 133"/>
                <a:gd name="T34" fmla="*/ 118 w 161"/>
                <a:gd name="T35" fmla="*/ 105 h 133"/>
                <a:gd name="T36" fmla="*/ 123 w 161"/>
                <a:gd name="T37" fmla="*/ 110 h 133"/>
                <a:gd name="T38" fmla="*/ 129 w 161"/>
                <a:gd name="T39" fmla="*/ 113 h 133"/>
                <a:gd name="T40" fmla="*/ 134 w 161"/>
                <a:gd name="T41" fmla="*/ 117 h 133"/>
                <a:gd name="T42" fmla="*/ 139 w 161"/>
                <a:gd name="T43" fmla="*/ 121 h 133"/>
                <a:gd name="T44" fmla="*/ 145 w 161"/>
                <a:gd name="T45" fmla="*/ 125 h 133"/>
                <a:gd name="T46" fmla="*/ 151 w 161"/>
                <a:gd name="T47" fmla="*/ 128 h 133"/>
                <a:gd name="T48" fmla="*/ 156 w 161"/>
                <a:gd name="T49" fmla="*/ 133 h 133"/>
                <a:gd name="T50" fmla="*/ 158 w 161"/>
                <a:gd name="T51" fmla="*/ 133 h 133"/>
                <a:gd name="T52" fmla="*/ 160 w 161"/>
                <a:gd name="T53" fmla="*/ 133 h 133"/>
                <a:gd name="T54" fmla="*/ 161 w 161"/>
                <a:gd name="T55" fmla="*/ 131 h 133"/>
                <a:gd name="T56" fmla="*/ 160 w 161"/>
                <a:gd name="T57" fmla="*/ 129 h 133"/>
                <a:gd name="T58" fmla="*/ 151 w 161"/>
                <a:gd name="T59" fmla="*/ 121 h 133"/>
                <a:gd name="T60" fmla="*/ 141 w 161"/>
                <a:gd name="T61" fmla="*/ 114 h 133"/>
                <a:gd name="T62" fmla="*/ 131 w 161"/>
                <a:gd name="T63" fmla="*/ 107 h 133"/>
                <a:gd name="T64" fmla="*/ 122 w 161"/>
                <a:gd name="T65" fmla="*/ 101 h 133"/>
                <a:gd name="T66" fmla="*/ 113 w 161"/>
                <a:gd name="T67" fmla="*/ 94 h 133"/>
                <a:gd name="T68" fmla="*/ 102 w 161"/>
                <a:gd name="T69" fmla="*/ 86 h 133"/>
                <a:gd name="T70" fmla="*/ 93 w 161"/>
                <a:gd name="T71" fmla="*/ 79 h 133"/>
                <a:gd name="T72" fmla="*/ 84 w 161"/>
                <a:gd name="T73" fmla="*/ 71 h 133"/>
                <a:gd name="T74" fmla="*/ 79 w 161"/>
                <a:gd name="T75" fmla="*/ 67 h 133"/>
                <a:gd name="T76" fmla="*/ 75 w 161"/>
                <a:gd name="T77" fmla="*/ 65 h 133"/>
                <a:gd name="T78" fmla="*/ 70 w 161"/>
                <a:gd name="T79" fmla="*/ 61 h 133"/>
                <a:gd name="T80" fmla="*/ 65 w 161"/>
                <a:gd name="T81" fmla="*/ 59 h 133"/>
                <a:gd name="T82" fmla="*/ 60 w 161"/>
                <a:gd name="T83" fmla="*/ 57 h 133"/>
                <a:gd name="T84" fmla="*/ 55 w 161"/>
                <a:gd name="T85" fmla="*/ 56 h 133"/>
                <a:gd name="T86" fmla="*/ 49 w 161"/>
                <a:gd name="T87" fmla="*/ 53 h 133"/>
                <a:gd name="T88" fmla="*/ 45 w 161"/>
                <a:gd name="T89" fmla="*/ 51 h 133"/>
                <a:gd name="T90" fmla="*/ 38 w 161"/>
                <a:gd name="T91" fmla="*/ 46 h 133"/>
                <a:gd name="T92" fmla="*/ 31 w 161"/>
                <a:gd name="T93" fmla="*/ 42 h 133"/>
                <a:gd name="T94" fmla="*/ 25 w 161"/>
                <a:gd name="T95" fmla="*/ 36 h 133"/>
                <a:gd name="T96" fmla="*/ 19 w 161"/>
                <a:gd name="T97" fmla="*/ 29 h 133"/>
                <a:gd name="T98" fmla="*/ 13 w 161"/>
                <a:gd name="T99" fmla="*/ 22 h 133"/>
                <a:gd name="T100" fmla="*/ 8 w 161"/>
                <a:gd name="T101" fmla="*/ 14 h 133"/>
                <a:gd name="T102" fmla="*/ 3 w 161"/>
                <a:gd name="T103" fmla="*/ 7 h 133"/>
                <a:gd name="T104" fmla="*/ 0 w 161"/>
                <a:gd name="T105" fmla="*/ 0 h 133"/>
                <a:gd name="T106" fmla="*/ 0 w 161"/>
                <a:gd name="T107" fmla="*/ 0 h 133"/>
                <a:gd name="T108" fmla="*/ 0 w 161"/>
                <a:gd name="T109" fmla="*/ 0 h 133"/>
                <a:gd name="T110" fmla="*/ 0 w 161"/>
                <a:gd name="T111" fmla="*/ 0 h 133"/>
                <a:gd name="T112" fmla="*/ 0 w 161"/>
                <a:gd name="T113" fmla="*/ 0 h 133"/>
                <a:gd name="T114" fmla="*/ 0 w 161"/>
                <a:gd name="T115" fmla="*/ 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61" h="133">
                  <a:moveTo>
                    <a:pt x="0" y="0"/>
                  </a:moveTo>
                  <a:lnTo>
                    <a:pt x="4" y="12"/>
                  </a:lnTo>
                  <a:lnTo>
                    <a:pt x="9" y="22"/>
                  </a:lnTo>
                  <a:lnTo>
                    <a:pt x="13" y="30"/>
                  </a:lnTo>
                  <a:lnTo>
                    <a:pt x="20" y="37"/>
                  </a:lnTo>
                  <a:lnTo>
                    <a:pt x="30" y="44"/>
                  </a:lnTo>
                  <a:lnTo>
                    <a:pt x="39" y="51"/>
                  </a:lnTo>
                  <a:lnTo>
                    <a:pt x="52" y="58"/>
                  </a:lnTo>
                  <a:lnTo>
                    <a:pt x="65" y="65"/>
                  </a:lnTo>
                  <a:lnTo>
                    <a:pt x="72" y="68"/>
                  </a:lnTo>
                  <a:lnTo>
                    <a:pt x="78" y="72"/>
                  </a:lnTo>
                  <a:lnTo>
                    <a:pt x="84" y="76"/>
                  </a:lnTo>
                  <a:lnTo>
                    <a:pt x="90" y="81"/>
                  </a:lnTo>
                  <a:lnTo>
                    <a:pt x="95" y="86"/>
                  </a:lnTo>
                  <a:lnTo>
                    <a:pt x="101" y="90"/>
                  </a:lnTo>
                  <a:lnTo>
                    <a:pt x="107" y="96"/>
                  </a:lnTo>
                  <a:lnTo>
                    <a:pt x="113" y="101"/>
                  </a:lnTo>
                  <a:lnTo>
                    <a:pt x="118" y="105"/>
                  </a:lnTo>
                  <a:lnTo>
                    <a:pt x="123" y="110"/>
                  </a:lnTo>
                  <a:lnTo>
                    <a:pt x="129" y="113"/>
                  </a:lnTo>
                  <a:lnTo>
                    <a:pt x="134" y="117"/>
                  </a:lnTo>
                  <a:lnTo>
                    <a:pt x="139" y="121"/>
                  </a:lnTo>
                  <a:lnTo>
                    <a:pt x="145" y="125"/>
                  </a:lnTo>
                  <a:lnTo>
                    <a:pt x="151" y="128"/>
                  </a:lnTo>
                  <a:lnTo>
                    <a:pt x="156" y="133"/>
                  </a:lnTo>
                  <a:lnTo>
                    <a:pt x="158" y="133"/>
                  </a:lnTo>
                  <a:lnTo>
                    <a:pt x="160" y="133"/>
                  </a:lnTo>
                  <a:lnTo>
                    <a:pt x="161" y="131"/>
                  </a:lnTo>
                  <a:lnTo>
                    <a:pt x="160" y="129"/>
                  </a:lnTo>
                  <a:lnTo>
                    <a:pt x="151" y="121"/>
                  </a:lnTo>
                  <a:lnTo>
                    <a:pt x="141" y="114"/>
                  </a:lnTo>
                  <a:lnTo>
                    <a:pt x="131" y="107"/>
                  </a:lnTo>
                  <a:lnTo>
                    <a:pt x="122" y="101"/>
                  </a:lnTo>
                  <a:lnTo>
                    <a:pt x="113" y="94"/>
                  </a:lnTo>
                  <a:lnTo>
                    <a:pt x="102" y="86"/>
                  </a:lnTo>
                  <a:lnTo>
                    <a:pt x="93" y="79"/>
                  </a:lnTo>
                  <a:lnTo>
                    <a:pt x="84" y="71"/>
                  </a:lnTo>
                  <a:lnTo>
                    <a:pt x="79" y="67"/>
                  </a:lnTo>
                  <a:lnTo>
                    <a:pt x="75" y="65"/>
                  </a:lnTo>
                  <a:lnTo>
                    <a:pt x="70" y="61"/>
                  </a:lnTo>
                  <a:lnTo>
                    <a:pt x="65" y="59"/>
                  </a:lnTo>
                  <a:lnTo>
                    <a:pt x="60" y="57"/>
                  </a:lnTo>
                  <a:lnTo>
                    <a:pt x="55" y="56"/>
                  </a:lnTo>
                  <a:lnTo>
                    <a:pt x="49" y="53"/>
                  </a:lnTo>
                  <a:lnTo>
                    <a:pt x="45" y="51"/>
                  </a:lnTo>
                  <a:lnTo>
                    <a:pt x="38" y="46"/>
                  </a:lnTo>
                  <a:lnTo>
                    <a:pt x="31" y="42"/>
                  </a:lnTo>
                  <a:lnTo>
                    <a:pt x="25" y="36"/>
                  </a:lnTo>
                  <a:lnTo>
                    <a:pt x="19" y="29"/>
                  </a:lnTo>
                  <a:lnTo>
                    <a:pt x="13" y="22"/>
                  </a:lnTo>
                  <a:lnTo>
                    <a:pt x="8" y="14"/>
                  </a:lnTo>
                  <a:lnTo>
                    <a:pt x="3" y="7"/>
                  </a:lnTo>
                  <a:lnTo>
                    <a:pt x="0" y="0"/>
                  </a:lnTo>
                  <a:lnTo>
                    <a:pt x="0" y="0"/>
                  </a:lnTo>
                  <a:lnTo>
                    <a:pt x="0" y="0"/>
                  </a:lnTo>
                  <a:lnTo>
                    <a:pt x="0" y="0"/>
                  </a:lnTo>
                  <a:lnTo>
                    <a:pt x="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3" name="Freeform 300">
              <a:extLst>
                <a:ext uri="{FF2B5EF4-FFF2-40B4-BE49-F238E27FC236}">
                  <a16:creationId xmlns:a16="http://schemas.microsoft.com/office/drawing/2014/main" id="{89E31EC3-7EF2-4E14-83FB-EA03E9F1CF96}"/>
                </a:ext>
              </a:extLst>
            </p:cNvPr>
            <p:cNvSpPr>
              <a:spLocks/>
            </p:cNvSpPr>
            <p:nvPr/>
          </p:nvSpPr>
          <p:spPr bwMode="auto">
            <a:xfrm>
              <a:off x="696" y="3409"/>
              <a:ext cx="86" cy="75"/>
            </a:xfrm>
            <a:custGeom>
              <a:avLst/>
              <a:gdLst>
                <a:gd name="T0" fmla="*/ 172 w 172"/>
                <a:gd name="T1" fmla="*/ 150 h 150"/>
                <a:gd name="T2" fmla="*/ 168 w 172"/>
                <a:gd name="T3" fmla="*/ 138 h 150"/>
                <a:gd name="T4" fmla="*/ 164 w 172"/>
                <a:gd name="T5" fmla="*/ 127 h 150"/>
                <a:gd name="T6" fmla="*/ 159 w 172"/>
                <a:gd name="T7" fmla="*/ 114 h 150"/>
                <a:gd name="T8" fmla="*/ 153 w 172"/>
                <a:gd name="T9" fmla="*/ 102 h 150"/>
                <a:gd name="T10" fmla="*/ 146 w 172"/>
                <a:gd name="T11" fmla="*/ 91 h 150"/>
                <a:gd name="T12" fmla="*/ 138 w 172"/>
                <a:gd name="T13" fmla="*/ 81 h 150"/>
                <a:gd name="T14" fmla="*/ 129 w 172"/>
                <a:gd name="T15" fmla="*/ 71 h 150"/>
                <a:gd name="T16" fmla="*/ 120 w 172"/>
                <a:gd name="T17" fmla="*/ 63 h 150"/>
                <a:gd name="T18" fmla="*/ 106 w 172"/>
                <a:gd name="T19" fmla="*/ 55 h 150"/>
                <a:gd name="T20" fmla="*/ 91 w 172"/>
                <a:gd name="T21" fmla="*/ 47 h 150"/>
                <a:gd name="T22" fmla="*/ 76 w 172"/>
                <a:gd name="T23" fmla="*/ 39 h 150"/>
                <a:gd name="T24" fmla="*/ 62 w 172"/>
                <a:gd name="T25" fmla="*/ 31 h 150"/>
                <a:gd name="T26" fmla="*/ 47 w 172"/>
                <a:gd name="T27" fmla="*/ 24 h 150"/>
                <a:gd name="T28" fmla="*/ 32 w 172"/>
                <a:gd name="T29" fmla="*/ 16 h 150"/>
                <a:gd name="T30" fmla="*/ 17 w 172"/>
                <a:gd name="T31" fmla="*/ 8 h 150"/>
                <a:gd name="T32" fmla="*/ 3 w 172"/>
                <a:gd name="T33" fmla="*/ 0 h 150"/>
                <a:gd name="T34" fmla="*/ 2 w 172"/>
                <a:gd name="T35" fmla="*/ 0 h 150"/>
                <a:gd name="T36" fmla="*/ 0 w 172"/>
                <a:gd name="T37" fmla="*/ 1 h 150"/>
                <a:gd name="T38" fmla="*/ 0 w 172"/>
                <a:gd name="T39" fmla="*/ 5 h 150"/>
                <a:gd name="T40" fmla="*/ 0 w 172"/>
                <a:gd name="T41" fmla="*/ 6 h 150"/>
                <a:gd name="T42" fmla="*/ 10 w 172"/>
                <a:gd name="T43" fmla="*/ 15 h 150"/>
                <a:gd name="T44" fmla="*/ 22 w 172"/>
                <a:gd name="T45" fmla="*/ 23 h 150"/>
                <a:gd name="T46" fmla="*/ 33 w 172"/>
                <a:gd name="T47" fmla="*/ 31 h 150"/>
                <a:gd name="T48" fmla="*/ 45 w 172"/>
                <a:gd name="T49" fmla="*/ 38 h 150"/>
                <a:gd name="T50" fmla="*/ 58 w 172"/>
                <a:gd name="T51" fmla="*/ 44 h 150"/>
                <a:gd name="T52" fmla="*/ 70 w 172"/>
                <a:gd name="T53" fmla="*/ 51 h 150"/>
                <a:gd name="T54" fmla="*/ 82 w 172"/>
                <a:gd name="T55" fmla="*/ 56 h 150"/>
                <a:gd name="T56" fmla="*/ 94 w 172"/>
                <a:gd name="T57" fmla="*/ 62 h 150"/>
                <a:gd name="T58" fmla="*/ 108 w 172"/>
                <a:gd name="T59" fmla="*/ 70 h 150"/>
                <a:gd name="T60" fmla="*/ 121 w 172"/>
                <a:gd name="T61" fmla="*/ 78 h 150"/>
                <a:gd name="T62" fmla="*/ 132 w 172"/>
                <a:gd name="T63" fmla="*/ 88 h 150"/>
                <a:gd name="T64" fmla="*/ 142 w 172"/>
                <a:gd name="T65" fmla="*/ 98 h 150"/>
                <a:gd name="T66" fmla="*/ 151 w 172"/>
                <a:gd name="T67" fmla="*/ 109 h 150"/>
                <a:gd name="T68" fmla="*/ 158 w 172"/>
                <a:gd name="T69" fmla="*/ 121 h 150"/>
                <a:gd name="T70" fmla="*/ 165 w 172"/>
                <a:gd name="T71" fmla="*/ 135 h 150"/>
                <a:gd name="T72" fmla="*/ 170 w 172"/>
                <a:gd name="T73" fmla="*/ 150 h 150"/>
                <a:gd name="T74" fmla="*/ 170 w 172"/>
                <a:gd name="T75" fmla="*/ 150 h 150"/>
                <a:gd name="T76" fmla="*/ 172 w 172"/>
                <a:gd name="T77" fmla="*/ 150 h 150"/>
                <a:gd name="T78" fmla="*/ 172 w 172"/>
                <a:gd name="T79" fmla="*/ 150 h 150"/>
                <a:gd name="T80" fmla="*/ 172 w 172"/>
                <a:gd name="T81" fmla="*/ 150 h 150"/>
                <a:gd name="T82" fmla="*/ 172 w 172"/>
                <a:gd name="T83" fmla="*/ 15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2" h="150">
                  <a:moveTo>
                    <a:pt x="172" y="150"/>
                  </a:moveTo>
                  <a:lnTo>
                    <a:pt x="168" y="138"/>
                  </a:lnTo>
                  <a:lnTo>
                    <a:pt x="164" y="127"/>
                  </a:lnTo>
                  <a:lnTo>
                    <a:pt x="159" y="114"/>
                  </a:lnTo>
                  <a:lnTo>
                    <a:pt x="153" y="102"/>
                  </a:lnTo>
                  <a:lnTo>
                    <a:pt x="146" y="91"/>
                  </a:lnTo>
                  <a:lnTo>
                    <a:pt x="138" y="81"/>
                  </a:lnTo>
                  <a:lnTo>
                    <a:pt x="129" y="71"/>
                  </a:lnTo>
                  <a:lnTo>
                    <a:pt x="120" y="63"/>
                  </a:lnTo>
                  <a:lnTo>
                    <a:pt x="106" y="55"/>
                  </a:lnTo>
                  <a:lnTo>
                    <a:pt x="91" y="47"/>
                  </a:lnTo>
                  <a:lnTo>
                    <a:pt x="76" y="39"/>
                  </a:lnTo>
                  <a:lnTo>
                    <a:pt x="62" y="31"/>
                  </a:lnTo>
                  <a:lnTo>
                    <a:pt x="47" y="24"/>
                  </a:lnTo>
                  <a:lnTo>
                    <a:pt x="32" y="16"/>
                  </a:lnTo>
                  <a:lnTo>
                    <a:pt x="17" y="8"/>
                  </a:lnTo>
                  <a:lnTo>
                    <a:pt x="3" y="0"/>
                  </a:lnTo>
                  <a:lnTo>
                    <a:pt x="2" y="0"/>
                  </a:lnTo>
                  <a:lnTo>
                    <a:pt x="0" y="1"/>
                  </a:lnTo>
                  <a:lnTo>
                    <a:pt x="0" y="5"/>
                  </a:lnTo>
                  <a:lnTo>
                    <a:pt x="0" y="6"/>
                  </a:lnTo>
                  <a:lnTo>
                    <a:pt x="10" y="15"/>
                  </a:lnTo>
                  <a:lnTo>
                    <a:pt x="22" y="23"/>
                  </a:lnTo>
                  <a:lnTo>
                    <a:pt x="33" y="31"/>
                  </a:lnTo>
                  <a:lnTo>
                    <a:pt x="45" y="38"/>
                  </a:lnTo>
                  <a:lnTo>
                    <a:pt x="58" y="44"/>
                  </a:lnTo>
                  <a:lnTo>
                    <a:pt x="70" y="51"/>
                  </a:lnTo>
                  <a:lnTo>
                    <a:pt x="82" y="56"/>
                  </a:lnTo>
                  <a:lnTo>
                    <a:pt x="94" y="62"/>
                  </a:lnTo>
                  <a:lnTo>
                    <a:pt x="108" y="70"/>
                  </a:lnTo>
                  <a:lnTo>
                    <a:pt x="121" y="78"/>
                  </a:lnTo>
                  <a:lnTo>
                    <a:pt x="132" y="88"/>
                  </a:lnTo>
                  <a:lnTo>
                    <a:pt x="142" y="98"/>
                  </a:lnTo>
                  <a:lnTo>
                    <a:pt x="151" y="109"/>
                  </a:lnTo>
                  <a:lnTo>
                    <a:pt x="158" y="121"/>
                  </a:lnTo>
                  <a:lnTo>
                    <a:pt x="165" y="135"/>
                  </a:lnTo>
                  <a:lnTo>
                    <a:pt x="170" y="150"/>
                  </a:lnTo>
                  <a:lnTo>
                    <a:pt x="170" y="150"/>
                  </a:lnTo>
                  <a:lnTo>
                    <a:pt x="172" y="150"/>
                  </a:lnTo>
                  <a:lnTo>
                    <a:pt x="172" y="150"/>
                  </a:lnTo>
                  <a:lnTo>
                    <a:pt x="172" y="150"/>
                  </a:lnTo>
                  <a:lnTo>
                    <a:pt x="172" y="1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4" name="Freeform 301">
              <a:extLst>
                <a:ext uri="{FF2B5EF4-FFF2-40B4-BE49-F238E27FC236}">
                  <a16:creationId xmlns:a16="http://schemas.microsoft.com/office/drawing/2014/main" id="{B2CB0EA8-DB7E-4336-A78B-1C72AABBFD88}"/>
                </a:ext>
              </a:extLst>
            </p:cNvPr>
            <p:cNvSpPr>
              <a:spLocks/>
            </p:cNvSpPr>
            <p:nvPr/>
          </p:nvSpPr>
          <p:spPr bwMode="auto">
            <a:xfrm>
              <a:off x="694" y="3419"/>
              <a:ext cx="101" cy="124"/>
            </a:xfrm>
            <a:custGeom>
              <a:avLst/>
              <a:gdLst>
                <a:gd name="T0" fmla="*/ 0 w 202"/>
                <a:gd name="T1" fmla="*/ 0 h 246"/>
                <a:gd name="T2" fmla="*/ 6 w 202"/>
                <a:gd name="T3" fmla="*/ 8 h 246"/>
                <a:gd name="T4" fmla="*/ 13 w 202"/>
                <a:gd name="T5" fmla="*/ 16 h 246"/>
                <a:gd name="T6" fmla="*/ 19 w 202"/>
                <a:gd name="T7" fmla="*/ 23 h 246"/>
                <a:gd name="T8" fmla="*/ 26 w 202"/>
                <a:gd name="T9" fmla="*/ 31 h 246"/>
                <a:gd name="T10" fmla="*/ 32 w 202"/>
                <a:gd name="T11" fmla="*/ 39 h 246"/>
                <a:gd name="T12" fmla="*/ 40 w 202"/>
                <a:gd name="T13" fmla="*/ 46 h 246"/>
                <a:gd name="T14" fmla="*/ 47 w 202"/>
                <a:gd name="T15" fmla="*/ 53 h 246"/>
                <a:gd name="T16" fmla="*/ 55 w 202"/>
                <a:gd name="T17" fmla="*/ 59 h 246"/>
                <a:gd name="T18" fmla="*/ 63 w 202"/>
                <a:gd name="T19" fmla="*/ 68 h 246"/>
                <a:gd name="T20" fmla="*/ 71 w 202"/>
                <a:gd name="T21" fmla="*/ 77 h 246"/>
                <a:gd name="T22" fmla="*/ 77 w 202"/>
                <a:gd name="T23" fmla="*/ 86 h 246"/>
                <a:gd name="T24" fmla="*/ 82 w 202"/>
                <a:gd name="T25" fmla="*/ 95 h 246"/>
                <a:gd name="T26" fmla="*/ 87 w 202"/>
                <a:gd name="T27" fmla="*/ 106 h 246"/>
                <a:gd name="T28" fmla="*/ 91 w 202"/>
                <a:gd name="T29" fmla="*/ 116 h 246"/>
                <a:gd name="T30" fmla="*/ 95 w 202"/>
                <a:gd name="T31" fmla="*/ 127 h 246"/>
                <a:gd name="T32" fmla="*/ 98 w 202"/>
                <a:gd name="T33" fmla="*/ 139 h 246"/>
                <a:gd name="T34" fmla="*/ 104 w 202"/>
                <a:gd name="T35" fmla="*/ 157 h 246"/>
                <a:gd name="T36" fmla="*/ 112 w 202"/>
                <a:gd name="T37" fmla="*/ 173 h 246"/>
                <a:gd name="T38" fmla="*/ 121 w 202"/>
                <a:gd name="T39" fmla="*/ 190 h 246"/>
                <a:gd name="T40" fmla="*/ 132 w 202"/>
                <a:gd name="T41" fmla="*/ 205 h 246"/>
                <a:gd name="T42" fmla="*/ 145 w 202"/>
                <a:gd name="T43" fmla="*/ 218 h 246"/>
                <a:gd name="T44" fmla="*/ 159 w 202"/>
                <a:gd name="T45" fmla="*/ 230 h 246"/>
                <a:gd name="T46" fmla="*/ 176 w 202"/>
                <a:gd name="T47" fmla="*/ 239 h 246"/>
                <a:gd name="T48" fmla="*/ 194 w 202"/>
                <a:gd name="T49" fmla="*/ 246 h 246"/>
                <a:gd name="T50" fmla="*/ 198 w 202"/>
                <a:gd name="T51" fmla="*/ 245 h 246"/>
                <a:gd name="T52" fmla="*/ 201 w 202"/>
                <a:gd name="T53" fmla="*/ 241 h 246"/>
                <a:gd name="T54" fmla="*/ 202 w 202"/>
                <a:gd name="T55" fmla="*/ 237 h 246"/>
                <a:gd name="T56" fmla="*/ 201 w 202"/>
                <a:gd name="T57" fmla="*/ 233 h 246"/>
                <a:gd name="T58" fmla="*/ 193 w 202"/>
                <a:gd name="T59" fmla="*/ 226 h 246"/>
                <a:gd name="T60" fmla="*/ 185 w 202"/>
                <a:gd name="T61" fmla="*/ 221 h 246"/>
                <a:gd name="T62" fmla="*/ 177 w 202"/>
                <a:gd name="T63" fmla="*/ 215 h 246"/>
                <a:gd name="T64" fmla="*/ 169 w 202"/>
                <a:gd name="T65" fmla="*/ 210 h 246"/>
                <a:gd name="T66" fmla="*/ 161 w 202"/>
                <a:gd name="T67" fmla="*/ 205 h 246"/>
                <a:gd name="T68" fmla="*/ 153 w 202"/>
                <a:gd name="T69" fmla="*/ 200 h 246"/>
                <a:gd name="T70" fmla="*/ 145 w 202"/>
                <a:gd name="T71" fmla="*/ 193 h 246"/>
                <a:gd name="T72" fmla="*/ 138 w 202"/>
                <a:gd name="T73" fmla="*/ 186 h 246"/>
                <a:gd name="T74" fmla="*/ 131 w 202"/>
                <a:gd name="T75" fmla="*/ 178 h 246"/>
                <a:gd name="T76" fmla="*/ 125 w 202"/>
                <a:gd name="T77" fmla="*/ 169 h 246"/>
                <a:gd name="T78" fmla="*/ 120 w 202"/>
                <a:gd name="T79" fmla="*/ 161 h 246"/>
                <a:gd name="T80" fmla="*/ 116 w 202"/>
                <a:gd name="T81" fmla="*/ 150 h 246"/>
                <a:gd name="T82" fmla="*/ 111 w 202"/>
                <a:gd name="T83" fmla="*/ 141 h 246"/>
                <a:gd name="T84" fmla="*/ 108 w 202"/>
                <a:gd name="T85" fmla="*/ 132 h 246"/>
                <a:gd name="T86" fmla="*/ 104 w 202"/>
                <a:gd name="T87" fmla="*/ 122 h 246"/>
                <a:gd name="T88" fmla="*/ 101 w 202"/>
                <a:gd name="T89" fmla="*/ 112 h 246"/>
                <a:gd name="T90" fmla="*/ 95 w 202"/>
                <a:gd name="T91" fmla="*/ 99 h 246"/>
                <a:gd name="T92" fmla="*/ 88 w 202"/>
                <a:gd name="T93" fmla="*/ 86 h 246"/>
                <a:gd name="T94" fmla="*/ 79 w 202"/>
                <a:gd name="T95" fmla="*/ 73 h 246"/>
                <a:gd name="T96" fmla="*/ 67 w 202"/>
                <a:gd name="T97" fmla="*/ 64 h 246"/>
                <a:gd name="T98" fmla="*/ 57 w 202"/>
                <a:gd name="T99" fmla="*/ 57 h 246"/>
                <a:gd name="T100" fmla="*/ 48 w 202"/>
                <a:gd name="T101" fmla="*/ 50 h 246"/>
                <a:gd name="T102" fmla="*/ 40 w 202"/>
                <a:gd name="T103" fmla="*/ 42 h 246"/>
                <a:gd name="T104" fmla="*/ 30 w 202"/>
                <a:gd name="T105" fmla="*/ 34 h 246"/>
                <a:gd name="T106" fmla="*/ 22 w 202"/>
                <a:gd name="T107" fmla="*/ 26 h 246"/>
                <a:gd name="T108" fmla="*/ 15 w 202"/>
                <a:gd name="T109" fmla="*/ 17 h 246"/>
                <a:gd name="T110" fmla="*/ 7 w 202"/>
                <a:gd name="T111" fmla="*/ 9 h 246"/>
                <a:gd name="T112" fmla="*/ 0 w 202"/>
                <a:gd name="T113" fmla="*/ 0 h 246"/>
                <a:gd name="T114" fmla="*/ 0 w 202"/>
                <a:gd name="T115" fmla="*/ 0 h 246"/>
                <a:gd name="T116" fmla="*/ 0 w 202"/>
                <a:gd name="T117" fmla="*/ 0 h 246"/>
                <a:gd name="T118" fmla="*/ 0 w 202"/>
                <a:gd name="T119" fmla="*/ 0 h 246"/>
                <a:gd name="T120" fmla="*/ 0 w 202"/>
                <a:gd name="T121" fmla="*/ 0 h 246"/>
                <a:gd name="T122" fmla="*/ 0 w 202"/>
                <a:gd name="T123" fmla="*/ 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2" h="246">
                  <a:moveTo>
                    <a:pt x="0" y="0"/>
                  </a:moveTo>
                  <a:lnTo>
                    <a:pt x="6" y="8"/>
                  </a:lnTo>
                  <a:lnTo>
                    <a:pt x="13" y="16"/>
                  </a:lnTo>
                  <a:lnTo>
                    <a:pt x="19" y="23"/>
                  </a:lnTo>
                  <a:lnTo>
                    <a:pt x="26" y="31"/>
                  </a:lnTo>
                  <a:lnTo>
                    <a:pt x="32" y="39"/>
                  </a:lnTo>
                  <a:lnTo>
                    <a:pt x="40" y="46"/>
                  </a:lnTo>
                  <a:lnTo>
                    <a:pt x="47" y="53"/>
                  </a:lnTo>
                  <a:lnTo>
                    <a:pt x="55" y="59"/>
                  </a:lnTo>
                  <a:lnTo>
                    <a:pt x="63" y="68"/>
                  </a:lnTo>
                  <a:lnTo>
                    <a:pt x="71" y="77"/>
                  </a:lnTo>
                  <a:lnTo>
                    <a:pt x="77" y="86"/>
                  </a:lnTo>
                  <a:lnTo>
                    <a:pt x="82" y="95"/>
                  </a:lnTo>
                  <a:lnTo>
                    <a:pt x="87" y="106"/>
                  </a:lnTo>
                  <a:lnTo>
                    <a:pt x="91" y="116"/>
                  </a:lnTo>
                  <a:lnTo>
                    <a:pt x="95" y="127"/>
                  </a:lnTo>
                  <a:lnTo>
                    <a:pt x="98" y="139"/>
                  </a:lnTo>
                  <a:lnTo>
                    <a:pt x="104" y="157"/>
                  </a:lnTo>
                  <a:lnTo>
                    <a:pt x="112" y="173"/>
                  </a:lnTo>
                  <a:lnTo>
                    <a:pt x="121" y="190"/>
                  </a:lnTo>
                  <a:lnTo>
                    <a:pt x="132" y="205"/>
                  </a:lnTo>
                  <a:lnTo>
                    <a:pt x="145" y="218"/>
                  </a:lnTo>
                  <a:lnTo>
                    <a:pt x="159" y="230"/>
                  </a:lnTo>
                  <a:lnTo>
                    <a:pt x="176" y="239"/>
                  </a:lnTo>
                  <a:lnTo>
                    <a:pt x="194" y="246"/>
                  </a:lnTo>
                  <a:lnTo>
                    <a:pt x="198" y="245"/>
                  </a:lnTo>
                  <a:lnTo>
                    <a:pt x="201" y="241"/>
                  </a:lnTo>
                  <a:lnTo>
                    <a:pt x="202" y="237"/>
                  </a:lnTo>
                  <a:lnTo>
                    <a:pt x="201" y="233"/>
                  </a:lnTo>
                  <a:lnTo>
                    <a:pt x="193" y="226"/>
                  </a:lnTo>
                  <a:lnTo>
                    <a:pt x="185" y="221"/>
                  </a:lnTo>
                  <a:lnTo>
                    <a:pt x="177" y="215"/>
                  </a:lnTo>
                  <a:lnTo>
                    <a:pt x="169" y="210"/>
                  </a:lnTo>
                  <a:lnTo>
                    <a:pt x="161" y="205"/>
                  </a:lnTo>
                  <a:lnTo>
                    <a:pt x="153" y="200"/>
                  </a:lnTo>
                  <a:lnTo>
                    <a:pt x="145" y="193"/>
                  </a:lnTo>
                  <a:lnTo>
                    <a:pt x="138" y="186"/>
                  </a:lnTo>
                  <a:lnTo>
                    <a:pt x="131" y="178"/>
                  </a:lnTo>
                  <a:lnTo>
                    <a:pt x="125" y="169"/>
                  </a:lnTo>
                  <a:lnTo>
                    <a:pt x="120" y="161"/>
                  </a:lnTo>
                  <a:lnTo>
                    <a:pt x="116" y="150"/>
                  </a:lnTo>
                  <a:lnTo>
                    <a:pt x="111" y="141"/>
                  </a:lnTo>
                  <a:lnTo>
                    <a:pt x="108" y="132"/>
                  </a:lnTo>
                  <a:lnTo>
                    <a:pt x="104" y="122"/>
                  </a:lnTo>
                  <a:lnTo>
                    <a:pt x="101" y="112"/>
                  </a:lnTo>
                  <a:lnTo>
                    <a:pt x="95" y="99"/>
                  </a:lnTo>
                  <a:lnTo>
                    <a:pt x="88" y="86"/>
                  </a:lnTo>
                  <a:lnTo>
                    <a:pt x="79" y="73"/>
                  </a:lnTo>
                  <a:lnTo>
                    <a:pt x="67" y="64"/>
                  </a:lnTo>
                  <a:lnTo>
                    <a:pt x="57" y="57"/>
                  </a:lnTo>
                  <a:lnTo>
                    <a:pt x="48" y="50"/>
                  </a:lnTo>
                  <a:lnTo>
                    <a:pt x="40" y="42"/>
                  </a:lnTo>
                  <a:lnTo>
                    <a:pt x="30" y="34"/>
                  </a:lnTo>
                  <a:lnTo>
                    <a:pt x="22" y="26"/>
                  </a:lnTo>
                  <a:lnTo>
                    <a:pt x="15" y="17"/>
                  </a:lnTo>
                  <a:lnTo>
                    <a:pt x="7" y="9"/>
                  </a:lnTo>
                  <a:lnTo>
                    <a:pt x="0" y="0"/>
                  </a:lnTo>
                  <a:lnTo>
                    <a:pt x="0" y="0"/>
                  </a:lnTo>
                  <a:lnTo>
                    <a:pt x="0" y="0"/>
                  </a:lnTo>
                  <a:lnTo>
                    <a:pt x="0" y="0"/>
                  </a:lnTo>
                  <a:lnTo>
                    <a:pt x="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5" name="Freeform 302">
              <a:extLst>
                <a:ext uri="{FF2B5EF4-FFF2-40B4-BE49-F238E27FC236}">
                  <a16:creationId xmlns:a16="http://schemas.microsoft.com/office/drawing/2014/main" id="{91C87906-66AC-42D2-AAE9-611752822746}"/>
                </a:ext>
              </a:extLst>
            </p:cNvPr>
            <p:cNvSpPr>
              <a:spLocks/>
            </p:cNvSpPr>
            <p:nvPr/>
          </p:nvSpPr>
          <p:spPr bwMode="auto">
            <a:xfrm>
              <a:off x="696" y="3438"/>
              <a:ext cx="48" cy="49"/>
            </a:xfrm>
            <a:custGeom>
              <a:avLst/>
              <a:gdLst>
                <a:gd name="T0" fmla="*/ 13 w 96"/>
                <a:gd name="T1" fmla="*/ 0 h 98"/>
                <a:gd name="T2" fmla="*/ 6 w 96"/>
                <a:gd name="T3" fmla="*/ 13 h 98"/>
                <a:gd name="T4" fmla="*/ 0 w 96"/>
                <a:gd name="T5" fmla="*/ 25 h 98"/>
                <a:gd name="T6" fmla="*/ 0 w 96"/>
                <a:gd name="T7" fmla="*/ 37 h 98"/>
                <a:gd name="T8" fmla="*/ 8 w 96"/>
                <a:gd name="T9" fmla="*/ 50 h 98"/>
                <a:gd name="T10" fmla="*/ 16 w 96"/>
                <a:gd name="T11" fmla="*/ 58 h 98"/>
                <a:gd name="T12" fmla="*/ 24 w 96"/>
                <a:gd name="T13" fmla="*/ 65 h 98"/>
                <a:gd name="T14" fmla="*/ 34 w 96"/>
                <a:gd name="T15" fmla="*/ 73 h 98"/>
                <a:gd name="T16" fmla="*/ 44 w 96"/>
                <a:gd name="T17" fmla="*/ 79 h 98"/>
                <a:gd name="T18" fmla="*/ 54 w 96"/>
                <a:gd name="T19" fmla="*/ 86 h 98"/>
                <a:gd name="T20" fmla="*/ 64 w 96"/>
                <a:gd name="T21" fmla="*/ 90 h 98"/>
                <a:gd name="T22" fmla="*/ 75 w 96"/>
                <a:gd name="T23" fmla="*/ 95 h 98"/>
                <a:gd name="T24" fmla="*/ 85 w 96"/>
                <a:gd name="T25" fmla="*/ 98 h 98"/>
                <a:gd name="T26" fmla="*/ 89 w 96"/>
                <a:gd name="T27" fmla="*/ 98 h 98"/>
                <a:gd name="T28" fmla="*/ 93 w 96"/>
                <a:gd name="T29" fmla="*/ 96 h 98"/>
                <a:gd name="T30" fmla="*/ 96 w 96"/>
                <a:gd name="T31" fmla="*/ 93 h 98"/>
                <a:gd name="T32" fmla="*/ 94 w 96"/>
                <a:gd name="T33" fmla="*/ 89 h 98"/>
                <a:gd name="T34" fmla="*/ 87 w 96"/>
                <a:gd name="T35" fmla="*/ 83 h 98"/>
                <a:gd name="T36" fmla="*/ 81 w 96"/>
                <a:gd name="T37" fmla="*/ 79 h 98"/>
                <a:gd name="T38" fmla="*/ 73 w 96"/>
                <a:gd name="T39" fmla="*/ 74 h 98"/>
                <a:gd name="T40" fmla="*/ 64 w 96"/>
                <a:gd name="T41" fmla="*/ 70 h 98"/>
                <a:gd name="T42" fmla="*/ 58 w 96"/>
                <a:gd name="T43" fmla="*/ 65 h 98"/>
                <a:gd name="T44" fmla="*/ 49 w 96"/>
                <a:gd name="T45" fmla="*/ 60 h 98"/>
                <a:gd name="T46" fmla="*/ 41 w 96"/>
                <a:gd name="T47" fmla="*/ 57 h 98"/>
                <a:gd name="T48" fmla="*/ 34 w 96"/>
                <a:gd name="T49" fmla="*/ 52 h 98"/>
                <a:gd name="T50" fmla="*/ 28 w 96"/>
                <a:gd name="T51" fmla="*/ 46 h 98"/>
                <a:gd name="T52" fmla="*/ 19 w 96"/>
                <a:gd name="T53" fmla="*/ 41 h 98"/>
                <a:gd name="T54" fmla="*/ 13 w 96"/>
                <a:gd name="T55" fmla="*/ 35 h 98"/>
                <a:gd name="T56" fmla="*/ 8 w 96"/>
                <a:gd name="T57" fmla="*/ 27 h 98"/>
                <a:gd name="T58" fmla="*/ 8 w 96"/>
                <a:gd name="T59" fmla="*/ 20 h 98"/>
                <a:gd name="T60" fmla="*/ 9 w 96"/>
                <a:gd name="T61" fmla="*/ 13 h 98"/>
                <a:gd name="T62" fmla="*/ 10 w 96"/>
                <a:gd name="T63" fmla="*/ 6 h 98"/>
                <a:gd name="T64" fmla="*/ 13 w 96"/>
                <a:gd name="T65" fmla="*/ 0 h 98"/>
                <a:gd name="T66" fmla="*/ 13 w 96"/>
                <a:gd name="T67" fmla="*/ 0 h 98"/>
                <a:gd name="T68" fmla="*/ 13 w 96"/>
                <a:gd name="T69" fmla="*/ 0 h 98"/>
                <a:gd name="T70" fmla="*/ 13 w 96"/>
                <a:gd name="T71" fmla="*/ 0 h 98"/>
                <a:gd name="T72" fmla="*/ 13 w 96"/>
                <a:gd name="T73" fmla="*/ 0 h 98"/>
                <a:gd name="T74" fmla="*/ 13 w 96"/>
                <a:gd name="T75"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6" h="98">
                  <a:moveTo>
                    <a:pt x="13" y="0"/>
                  </a:moveTo>
                  <a:lnTo>
                    <a:pt x="6" y="13"/>
                  </a:lnTo>
                  <a:lnTo>
                    <a:pt x="0" y="25"/>
                  </a:lnTo>
                  <a:lnTo>
                    <a:pt x="0" y="37"/>
                  </a:lnTo>
                  <a:lnTo>
                    <a:pt x="8" y="50"/>
                  </a:lnTo>
                  <a:lnTo>
                    <a:pt x="16" y="58"/>
                  </a:lnTo>
                  <a:lnTo>
                    <a:pt x="24" y="65"/>
                  </a:lnTo>
                  <a:lnTo>
                    <a:pt x="34" y="73"/>
                  </a:lnTo>
                  <a:lnTo>
                    <a:pt x="44" y="79"/>
                  </a:lnTo>
                  <a:lnTo>
                    <a:pt x="54" y="86"/>
                  </a:lnTo>
                  <a:lnTo>
                    <a:pt x="64" y="90"/>
                  </a:lnTo>
                  <a:lnTo>
                    <a:pt x="75" y="95"/>
                  </a:lnTo>
                  <a:lnTo>
                    <a:pt x="85" y="98"/>
                  </a:lnTo>
                  <a:lnTo>
                    <a:pt x="89" y="98"/>
                  </a:lnTo>
                  <a:lnTo>
                    <a:pt x="93" y="96"/>
                  </a:lnTo>
                  <a:lnTo>
                    <a:pt x="96" y="93"/>
                  </a:lnTo>
                  <a:lnTo>
                    <a:pt x="94" y="89"/>
                  </a:lnTo>
                  <a:lnTo>
                    <a:pt x="87" y="83"/>
                  </a:lnTo>
                  <a:lnTo>
                    <a:pt x="81" y="79"/>
                  </a:lnTo>
                  <a:lnTo>
                    <a:pt x="73" y="74"/>
                  </a:lnTo>
                  <a:lnTo>
                    <a:pt x="64" y="70"/>
                  </a:lnTo>
                  <a:lnTo>
                    <a:pt x="58" y="65"/>
                  </a:lnTo>
                  <a:lnTo>
                    <a:pt x="49" y="60"/>
                  </a:lnTo>
                  <a:lnTo>
                    <a:pt x="41" y="57"/>
                  </a:lnTo>
                  <a:lnTo>
                    <a:pt x="34" y="52"/>
                  </a:lnTo>
                  <a:lnTo>
                    <a:pt x="28" y="46"/>
                  </a:lnTo>
                  <a:lnTo>
                    <a:pt x="19" y="41"/>
                  </a:lnTo>
                  <a:lnTo>
                    <a:pt x="13" y="35"/>
                  </a:lnTo>
                  <a:lnTo>
                    <a:pt x="8" y="27"/>
                  </a:lnTo>
                  <a:lnTo>
                    <a:pt x="8" y="20"/>
                  </a:lnTo>
                  <a:lnTo>
                    <a:pt x="9" y="13"/>
                  </a:lnTo>
                  <a:lnTo>
                    <a:pt x="10" y="6"/>
                  </a:lnTo>
                  <a:lnTo>
                    <a:pt x="13" y="0"/>
                  </a:lnTo>
                  <a:lnTo>
                    <a:pt x="13" y="0"/>
                  </a:lnTo>
                  <a:lnTo>
                    <a:pt x="13" y="0"/>
                  </a:lnTo>
                  <a:lnTo>
                    <a:pt x="13" y="0"/>
                  </a:lnTo>
                  <a:lnTo>
                    <a:pt x="13" y="0"/>
                  </a:lnTo>
                  <a:lnTo>
                    <a:pt x="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6" name="Freeform 303">
              <a:extLst>
                <a:ext uri="{FF2B5EF4-FFF2-40B4-BE49-F238E27FC236}">
                  <a16:creationId xmlns:a16="http://schemas.microsoft.com/office/drawing/2014/main" id="{A742F812-A783-4E3C-BAC7-E70E5B1B0D8F}"/>
                </a:ext>
              </a:extLst>
            </p:cNvPr>
            <p:cNvSpPr>
              <a:spLocks/>
            </p:cNvSpPr>
            <p:nvPr/>
          </p:nvSpPr>
          <p:spPr bwMode="auto">
            <a:xfrm>
              <a:off x="690" y="3460"/>
              <a:ext cx="53" cy="43"/>
            </a:xfrm>
            <a:custGeom>
              <a:avLst/>
              <a:gdLst>
                <a:gd name="T0" fmla="*/ 3 w 105"/>
                <a:gd name="T1" fmla="*/ 0 h 87"/>
                <a:gd name="T2" fmla="*/ 2 w 105"/>
                <a:gd name="T3" fmla="*/ 11 h 87"/>
                <a:gd name="T4" fmla="*/ 0 w 105"/>
                <a:gd name="T5" fmla="*/ 21 h 87"/>
                <a:gd name="T6" fmla="*/ 2 w 105"/>
                <a:gd name="T7" fmla="*/ 31 h 87"/>
                <a:gd name="T8" fmla="*/ 5 w 105"/>
                <a:gd name="T9" fmla="*/ 42 h 87"/>
                <a:gd name="T10" fmla="*/ 11 w 105"/>
                <a:gd name="T11" fmla="*/ 50 h 87"/>
                <a:gd name="T12" fmla="*/ 20 w 105"/>
                <a:gd name="T13" fmla="*/ 55 h 87"/>
                <a:gd name="T14" fmla="*/ 29 w 105"/>
                <a:gd name="T15" fmla="*/ 61 h 87"/>
                <a:gd name="T16" fmla="*/ 38 w 105"/>
                <a:gd name="T17" fmla="*/ 67 h 87"/>
                <a:gd name="T18" fmla="*/ 45 w 105"/>
                <a:gd name="T19" fmla="*/ 73 h 87"/>
                <a:gd name="T20" fmla="*/ 53 w 105"/>
                <a:gd name="T21" fmla="*/ 77 h 87"/>
                <a:gd name="T22" fmla="*/ 61 w 105"/>
                <a:gd name="T23" fmla="*/ 82 h 87"/>
                <a:gd name="T24" fmla="*/ 71 w 105"/>
                <a:gd name="T25" fmla="*/ 84 h 87"/>
                <a:gd name="T26" fmla="*/ 80 w 105"/>
                <a:gd name="T27" fmla="*/ 87 h 87"/>
                <a:gd name="T28" fmla="*/ 88 w 105"/>
                <a:gd name="T29" fmla="*/ 85 h 87"/>
                <a:gd name="T30" fmla="*/ 96 w 105"/>
                <a:gd name="T31" fmla="*/ 82 h 87"/>
                <a:gd name="T32" fmla="*/ 103 w 105"/>
                <a:gd name="T33" fmla="*/ 75 h 87"/>
                <a:gd name="T34" fmla="*/ 104 w 105"/>
                <a:gd name="T35" fmla="*/ 72 h 87"/>
                <a:gd name="T36" fmla="*/ 105 w 105"/>
                <a:gd name="T37" fmla="*/ 68 h 87"/>
                <a:gd name="T38" fmla="*/ 105 w 105"/>
                <a:gd name="T39" fmla="*/ 66 h 87"/>
                <a:gd name="T40" fmla="*/ 102 w 105"/>
                <a:gd name="T41" fmla="*/ 67 h 87"/>
                <a:gd name="T42" fmla="*/ 95 w 105"/>
                <a:gd name="T43" fmla="*/ 68 h 87"/>
                <a:gd name="T44" fmla="*/ 87 w 105"/>
                <a:gd name="T45" fmla="*/ 68 h 87"/>
                <a:gd name="T46" fmla="*/ 79 w 105"/>
                <a:gd name="T47" fmla="*/ 67 h 87"/>
                <a:gd name="T48" fmla="*/ 72 w 105"/>
                <a:gd name="T49" fmla="*/ 65 h 87"/>
                <a:gd name="T50" fmla="*/ 64 w 105"/>
                <a:gd name="T51" fmla="*/ 61 h 87"/>
                <a:gd name="T52" fmla="*/ 57 w 105"/>
                <a:gd name="T53" fmla="*/ 58 h 87"/>
                <a:gd name="T54" fmla="*/ 50 w 105"/>
                <a:gd name="T55" fmla="*/ 53 h 87"/>
                <a:gd name="T56" fmla="*/ 44 w 105"/>
                <a:gd name="T57" fmla="*/ 50 h 87"/>
                <a:gd name="T58" fmla="*/ 38 w 105"/>
                <a:gd name="T59" fmla="*/ 46 h 87"/>
                <a:gd name="T60" fmla="*/ 31 w 105"/>
                <a:gd name="T61" fmla="*/ 44 h 87"/>
                <a:gd name="T62" fmla="*/ 25 w 105"/>
                <a:gd name="T63" fmla="*/ 42 h 87"/>
                <a:gd name="T64" fmla="*/ 19 w 105"/>
                <a:gd name="T65" fmla="*/ 38 h 87"/>
                <a:gd name="T66" fmla="*/ 11 w 105"/>
                <a:gd name="T67" fmla="*/ 31 h 87"/>
                <a:gd name="T68" fmla="*/ 6 w 105"/>
                <a:gd name="T69" fmla="*/ 22 h 87"/>
                <a:gd name="T70" fmla="*/ 4 w 105"/>
                <a:gd name="T71" fmla="*/ 12 h 87"/>
                <a:gd name="T72" fmla="*/ 3 w 105"/>
                <a:gd name="T73" fmla="*/ 0 h 87"/>
                <a:gd name="T74" fmla="*/ 3 w 105"/>
                <a:gd name="T75" fmla="*/ 0 h 87"/>
                <a:gd name="T76" fmla="*/ 3 w 105"/>
                <a:gd name="T77" fmla="*/ 0 h 87"/>
                <a:gd name="T78" fmla="*/ 3 w 105"/>
                <a:gd name="T79" fmla="*/ 0 h 87"/>
                <a:gd name="T80" fmla="*/ 3 w 105"/>
                <a:gd name="T81" fmla="*/ 0 h 87"/>
                <a:gd name="T82" fmla="*/ 3 w 105"/>
                <a:gd name="T83"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5" h="87">
                  <a:moveTo>
                    <a:pt x="3" y="0"/>
                  </a:moveTo>
                  <a:lnTo>
                    <a:pt x="2" y="11"/>
                  </a:lnTo>
                  <a:lnTo>
                    <a:pt x="0" y="21"/>
                  </a:lnTo>
                  <a:lnTo>
                    <a:pt x="2" y="31"/>
                  </a:lnTo>
                  <a:lnTo>
                    <a:pt x="5" y="42"/>
                  </a:lnTo>
                  <a:lnTo>
                    <a:pt x="11" y="50"/>
                  </a:lnTo>
                  <a:lnTo>
                    <a:pt x="20" y="55"/>
                  </a:lnTo>
                  <a:lnTo>
                    <a:pt x="29" y="61"/>
                  </a:lnTo>
                  <a:lnTo>
                    <a:pt x="38" y="67"/>
                  </a:lnTo>
                  <a:lnTo>
                    <a:pt x="45" y="73"/>
                  </a:lnTo>
                  <a:lnTo>
                    <a:pt x="53" y="77"/>
                  </a:lnTo>
                  <a:lnTo>
                    <a:pt x="61" y="82"/>
                  </a:lnTo>
                  <a:lnTo>
                    <a:pt x="71" y="84"/>
                  </a:lnTo>
                  <a:lnTo>
                    <a:pt x="80" y="87"/>
                  </a:lnTo>
                  <a:lnTo>
                    <a:pt x="88" y="85"/>
                  </a:lnTo>
                  <a:lnTo>
                    <a:pt x="96" y="82"/>
                  </a:lnTo>
                  <a:lnTo>
                    <a:pt x="103" y="75"/>
                  </a:lnTo>
                  <a:lnTo>
                    <a:pt x="104" y="72"/>
                  </a:lnTo>
                  <a:lnTo>
                    <a:pt x="105" y="68"/>
                  </a:lnTo>
                  <a:lnTo>
                    <a:pt x="105" y="66"/>
                  </a:lnTo>
                  <a:lnTo>
                    <a:pt x="102" y="67"/>
                  </a:lnTo>
                  <a:lnTo>
                    <a:pt x="95" y="68"/>
                  </a:lnTo>
                  <a:lnTo>
                    <a:pt x="87" y="68"/>
                  </a:lnTo>
                  <a:lnTo>
                    <a:pt x="79" y="67"/>
                  </a:lnTo>
                  <a:lnTo>
                    <a:pt x="72" y="65"/>
                  </a:lnTo>
                  <a:lnTo>
                    <a:pt x="64" y="61"/>
                  </a:lnTo>
                  <a:lnTo>
                    <a:pt x="57" y="58"/>
                  </a:lnTo>
                  <a:lnTo>
                    <a:pt x="50" y="53"/>
                  </a:lnTo>
                  <a:lnTo>
                    <a:pt x="44" y="50"/>
                  </a:lnTo>
                  <a:lnTo>
                    <a:pt x="38" y="46"/>
                  </a:lnTo>
                  <a:lnTo>
                    <a:pt x="31" y="44"/>
                  </a:lnTo>
                  <a:lnTo>
                    <a:pt x="25" y="42"/>
                  </a:lnTo>
                  <a:lnTo>
                    <a:pt x="19" y="38"/>
                  </a:lnTo>
                  <a:lnTo>
                    <a:pt x="11" y="31"/>
                  </a:lnTo>
                  <a:lnTo>
                    <a:pt x="6" y="22"/>
                  </a:lnTo>
                  <a:lnTo>
                    <a:pt x="4" y="12"/>
                  </a:lnTo>
                  <a:lnTo>
                    <a:pt x="3" y="0"/>
                  </a:lnTo>
                  <a:lnTo>
                    <a:pt x="3" y="0"/>
                  </a:lnTo>
                  <a:lnTo>
                    <a:pt x="3" y="0"/>
                  </a:lnTo>
                  <a:lnTo>
                    <a:pt x="3" y="0"/>
                  </a:lnTo>
                  <a:lnTo>
                    <a:pt x="3" y="0"/>
                  </a:lnTo>
                  <a:lnTo>
                    <a:pt x="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7" name="Freeform 304">
              <a:extLst>
                <a:ext uri="{FF2B5EF4-FFF2-40B4-BE49-F238E27FC236}">
                  <a16:creationId xmlns:a16="http://schemas.microsoft.com/office/drawing/2014/main" id="{61C08D8B-0B15-467A-ABB0-DD698145679B}"/>
                </a:ext>
              </a:extLst>
            </p:cNvPr>
            <p:cNvSpPr>
              <a:spLocks/>
            </p:cNvSpPr>
            <p:nvPr/>
          </p:nvSpPr>
          <p:spPr bwMode="auto">
            <a:xfrm>
              <a:off x="694" y="3492"/>
              <a:ext cx="57" cy="28"/>
            </a:xfrm>
            <a:custGeom>
              <a:avLst/>
              <a:gdLst>
                <a:gd name="T0" fmla="*/ 1 w 114"/>
                <a:gd name="T1" fmla="*/ 0 h 55"/>
                <a:gd name="T2" fmla="*/ 0 w 114"/>
                <a:gd name="T3" fmla="*/ 9 h 55"/>
                <a:gd name="T4" fmla="*/ 3 w 114"/>
                <a:gd name="T5" fmla="*/ 17 h 55"/>
                <a:gd name="T6" fmla="*/ 7 w 114"/>
                <a:gd name="T7" fmla="*/ 24 h 55"/>
                <a:gd name="T8" fmla="*/ 14 w 114"/>
                <a:gd name="T9" fmla="*/ 30 h 55"/>
                <a:gd name="T10" fmla="*/ 21 w 114"/>
                <a:gd name="T11" fmla="*/ 34 h 55"/>
                <a:gd name="T12" fmla="*/ 29 w 114"/>
                <a:gd name="T13" fmla="*/ 39 h 55"/>
                <a:gd name="T14" fmla="*/ 37 w 114"/>
                <a:gd name="T15" fmla="*/ 44 h 55"/>
                <a:gd name="T16" fmla="*/ 44 w 114"/>
                <a:gd name="T17" fmla="*/ 47 h 55"/>
                <a:gd name="T18" fmla="*/ 49 w 114"/>
                <a:gd name="T19" fmla="*/ 49 h 55"/>
                <a:gd name="T20" fmla="*/ 53 w 114"/>
                <a:gd name="T21" fmla="*/ 51 h 55"/>
                <a:gd name="T22" fmla="*/ 59 w 114"/>
                <a:gd name="T23" fmla="*/ 53 h 55"/>
                <a:gd name="T24" fmla="*/ 66 w 114"/>
                <a:gd name="T25" fmla="*/ 54 h 55"/>
                <a:gd name="T26" fmla="*/ 72 w 114"/>
                <a:gd name="T27" fmla="*/ 55 h 55"/>
                <a:gd name="T28" fmla="*/ 78 w 114"/>
                <a:gd name="T29" fmla="*/ 55 h 55"/>
                <a:gd name="T30" fmla="*/ 83 w 114"/>
                <a:gd name="T31" fmla="*/ 55 h 55"/>
                <a:gd name="T32" fmla="*/ 88 w 114"/>
                <a:gd name="T33" fmla="*/ 55 h 55"/>
                <a:gd name="T34" fmla="*/ 97 w 114"/>
                <a:gd name="T35" fmla="*/ 52 h 55"/>
                <a:gd name="T36" fmla="*/ 103 w 114"/>
                <a:gd name="T37" fmla="*/ 45 h 55"/>
                <a:gd name="T38" fmla="*/ 107 w 114"/>
                <a:gd name="T39" fmla="*/ 37 h 55"/>
                <a:gd name="T40" fmla="*/ 113 w 114"/>
                <a:gd name="T41" fmla="*/ 29 h 55"/>
                <a:gd name="T42" fmla="*/ 114 w 114"/>
                <a:gd name="T43" fmla="*/ 26 h 55"/>
                <a:gd name="T44" fmla="*/ 113 w 114"/>
                <a:gd name="T45" fmla="*/ 25 h 55"/>
                <a:gd name="T46" fmla="*/ 111 w 114"/>
                <a:gd name="T47" fmla="*/ 25 h 55"/>
                <a:gd name="T48" fmla="*/ 109 w 114"/>
                <a:gd name="T49" fmla="*/ 26 h 55"/>
                <a:gd name="T50" fmla="*/ 105 w 114"/>
                <a:gd name="T51" fmla="*/ 30 h 55"/>
                <a:gd name="T52" fmla="*/ 101 w 114"/>
                <a:gd name="T53" fmla="*/ 33 h 55"/>
                <a:gd name="T54" fmla="*/ 97 w 114"/>
                <a:gd name="T55" fmla="*/ 37 h 55"/>
                <a:gd name="T56" fmla="*/ 94 w 114"/>
                <a:gd name="T57" fmla="*/ 39 h 55"/>
                <a:gd name="T58" fmla="*/ 89 w 114"/>
                <a:gd name="T59" fmla="*/ 41 h 55"/>
                <a:gd name="T60" fmla="*/ 84 w 114"/>
                <a:gd name="T61" fmla="*/ 41 h 55"/>
                <a:gd name="T62" fmla="*/ 80 w 114"/>
                <a:gd name="T63" fmla="*/ 42 h 55"/>
                <a:gd name="T64" fmla="*/ 74 w 114"/>
                <a:gd name="T65" fmla="*/ 41 h 55"/>
                <a:gd name="T66" fmla="*/ 67 w 114"/>
                <a:gd name="T67" fmla="*/ 40 h 55"/>
                <a:gd name="T68" fmla="*/ 60 w 114"/>
                <a:gd name="T69" fmla="*/ 39 h 55"/>
                <a:gd name="T70" fmla="*/ 53 w 114"/>
                <a:gd name="T71" fmla="*/ 38 h 55"/>
                <a:gd name="T72" fmla="*/ 46 w 114"/>
                <a:gd name="T73" fmla="*/ 36 h 55"/>
                <a:gd name="T74" fmla="*/ 41 w 114"/>
                <a:gd name="T75" fmla="*/ 33 h 55"/>
                <a:gd name="T76" fmla="*/ 34 w 114"/>
                <a:gd name="T77" fmla="*/ 30 h 55"/>
                <a:gd name="T78" fmla="*/ 26 w 114"/>
                <a:gd name="T79" fmla="*/ 26 h 55"/>
                <a:gd name="T80" fmla="*/ 19 w 114"/>
                <a:gd name="T81" fmla="*/ 23 h 55"/>
                <a:gd name="T82" fmla="*/ 13 w 114"/>
                <a:gd name="T83" fmla="*/ 18 h 55"/>
                <a:gd name="T84" fmla="*/ 7 w 114"/>
                <a:gd name="T85" fmla="*/ 13 h 55"/>
                <a:gd name="T86" fmla="*/ 4 w 114"/>
                <a:gd name="T87" fmla="*/ 7 h 55"/>
                <a:gd name="T88" fmla="*/ 3 w 114"/>
                <a:gd name="T89" fmla="*/ 0 h 55"/>
                <a:gd name="T90" fmla="*/ 3 w 114"/>
                <a:gd name="T91" fmla="*/ 0 h 55"/>
                <a:gd name="T92" fmla="*/ 3 w 114"/>
                <a:gd name="T93" fmla="*/ 0 h 55"/>
                <a:gd name="T94" fmla="*/ 1 w 114"/>
                <a:gd name="T95" fmla="*/ 0 h 55"/>
                <a:gd name="T96" fmla="*/ 1 w 114"/>
                <a:gd name="T97" fmla="*/ 0 h 55"/>
                <a:gd name="T98" fmla="*/ 1 w 114"/>
                <a:gd name="T99"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4" h="55">
                  <a:moveTo>
                    <a:pt x="1" y="0"/>
                  </a:moveTo>
                  <a:lnTo>
                    <a:pt x="0" y="9"/>
                  </a:lnTo>
                  <a:lnTo>
                    <a:pt x="3" y="17"/>
                  </a:lnTo>
                  <a:lnTo>
                    <a:pt x="7" y="24"/>
                  </a:lnTo>
                  <a:lnTo>
                    <a:pt x="14" y="30"/>
                  </a:lnTo>
                  <a:lnTo>
                    <a:pt x="21" y="34"/>
                  </a:lnTo>
                  <a:lnTo>
                    <a:pt x="29" y="39"/>
                  </a:lnTo>
                  <a:lnTo>
                    <a:pt x="37" y="44"/>
                  </a:lnTo>
                  <a:lnTo>
                    <a:pt x="44" y="47"/>
                  </a:lnTo>
                  <a:lnTo>
                    <a:pt x="49" y="49"/>
                  </a:lnTo>
                  <a:lnTo>
                    <a:pt x="53" y="51"/>
                  </a:lnTo>
                  <a:lnTo>
                    <a:pt x="59" y="53"/>
                  </a:lnTo>
                  <a:lnTo>
                    <a:pt x="66" y="54"/>
                  </a:lnTo>
                  <a:lnTo>
                    <a:pt x="72" y="55"/>
                  </a:lnTo>
                  <a:lnTo>
                    <a:pt x="78" y="55"/>
                  </a:lnTo>
                  <a:lnTo>
                    <a:pt x="83" y="55"/>
                  </a:lnTo>
                  <a:lnTo>
                    <a:pt x="88" y="55"/>
                  </a:lnTo>
                  <a:lnTo>
                    <a:pt x="97" y="52"/>
                  </a:lnTo>
                  <a:lnTo>
                    <a:pt x="103" y="45"/>
                  </a:lnTo>
                  <a:lnTo>
                    <a:pt x="107" y="37"/>
                  </a:lnTo>
                  <a:lnTo>
                    <a:pt x="113" y="29"/>
                  </a:lnTo>
                  <a:lnTo>
                    <a:pt x="114" y="26"/>
                  </a:lnTo>
                  <a:lnTo>
                    <a:pt x="113" y="25"/>
                  </a:lnTo>
                  <a:lnTo>
                    <a:pt x="111" y="25"/>
                  </a:lnTo>
                  <a:lnTo>
                    <a:pt x="109" y="26"/>
                  </a:lnTo>
                  <a:lnTo>
                    <a:pt x="105" y="30"/>
                  </a:lnTo>
                  <a:lnTo>
                    <a:pt x="101" y="33"/>
                  </a:lnTo>
                  <a:lnTo>
                    <a:pt x="97" y="37"/>
                  </a:lnTo>
                  <a:lnTo>
                    <a:pt x="94" y="39"/>
                  </a:lnTo>
                  <a:lnTo>
                    <a:pt x="89" y="41"/>
                  </a:lnTo>
                  <a:lnTo>
                    <a:pt x="84" y="41"/>
                  </a:lnTo>
                  <a:lnTo>
                    <a:pt x="80" y="42"/>
                  </a:lnTo>
                  <a:lnTo>
                    <a:pt x="74" y="41"/>
                  </a:lnTo>
                  <a:lnTo>
                    <a:pt x="67" y="40"/>
                  </a:lnTo>
                  <a:lnTo>
                    <a:pt x="60" y="39"/>
                  </a:lnTo>
                  <a:lnTo>
                    <a:pt x="53" y="38"/>
                  </a:lnTo>
                  <a:lnTo>
                    <a:pt x="46" y="36"/>
                  </a:lnTo>
                  <a:lnTo>
                    <a:pt x="41" y="33"/>
                  </a:lnTo>
                  <a:lnTo>
                    <a:pt x="34" y="30"/>
                  </a:lnTo>
                  <a:lnTo>
                    <a:pt x="26" y="26"/>
                  </a:lnTo>
                  <a:lnTo>
                    <a:pt x="19" y="23"/>
                  </a:lnTo>
                  <a:lnTo>
                    <a:pt x="13" y="18"/>
                  </a:lnTo>
                  <a:lnTo>
                    <a:pt x="7" y="13"/>
                  </a:lnTo>
                  <a:lnTo>
                    <a:pt x="4" y="7"/>
                  </a:lnTo>
                  <a:lnTo>
                    <a:pt x="3" y="0"/>
                  </a:lnTo>
                  <a:lnTo>
                    <a:pt x="3" y="0"/>
                  </a:lnTo>
                  <a:lnTo>
                    <a:pt x="3" y="0"/>
                  </a:lnTo>
                  <a:lnTo>
                    <a:pt x="1" y="0"/>
                  </a:lnTo>
                  <a:lnTo>
                    <a:pt x="1" y="0"/>
                  </a:lnTo>
                  <a:lnTo>
                    <a:pt x="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8" name="Freeform 305">
              <a:extLst>
                <a:ext uri="{FF2B5EF4-FFF2-40B4-BE49-F238E27FC236}">
                  <a16:creationId xmlns:a16="http://schemas.microsoft.com/office/drawing/2014/main" id="{55C90B69-7B7E-45C3-947E-4A8B8D120ECD}"/>
                </a:ext>
              </a:extLst>
            </p:cNvPr>
            <p:cNvSpPr>
              <a:spLocks/>
            </p:cNvSpPr>
            <p:nvPr/>
          </p:nvSpPr>
          <p:spPr bwMode="auto">
            <a:xfrm>
              <a:off x="732" y="3490"/>
              <a:ext cx="73" cy="83"/>
            </a:xfrm>
            <a:custGeom>
              <a:avLst/>
              <a:gdLst>
                <a:gd name="T0" fmla="*/ 0 w 145"/>
                <a:gd name="T1" fmla="*/ 0 h 167"/>
                <a:gd name="T2" fmla="*/ 3 w 145"/>
                <a:gd name="T3" fmla="*/ 14 h 167"/>
                <a:gd name="T4" fmla="*/ 6 w 145"/>
                <a:gd name="T5" fmla="*/ 29 h 167"/>
                <a:gd name="T6" fmla="*/ 10 w 145"/>
                <a:gd name="T7" fmla="*/ 43 h 167"/>
                <a:gd name="T8" fmla="*/ 14 w 145"/>
                <a:gd name="T9" fmla="*/ 57 h 167"/>
                <a:gd name="T10" fmla="*/ 20 w 145"/>
                <a:gd name="T11" fmla="*/ 70 h 167"/>
                <a:gd name="T12" fmla="*/ 27 w 145"/>
                <a:gd name="T13" fmla="*/ 83 h 167"/>
                <a:gd name="T14" fmla="*/ 35 w 145"/>
                <a:gd name="T15" fmla="*/ 95 h 167"/>
                <a:gd name="T16" fmla="*/ 44 w 145"/>
                <a:gd name="T17" fmla="*/ 105 h 167"/>
                <a:gd name="T18" fmla="*/ 56 w 145"/>
                <a:gd name="T19" fmla="*/ 114 h 167"/>
                <a:gd name="T20" fmla="*/ 68 w 145"/>
                <a:gd name="T21" fmla="*/ 122 h 167"/>
                <a:gd name="T22" fmla="*/ 80 w 145"/>
                <a:gd name="T23" fmla="*/ 129 h 167"/>
                <a:gd name="T24" fmla="*/ 93 w 145"/>
                <a:gd name="T25" fmla="*/ 135 h 167"/>
                <a:gd name="T26" fmla="*/ 106 w 145"/>
                <a:gd name="T27" fmla="*/ 141 h 167"/>
                <a:gd name="T28" fmla="*/ 117 w 145"/>
                <a:gd name="T29" fmla="*/ 149 h 167"/>
                <a:gd name="T30" fmla="*/ 129 w 145"/>
                <a:gd name="T31" fmla="*/ 157 h 167"/>
                <a:gd name="T32" fmla="*/ 139 w 145"/>
                <a:gd name="T33" fmla="*/ 167 h 167"/>
                <a:gd name="T34" fmla="*/ 141 w 145"/>
                <a:gd name="T35" fmla="*/ 167 h 167"/>
                <a:gd name="T36" fmla="*/ 144 w 145"/>
                <a:gd name="T37" fmla="*/ 166 h 167"/>
                <a:gd name="T38" fmla="*/ 145 w 145"/>
                <a:gd name="T39" fmla="*/ 165 h 167"/>
                <a:gd name="T40" fmla="*/ 145 w 145"/>
                <a:gd name="T41" fmla="*/ 162 h 167"/>
                <a:gd name="T42" fmla="*/ 138 w 145"/>
                <a:gd name="T43" fmla="*/ 150 h 167"/>
                <a:gd name="T44" fmla="*/ 132 w 145"/>
                <a:gd name="T45" fmla="*/ 137 h 167"/>
                <a:gd name="T46" fmla="*/ 123 w 145"/>
                <a:gd name="T47" fmla="*/ 127 h 167"/>
                <a:gd name="T48" fmla="*/ 111 w 145"/>
                <a:gd name="T49" fmla="*/ 118 h 167"/>
                <a:gd name="T50" fmla="*/ 107 w 145"/>
                <a:gd name="T51" fmla="*/ 115 h 167"/>
                <a:gd name="T52" fmla="*/ 101 w 145"/>
                <a:gd name="T53" fmla="*/ 113 h 167"/>
                <a:gd name="T54" fmla="*/ 96 w 145"/>
                <a:gd name="T55" fmla="*/ 111 h 167"/>
                <a:gd name="T56" fmla="*/ 91 w 145"/>
                <a:gd name="T57" fmla="*/ 110 h 167"/>
                <a:gd name="T58" fmla="*/ 86 w 145"/>
                <a:gd name="T59" fmla="*/ 107 h 167"/>
                <a:gd name="T60" fmla="*/ 80 w 145"/>
                <a:gd name="T61" fmla="*/ 105 h 167"/>
                <a:gd name="T62" fmla="*/ 76 w 145"/>
                <a:gd name="T63" fmla="*/ 101 h 167"/>
                <a:gd name="T64" fmla="*/ 71 w 145"/>
                <a:gd name="T65" fmla="*/ 98 h 167"/>
                <a:gd name="T66" fmla="*/ 65 w 145"/>
                <a:gd name="T67" fmla="*/ 95 h 167"/>
                <a:gd name="T68" fmla="*/ 61 w 145"/>
                <a:gd name="T69" fmla="*/ 91 h 167"/>
                <a:gd name="T70" fmla="*/ 55 w 145"/>
                <a:gd name="T71" fmla="*/ 86 h 167"/>
                <a:gd name="T72" fmla="*/ 50 w 145"/>
                <a:gd name="T73" fmla="*/ 83 h 167"/>
                <a:gd name="T74" fmla="*/ 44 w 145"/>
                <a:gd name="T75" fmla="*/ 80 h 167"/>
                <a:gd name="T76" fmla="*/ 40 w 145"/>
                <a:gd name="T77" fmla="*/ 75 h 167"/>
                <a:gd name="T78" fmla="*/ 34 w 145"/>
                <a:gd name="T79" fmla="*/ 70 h 167"/>
                <a:gd name="T80" fmla="*/ 29 w 145"/>
                <a:gd name="T81" fmla="*/ 66 h 167"/>
                <a:gd name="T82" fmla="*/ 19 w 145"/>
                <a:gd name="T83" fmla="*/ 51 h 167"/>
                <a:gd name="T84" fmla="*/ 11 w 145"/>
                <a:gd name="T85" fmla="*/ 35 h 167"/>
                <a:gd name="T86" fmla="*/ 5 w 145"/>
                <a:gd name="T87" fmla="*/ 17 h 167"/>
                <a:gd name="T88" fmla="*/ 1 w 145"/>
                <a:gd name="T89" fmla="*/ 0 h 167"/>
                <a:gd name="T90" fmla="*/ 0 w 145"/>
                <a:gd name="T91" fmla="*/ 0 h 167"/>
                <a:gd name="T92" fmla="*/ 0 w 145"/>
                <a:gd name="T93" fmla="*/ 0 h 167"/>
                <a:gd name="T94" fmla="*/ 0 w 145"/>
                <a:gd name="T95" fmla="*/ 0 h 167"/>
                <a:gd name="T96" fmla="*/ 0 w 145"/>
                <a:gd name="T97" fmla="*/ 0 h 167"/>
                <a:gd name="T98" fmla="*/ 0 w 145"/>
                <a:gd name="T99"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5" h="167">
                  <a:moveTo>
                    <a:pt x="0" y="0"/>
                  </a:moveTo>
                  <a:lnTo>
                    <a:pt x="3" y="14"/>
                  </a:lnTo>
                  <a:lnTo>
                    <a:pt x="6" y="29"/>
                  </a:lnTo>
                  <a:lnTo>
                    <a:pt x="10" y="43"/>
                  </a:lnTo>
                  <a:lnTo>
                    <a:pt x="14" y="57"/>
                  </a:lnTo>
                  <a:lnTo>
                    <a:pt x="20" y="70"/>
                  </a:lnTo>
                  <a:lnTo>
                    <a:pt x="27" y="83"/>
                  </a:lnTo>
                  <a:lnTo>
                    <a:pt x="35" y="95"/>
                  </a:lnTo>
                  <a:lnTo>
                    <a:pt x="44" y="105"/>
                  </a:lnTo>
                  <a:lnTo>
                    <a:pt x="56" y="114"/>
                  </a:lnTo>
                  <a:lnTo>
                    <a:pt x="68" y="122"/>
                  </a:lnTo>
                  <a:lnTo>
                    <a:pt x="80" y="129"/>
                  </a:lnTo>
                  <a:lnTo>
                    <a:pt x="93" y="135"/>
                  </a:lnTo>
                  <a:lnTo>
                    <a:pt x="106" y="141"/>
                  </a:lnTo>
                  <a:lnTo>
                    <a:pt x="117" y="149"/>
                  </a:lnTo>
                  <a:lnTo>
                    <a:pt x="129" y="157"/>
                  </a:lnTo>
                  <a:lnTo>
                    <a:pt x="139" y="167"/>
                  </a:lnTo>
                  <a:lnTo>
                    <a:pt x="141" y="167"/>
                  </a:lnTo>
                  <a:lnTo>
                    <a:pt x="144" y="166"/>
                  </a:lnTo>
                  <a:lnTo>
                    <a:pt x="145" y="165"/>
                  </a:lnTo>
                  <a:lnTo>
                    <a:pt x="145" y="162"/>
                  </a:lnTo>
                  <a:lnTo>
                    <a:pt x="138" y="150"/>
                  </a:lnTo>
                  <a:lnTo>
                    <a:pt x="132" y="137"/>
                  </a:lnTo>
                  <a:lnTo>
                    <a:pt x="123" y="127"/>
                  </a:lnTo>
                  <a:lnTo>
                    <a:pt x="111" y="118"/>
                  </a:lnTo>
                  <a:lnTo>
                    <a:pt x="107" y="115"/>
                  </a:lnTo>
                  <a:lnTo>
                    <a:pt x="101" y="113"/>
                  </a:lnTo>
                  <a:lnTo>
                    <a:pt x="96" y="111"/>
                  </a:lnTo>
                  <a:lnTo>
                    <a:pt x="91" y="110"/>
                  </a:lnTo>
                  <a:lnTo>
                    <a:pt x="86" y="107"/>
                  </a:lnTo>
                  <a:lnTo>
                    <a:pt x="80" y="105"/>
                  </a:lnTo>
                  <a:lnTo>
                    <a:pt x="76" y="101"/>
                  </a:lnTo>
                  <a:lnTo>
                    <a:pt x="71" y="98"/>
                  </a:lnTo>
                  <a:lnTo>
                    <a:pt x="65" y="95"/>
                  </a:lnTo>
                  <a:lnTo>
                    <a:pt x="61" y="91"/>
                  </a:lnTo>
                  <a:lnTo>
                    <a:pt x="55" y="86"/>
                  </a:lnTo>
                  <a:lnTo>
                    <a:pt x="50" y="83"/>
                  </a:lnTo>
                  <a:lnTo>
                    <a:pt x="44" y="80"/>
                  </a:lnTo>
                  <a:lnTo>
                    <a:pt x="40" y="75"/>
                  </a:lnTo>
                  <a:lnTo>
                    <a:pt x="34" y="70"/>
                  </a:lnTo>
                  <a:lnTo>
                    <a:pt x="29" y="66"/>
                  </a:lnTo>
                  <a:lnTo>
                    <a:pt x="19" y="51"/>
                  </a:lnTo>
                  <a:lnTo>
                    <a:pt x="11" y="35"/>
                  </a:lnTo>
                  <a:lnTo>
                    <a:pt x="5" y="17"/>
                  </a:lnTo>
                  <a:lnTo>
                    <a:pt x="1" y="0"/>
                  </a:lnTo>
                  <a:lnTo>
                    <a:pt x="0" y="0"/>
                  </a:lnTo>
                  <a:lnTo>
                    <a:pt x="0" y="0"/>
                  </a:lnTo>
                  <a:lnTo>
                    <a:pt x="0" y="0"/>
                  </a:lnTo>
                  <a:lnTo>
                    <a:pt x="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pic>
        <p:nvPicPr>
          <p:cNvPr id="190" name="Picture 309">
            <a:extLst>
              <a:ext uri="{FF2B5EF4-FFF2-40B4-BE49-F238E27FC236}">
                <a16:creationId xmlns:a16="http://schemas.microsoft.com/office/drawing/2014/main" id="{F83CA19E-B639-4415-BD55-D4FFA332235C}"/>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641484" y="5397146"/>
            <a:ext cx="5842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1" name="Picture 310">
            <a:extLst>
              <a:ext uri="{FF2B5EF4-FFF2-40B4-BE49-F238E27FC236}">
                <a16:creationId xmlns:a16="http://schemas.microsoft.com/office/drawing/2014/main" id="{183420EB-E856-4219-8948-5E8C23CD5913}"/>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907684" y="5360633"/>
            <a:ext cx="5842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2694641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3000" fill="hold"/>
                                        <p:tgtEl>
                                          <p:spTgt spid="4"/>
                                        </p:tgtEl>
                                      </p:cBhvr>
                                      <p:by x="150000" y="100000"/>
                                    </p:animScale>
                                  </p:childTnLst>
                                </p:cTn>
                              </p:par>
                              <p:par>
                                <p:cTn id="7" presetID="0" presetClass="path" presetSubtype="0" fill="hold" nodeType="withEffect">
                                  <p:stCondLst>
                                    <p:cond delay="0"/>
                                  </p:stCondLst>
                                  <p:childTnLst>
                                    <p:animMotion origin="layout" path="M 8.33333E-7 -3.33333E-6 L -0.1 -3.33333E-6 " pathEditMode="relative" rAng="0" ptsTypes="AA">
                                      <p:cBhvr>
                                        <p:cTn id="8" dur="3000" fill="hold"/>
                                        <p:tgtEl>
                                          <p:spTgt spid="61"/>
                                        </p:tgtEl>
                                        <p:attrNameLst>
                                          <p:attrName>ppt_x</p:attrName>
                                          <p:attrName>ppt_y</p:attrName>
                                        </p:attrNameLst>
                                      </p:cBhvr>
                                      <p:rCtr x="-5000" y="0"/>
                                    </p:animMotion>
                                  </p:childTnLst>
                                </p:cTn>
                              </p:par>
                              <p:par>
                                <p:cTn id="9" presetID="0" presetClass="path" presetSubtype="0" fill="hold" nodeType="withEffect">
                                  <p:stCondLst>
                                    <p:cond delay="0"/>
                                  </p:stCondLst>
                                  <p:childTnLst>
                                    <p:animMotion origin="layout" path="M -1.875E-6 0 L 0.09701 0.00671 " pathEditMode="relative" rAng="0" ptsTypes="AA">
                                      <p:cBhvr>
                                        <p:cTn id="10" dur="3000" fill="hold"/>
                                        <p:tgtEl>
                                          <p:spTgt spid="27"/>
                                        </p:tgtEl>
                                        <p:attrNameLst>
                                          <p:attrName>ppt_x</p:attrName>
                                          <p:attrName>ppt_y</p:attrName>
                                        </p:attrNameLst>
                                      </p:cBhvr>
                                      <p:rCtr x="4844" y="324"/>
                                    </p:animMotion>
                                  </p:childTnLst>
                                </p:cTn>
                              </p:par>
                              <p:par>
                                <p:cTn id="11" presetID="22" presetClass="entr" presetSubtype="4"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wipe(down)">
                                      <p:cBhvr>
                                        <p:cTn id="13" dur="500"/>
                                        <p:tgtEl>
                                          <p:spTgt spid="23"/>
                                        </p:tgtEl>
                                      </p:cBhvr>
                                    </p:animEffect>
                                  </p:childTnLst>
                                </p:cTn>
                              </p:par>
                              <p:par>
                                <p:cTn id="14" presetID="22" presetClass="entr" presetSubtype="4" fill="hold" nodeType="withEffect">
                                  <p:stCondLst>
                                    <p:cond delay="0"/>
                                  </p:stCondLst>
                                  <p:childTnLst>
                                    <p:set>
                                      <p:cBhvr>
                                        <p:cTn id="15" dur="1" fill="hold">
                                          <p:stCondLst>
                                            <p:cond delay="0"/>
                                          </p:stCondLst>
                                        </p:cTn>
                                        <p:tgtEl>
                                          <p:spTgt spid="95"/>
                                        </p:tgtEl>
                                        <p:attrNameLst>
                                          <p:attrName>style.visibility</p:attrName>
                                        </p:attrNameLst>
                                      </p:cBhvr>
                                      <p:to>
                                        <p:strVal val="visible"/>
                                      </p:to>
                                    </p:set>
                                    <p:animEffect transition="in" filter="wipe(down)">
                                      <p:cBhvr>
                                        <p:cTn id="16" dur="500"/>
                                        <p:tgtEl>
                                          <p:spTgt spid="95"/>
                                        </p:tgtEl>
                                      </p:cBhvr>
                                    </p:animEffect>
                                  </p:childTnLst>
                                </p:cTn>
                              </p:par>
                              <p:par>
                                <p:cTn id="17" presetID="0" presetClass="path" presetSubtype="0" repeatCount="indefinite" fill="hold" nodeType="withEffect">
                                  <p:stCondLst>
                                    <p:cond delay="0"/>
                                  </p:stCondLst>
                                  <p:childTnLst>
                                    <p:animMotion origin="layout" path="M -3.33333E-6 -4.07407E-6 L -0.09166 -4.07407E-6 " pathEditMode="relative" rAng="0" ptsTypes="AA">
                                      <p:cBhvr>
                                        <p:cTn id="18" dur="2000" fill="hold"/>
                                        <p:tgtEl>
                                          <p:spTgt spid="23"/>
                                        </p:tgtEl>
                                        <p:attrNameLst>
                                          <p:attrName>ppt_x</p:attrName>
                                          <p:attrName>ppt_y</p:attrName>
                                        </p:attrNameLst>
                                      </p:cBhvr>
                                      <p:rCtr x="-4583" y="0"/>
                                    </p:animMotion>
                                  </p:childTnLst>
                                </p:cTn>
                              </p:par>
                              <p:par>
                                <p:cTn id="19" presetID="22" presetClass="entr" presetSubtype="4" fill="hold" nodeType="withEffect">
                                  <p:stCondLst>
                                    <p:cond delay="0"/>
                                  </p:stCondLst>
                                  <p:childTnLst>
                                    <p:set>
                                      <p:cBhvr>
                                        <p:cTn id="20" dur="1" fill="hold">
                                          <p:stCondLst>
                                            <p:cond delay="0"/>
                                          </p:stCondLst>
                                        </p:cTn>
                                        <p:tgtEl>
                                          <p:spTgt spid="96"/>
                                        </p:tgtEl>
                                        <p:attrNameLst>
                                          <p:attrName>style.visibility</p:attrName>
                                        </p:attrNameLst>
                                      </p:cBhvr>
                                      <p:to>
                                        <p:strVal val="visible"/>
                                      </p:to>
                                    </p:set>
                                    <p:animEffect transition="in" filter="wipe(down)">
                                      <p:cBhvr>
                                        <p:cTn id="21" dur="500"/>
                                        <p:tgtEl>
                                          <p:spTgt spid="96"/>
                                        </p:tgtEl>
                                      </p:cBhvr>
                                    </p:animEffect>
                                  </p:childTnLst>
                                </p:cTn>
                              </p:par>
                              <p:par>
                                <p:cTn id="22" presetID="22" presetClass="entr" presetSubtype="4" fill="hold" nodeType="with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down)">
                                      <p:cBhvr>
                                        <p:cTn id="24" dur="500"/>
                                        <p:tgtEl>
                                          <p:spTgt spid="25"/>
                                        </p:tgtEl>
                                      </p:cBhvr>
                                    </p:animEffect>
                                  </p:childTnLst>
                                </p:cTn>
                              </p:par>
                              <p:par>
                                <p:cTn id="25" presetID="0" presetClass="path" presetSubtype="0" repeatCount="indefinite" fill="hold" nodeType="withEffect">
                                  <p:stCondLst>
                                    <p:cond delay="0"/>
                                  </p:stCondLst>
                                  <p:childTnLst>
                                    <p:animMotion origin="layout" path="M -3.33333E-6 4.81481E-6 L 0.11667 4.81481E-6 " pathEditMode="relative" rAng="0" ptsTypes="AA">
                                      <p:cBhvr>
                                        <p:cTn id="26" dur="2000" fill="hold"/>
                                        <p:tgtEl>
                                          <p:spTgt spid="25"/>
                                        </p:tgtEl>
                                        <p:attrNameLst>
                                          <p:attrName>ppt_x</p:attrName>
                                          <p:attrName>ppt_y</p:attrName>
                                        </p:attrNameLst>
                                      </p:cBhvr>
                                      <p:rCtr x="5833" y="0"/>
                                    </p:animMotion>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down)">
                                      <p:cBhvr>
                                        <p:cTn id="31" dur="500"/>
                                        <p:tgtEl>
                                          <p:spTgt spid="26"/>
                                        </p:tgtEl>
                                      </p:cBhvr>
                                    </p:animEffect>
                                  </p:childTnLst>
                                </p:cTn>
                              </p:par>
                              <p:par>
                                <p:cTn id="32" presetID="22" presetClass="entr" presetSubtype="4" fill="hold" nodeType="withEffect">
                                  <p:stCondLst>
                                    <p:cond delay="0"/>
                                  </p:stCondLst>
                                  <p:childTnLst>
                                    <p:set>
                                      <p:cBhvr>
                                        <p:cTn id="33" dur="1" fill="hold">
                                          <p:stCondLst>
                                            <p:cond delay="0"/>
                                          </p:stCondLst>
                                        </p:cTn>
                                        <p:tgtEl>
                                          <p:spTgt spid="98"/>
                                        </p:tgtEl>
                                        <p:attrNameLst>
                                          <p:attrName>style.visibility</p:attrName>
                                        </p:attrNameLst>
                                      </p:cBhvr>
                                      <p:to>
                                        <p:strVal val="visible"/>
                                      </p:to>
                                    </p:set>
                                    <p:animEffect transition="in" filter="wipe(down)">
                                      <p:cBhvr>
                                        <p:cTn id="34" dur="500"/>
                                        <p:tgtEl>
                                          <p:spTgt spid="98"/>
                                        </p:tgtEl>
                                      </p:cBhvr>
                                    </p:animEffect>
                                  </p:childTnLst>
                                </p:cTn>
                              </p:par>
                              <p:par>
                                <p:cTn id="35" presetID="22" presetClass="entr" presetSubtype="4" fill="hold" nodeType="withEffect">
                                  <p:stCondLst>
                                    <p:cond delay="0"/>
                                  </p:stCondLst>
                                  <p:childTnLst>
                                    <p:set>
                                      <p:cBhvr>
                                        <p:cTn id="36" dur="1" fill="hold">
                                          <p:stCondLst>
                                            <p:cond delay="0"/>
                                          </p:stCondLst>
                                        </p:cTn>
                                        <p:tgtEl>
                                          <p:spTgt spid="99"/>
                                        </p:tgtEl>
                                        <p:attrNameLst>
                                          <p:attrName>style.visibility</p:attrName>
                                        </p:attrNameLst>
                                      </p:cBhvr>
                                      <p:to>
                                        <p:strVal val="visible"/>
                                      </p:to>
                                    </p:set>
                                    <p:animEffect transition="in" filter="wipe(down)">
                                      <p:cBhvr>
                                        <p:cTn id="37" dur="500"/>
                                        <p:tgtEl>
                                          <p:spTgt spid="99"/>
                                        </p:tgtEl>
                                      </p:cBhvr>
                                    </p:animEffect>
                                  </p:childTnLst>
                                </p:cTn>
                              </p:par>
                              <p:par>
                                <p:cTn id="38" presetID="22" presetClass="entr" presetSubtype="4" fill="hold" nodeType="with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wipe(down)">
                                      <p:cBhvr>
                                        <p:cTn id="40" dur="500"/>
                                        <p:tgtEl>
                                          <p:spTgt spid="24"/>
                                        </p:tgtEl>
                                      </p:cBhvr>
                                    </p:animEffect>
                                  </p:childTnLst>
                                </p:cTn>
                              </p:par>
                              <p:par>
                                <p:cTn id="41" presetID="0" presetClass="path" presetSubtype="0" repeatCount="indefinite" fill="hold" nodeType="withEffect">
                                  <p:stCondLst>
                                    <p:cond delay="0"/>
                                  </p:stCondLst>
                                  <p:childTnLst>
                                    <p:animMotion origin="layout" path="M -3.33333E-6 1.48148E-6 L 0.08334 1.48148E-6 " pathEditMode="relative" rAng="0" ptsTypes="AA">
                                      <p:cBhvr>
                                        <p:cTn id="42" dur="2000" fill="hold"/>
                                        <p:tgtEl>
                                          <p:spTgt spid="26"/>
                                        </p:tgtEl>
                                        <p:attrNameLst>
                                          <p:attrName>ppt_x</p:attrName>
                                          <p:attrName>ppt_y</p:attrName>
                                        </p:attrNameLst>
                                      </p:cBhvr>
                                      <p:rCtr x="4167" y="0"/>
                                    </p:animMotion>
                                  </p:childTnLst>
                                </p:cTn>
                              </p:par>
                              <p:par>
                                <p:cTn id="43" presetID="0" presetClass="path" presetSubtype="0" repeatCount="indefinite" fill="hold" nodeType="withEffect">
                                  <p:stCondLst>
                                    <p:cond delay="0"/>
                                  </p:stCondLst>
                                  <p:childTnLst>
                                    <p:animMotion origin="layout" path="M -3.33333E-6 1.48148E-6 L -0.09166 1.48148E-6 " pathEditMode="relative" rAng="0" ptsTypes="AA">
                                      <p:cBhvr>
                                        <p:cTn id="44" dur="2000" fill="hold"/>
                                        <p:tgtEl>
                                          <p:spTgt spid="24"/>
                                        </p:tgtEl>
                                        <p:attrNameLst>
                                          <p:attrName>ppt_x</p:attrName>
                                          <p:attrName>ppt_y</p:attrName>
                                        </p:attrNameLst>
                                      </p:cBhvr>
                                      <p:rCtr x="-4583" y="0"/>
                                    </p:animMotion>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nodeType="click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wipe(down)">
                                      <p:cBhvr>
                                        <p:cTn id="49" dur="500"/>
                                        <p:tgtEl>
                                          <p:spTgt spid="3"/>
                                        </p:tgtEl>
                                      </p:cBhvr>
                                    </p:animEffect>
                                  </p:childTnLst>
                                </p:cTn>
                              </p:par>
                              <p:par>
                                <p:cTn id="50" presetID="22" presetClass="entr" presetSubtype="4" fill="hold" nodeType="withEffect">
                                  <p:stCondLst>
                                    <p:cond delay="0"/>
                                  </p:stCondLst>
                                  <p:childTnLst>
                                    <p:set>
                                      <p:cBhvr>
                                        <p:cTn id="51" dur="1" fill="hold">
                                          <p:stCondLst>
                                            <p:cond delay="0"/>
                                          </p:stCondLst>
                                        </p:cTn>
                                        <p:tgtEl>
                                          <p:spTgt spid="100"/>
                                        </p:tgtEl>
                                        <p:attrNameLst>
                                          <p:attrName>style.visibility</p:attrName>
                                        </p:attrNameLst>
                                      </p:cBhvr>
                                      <p:to>
                                        <p:strVal val="visible"/>
                                      </p:to>
                                    </p:set>
                                    <p:animEffect transition="in" filter="wipe(down)">
                                      <p:cBhvr>
                                        <p:cTn id="52" dur="500"/>
                                        <p:tgtEl>
                                          <p:spTgt spid="100"/>
                                        </p:tgtEl>
                                      </p:cBhvr>
                                    </p:animEffect>
                                  </p:childTnLst>
                                </p:cTn>
                              </p:par>
                              <p:par>
                                <p:cTn id="53" presetID="22" presetClass="entr" presetSubtype="4" fill="hold" nodeType="withEffect">
                                  <p:stCondLst>
                                    <p:cond delay="0"/>
                                  </p:stCondLst>
                                  <p:childTnLst>
                                    <p:set>
                                      <p:cBhvr>
                                        <p:cTn id="54" dur="1" fill="hold">
                                          <p:stCondLst>
                                            <p:cond delay="0"/>
                                          </p:stCondLst>
                                        </p:cTn>
                                        <p:tgtEl>
                                          <p:spTgt spid="155"/>
                                        </p:tgtEl>
                                        <p:attrNameLst>
                                          <p:attrName>style.visibility</p:attrName>
                                        </p:attrNameLst>
                                      </p:cBhvr>
                                      <p:to>
                                        <p:strVal val="visible"/>
                                      </p:to>
                                    </p:set>
                                    <p:animEffect transition="in" filter="wipe(down)">
                                      <p:cBhvr>
                                        <p:cTn id="55" dur="500"/>
                                        <p:tgtEl>
                                          <p:spTgt spid="155"/>
                                        </p:tgtEl>
                                      </p:cBhvr>
                                    </p:animEffect>
                                  </p:childTnLst>
                                </p:cTn>
                              </p:par>
                              <p:par>
                                <p:cTn id="56" presetID="22" presetClass="entr" presetSubtype="4" fill="hold" nodeType="withEffect">
                                  <p:stCondLst>
                                    <p:cond delay="0"/>
                                  </p:stCondLst>
                                  <p:childTnLst>
                                    <p:set>
                                      <p:cBhvr>
                                        <p:cTn id="57" dur="1" fill="hold">
                                          <p:stCondLst>
                                            <p:cond delay="0"/>
                                          </p:stCondLst>
                                        </p:cTn>
                                        <p:tgtEl>
                                          <p:spTgt spid="121"/>
                                        </p:tgtEl>
                                        <p:attrNameLst>
                                          <p:attrName>style.visibility</p:attrName>
                                        </p:attrNameLst>
                                      </p:cBhvr>
                                      <p:to>
                                        <p:strVal val="visible"/>
                                      </p:to>
                                    </p:set>
                                    <p:animEffect transition="in" filter="wipe(down)">
                                      <p:cBhvr>
                                        <p:cTn id="58" dur="500"/>
                                        <p:tgtEl>
                                          <p:spTgt spid="121"/>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xit" presetSubtype="4" fill="hold" nodeType="clickEffect">
                                  <p:stCondLst>
                                    <p:cond delay="0"/>
                                  </p:stCondLst>
                                  <p:childTnLst>
                                    <p:animEffect transition="out" filter="slide(fromBottom)">
                                      <p:cBhvr>
                                        <p:cTn id="62" dur="500"/>
                                        <p:tgtEl>
                                          <p:spTgt spid="155"/>
                                        </p:tgtEl>
                                      </p:cBhvr>
                                    </p:animEffect>
                                    <p:set>
                                      <p:cBhvr>
                                        <p:cTn id="63" dur="1" fill="hold">
                                          <p:stCondLst>
                                            <p:cond delay="499"/>
                                          </p:stCondLst>
                                        </p:cTn>
                                        <p:tgtEl>
                                          <p:spTgt spid="155"/>
                                        </p:tgtEl>
                                        <p:attrNameLst>
                                          <p:attrName>style.visibility</p:attrName>
                                        </p:attrNameLst>
                                      </p:cBhvr>
                                      <p:to>
                                        <p:strVal val="hidden"/>
                                      </p:to>
                                    </p:set>
                                  </p:childTnLst>
                                </p:cTn>
                              </p:par>
                              <p:par>
                                <p:cTn id="64" presetID="12" presetClass="exit" presetSubtype="4" fill="hold" nodeType="withEffect">
                                  <p:stCondLst>
                                    <p:cond delay="0"/>
                                  </p:stCondLst>
                                  <p:childTnLst>
                                    <p:animEffect transition="out" filter="slide(fromBottom)">
                                      <p:cBhvr>
                                        <p:cTn id="65" dur="500"/>
                                        <p:tgtEl>
                                          <p:spTgt spid="121"/>
                                        </p:tgtEl>
                                      </p:cBhvr>
                                    </p:animEffect>
                                    <p:set>
                                      <p:cBhvr>
                                        <p:cTn id="66" dur="1" fill="hold">
                                          <p:stCondLst>
                                            <p:cond delay="499"/>
                                          </p:stCondLst>
                                        </p:cTn>
                                        <p:tgtEl>
                                          <p:spTgt spid="121"/>
                                        </p:tgtEl>
                                        <p:attrNameLst>
                                          <p:attrName>style.visibility</p:attrName>
                                        </p:attrNameLst>
                                      </p:cBhvr>
                                      <p:to>
                                        <p:strVal val="hidden"/>
                                      </p:to>
                                    </p:set>
                                  </p:childTnLst>
                                </p:cTn>
                              </p:par>
                              <p:par>
                                <p:cTn id="67" presetID="6" presetClass="emph" presetSubtype="0" fill="hold" nodeType="withEffect">
                                  <p:stCondLst>
                                    <p:cond delay="0"/>
                                  </p:stCondLst>
                                  <p:childTnLst>
                                    <p:animScale>
                                      <p:cBhvr>
                                        <p:cTn id="68" dur="2000" fill="hold"/>
                                        <p:tgtEl>
                                          <p:spTgt spid="100"/>
                                        </p:tgtEl>
                                      </p:cBhvr>
                                      <p:by x="70000" y="100000"/>
                                    </p:animScale>
                                  </p:childTnLst>
                                </p:cTn>
                              </p:par>
                              <p:par>
                                <p:cTn id="69" presetID="22" presetClass="entr" presetSubtype="4" fill="hold" nodeType="withEffect">
                                  <p:stCondLst>
                                    <p:cond delay="0"/>
                                  </p:stCondLst>
                                  <p:childTnLst>
                                    <p:set>
                                      <p:cBhvr>
                                        <p:cTn id="70" dur="1" fill="hold">
                                          <p:stCondLst>
                                            <p:cond delay="0"/>
                                          </p:stCondLst>
                                        </p:cTn>
                                        <p:tgtEl>
                                          <p:spTgt spid="120"/>
                                        </p:tgtEl>
                                        <p:attrNameLst>
                                          <p:attrName>style.visibility</p:attrName>
                                        </p:attrNameLst>
                                      </p:cBhvr>
                                      <p:to>
                                        <p:strVal val="visible"/>
                                      </p:to>
                                    </p:set>
                                    <p:animEffect transition="in" filter="wipe(down)">
                                      <p:cBhvr>
                                        <p:cTn id="71" dur="500"/>
                                        <p:tgtEl>
                                          <p:spTgt spid="120"/>
                                        </p:tgtEl>
                                      </p:cBhvr>
                                    </p:animEffect>
                                  </p:childTnLst>
                                </p:cTn>
                              </p:par>
                              <p:par>
                                <p:cTn id="72" presetID="22" presetClass="entr" presetSubtype="4" fill="hold" nodeType="withEffect">
                                  <p:stCondLst>
                                    <p:cond delay="0"/>
                                  </p:stCondLst>
                                  <p:childTnLst>
                                    <p:set>
                                      <p:cBhvr>
                                        <p:cTn id="73" dur="1" fill="hold">
                                          <p:stCondLst>
                                            <p:cond delay="0"/>
                                          </p:stCondLst>
                                        </p:cTn>
                                        <p:tgtEl>
                                          <p:spTgt spid="191"/>
                                        </p:tgtEl>
                                        <p:attrNameLst>
                                          <p:attrName>style.visibility</p:attrName>
                                        </p:attrNameLst>
                                      </p:cBhvr>
                                      <p:to>
                                        <p:strVal val="visible"/>
                                      </p:to>
                                    </p:set>
                                    <p:animEffect transition="in" filter="wipe(down)">
                                      <p:cBhvr>
                                        <p:cTn id="74" dur="500"/>
                                        <p:tgtEl>
                                          <p:spTgt spid="191"/>
                                        </p:tgtEl>
                                      </p:cBhvr>
                                    </p:animEffect>
                                  </p:childTnLst>
                                </p:cTn>
                              </p:par>
                              <p:par>
                                <p:cTn id="75" presetID="22" presetClass="entr" presetSubtype="4" fill="hold" nodeType="withEffect">
                                  <p:stCondLst>
                                    <p:cond delay="0"/>
                                  </p:stCondLst>
                                  <p:childTnLst>
                                    <p:set>
                                      <p:cBhvr>
                                        <p:cTn id="76" dur="1" fill="hold">
                                          <p:stCondLst>
                                            <p:cond delay="0"/>
                                          </p:stCondLst>
                                        </p:cTn>
                                        <p:tgtEl>
                                          <p:spTgt spid="119"/>
                                        </p:tgtEl>
                                        <p:attrNameLst>
                                          <p:attrName>style.visibility</p:attrName>
                                        </p:attrNameLst>
                                      </p:cBhvr>
                                      <p:to>
                                        <p:strVal val="visible"/>
                                      </p:to>
                                    </p:set>
                                    <p:animEffect transition="in" filter="wipe(down)">
                                      <p:cBhvr>
                                        <p:cTn id="77" dur="500"/>
                                        <p:tgtEl>
                                          <p:spTgt spid="119"/>
                                        </p:tgtEl>
                                      </p:cBhvr>
                                    </p:animEffect>
                                  </p:childTnLst>
                                </p:cTn>
                              </p:par>
                              <p:par>
                                <p:cTn id="78" presetID="22" presetClass="entr" presetSubtype="4" fill="hold" nodeType="withEffect">
                                  <p:stCondLst>
                                    <p:cond delay="0"/>
                                  </p:stCondLst>
                                  <p:childTnLst>
                                    <p:set>
                                      <p:cBhvr>
                                        <p:cTn id="79" dur="1" fill="hold">
                                          <p:stCondLst>
                                            <p:cond delay="0"/>
                                          </p:stCondLst>
                                        </p:cTn>
                                        <p:tgtEl>
                                          <p:spTgt spid="190"/>
                                        </p:tgtEl>
                                        <p:attrNameLst>
                                          <p:attrName>style.visibility</p:attrName>
                                        </p:attrNameLst>
                                      </p:cBhvr>
                                      <p:to>
                                        <p:strVal val="visible"/>
                                      </p:to>
                                    </p:set>
                                    <p:animEffect transition="in" filter="wipe(down)">
                                      <p:cBhvr>
                                        <p:cTn id="80" dur="500"/>
                                        <p:tgtEl>
                                          <p:spTgt spid="190"/>
                                        </p:tgtEl>
                                      </p:cBhvr>
                                    </p:animEffect>
                                  </p:childTnLst>
                                </p:cTn>
                              </p:par>
                              <p:par>
                                <p:cTn id="81" presetID="0" presetClass="path" presetSubtype="0" repeatCount="indefinite" fill="hold" nodeType="withEffect">
                                  <p:stCondLst>
                                    <p:cond delay="0"/>
                                  </p:stCondLst>
                                  <p:childTnLst>
                                    <p:animMotion origin="layout" path="M -3.33333E-6 -1.85185E-6 L -0.08333 -1.85185E-6 " pathEditMode="relative" rAng="0" ptsTypes="AA">
                                      <p:cBhvr>
                                        <p:cTn id="82" dur="2000" fill="hold"/>
                                        <p:tgtEl>
                                          <p:spTgt spid="119"/>
                                        </p:tgtEl>
                                        <p:attrNameLst>
                                          <p:attrName>ppt_x</p:attrName>
                                          <p:attrName>ppt_y</p:attrName>
                                        </p:attrNameLst>
                                      </p:cBhvr>
                                      <p:rCtr x="-4167" y="0"/>
                                    </p:animMotion>
                                  </p:childTnLst>
                                </p:cTn>
                              </p:par>
                              <p:par>
                                <p:cTn id="83" presetID="0" presetClass="path" presetSubtype="0" repeatCount="indefinite" fill="hold" nodeType="withEffect">
                                  <p:stCondLst>
                                    <p:cond delay="0"/>
                                  </p:stCondLst>
                                  <p:childTnLst>
                                    <p:animMotion origin="layout" path="M -3.33333E-6 -1.85185E-6 L 0.075 -1.85185E-6 " pathEditMode="relative" rAng="0" ptsTypes="AA">
                                      <p:cBhvr>
                                        <p:cTn id="84" dur="2000" fill="hold"/>
                                        <p:tgtEl>
                                          <p:spTgt spid="120"/>
                                        </p:tgtEl>
                                        <p:attrNameLst>
                                          <p:attrName>ppt_x</p:attrName>
                                          <p:attrName>ppt_y</p:attrName>
                                        </p:attrNameLst>
                                      </p:cBhvr>
                                      <p:rCtr x="375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52616" y="1470454"/>
            <a:ext cx="10441460" cy="369332"/>
          </a:xfrm>
          <a:prstGeom prst="rect">
            <a:avLst/>
          </a:prstGeom>
          <a:noFill/>
        </p:spPr>
        <p:txBody>
          <a:bodyPr wrap="square" rtlCol="0">
            <a:spAutoFit/>
          </a:bodyPr>
          <a:lstStyle/>
          <a:p>
            <a:endParaRPr lang="en-US" dirty="0"/>
          </a:p>
        </p:txBody>
      </p:sp>
      <p:sp>
        <p:nvSpPr>
          <p:cNvPr id="3" name="TextBox 2"/>
          <p:cNvSpPr txBox="1"/>
          <p:nvPr/>
        </p:nvSpPr>
        <p:spPr>
          <a:xfrm>
            <a:off x="1334530" y="1470454"/>
            <a:ext cx="9415848" cy="5509200"/>
          </a:xfrm>
          <a:prstGeom prst="rect">
            <a:avLst/>
          </a:prstGeom>
          <a:noFill/>
        </p:spPr>
        <p:txBody>
          <a:bodyPr wrap="square" rtlCol="0">
            <a:spAutoFit/>
          </a:bodyPr>
          <a:lstStyle/>
          <a:p>
            <a:pPr>
              <a:defRPr/>
            </a:pPr>
            <a:r>
              <a:rPr lang="en-US" dirty="0" smtClean="0"/>
              <a:t> </a:t>
            </a:r>
          </a:p>
          <a:p>
            <a:pPr>
              <a:defRPr/>
            </a:pPr>
            <a:endParaRPr lang="en-US" dirty="0"/>
          </a:p>
          <a:p>
            <a:pPr>
              <a:defRPr/>
            </a:pPr>
            <a:endParaRPr lang="en-US" dirty="0" smtClean="0"/>
          </a:p>
          <a:p>
            <a:pPr>
              <a:defRPr/>
            </a:pPr>
            <a:endParaRPr lang="en-US" dirty="0" smtClean="0"/>
          </a:p>
          <a:p>
            <a:pPr>
              <a:defRPr/>
            </a:pPr>
            <a:endParaRPr lang="en-US" b="1" dirty="0"/>
          </a:p>
          <a:p>
            <a:pPr>
              <a:defRPr/>
            </a:pPr>
            <a:endParaRPr lang="en-US" b="1" dirty="0" smtClean="0"/>
          </a:p>
          <a:p>
            <a:pPr>
              <a:defRPr/>
            </a:pPr>
            <a:endParaRPr lang="en-US" b="1" dirty="0"/>
          </a:p>
          <a:p>
            <a:pPr>
              <a:defRPr/>
            </a:pPr>
            <a:endParaRPr lang="en-US" b="1" dirty="0" smtClean="0"/>
          </a:p>
          <a:p>
            <a:pPr>
              <a:defRPr/>
            </a:pPr>
            <a:endParaRPr lang="en-US" b="1" dirty="0"/>
          </a:p>
          <a:p>
            <a:pPr>
              <a:defRPr/>
            </a:pPr>
            <a:endParaRPr lang="en-US" sz="3200" b="1" dirty="0" smtClean="0"/>
          </a:p>
          <a:p>
            <a:pPr algn="ctr">
              <a:defRPr/>
            </a:pPr>
            <a:r>
              <a:rPr lang="en-US" sz="3200" b="1" dirty="0" smtClean="0"/>
              <a:t>             Robert </a:t>
            </a:r>
            <a:r>
              <a:rPr lang="en-US" sz="3200" b="1" dirty="0"/>
              <a:t>Hooke (1635-1703)</a:t>
            </a:r>
          </a:p>
          <a:p>
            <a:pPr algn="just">
              <a:defRPr/>
            </a:pPr>
            <a:r>
              <a:rPr lang="en-US" sz="3200" b="1" dirty="0"/>
              <a:t> </a:t>
            </a:r>
            <a:r>
              <a:rPr lang="en-US" sz="3600" dirty="0" err="1"/>
              <a:t>Nhà</a:t>
            </a:r>
            <a:r>
              <a:rPr lang="en-US" sz="3600" dirty="0"/>
              <a:t> </a:t>
            </a:r>
            <a:r>
              <a:rPr lang="en-US" sz="3600" dirty="0" err="1"/>
              <a:t>khoa</a:t>
            </a:r>
            <a:r>
              <a:rPr lang="en-US" sz="3600" dirty="0"/>
              <a:t> </a:t>
            </a:r>
            <a:r>
              <a:rPr lang="en-US" sz="3600" dirty="0" err="1"/>
              <a:t>học</a:t>
            </a:r>
            <a:r>
              <a:rPr lang="en-US" sz="3600" dirty="0"/>
              <a:t> </a:t>
            </a:r>
            <a:r>
              <a:rPr lang="en-US" sz="3600" dirty="0" err="1"/>
              <a:t>người</a:t>
            </a:r>
            <a:r>
              <a:rPr lang="en-US" sz="3600" dirty="0"/>
              <a:t> </a:t>
            </a:r>
            <a:r>
              <a:rPr lang="en-US" sz="3600" dirty="0" err="1"/>
              <a:t>Anh</a:t>
            </a:r>
            <a:r>
              <a:rPr lang="en-US" sz="3600" dirty="0"/>
              <a:t>, </a:t>
            </a:r>
            <a:r>
              <a:rPr lang="en-US" sz="3600" dirty="0" err="1"/>
              <a:t>là</a:t>
            </a:r>
            <a:r>
              <a:rPr lang="en-US" sz="3600" dirty="0"/>
              <a:t> </a:t>
            </a:r>
            <a:r>
              <a:rPr lang="en-US" sz="3600" dirty="0" err="1"/>
              <a:t>người</a:t>
            </a:r>
            <a:r>
              <a:rPr lang="en-US" sz="3600" dirty="0"/>
              <a:t> </a:t>
            </a:r>
            <a:r>
              <a:rPr lang="en-US" sz="3600" dirty="0" err="1"/>
              <a:t>đầu</a:t>
            </a:r>
            <a:r>
              <a:rPr lang="en-US" sz="3600" dirty="0"/>
              <a:t> </a:t>
            </a:r>
            <a:r>
              <a:rPr lang="en-US" sz="3600" dirty="0" err="1"/>
              <a:t>tiên</a:t>
            </a:r>
            <a:r>
              <a:rPr lang="en-US" sz="3600" dirty="0"/>
              <a:t> </a:t>
            </a:r>
            <a:r>
              <a:rPr lang="en-US" sz="3600" dirty="0" err="1"/>
              <a:t>tìm</a:t>
            </a:r>
            <a:r>
              <a:rPr lang="en-US" sz="3600" dirty="0"/>
              <a:t> </a:t>
            </a:r>
            <a:r>
              <a:rPr lang="en-US" sz="3600" dirty="0" err="1"/>
              <a:t>ra</a:t>
            </a:r>
            <a:r>
              <a:rPr lang="en-US" sz="3600" dirty="0"/>
              <a:t> </a:t>
            </a:r>
            <a:r>
              <a:rPr lang="en-US" sz="3600" dirty="0" err="1"/>
              <a:t>mối</a:t>
            </a:r>
            <a:r>
              <a:rPr lang="en-US" sz="3600" dirty="0"/>
              <a:t> </a:t>
            </a:r>
            <a:r>
              <a:rPr lang="en-US" sz="3600" dirty="0" err="1"/>
              <a:t>liên</a:t>
            </a:r>
            <a:r>
              <a:rPr lang="en-US" sz="3600" dirty="0"/>
              <a:t> </a:t>
            </a:r>
            <a:r>
              <a:rPr lang="en-US" sz="3600" dirty="0" err="1"/>
              <a:t>hệ</a:t>
            </a:r>
            <a:r>
              <a:rPr lang="en-US" sz="3600" dirty="0"/>
              <a:t> </a:t>
            </a:r>
            <a:r>
              <a:rPr lang="en-US" sz="3600" dirty="0" err="1"/>
              <a:t>giữa</a:t>
            </a:r>
            <a:r>
              <a:rPr lang="en-US" sz="3600" dirty="0"/>
              <a:t> </a:t>
            </a:r>
            <a:r>
              <a:rPr lang="en-US" sz="3600" dirty="0" err="1"/>
              <a:t>độ</a:t>
            </a:r>
            <a:r>
              <a:rPr lang="en-US" sz="3600" dirty="0"/>
              <a:t> </a:t>
            </a:r>
            <a:r>
              <a:rPr lang="en-US" sz="3600" dirty="0" err="1"/>
              <a:t>lớn</a:t>
            </a:r>
            <a:r>
              <a:rPr lang="en-US" sz="3600" dirty="0"/>
              <a:t> </a:t>
            </a:r>
            <a:r>
              <a:rPr lang="en-US" sz="3600" dirty="0" err="1"/>
              <a:t>của</a:t>
            </a:r>
            <a:r>
              <a:rPr lang="en-US" sz="3600" dirty="0"/>
              <a:t> </a:t>
            </a:r>
            <a:r>
              <a:rPr lang="en-US" sz="3600" dirty="0" err="1"/>
              <a:t>lực</a:t>
            </a:r>
            <a:r>
              <a:rPr lang="en-US" sz="3600" dirty="0"/>
              <a:t> </a:t>
            </a:r>
            <a:r>
              <a:rPr lang="en-US" sz="3600" dirty="0" err="1"/>
              <a:t>đàn</a:t>
            </a:r>
            <a:r>
              <a:rPr lang="en-US" sz="3600" dirty="0"/>
              <a:t> </a:t>
            </a:r>
            <a:r>
              <a:rPr lang="en-US" sz="3600" dirty="0" err="1"/>
              <a:t>hồi</a:t>
            </a:r>
            <a:r>
              <a:rPr lang="en-US" sz="3600" dirty="0"/>
              <a:t> </a:t>
            </a:r>
            <a:r>
              <a:rPr lang="en-US" sz="3600" dirty="0" err="1"/>
              <a:t>của</a:t>
            </a:r>
            <a:r>
              <a:rPr lang="en-US" sz="3600" dirty="0"/>
              <a:t> </a:t>
            </a:r>
            <a:r>
              <a:rPr lang="en-US" sz="3600" dirty="0" err="1"/>
              <a:t>lò</a:t>
            </a:r>
            <a:r>
              <a:rPr lang="en-US" sz="3600" dirty="0"/>
              <a:t> xo </a:t>
            </a:r>
            <a:r>
              <a:rPr lang="en-US" sz="3600" dirty="0" err="1"/>
              <a:t>và</a:t>
            </a:r>
            <a:r>
              <a:rPr lang="en-US" sz="3600" dirty="0"/>
              <a:t> </a:t>
            </a:r>
            <a:r>
              <a:rPr lang="en-US" sz="3600" dirty="0" err="1"/>
              <a:t>độ</a:t>
            </a:r>
            <a:r>
              <a:rPr lang="en-US" sz="3600" dirty="0"/>
              <a:t> </a:t>
            </a:r>
            <a:r>
              <a:rPr lang="en-US" sz="3600" dirty="0" err="1"/>
              <a:t>dãn</a:t>
            </a:r>
            <a:r>
              <a:rPr lang="en-US" sz="3600" dirty="0"/>
              <a:t> </a:t>
            </a:r>
            <a:r>
              <a:rPr lang="en-US" sz="3600" dirty="0" err="1"/>
              <a:t>của</a:t>
            </a:r>
            <a:r>
              <a:rPr lang="en-US" sz="3600" dirty="0"/>
              <a:t> </a:t>
            </a:r>
            <a:r>
              <a:rPr lang="en-US" sz="3600" dirty="0" err="1"/>
              <a:t>lò</a:t>
            </a:r>
            <a:r>
              <a:rPr lang="en-US" sz="3600" dirty="0"/>
              <a:t> xo.</a:t>
            </a:r>
          </a:p>
          <a:p>
            <a:endParaRPr lang="en-US" dirty="0"/>
          </a:p>
        </p:txBody>
      </p:sp>
      <p:pic>
        <p:nvPicPr>
          <p:cNvPr id="512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3513" y="803186"/>
            <a:ext cx="8353167" cy="36576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99678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34B24B92-8218-4362-A539-7178F14348FE}"/>
              </a:ext>
            </a:extLst>
          </p:cNvPr>
          <p:cNvGrpSpPr/>
          <p:nvPr/>
        </p:nvGrpSpPr>
        <p:grpSpPr>
          <a:xfrm>
            <a:off x="0" y="18953"/>
            <a:ext cx="11392930" cy="541687"/>
            <a:chOff x="202778" y="2270323"/>
            <a:chExt cx="8690965" cy="756154"/>
          </a:xfrm>
        </p:grpSpPr>
        <p:grpSp>
          <p:nvGrpSpPr>
            <p:cNvPr id="5" name="Group 70">
              <a:extLst>
                <a:ext uri="{FF2B5EF4-FFF2-40B4-BE49-F238E27FC236}">
                  <a16:creationId xmlns:a16="http://schemas.microsoft.com/office/drawing/2014/main" id="{A1C19E95-9679-48FF-9CC0-E4DD62284D9B}"/>
                </a:ext>
              </a:extLst>
            </p:cNvPr>
            <p:cNvGrpSpPr>
              <a:grpSpLocks/>
            </p:cNvGrpSpPr>
            <p:nvPr/>
          </p:nvGrpSpPr>
          <p:grpSpPr bwMode="auto">
            <a:xfrm>
              <a:off x="286106" y="2280389"/>
              <a:ext cx="8607637" cy="708275"/>
              <a:chOff x="564746" y="3403331"/>
              <a:chExt cx="4432531" cy="1364238"/>
            </a:xfrm>
          </p:grpSpPr>
          <p:pic>
            <p:nvPicPr>
              <p:cNvPr id="8" name="Picture 8" descr="empty-green-rectangle">
                <a:extLst>
                  <a:ext uri="{FF2B5EF4-FFF2-40B4-BE49-F238E27FC236}">
                    <a16:creationId xmlns:a16="http://schemas.microsoft.com/office/drawing/2014/main" id="{2D6D37B8-2BEA-4232-A36B-9132578772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746" y="3403331"/>
                <a:ext cx="4432531" cy="136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 descr="green-top-faded">
                <a:extLst>
                  <a:ext uri="{FF2B5EF4-FFF2-40B4-BE49-F238E27FC236}">
                    <a16:creationId xmlns:a16="http://schemas.microsoft.com/office/drawing/2014/main" id="{960B0052-F61E-435D-97F6-FCA03C8BAA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271425" y="3932028"/>
                <a:ext cx="1273935" cy="3960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 name="TextBox 5">
              <a:extLst>
                <a:ext uri="{FF2B5EF4-FFF2-40B4-BE49-F238E27FC236}">
                  <a16:creationId xmlns:a16="http://schemas.microsoft.com/office/drawing/2014/main" id="{F9E0B0CE-D240-45A3-813D-6D4D1B14DF95}"/>
                </a:ext>
              </a:extLst>
            </p:cNvPr>
            <p:cNvSpPr txBox="1"/>
            <p:nvPr/>
          </p:nvSpPr>
          <p:spPr bwMode="auto">
            <a:xfrm>
              <a:off x="202778" y="2304695"/>
              <a:ext cx="1501326" cy="687413"/>
            </a:xfrm>
            <a:prstGeom prst="rect">
              <a:avLst/>
            </a:prstGeom>
            <a:noFill/>
          </p:spPr>
          <p:txBody>
            <a:bodyPr wrap="square">
              <a:spAutoFit/>
            </a:bodyPr>
            <a:lstStyle/>
            <a:p>
              <a:pPr algn="ctr">
                <a:defRPr/>
              </a:pPr>
              <a:r>
                <a:rPr lang="en-US" sz="2600">
                  <a:ln w="18415" cmpd="sng">
                    <a:solidFill>
                      <a:srgbClr val="FFFFFF"/>
                    </a:solidFill>
                    <a:prstDash val="solid"/>
                  </a:ln>
                  <a:solidFill>
                    <a:srgbClr val="FFFFFF"/>
                  </a:solidFill>
                  <a:effectLst>
                    <a:glow rad="101600">
                      <a:schemeClr val="accent4">
                        <a:satMod val="175000"/>
                        <a:alpha val="40000"/>
                      </a:schemeClr>
                    </a:glow>
                    <a:outerShdw blurRad="63500" dir="3600000" algn="tl" rotWithShape="0">
                      <a:srgbClr val="000000">
                        <a:alpha val="70000"/>
                      </a:srgbClr>
                    </a:outerShdw>
                  </a:effectLst>
                  <a:latin typeface="Arial" panose="020B0604020202020204" pitchFamily="34" charset="0"/>
                  <a:cs typeface="Arial" panose="020B0604020202020204" pitchFamily="34" charset="0"/>
                </a:rPr>
                <a:t>II</a:t>
              </a:r>
              <a:endParaRPr lang="en-US" sz="2600" dirty="0">
                <a:ln w="18415" cmpd="sng">
                  <a:solidFill>
                    <a:srgbClr val="FFFFFF"/>
                  </a:solidFill>
                  <a:prstDash val="solid"/>
                </a:ln>
                <a:solidFill>
                  <a:srgbClr val="FFFFFF"/>
                </a:solidFill>
                <a:effectLst>
                  <a:glow rad="101600">
                    <a:schemeClr val="accent4">
                      <a:satMod val="175000"/>
                      <a:alpha val="40000"/>
                    </a:schemeClr>
                  </a:glow>
                  <a:outerShdw blurRad="63500" dir="3600000" algn="tl" rotWithShape="0">
                    <a:srgbClr val="000000">
                      <a:alpha val="70000"/>
                    </a:srgbClr>
                  </a:outerShdw>
                </a:effectLst>
                <a:latin typeface="Arial" panose="020B0604020202020204" pitchFamily="34" charset="0"/>
                <a:cs typeface="Arial" panose="020B0604020202020204" pitchFamily="34" charset="0"/>
              </a:endParaRPr>
            </a:p>
          </p:txBody>
        </p:sp>
        <p:sp>
          <p:nvSpPr>
            <p:cNvPr id="7" name="Rectangle 1026060">
              <a:extLst>
                <a:ext uri="{FF2B5EF4-FFF2-40B4-BE49-F238E27FC236}">
                  <a16:creationId xmlns:a16="http://schemas.microsoft.com/office/drawing/2014/main" id="{7D47A70F-9ED3-4BD9-B437-D762098CBDFA}"/>
                </a:ext>
              </a:extLst>
            </p:cNvPr>
            <p:cNvSpPr>
              <a:spLocks noChangeArrowheads="1"/>
            </p:cNvSpPr>
            <p:nvPr/>
          </p:nvSpPr>
          <p:spPr bwMode="auto">
            <a:xfrm>
              <a:off x="1256149" y="2270323"/>
              <a:ext cx="7555494" cy="756154"/>
            </a:xfrm>
            <a:prstGeom prst="rect">
              <a:avLst/>
            </a:prstGeom>
            <a:noFill/>
            <a:ln w="9525" algn="ctr">
              <a:noFill/>
              <a:miter lim="800000"/>
              <a:headEnd/>
              <a:tailEnd/>
            </a:ln>
          </p:spPr>
          <p:txBody>
            <a:bodyPr wrap="square" lIns="109728" tIns="54864" rIns="109728" bIns="54864">
              <a:spAutoFit/>
            </a:bodyPr>
            <a:lstStyle>
              <a:lvl1pPr marL="287338" indent="-287338" defTabSz="1095375">
                <a:defRPr>
                  <a:solidFill>
                    <a:schemeClr val="tx1"/>
                  </a:solidFill>
                  <a:latin typeface="Arial" panose="020B0604020202020204" pitchFamily="34" charset="0"/>
                </a:defRPr>
              </a:lvl1pPr>
              <a:lvl2pPr marL="742950" indent="-285750" defTabSz="1095375">
                <a:defRPr>
                  <a:solidFill>
                    <a:schemeClr val="tx1"/>
                  </a:solidFill>
                  <a:latin typeface="Arial" panose="020B0604020202020204" pitchFamily="34" charset="0"/>
                </a:defRPr>
              </a:lvl2pPr>
              <a:lvl3pPr marL="1143000" indent="-228600" defTabSz="1095375">
                <a:defRPr>
                  <a:solidFill>
                    <a:schemeClr val="tx1"/>
                  </a:solidFill>
                  <a:latin typeface="Arial" panose="020B0604020202020204" pitchFamily="34" charset="0"/>
                </a:defRPr>
              </a:lvl3pPr>
              <a:lvl4pPr marL="1600200" indent="-228600" defTabSz="1095375">
                <a:defRPr>
                  <a:solidFill>
                    <a:schemeClr val="tx1"/>
                  </a:solidFill>
                  <a:latin typeface="Arial" panose="020B0604020202020204" pitchFamily="34" charset="0"/>
                </a:defRPr>
              </a:lvl4pPr>
              <a:lvl5pPr marL="2057400" indent="-228600" defTabSz="1095375">
                <a:defRPr>
                  <a:solidFill>
                    <a:schemeClr val="tx1"/>
                  </a:solidFill>
                  <a:latin typeface="Arial" panose="020B0604020202020204" pitchFamily="34" charset="0"/>
                </a:defRPr>
              </a:lvl5pPr>
              <a:lvl6pPr marL="2514600" indent="-228600" defTabSz="1095375" fontAlgn="base">
                <a:spcBef>
                  <a:spcPct val="0"/>
                </a:spcBef>
                <a:spcAft>
                  <a:spcPct val="0"/>
                </a:spcAft>
                <a:defRPr>
                  <a:solidFill>
                    <a:schemeClr val="tx1"/>
                  </a:solidFill>
                  <a:latin typeface="Arial" panose="020B0604020202020204" pitchFamily="34" charset="0"/>
                </a:defRPr>
              </a:lvl6pPr>
              <a:lvl7pPr marL="2971800" indent="-228600" defTabSz="1095375" fontAlgn="base">
                <a:spcBef>
                  <a:spcPct val="0"/>
                </a:spcBef>
                <a:spcAft>
                  <a:spcPct val="0"/>
                </a:spcAft>
                <a:defRPr>
                  <a:solidFill>
                    <a:schemeClr val="tx1"/>
                  </a:solidFill>
                  <a:latin typeface="Arial" panose="020B0604020202020204" pitchFamily="34" charset="0"/>
                </a:defRPr>
              </a:lvl7pPr>
              <a:lvl8pPr marL="3429000" indent="-228600" defTabSz="1095375" fontAlgn="base">
                <a:spcBef>
                  <a:spcPct val="0"/>
                </a:spcBef>
                <a:spcAft>
                  <a:spcPct val="0"/>
                </a:spcAft>
                <a:defRPr>
                  <a:solidFill>
                    <a:schemeClr val="tx1"/>
                  </a:solidFill>
                  <a:latin typeface="Arial" panose="020B0604020202020204" pitchFamily="34" charset="0"/>
                </a:defRPr>
              </a:lvl8pPr>
              <a:lvl9pPr marL="3886200" indent="-228600" defTabSz="1095375" fontAlgn="base">
                <a:spcBef>
                  <a:spcPct val="0"/>
                </a:spcBef>
                <a:spcAft>
                  <a:spcPct val="0"/>
                </a:spcAft>
                <a:defRPr>
                  <a:solidFill>
                    <a:schemeClr val="tx1"/>
                  </a:solidFill>
                  <a:latin typeface="Arial" panose="020B0604020202020204" pitchFamily="34" charset="0"/>
                </a:defRPr>
              </a:lvl9pPr>
            </a:lstStyle>
            <a:p>
              <a:pPr marL="0" indent="0" defTabSz="1095376">
                <a:buClr>
                  <a:schemeClr val="tx2"/>
                </a:buClr>
                <a:buSzPct val="95000"/>
                <a:defRPr/>
              </a:pPr>
              <a:r>
                <a:rPr lang="en-US" altLang="en-US" sz="2800" b="1" i="1" dirty="0" err="1">
                  <a:solidFill>
                    <a:srgbClr val="0070C0"/>
                  </a:solidFill>
                  <a:cs typeface="Arial" panose="020B0604020202020204" pitchFamily="34" charset="0"/>
                </a:rPr>
                <a:t>Độ</a:t>
              </a:r>
              <a:r>
                <a:rPr lang="en-US" altLang="en-US" sz="2800" b="1" i="1" dirty="0">
                  <a:solidFill>
                    <a:srgbClr val="0070C0"/>
                  </a:solidFill>
                  <a:cs typeface="Arial" panose="020B0604020202020204" pitchFamily="34" charset="0"/>
                </a:rPr>
                <a:t> </a:t>
              </a:r>
              <a:r>
                <a:rPr lang="en-US" altLang="en-US" sz="2800" b="1" i="1" dirty="0" err="1">
                  <a:solidFill>
                    <a:srgbClr val="0070C0"/>
                  </a:solidFill>
                  <a:cs typeface="Arial" panose="020B0604020202020204" pitchFamily="34" charset="0"/>
                </a:rPr>
                <a:t>lớn</a:t>
              </a:r>
              <a:r>
                <a:rPr lang="en-US" altLang="en-US" sz="2800" b="1" i="1" dirty="0">
                  <a:solidFill>
                    <a:srgbClr val="0070C0"/>
                  </a:solidFill>
                  <a:cs typeface="Arial" panose="020B0604020202020204" pitchFamily="34" charset="0"/>
                </a:rPr>
                <a:t> </a:t>
              </a:r>
              <a:r>
                <a:rPr lang="en-US" altLang="en-US" sz="2800" b="1" i="1" dirty="0" err="1">
                  <a:solidFill>
                    <a:srgbClr val="0070C0"/>
                  </a:solidFill>
                  <a:cs typeface="Arial" panose="020B0604020202020204" pitchFamily="34" charset="0"/>
                </a:rPr>
                <a:t>của</a:t>
              </a:r>
              <a:r>
                <a:rPr lang="en-US" altLang="en-US" sz="2800" b="1" i="1" dirty="0">
                  <a:solidFill>
                    <a:srgbClr val="0070C0"/>
                  </a:solidFill>
                  <a:cs typeface="Arial" panose="020B0604020202020204" pitchFamily="34" charset="0"/>
                </a:rPr>
                <a:t> </a:t>
              </a:r>
              <a:r>
                <a:rPr lang="en-US" altLang="en-US" sz="2800" b="1" i="1" dirty="0" err="1">
                  <a:solidFill>
                    <a:srgbClr val="0070C0"/>
                  </a:solidFill>
                  <a:cs typeface="Arial" panose="020B0604020202020204" pitchFamily="34" charset="0"/>
                </a:rPr>
                <a:t>lực</a:t>
              </a:r>
              <a:r>
                <a:rPr lang="en-US" altLang="en-US" sz="2800" b="1" i="1" dirty="0">
                  <a:solidFill>
                    <a:srgbClr val="0070C0"/>
                  </a:solidFill>
                  <a:cs typeface="Arial" panose="020B0604020202020204" pitchFamily="34" charset="0"/>
                </a:rPr>
                <a:t> </a:t>
              </a:r>
              <a:r>
                <a:rPr lang="en-US" altLang="en-US" sz="2800" b="1" i="1" dirty="0" err="1">
                  <a:solidFill>
                    <a:srgbClr val="0070C0"/>
                  </a:solidFill>
                  <a:cs typeface="Arial" panose="020B0604020202020204" pitchFamily="34" charset="0"/>
                </a:rPr>
                <a:t>đàn</a:t>
              </a:r>
              <a:r>
                <a:rPr lang="en-US" altLang="en-US" sz="2800" b="1" i="1" dirty="0">
                  <a:solidFill>
                    <a:srgbClr val="0070C0"/>
                  </a:solidFill>
                  <a:cs typeface="Arial" panose="020B0604020202020204" pitchFamily="34" charset="0"/>
                </a:rPr>
                <a:t> </a:t>
              </a:r>
              <a:r>
                <a:rPr lang="en-US" altLang="en-US" sz="2800" b="1" i="1" dirty="0" err="1">
                  <a:solidFill>
                    <a:srgbClr val="0070C0"/>
                  </a:solidFill>
                  <a:cs typeface="Arial" panose="020B0604020202020204" pitchFamily="34" charset="0"/>
                </a:rPr>
                <a:t>hồi</a:t>
              </a:r>
              <a:r>
                <a:rPr lang="en-US" altLang="en-US" sz="2800" b="1" i="1" dirty="0">
                  <a:solidFill>
                    <a:srgbClr val="0070C0"/>
                  </a:solidFill>
                  <a:cs typeface="Arial" panose="020B0604020202020204" pitchFamily="34" charset="0"/>
                </a:rPr>
                <a:t> </a:t>
              </a:r>
              <a:r>
                <a:rPr lang="en-US" altLang="en-US" sz="2800" b="1" i="1" dirty="0" err="1">
                  <a:solidFill>
                    <a:srgbClr val="0070C0"/>
                  </a:solidFill>
                  <a:cs typeface="Arial" panose="020B0604020202020204" pitchFamily="34" charset="0"/>
                </a:rPr>
                <a:t>của</a:t>
              </a:r>
              <a:r>
                <a:rPr lang="en-US" altLang="en-US" sz="2800" b="1" i="1" dirty="0">
                  <a:solidFill>
                    <a:srgbClr val="0070C0"/>
                  </a:solidFill>
                  <a:cs typeface="Arial" panose="020B0604020202020204" pitchFamily="34" charset="0"/>
                </a:rPr>
                <a:t> </a:t>
              </a:r>
              <a:r>
                <a:rPr lang="en-US" altLang="en-US" sz="2800" b="1" i="1" dirty="0" err="1">
                  <a:solidFill>
                    <a:srgbClr val="0070C0"/>
                  </a:solidFill>
                  <a:cs typeface="Arial" panose="020B0604020202020204" pitchFamily="34" charset="0"/>
                </a:rPr>
                <a:t>lò</a:t>
              </a:r>
              <a:r>
                <a:rPr lang="en-US" altLang="en-US" sz="2800" b="1" i="1" dirty="0">
                  <a:solidFill>
                    <a:srgbClr val="0070C0"/>
                  </a:solidFill>
                  <a:cs typeface="Arial" panose="020B0604020202020204" pitchFamily="34" charset="0"/>
                </a:rPr>
                <a:t> xo. </a:t>
              </a:r>
              <a:r>
                <a:rPr lang="en-US" altLang="en-US" sz="2800" b="1" i="1" dirty="0" err="1">
                  <a:solidFill>
                    <a:srgbClr val="0070C0"/>
                  </a:solidFill>
                  <a:cs typeface="Arial" panose="020B0604020202020204" pitchFamily="34" charset="0"/>
                </a:rPr>
                <a:t>Định</a:t>
              </a:r>
              <a:r>
                <a:rPr lang="en-US" altLang="en-US" sz="2800" b="1" i="1" dirty="0">
                  <a:solidFill>
                    <a:srgbClr val="0070C0"/>
                  </a:solidFill>
                  <a:cs typeface="Arial" panose="020B0604020202020204" pitchFamily="34" charset="0"/>
                </a:rPr>
                <a:t> </a:t>
              </a:r>
              <a:r>
                <a:rPr lang="en-US" altLang="en-US" sz="2800" b="1" i="1" dirty="0" err="1">
                  <a:solidFill>
                    <a:srgbClr val="0070C0"/>
                  </a:solidFill>
                  <a:cs typeface="Arial" panose="020B0604020202020204" pitchFamily="34" charset="0"/>
                </a:rPr>
                <a:t>luật</a:t>
              </a:r>
              <a:r>
                <a:rPr lang="en-US" altLang="en-US" sz="2800" b="1" i="1" dirty="0">
                  <a:solidFill>
                    <a:srgbClr val="0070C0"/>
                  </a:solidFill>
                  <a:cs typeface="Arial" panose="020B0604020202020204" pitchFamily="34" charset="0"/>
                </a:rPr>
                <a:t> Hooke</a:t>
              </a:r>
              <a:endParaRPr lang="en-US" sz="2800" b="1" i="1" dirty="0">
                <a:solidFill>
                  <a:srgbClr val="0070C0"/>
                </a:solidFill>
                <a:cs typeface="Arial" panose="020B0604020202020204" pitchFamily="34" charset="0"/>
              </a:endParaRPr>
            </a:p>
          </p:txBody>
        </p:sp>
      </p:grpSp>
      <p:sp>
        <p:nvSpPr>
          <p:cNvPr id="10" name="Text Box 9">
            <a:extLst>
              <a:ext uri="{FF2B5EF4-FFF2-40B4-BE49-F238E27FC236}">
                <a16:creationId xmlns:a16="http://schemas.microsoft.com/office/drawing/2014/main" id="{0681F2D6-83CA-4026-81B6-9618056101C3}"/>
              </a:ext>
            </a:extLst>
          </p:cNvPr>
          <p:cNvSpPr txBox="1">
            <a:spLocks noChangeArrowheads="1"/>
          </p:cNvSpPr>
          <p:nvPr/>
        </p:nvSpPr>
        <p:spPr bwMode="auto">
          <a:xfrm>
            <a:off x="838200" y="608691"/>
            <a:ext cx="5384801" cy="461665"/>
          </a:xfrm>
          <a:prstGeom prst="rect">
            <a:avLst/>
          </a:prstGeom>
          <a:noFill/>
          <a:ln w="9525">
            <a:noFill/>
            <a:miter lim="800000"/>
            <a:headEnd/>
            <a:tailEnd/>
          </a:ln>
          <a:effectLst/>
        </p:spPr>
        <p:txBody>
          <a:bodyPr wrap="square">
            <a:spAutoFit/>
          </a:bodyPr>
          <a:lstStyle/>
          <a:p>
            <a:pPr>
              <a:spcBef>
                <a:spcPct val="50000"/>
              </a:spcBef>
            </a:pPr>
            <a:r>
              <a:rPr lang="en-US" sz="2400" b="1" i="1" dirty="0">
                <a:solidFill>
                  <a:srgbClr val="003964"/>
                </a:solidFill>
                <a:latin typeface="Arial" panose="020B0604020202020204" pitchFamily="34" charset="0"/>
                <a:cs typeface="Arial" panose="020B0604020202020204" pitchFamily="34" charset="0"/>
              </a:rPr>
              <a:t>1. </a:t>
            </a:r>
            <a:r>
              <a:rPr lang="en-US" sz="2400" b="1" i="1" dirty="0" err="1">
                <a:solidFill>
                  <a:srgbClr val="003964"/>
                </a:solidFill>
                <a:latin typeface="Arial" panose="020B0604020202020204" pitchFamily="34" charset="0"/>
                <a:cs typeface="Arial" panose="020B0604020202020204" pitchFamily="34" charset="0"/>
              </a:rPr>
              <a:t>Thí</a:t>
            </a:r>
            <a:r>
              <a:rPr lang="en-US" sz="2400" b="1" i="1" dirty="0">
                <a:solidFill>
                  <a:srgbClr val="003964"/>
                </a:solidFill>
                <a:latin typeface="Arial" panose="020B0604020202020204" pitchFamily="34" charset="0"/>
                <a:cs typeface="Arial" panose="020B0604020202020204" pitchFamily="34" charset="0"/>
              </a:rPr>
              <a:t> </a:t>
            </a:r>
            <a:r>
              <a:rPr lang="en-US" sz="2400" b="1" i="1" dirty="0" err="1">
                <a:solidFill>
                  <a:srgbClr val="003964"/>
                </a:solidFill>
                <a:latin typeface="Arial" panose="020B0604020202020204" pitchFamily="34" charset="0"/>
                <a:cs typeface="Arial" panose="020B0604020202020204" pitchFamily="34" charset="0"/>
              </a:rPr>
              <a:t>nghiệm</a:t>
            </a:r>
            <a:endParaRPr lang="en-US" sz="2400" i="1" dirty="0">
              <a:solidFill>
                <a:srgbClr val="003964"/>
              </a:solidFill>
              <a:latin typeface="Arial" panose="020B060402020202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08DFFAEE-DF6F-424F-9147-65C569EDD568}"/>
              </a:ext>
            </a:extLst>
          </p:cNvPr>
          <p:cNvPicPr>
            <a:picLocks noChangeAspect="1"/>
          </p:cNvPicPr>
          <p:nvPr/>
        </p:nvPicPr>
        <p:blipFill>
          <a:blip r:embed="rId4"/>
          <a:stretch>
            <a:fillRect/>
          </a:stretch>
        </p:blipFill>
        <p:spPr>
          <a:xfrm>
            <a:off x="825500" y="1143028"/>
            <a:ext cx="10300173" cy="4753456"/>
          </a:xfrm>
          <a:prstGeom prst="rect">
            <a:avLst/>
          </a:prstGeom>
        </p:spPr>
      </p:pic>
      <p:sp>
        <p:nvSpPr>
          <p:cNvPr id="14" name="Rectangle 13">
            <a:extLst>
              <a:ext uri="{FF2B5EF4-FFF2-40B4-BE49-F238E27FC236}">
                <a16:creationId xmlns:a16="http://schemas.microsoft.com/office/drawing/2014/main" id="{F65CD4D7-AF35-4113-922A-6C13A6B04E0A}"/>
              </a:ext>
            </a:extLst>
          </p:cNvPr>
          <p:cNvSpPr/>
          <p:nvPr/>
        </p:nvSpPr>
        <p:spPr>
          <a:xfrm>
            <a:off x="838200" y="5896484"/>
            <a:ext cx="10896600" cy="9615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a:latin typeface="Arial" panose="020B0604020202020204" pitchFamily="34" charset="0"/>
              <a:cs typeface="Arial" panose="020B0604020202020204" pitchFamily="34" charset="0"/>
            </a:endParaRPr>
          </a:p>
        </p:txBody>
      </p:sp>
      <p:pic>
        <p:nvPicPr>
          <p:cNvPr id="16" name="Picture 5" descr="empty-blue-rectangle">
            <a:extLst>
              <a:ext uri="{FF2B5EF4-FFF2-40B4-BE49-F238E27FC236}">
                <a16:creationId xmlns:a16="http://schemas.microsoft.com/office/drawing/2014/main" id="{EC8E4333-7242-47FF-A9B0-55DE536FB8C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8156" y="5753835"/>
            <a:ext cx="11955688" cy="1104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a:extLst>
              <a:ext uri="{FF2B5EF4-FFF2-40B4-BE49-F238E27FC236}">
                <a16:creationId xmlns:a16="http://schemas.microsoft.com/office/drawing/2014/main" id="{AA390333-3D4C-4AD9-AEE5-B152B779B81B}"/>
              </a:ext>
            </a:extLst>
          </p:cNvPr>
          <p:cNvSpPr/>
          <p:nvPr/>
        </p:nvSpPr>
        <p:spPr>
          <a:xfrm>
            <a:off x="1066327" y="5798086"/>
            <a:ext cx="10059346" cy="1015663"/>
          </a:xfrm>
          <a:prstGeom prst="rect">
            <a:avLst/>
          </a:prstGeom>
          <a:noFill/>
        </p:spPr>
        <p:txBody>
          <a:bodyPr wrap="square">
            <a:spAutoFit/>
          </a:bodyPr>
          <a:lstStyle/>
          <a:p>
            <a:pPr algn="ctr"/>
            <a:r>
              <a:rPr lang="en-US" altLang="en-US" sz="3000" i="1">
                <a:solidFill>
                  <a:srgbClr val="C00000"/>
                </a:solidFill>
                <a:latin typeface="Arial" panose="020B0604020202020204" pitchFamily="34" charset="0"/>
                <a:cs typeface="Arial" panose="020B0604020202020204" pitchFamily="34" charset="0"/>
              </a:rPr>
              <a:t>Độ biến dạng của lò xo là hiệu giữa chiều dài khi biến dạng và chiều dài tự nhiên của lò xo:  </a:t>
            </a:r>
            <a:r>
              <a:rPr lang="en-US" altLang="en-US" sz="3000" i="1">
                <a:solidFill>
                  <a:srgbClr val="C00000"/>
                </a:solidFill>
                <a:latin typeface="Arial" panose="020B0604020202020204" pitchFamily="34" charset="0"/>
                <a:cs typeface="Arial" panose="020B0604020202020204" pitchFamily="34" charset="0"/>
                <a:sym typeface="Symbol" panose="05050102010706020507" pitchFamily="18" charset="2"/>
              </a:rPr>
              <a:t>l = l – l</a:t>
            </a:r>
            <a:r>
              <a:rPr lang="en-US" altLang="en-US" sz="3000" i="1" baseline="-25000">
                <a:solidFill>
                  <a:srgbClr val="C00000"/>
                </a:solidFill>
                <a:latin typeface="Arial" panose="020B0604020202020204" pitchFamily="34" charset="0"/>
                <a:cs typeface="Arial" panose="020B0604020202020204" pitchFamily="34" charset="0"/>
                <a:sym typeface="Symbol" panose="05050102010706020507" pitchFamily="18" charset="2"/>
              </a:rPr>
              <a:t>0</a:t>
            </a:r>
          </a:p>
        </p:txBody>
      </p:sp>
      <p:cxnSp>
        <p:nvCxnSpPr>
          <p:cNvPr id="3" name="Straight Arrow Connector 2"/>
          <p:cNvCxnSpPr/>
          <p:nvPr/>
        </p:nvCxnSpPr>
        <p:spPr>
          <a:xfrm>
            <a:off x="2170545" y="4775200"/>
            <a:ext cx="5806210" cy="1911"/>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1302328" y="4856205"/>
            <a:ext cx="3121392" cy="523220"/>
          </a:xfrm>
          <a:prstGeom prst="rect">
            <a:avLst/>
          </a:prstGeom>
          <a:noFill/>
        </p:spPr>
        <p:txBody>
          <a:bodyPr wrap="square" rtlCol="0">
            <a:spAutoFit/>
          </a:bodyPr>
          <a:lstStyle/>
          <a:p>
            <a:r>
              <a:rPr lang="en-US" sz="2800" dirty="0" err="1" smtClean="0">
                <a:solidFill>
                  <a:srgbClr val="0070C0"/>
                </a:solidFill>
              </a:rPr>
              <a:t>Chiều</a:t>
            </a:r>
            <a:r>
              <a:rPr lang="en-US" sz="2800" dirty="0" smtClean="0">
                <a:solidFill>
                  <a:srgbClr val="0070C0"/>
                </a:solidFill>
              </a:rPr>
              <a:t> </a:t>
            </a:r>
            <a:r>
              <a:rPr lang="en-US" sz="2800" dirty="0" err="1" smtClean="0">
                <a:solidFill>
                  <a:srgbClr val="0070C0"/>
                </a:solidFill>
              </a:rPr>
              <a:t>dài</a:t>
            </a:r>
            <a:r>
              <a:rPr lang="en-US" sz="2800" dirty="0" smtClean="0">
                <a:solidFill>
                  <a:srgbClr val="0070C0"/>
                </a:solidFill>
              </a:rPr>
              <a:t> </a:t>
            </a:r>
            <a:r>
              <a:rPr lang="en-US" sz="2800" dirty="0" err="1" smtClean="0">
                <a:solidFill>
                  <a:srgbClr val="0070C0"/>
                </a:solidFill>
              </a:rPr>
              <a:t>lúc</a:t>
            </a:r>
            <a:r>
              <a:rPr lang="en-US" sz="2800" dirty="0" smtClean="0">
                <a:solidFill>
                  <a:srgbClr val="0070C0"/>
                </a:solidFill>
              </a:rPr>
              <a:t> </a:t>
            </a:r>
            <a:r>
              <a:rPr lang="en-US" sz="2800" dirty="0" err="1" smtClean="0">
                <a:solidFill>
                  <a:srgbClr val="0070C0"/>
                </a:solidFill>
              </a:rPr>
              <a:t>sau</a:t>
            </a:r>
            <a:r>
              <a:rPr lang="en-US" sz="2800" dirty="0" smtClean="0">
                <a:solidFill>
                  <a:srgbClr val="0070C0"/>
                </a:solidFill>
              </a:rPr>
              <a:t> l</a:t>
            </a:r>
            <a:endParaRPr lang="en-US" sz="2800" dirty="0">
              <a:solidFill>
                <a:srgbClr val="0070C0"/>
              </a:solidFill>
            </a:endParaRPr>
          </a:p>
        </p:txBody>
      </p:sp>
    </p:spTree>
    <p:extLst>
      <p:ext uri="{BB962C8B-B14F-4D97-AF65-F5344CB8AC3E}">
        <p14:creationId xmlns:p14="http://schemas.microsoft.com/office/powerpoint/2010/main" val="15835182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linds(horizontal)">
                                      <p:cBhvr>
                                        <p:cTn id="1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79622" y="1050324"/>
            <a:ext cx="10453816" cy="2369880"/>
          </a:xfrm>
          <a:prstGeom prst="rect">
            <a:avLst/>
          </a:prstGeom>
          <a:noFill/>
        </p:spPr>
        <p:txBody>
          <a:bodyPr wrap="square" rtlCol="0">
            <a:spAutoFit/>
          </a:bodyPr>
          <a:lstStyle/>
          <a:p>
            <a:r>
              <a:rPr lang="en-US" sz="4000" b="1" i="1" dirty="0" smtClean="0">
                <a:solidFill>
                  <a:srgbClr val="170A66"/>
                </a:solidFill>
              </a:rPr>
              <a:t>2. </a:t>
            </a:r>
            <a:r>
              <a:rPr lang="en-US" sz="4000" b="1" i="1" dirty="0" err="1" smtClean="0">
                <a:solidFill>
                  <a:srgbClr val="170A66"/>
                </a:solidFill>
              </a:rPr>
              <a:t>Giới</a:t>
            </a:r>
            <a:r>
              <a:rPr lang="en-US" sz="4000" b="1" i="1" dirty="0" smtClean="0">
                <a:solidFill>
                  <a:srgbClr val="170A66"/>
                </a:solidFill>
              </a:rPr>
              <a:t> </a:t>
            </a:r>
            <a:r>
              <a:rPr lang="en-US" sz="4000" b="1" i="1" dirty="0" err="1" smtClean="0">
                <a:solidFill>
                  <a:srgbClr val="170A66"/>
                </a:solidFill>
              </a:rPr>
              <a:t>hạn</a:t>
            </a:r>
            <a:r>
              <a:rPr lang="en-US" sz="4000" b="1" i="1" dirty="0" smtClean="0">
                <a:solidFill>
                  <a:srgbClr val="170A66"/>
                </a:solidFill>
              </a:rPr>
              <a:t> </a:t>
            </a:r>
            <a:r>
              <a:rPr lang="en-US" sz="4000" b="1" i="1" dirty="0" err="1" smtClean="0">
                <a:solidFill>
                  <a:srgbClr val="170A66"/>
                </a:solidFill>
              </a:rPr>
              <a:t>đàn</a:t>
            </a:r>
            <a:r>
              <a:rPr lang="en-US" sz="4000" b="1" i="1" dirty="0" smtClean="0">
                <a:solidFill>
                  <a:srgbClr val="170A66"/>
                </a:solidFill>
              </a:rPr>
              <a:t> </a:t>
            </a:r>
            <a:r>
              <a:rPr lang="en-US" sz="4000" b="1" i="1" dirty="0" err="1" smtClean="0">
                <a:solidFill>
                  <a:srgbClr val="170A66"/>
                </a:solidFill>
              </a:rPr>
              <a:t>hồi</a:t>
            </a:r>
            <a:r>
              <a:rPr lang="en-US" sz="4000" b="1" i="1" dirty="0" smtClean="0">
                <a:solidFill>
                  <a:srgbClr val="170A66"/>
                </a:solidFill>
              </a:rPr>
              <a:t> </a:t>
            </a:r>
            <a:r>
              <a:rPr lang="en-US" sz="4000" b="1" i="1" dirty="0" err="1" smtClean="0">
                <a:solidFill>
                  <a:srgbClr val="170A66"/>
                </a:solidFill>
              </a:rPr>
              <a:t>của</a:t>
            </a:r>
            <a:r>
              <a:rPr lang="en-US" sz="4000" b="1" i="1" dirty="0" smtClean="0">
                <a:solidFill>
                  <a:srgbClr val="170A66"/>
                </a:solidFill>
              </a:rPr>
              <a:t> </a:t>
            </a:r>
            <a:r>
              <a:rPr lang="en-US" sz="4000" b="1" i="1" dirty="0" err="1" smtClean="0">
                <a:solidFill>
                  <a:srgbClr val="170A66"/>
                </a:solidFill>
              </a:rPr>
              <a:t>lò</a:t>
            </a:r>
            <a:r>
              <a:rPr lang="en-US" sz="4000" b="1" i="1" dirty="0" smtClean="0">
                <a:solidFill>
                  <a:srgbClr val="170A66"/>
                </a:solidFill>
              </a:rPr>
              <a:t> xo</a:t>
            </a:r>
          </a:p>
          <a:p>
            <a:r>
              <a:rPr lang="en-GB" sz="3600" dirty="0" err="1" smtClean="0"/>
              <a:t>Khi</a:t>
            </a:r>
            <a:r>
              <a:rPr lang="en-GB" sz="3600" dirty="0" smtClean="0"/>
              <a:t> </a:t>
            </a:r>
            <a:r>
              <a:rPr lang="en-GB" sz="3600" dirty="0" err="1"/>
              <a:t>ngoại</a:t>
            </a:r>
            <a:r>
              <a:rPr lang="en-GB" sz="3600" dirty="0"/>
              <a:t> </a:t>
            </a:r>
            <a:r>
              <a:rPr lang="en-GB" sz="3600" dirty="0" err="1"/>
              <a:t>lực</a:t>
            </a:r>
            <a:r>
              <a:rPr lang="en-GB" sz="3600" dirty="0"/>
              <a:t> </a:t>
            </a:r>
            <a:r>
              <a:rPr lang="en-GB" sz="3600" dirty="0" err="1"/>
              <a:t>tác</a:t>
            </a:r>
            <a:r>
              <a:rPr lang="en-GB" sz="3600" dirty="0"/>
              <a:t> </a:t>
            </a:r>
            <a:r>
              <a:rPr lang="en-GB" sz="3600" dirty="0" err="1"/>
              <a:t>dụng</a:t>
            </a:r>
            <a:r>
              <a:rPr lang="en-GB" sz="3600" dirty="0"/>
              <a:t> </a:t>
            </a:r>
            <a:r>
              <a:rPr lang="en-GB" sz="3600" dirty="0" err="1"/>
              <a:t>quá</a:t>
            </a:r>
            <a:r>
              <a:rPr lang="en-GB" sz="3600" dirty="0"/>
              <a:t> </a:t>
            </a:r>
            <a:r>
              <a:rPr lang="en-GB" sz="3600" dirty="0" err="1"/>
              <a:t>lớn</a:t>
            </a:r>
            <a:r>
              <a:rPr lang="en-GB" sz="3600" dirty="0"/>
              <a:t>, </a:t>
            </a:r>
            <a:r>
              <a:rPr lang="en-GB" sz="3600" dirty="0" err="1"/>
              <a:t>vượt</a:t>
            </a:r>
            <a:r>
              <a:rPr lang="en-GB" sz="3600" dirty="0"/>
              <a:t> </a:t>
            </a:r>
            <a:r>
              <a:rPr lang="en-GB" sz="3600" dirty="0" err="1" smtClean="0"/>
              <a:t>quá</a:t>
            </a:r>
            <a:r>
              <a:rPr lang="en-GB" sz="3600" dirty="0" smtClean="0"/>
              <a:t> </a:t>
            </a:r>
            <a:r>
              <a:rPr lang="en-GB" sz="3600" dirty="0" err="1"/>
              <a:t>giới</a:t>
            </a:r>
            <a:r>
              <a:rPr lang="en-GB" sz="3600" dirty="0"/>
              <a:t> </a:t>
            </a:r>
            <a:r>
              <a:rPr lang="en-GB" sz="3600" dirty="0" err="1" smtClean="0"/>
              <a:t>hạn</a:t>
            </a:r>
            <a:r>
              <a:rPr lang="en-GB" sz="3600" dirty="0" smtClean="0"/>
              <a:t> </a:t>
            </a:r>
            <a:r>
              <a:rPr lang="en-GB" sz="3600" dirty="0" err="1"/>
              <a:t>của</a:t>
            </a:r>
            <a:r>
              <a:rPr lang="en-GB" sz="3600" dirty="0"/>
              <a:t> </a:t>
            </a:r>
            <a:r>
              <a:rPr lang="en-GB" sz="3600" dirty="0" err="1"/>
              <a:t>vật</a:t>
            </a:r>
            <a:r>
              <a:rPr lang="en-GB" sz="3600" dirty="0"/>
              <a:t> </a:t>
            </a:r>
            <a:r>
              <a:rPr lang="en-GB" sz="3600" dirty="0" err="1"/>
              <a:t>đàn</a:t>
            </a:r>
            <a:r>
              <a:rPr lang="en-GB" sz="3600" dirty="0"/>
              <a:t> </a:t>
            </a:r>
            <a:r>
              <a:rPr lang="en-GB" sz="3600" dirty="0" err="1"/>
              <a:t>hồi</a:t>
            </a:r>
            <a:r>
              <a:rPr lang="en-GB" sz="3600" dirty="0"/>
              <a:t> </a:t>
            </a:r>
            <a:r>
              <a:rPr lang="en-GB" sz="3600" dirty="0" err="1"/>
              <a:t>thì</a:t>
            </a:r>
            <a:r>
              <a:rPr lang="en-GB" sz="3600" dirty="0"/>
              <a:t> </a:t>
            </a:r>
            <a:r>
              <a:rPr lang="en-GB" sz="3600" dirty="0" err="1"/>
              <a:t>lực</a:t>
            </a:r>
            <a:r>
              <a:rPr lang="en-GB" sz="3600" dirty="0"/>
              <a:t> </a:t>
            </a:r>
            <a:r>
              <a:rPr lang="en-GB" sz="3600" dirty="0" err="1"/>
              <a:t>đàn</a:t>
            </a:r>
            <a:r>
              <a:rPr lang="en-GB" sz="3600" dirty="0"/>
              <a:t> </a:t>
            </a:r>
            <a:r>
              <a:rPr lang="en-GB" sz="3600" dirty="0" err="1"/>
              <a:t>hồi</a:t>
            </a:r>
            <a:r>
              <a:rPr lang="en-GB" sz="3600" dirty="0"/>
              <a:t> </a:t>
            </a:r>
            <a:r>
              <a:rPr lang="en-GB" sz="3600" dirty="0" err="1"/>
              <a:t>sẽ</a:t>
            </a:r>
            <a:r>
              <a:rPr lang="en-GB" sz="3600" dirty="0"/>
              <a:t> </a:t>
            </a:r>
            <a:r>
              <a:rPr lang="en-GB" sz="3600" dirty="0" err="1"/>
              <a:t>mất</a:t>
            </a:r>
            <a:r>
              <a:rPr lang="en-GB" sz="3600" dirty="0"/>
              <a:t> </a:t>
            </a:r>
            <a:r>
              <a:rPr lang="en-GB" sz="3600" dirty="0" err="1"/>
              <a:t>đi</a:t>
            </a:r>
            <a:r>
              <a:rPr lang="en-GB" sz="3600" dirty="0"/>
              <a:t> </a:t>
            </a:r>
            <a:r>
              <a:rPr lang="en-GB" sz="3600" dirty="0" err="1"/>
              <a:t>nên</a:t>
            </a:r>
            <a:r>
              <a:rPr lang="en-GB" sz="3600" dirty="0"/>
              <a:t> </a:t>
            </a:r>
            <a:r>
              <a:rPr lang="en-GB" sz="3600" dirty="0" err="1"/>
              <a:t>vật</a:t>
            </a:r>
            <a:r>
              <a:rPr lang="en-GB" sz="3600" dirty="0"/>
              <a:t> </a:t>
            </a:r>
            <a:r>
              <a:rPr lang="en-GB" sz="3600" dirty="0" err="1"/>
              <a:t>không</a:t>
            </a:r>
            <a:r>
              <a:rPr lang="en-GB" sz="3600" dirty="0"/>
              <a:t> </a:t>
            </a:r>
            <a:r>
              <a:rPr lang="en-GB" sz="3600" dirty="0" err="1"/>
              <a:t>thể</a:t>
            </a:r>
            <a:r>
              <a:rPr lang="en-GB" sz="3600" dirty="0"/>
              <a:t> </a:t>
            </a:r>
            <a:r>
              <a:rPr lang="en-GB" sz="3600" dirty="0" err="1"/>
              <a:t>trở</a:t>
            </a:r>
            <a:r>
              <a:rPr lang="en-GB" sz="3600" dirty="0"/>
              <a:t> </a:t>
            </a:r>
            <a:r>
              <a:rPr lang="en-GB" sz="3600" dirty="0" err="1"/>
              <a:t>về</a:t>
            </a:r>
            <a:r>
              <a:rPr lang="en-GB" sz="3600" dirty="0"/>
              <a:t> </a:t>
            </a:r>
            <a:r>
              <a:rPr lang="en-GB" sz="3600" dirty="0" err="1"/>
              <a:t>hình</a:t>
            </a:r>
            <a:r>
              <a:rPr lang="en-GB" sz="3600" dirty="0"/>
              <a:t> </a:t>
            </a:r>
            <a:r>
              <a:rPr lang="en-GB" sz="3600" dirty="0" err="1"/>
              <a:t>dạng</a:t>
            </a:r>
            <a:r>
              <a:rPr lang="en-GB" sz="3600" dirty="0"/>
              <a:t> </a:t>
            </a:r>
            <a:r>
              <a:rPr lang="en-GB" sz="3600" dirty="0" err="1"/>
              <a:t>kích</a:t>
            </a:r>
            <a:r>
              <a:rPr lang="en-GB" sz="3600" dirty="0"/>
              <a:t> </a:t>
            </a:r>
            <a:r>
              <a:rPr lang="en-GB" sz="3600" dirty="0" err="1"/>
              <a:t>thước</a:t>
            </a:r>
            <a:r>
              <a:rPr lang="en-GB" sz="3600" dirty="0"/>
              <a:t> ban </a:t>
            </a:r>
            <a:r>
              <a:rPr lang="en-GB" sz="3600" dirty="0" err="1"/>
              <a:t>đầu</a:t>
            </a:r>
            <a:r>
              <a:rPr lang="en-GB" sz="3600" dirty="0"/>
              <a:t>.</a:t>
            </a:r>
            <a:endParaRPr lang="en-US" sz="3600" i="1" dirty="0">
              <a:solidFill>
                <a:srgbClr val="170A66"/>
              </a:solidFill>
            </a:endParaRPr>
          </a:p>
        </p:txBody>
      </p:sp>
    </p:spTree>
    <p:extLst>
      <p:ext uri="{BB962C8B-B14F-4D97-AF65-F5344CB8AC3E}">
        <p14:creationId xmlns:p14="http://schemas.microsoft.com/office/powerpoint/2010/main" val="12827922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5C4212F-10B3-4F92-B20C-A1DFF09B7E42}"/>
              </a:ext>
            </a:extLst>
          </p:cNvPr>
          <p:cNvPicPr>
            <a:picLocks noChangeAspect="1"/>
          </p:cNvPicPr>
          <p:nvPr/>
        </p:nvPicPr>
        <p:blipFill>
          <a:blip r:embed="rId2"/>
          <a:stretch>
            <a:fillRect/>
          </a:stretch>
        </p:blipFill>
        <p:spPr>
          <a:xfrm>
            <a:off x="394656" y="1111349"/>
            <a:ext cx="11690252" cy="5534230"/>
          </a:xfrm>
          <a:prstGeom prst="rect">
            <a:avLst/>
          </a:prstGeom>
        </p:spPr>
      </p:pic>
      <p:grpSp>
        <p:nvGrpSpPr>
          <p:cNvPr id="6" name="Group 5">
            <a:extLst>
              <a:ext uri="{FF2B5EF4-FFF2-40B4-BE49-F238E27FC236}">
                <a16:creationId xmlns:a16="http://schemas.microsoft.com/office/drawing/2014/main" id="{CFA99BF8-284E-4C23-906C-773216409011}"/>
              </a:ext>
            </a:extLst>
          </p:cNvPr>
          <p:cNvGrpSpPr/>
          <p:nvPr/>
        </p:nvGrpSpPr>
        <p:grpSpPr>
          <a:xfrm>
            <a:off x="-1" y="67087"/>
            <a:ext cx="11656291" cy="603242"/>
            <a:chOff x="202778" y="2270323"/>
            <a:chExt cx="8690965" cy="842080"/>
          </a:xfrm>
        </p:grpSpPr>
        <p:grpSp>
          <p:nvGrpSpPr>
            <p:cNvPr id="7" name="Group 70">
              <a:extLst>
                <a:ext uri="{FF2B5EF4-FFF2-40B4-BE49-F238E27FC236}">
                  <a16:creationId xmlns:a16="http://schemas.microsoft.com/office/drawing/2014/main" id="{0AABF03C-8179-46FF-BC14-429B606B3F99}"/>
                </a:ext>
              </a:extLst>
            </p:cNvPr>
            <p:cNvGrpSpPr>
              <a:grpSpLocks/>
            </p:cNvGrpSpPr>
            <p:nvPr/>
          </p:nvGrpSpPr>
          <p:grpSpPr bwMode="auto">
            <a:xfrm>
              <a:off x="286106" y="2280389"/>
              <a:ext cx="8607637" cy="708275"/>
              <a:chOff x="564746" y="3403331"/>
              <a:chExt cx="4432531" cy="1364238"/>
            </a:xfrm>
          </p:grpSpPr>
          <p:pic>
            <p:nvPicPr>
              <p:cNvPr id="10" name="Picture 8" descr="empty-green-rectangle">
                <a:extLst>
                  <a:ext uri="{FF2B5EF4-FFF2-40B4-BE49-F238E27FC236}">
                    <a16:creationId xmlns:a16="http://schemas.microsoft.com/office/drawing/2014/main" id="{D2F7DEFE-4CAD-451C-9C07-55D38C068C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746" y="3403331"/>
                <a:ext cx="4432531" cy="136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9" descr="green-top-faded">
                <a:extLst>
                  <a:ext uri="{FF2B5EF4-FFF2-40B4-BE49-F238E27FC236}">
                    <a16:creationId xmlns:a16="http://schemas.microsoft.com/office/drawing/2014/main" id="{1D5AE4E5-B416-432C-BE1A-DFDE7E9261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271425" y="3932028"/>
                <a:ext cx="1273935" cy="3960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TextBox 7">
              <a:extLst>
                <a:ext uri="{FF2B5EF4-FFF2-40B4-BE49-F238E27FC236}">
                  <a16:creationId xmlns:a16="http://schemas.microsoft.com/office/drawing/2014/main" id="{9285E81A-F86A-4D22-A11A-FE6C9E1876AB}"/>
                </a:ext>
              </a:extLst>
            </p:cNvPr>
            <p:cNvSpPr txBox="1"/>
            <p:nvPr/>
          </p:nvSpPr>
          <p:spPr bwMode="auto">
            <a:xfrm>
              <a:off x="202778" y="2304695"/>
              <a:ext cx="1501326" cy="687413"/>
            </a:xfrm>
            <a:prstGeom prst="rect">
              <a:avLst/>
            </a:prstGeom>
            <a:noFill/>
          </p:spPr>
          <p:txBody>
            <a:bodyPr wrap="square">
              <a:spAutoFit/>
            </a:bodyPr>
            <a:lstStyle/>
            <a:p>
              <a:pPr algn="ctr">
                <a:defRPr/>
              </a:pPr>
              <a:r>
                <a:rPr lang="en-US" sz="2600">
                  <a:ln w="18415" cmpd="sng">
                    <a:solidFill>
                      <a:srgbClr val="FFFFFF"/>
                    </a:solidFill>
                    <a:prstDash val="solid"/>
                  </a:ln>
                  <a:solidFill>
                    <a:srgbClr val="FFFFFF"/>
                  </a:solidFill>
                  <a:effectLst>
                    <a:glow rad="101600">
                      <a:schemeClr val="accent4">
                        <a:satMod val="175000"/>
                        <a:alpha val="40000"/>
                      </a:schemeClr>
                    </a:glow>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II</a:t>
              </a:r>
              <a:endParaRPr lang="en-US" sz="2600" dirty="0">
                <a:ln w="18415" cmpd="sng">
                  <a:solidFill>
                    <a:srgbClr val="FFFFFF"/>
                  </a:solidFill>
                  <a:prstDash val="solid"/>
                </a:ln>
                <a:solidFill>
                  <a:srgbClr val="FFFFFF"/>
                </a:solidFill>
                <a:effectLst>
                  <a:glow rad="101600">
                    <a:schemeClr val="accent4">
                      <a:satMod val="175000"/>
                      <a:alpha val="40000"/>
                    </a:schemeClr>
                  </a:glow>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sp>
          <p:nvSpPr>
            <p:cNvPr id="9" name="Rectangle 1026060">
              <a:extLst>
                <a:ext uri="{FF2B5EF4-FFF2-40B4-BE49-F238E27FC236}">
                  <a16:creationId xmlns:a16="http://schemas.microsoft.com/office/drawing/2014/main" id="{D68283E1-402E-47EB-B3E8-B0D8D8A0098E}"/>
                </a:ext>
              </a:extLst>
            </p:cNvPr>
            <p:cNvSpPr>
              <a:spLocks noChangeArrowheads="1"/>
            </p:cNvSpPr>
            <p:nvPr/>
          </p:nvSpPr>
          <p:spPr bwMode="auto">
            <a:xfrm>
              <a:off x="1256149" y="2270323"/>
              <a:ext cx="7555494" cy="842080"/>
            </a:xfrm>
            <a:prstGeom prst="rect">
              <a:avLst/>
            </a:prstGeom>
            <a:noFill/>
            <a:ln w="9525" algn="ctr">
              <a:noFill/>
              <a:miter lim="800000"/>
              <a:headEnd/>
              <a:tailEnd/>
            </a:ln>
          </p:spPr>
          <p:txBody>
            <a:bodyPr wrap="square" lIns="109728" tIns="54864" rIns="109728" bIns="54864">
              <a:spAutoFit/>
            </a:bodyPr>
            <a:lstStyle>
              <a:lvl1pPr marL="287338" indent="-287338" defTabSz="1095375">
                <a:defRPr>
                  <a:solidFill>
                    <a:schemeClr val="tx1"/>
                  </a:solidFill>
                  <a:latin typeface="Arial" panose="020B0604020202020204" pitchFamily="34" charset="0"/>
                </a:defRPr>
              </a:lvl1pPr>
              <a:lvl2pPr marL="742950" indent="-285750" defTabSz="1095375">
                <a:defRPr>
                  <a:solidFill>
                    <a:schemeClr val="tx1"/>
                  </a:solidFill>
                  <a:latin typeface="Arial" panose="020B0604020202020204" pitchFamily="34" charset="0"/>
                </a:defRPr>
              </a:lvl2pPr>
              <a:lvl3pPr marL="1143000" indent="-228600" defTabSz="1095375">
                <a:defRPr>
                  <a:solidFill>
                    <a:schemeClr val="tx1"/>
                  </a:solidFill>
                  <a:latin typeface="Arial" panose="020B0604020202020204" pitchFamily="34" charset="0"/>
                </a:defRPr>
              </a:lvl3pPr>
              <a:lvl4pPr marL="1600200" indent="-228600" defTabSz="1095375">
                <a:defRPr>
                  <a:solidFill>
                    <a:schemeClr val="tx1"/>
                  </a:solidFill>
                  <a:latin typeface="Arial" panose="020B0604020202020204" pitchFamily="34" charset="0"/>
                </a:defRPr>
              </a:lvl4pPr>
              <a:lvl5pPr marL="2057400" indent="-228600" defTabSz="1095375">
                <a:defRPr>
                  <a:solidFill>
                    <a:schemeClr val="tx1"/>
                  </a:solidFill>
                  <a:latin typeface="Arial" panose="020B0604020202020204" pitchFamily="34" charset="0"/>
                </a:defRPr>
              </a:lvl5pPr>
              <a:lvl6pPr marL="2514600" indent="-228600" defTabSz="1095375" fontAlgn="base">
                <a:spcBef>
                  <a:spcPct val="0"/>
                </a:spcBef>
                <a:spcAft>
                  <a:spcPct val="0"/>
                </a:spcAft>
                <a:defRPr>
                  <a:solidFill>
                    <a:schemeClr val="tx1"/>
                  </a:solidFill>
                  <a:latin typeface="Arial" panose="020B0604020202020204" pitchFamily="34" charset="0"/>
                </a:defRPr>
              </a:lvl6pPr>
              <a:lvl7pPr marL="2971800" indent="-228600" defTabSz="1095375" fontAlgn="base">
                <a:spcBef>
                  <a:spcPct val="0"/>
                </a:spcBef>
                <a:spcAft>
                  <a:spcPct val="0"/>
                </a:spcAft>
                <a:defRPr>
                  <a:solidFill>
                    <a:schemeClr val="tx1"/>
                  </a:solidFill>
                  <a:latin typeface="Arial" panose="020B0604020202020204" pitchFamily="34" charset="0"/>
                </a:defRPr>
              </a:lvl7pPr>
              <a:lvl8pPr marL="3429000" indent="-228600" defTabSz="1095375" fontAlgn="base">
                <a:spcBef>
                  <a:spcPct val="0"/>
                </a:spcBef>
                <a:spcAft>
                  <a:spcPct val="0"/>
                </a:spcAft>
                <a:defRPr>
                  <a:solidFill>
                    <a:schemeClr val="tx1"/>
                  </a:solidFill>
                  <a:latin typeface="Arial" panose="020B0604020202020204" pitchFamily="34" charset="0"/>
                </a:defRPr>
              </a:lvl8pPr>
              <a:lvl9pPr marL="3886200" indent="-228600" defTabSz="1095375" fontAlgn="base">
                <a:spcBef>
                  <a:spcPct val="0"/>
                </a:spcBef>
                <a:spcAft>
                  <a:spcPct val="0"/>
                </a:spcAft>
                <a:defRPr>
                  <a:solidFill>
                    <a:schemeClr val="tx1"/>
                  </a:solidFill>
                  <a:latin typeface="Arial" panose="020B0604020202020204" pitchFamily="34" charset="0"/>
                </a:defRPr>
              </a:lvl9pPr>
            </a:lstStyle>
            <a:p>
              <a:pPr marL="0" indent="0" defTabSz="1095376">
                <a:buClr>
                  <a:schemeClr val="tx2"/>
                </a:buClr>
                <a:buSzPct val="95000"/>
                <a:defRPr/>
              </a:pPr>
              <a:r>
                <a:rPr lang="en-US" altLang="en-US" sz="3200" b="1" i="1" dirty="0" err="1">
                  <a:solidFill>
                    <a:srgbClr val="0070C0"/>
                  </a:solidFill>
                  <a:cs typeface="Arial" panose="020B0604020202020204" pitchFamily="34" charset="0"/>
                </a:rPr>
                <a:t>Độ</a:t>
              </a:r>
              <a:r>
                <a:rPr lang="en-US" altLang="en-US" sz="3200" b="1" i="1" dirty="0">
                  <a:solidFill>
                    <a:srgbClr val="0070C0"/>
                  </a:solidFill>
                  <a:cs typeface="Arial" panose="020B0604020202020204" pitchFamily="34" charset="0"/>
                </a:rPr>
                <a:t> </a:t>
              </a:r>
              <a:r>
                <a:rPr lang="en-US" altLang="en-US" sz="3200" b="1" i="1" dirty="0" err="1">
                  <a:solidFill>
                    <a:srgbClr val="0070C0"/>
                  </a:solidFill>
                  <a:cs typeface="Arial" panose="020B0604020202020204" pitchFamily="34" charset="0"/>
                </a:rPr>
                <a:t>lớn</a:t>
              </a:r>
              <a:r>
                <a:rPr lang="en-US" altLang="en-US" sz="3200" b="1" i="1" dirty="0">
                  <a:solidFill>
                    <a:srgbClr val="0070C0"/>
                  </a:solidFill>
                  <a:cs typeface="Arial" panose="020B0604020202020204" pitchFamily="34" charset="0"/>
                </a:rPr>
                <a:t> </a:t>
              </a:r>
              <a:r>
                <a:rPr lang="en-US" altLang="en-US" sz="3200" b="1" i="1" dirty="0" err="1">
                  <a:solidFill>
                    <a:srgbClr val="0070C0"/>
                  </a:solidFill>
                  <a:cs typeface="Arial" panose="020B0604020202020204" pitchFamily="34" charset="0"/>
                </a:rPr>
                <a:t>của</a:t>
              </a:r>
              <a:r>
                <a:rPr lang="en-US" altLang="en-US" sz="3200" b="1" i="1" dirty="0">
                  <a:solidFill>
                    <a:srgbClr val="0070C0"/>
                  </a:solidFill>
                  <a:cs typeface="Arial" panose="020B0604020202020204" pitchFamily="34" charset="0"/>
                </a:rPr>
                <a:t> </a:t>
              </a:r>
              <a:r>
                <a:rPr lang="en-US" altLang="en-US" sz="3200" b="1" i="1" dirty="0" err="1">
                  <a:solidFill>
                    <a:srgbClr val="0070C0"/>
                  </a:solidFill>
                  <a:cs typeface="Arial" panose="020B0604020202020204" pitchFamily="34" charset="0"/>
                </a:rPr>
                <a:t>lực</a:t>
              </a:r>
              <a:r>
                <a:rPr lang="en-US" altLang="en-US" sz="3200" b="1" i="1" dirty="0">
                  <a:solidFill>
                    <a:srgbClr val="0070C0"/>
                  </a:solidFill>
                  <a:cs typeface="Arial" panose="020B0604020202020204" pitchFamily="34" charset="0"/>
                </a:rPr>
                <a:t> </a:t>
              </a:r>
              <a:r>
                <a:rPr lang="en-US" altLang="en-US" sz="3200" b="1" i="1" dirty="0" err="1">
                  <a:solidFill>
                    <a:srgbClr val="0070C0"/>
                  </a:solidFill>
                  <a:cs typeface="Arial" panose="020B0604020202020204" pitchFamily="34" charset="0"/>
                </a:rPr>
                <a:t>đàn</a:t>
              </a:r>
              <a:r>
                <a:rPr lang="en-US" altLang="en-US" sz="3200" b="1" i="1" dirty="0">
                  <a:solidFill>
                    <a:srgbClr val="0070C0"/>
                  </a:solidFill>
                  <a:cs typeface="Arial" panose="020B0604020202020204" pitchFamily="34" charset="0"/>
                </a:rPr>
                <a:t> </a:t>
              </a:r>
              <a:r>
                <a:rPr lang="en-US" altLang="en-US" sz="3200" b="1" i="1" dirty="0" err="1">
                  <a:solidFill>
                    <a:srgbClr val="0070C0"/>
                  </a:solidFill>
                  <a:cs typeface="Arial" panose="020B0604020202020204" pitchFamily="34" charset="0"/>
                </a:rPr>
                <a:t>hồi</a:t>
              </a:r>
              <a:r>
                <a:rPr lang="en-US" altLang="en-US" sz="3200" b="1" i="1" dirty="0">
                  <a:solidFill>
                    <a:srgbClr val="0070C0"/>
                  </a:solidFill>
                  <a:cs typeface="Arial" panose="020B0604020202020204" pitchFamily="34" charset="0"/>
                </a:rPr>
                <a:t> </a:t>
              </a:r>
              <a:r>
                <a:rPr lang="en-US" altLang="en-US" sz="3200" b="1" i="1" dirty="0" err="1">
                  <a:solidFill>
                    <a:srgbClr val="0070C0"/>
                  </a:solidFill>
                  <a:cs typeface="Arial" panose="020B0604020202020204" pitchFamily="34" charset="0"/>
                </a:rPr>
                <a:t>của</a:t>
              </a:r>
              <a:r>
                <a:rPr lang="en-US" altLang="en-US" sz="3200" b="1" i="1" dirty="0">
                  <a:solidFill>
                    <a:srgbClr val="0070C0"/>
                  </a:solidFill>
                  <a:cs typeface="Arial" panose="020B0604020202020204" pitchFamily="34" charset="0"/>
                </a:rPr>
                <a:t> </a:t>
              </a:r>
              <a:r>
                <a:rPr lang="en-US" altLang="en-US" sz="3200" b="1" i="1" dirty="0" err="1">
                  <a:solidFill>
                    <a:srgbClr val="0070C0"/>
                  </a:solidFill>
                  <a:cs typeface="Arial" panose="020B0604020202020204" pitchFamily="34" charset="0"/>
                </a:rPr>
                <a:t>lò</a:t>
              </a:r>
              <a:r>
                <a:rPr lang="en-US" altLang="en-US" sz="3200" b="1" i="1" dirty="0">
                  <a:solidFill>
                    <a:srgbClr val="0070C0"/>
                  </a:solidFill>
                  <a:cs typeface="Arial" panose="020B0604020202020204" pitchFamily="34" charset="0"/>
                </a:rPr>
                <a:t> xo. </a:t>
              </a:r>
              <a:r>
                <a:rPr lang="en-US" altLang="en-US" sz="3200" b="1" i="1" dirty="0" err="1">
                  <a:solidFill>
                    <a:srgbClr val="0070C0"/>
                  </a:solidFill>
                  <a:cs typeface="Arial" panose="020B0604020202020204" pitchFamily="34" charset="0"/>
                </a:rPr>
                <a:t>Định</a:t>
              </a:r>
              <a:r>
                <a:rPr lang="en-US" altLang="en-US" sz="3200" b="1" i="1" dirty="0">
                  <a:solidFill>
                    <a:srgbClr val="0070C0"/>
                  </a:solidFill>
                  <a:cs typeface="Arial" panose="020B0604020202020204" pitchFamily="34" charset="0"/>
                </a:rPr>
                <a:t> </a:t>
              </a:r>
              <a:r>
                <a:rPr lang="en-US" altLang="en-US" sz="3200" b="1" i="1" dirty="0" err="1">
                  <a:solidFill>
                    <a:srgbClr val="0070C0"/>
                  </a:solidFill>
                  <a:cs typeface="Arial" panose="020B0604020202020204" pitchFamily="34" charset="0"/>
                </a:rPr>
                <a:t>luật</a:t>
              </a:r>
              <a:r>
                <a:rPr lang="en-US" altLang="en-US" sz="3200" b="1" i="1" dirty="0">
                  <a:solidFill>
                    <a:srgbClr val="0070C0"/>
                  </a:solidFill>
                  <a:cs typeface="Arial" panose="020B0604020202020204" pitchFamily="34" charset="0"/>
                </a:rPr>
                <a:t> Hooke</a:t>
              </a:r>
              <a:endParaRPr lang="en-US" sz="3200" b="1" i="1" dirty="0">
                <a:solidFill>
                  <a:srgbClr val="0070C0"/>
                </a:solidFill>
                <a:cs typeface="Arial" panose="020B0604020202020204" pitchFamily="34" charset="0"/>
              </a:endParaRPr>
            </a:p>
          </p:txBody>
        </p:sp>
      </p:grpSp>
      <p:sp>
        <p:nvSpPr>
          <p:cNvPr id="12" name="Text Box 9">
            <a:extLst>
              <a:ext uri="{FF2B5EF4-FFF2-40B4-BE49-F238E27FC236}">
                <a16:creationId xmlns:a16="http://schemas.microsoft.com/office/drawing/2014/main" id="{B2B63809-41D2-469B-B1B3-9BC0F13711E5}"/>
              </a:ext>
            </a:extLst>
          </p:cNvPr>
          <p:cNvSpPr txBox="1">
            <a:spLocks noChangeArrowheads="1"/>
          </p:cNvSpPr>
          <p:nvPr/>
        </p:nvSpPr>
        <p:spPr bwMode="auto">
          <a:xfrm>
            <a:off x="315967" y="588128"/>
            <a:ext cx="6897633" cy="523220"/>
          </a:xfrm>
          <a:prstGeom prst="rect">
            <a:avLst/>
          </a:prstGeom>
          <a:noFill/>
          <a:ln w="9525">
            <a:noFill/>
            <a:miter lim="800000"/>
            <a:headEnd/>
            <a:tailEnd/>
          </a:ln>
          <a:effectLst/>
        </p:spPr>
        <p:txBody>
          <a:bodyPr wrap="square">
            <a:spAutoFit/>
          </a:bodyPr>
          <a:lstStyle/>
          <a:p>
            <a:pPr>
              <a:spcBef>
                <a:spcPct val="50000"/>
              </a:spcBef>
            </a:pPr>
            <a:r>
              <a:rPr lang="en-US" sz="2800" b="1" i="1" dirty="0" err="1" smtClean="0">
                <a:solidFill>
                  <a:srgbClr val="003964"/>
                </a:solidFill>
                <a:latin typeface="Arial" panose="020B0604020202020204" pitchFamily="34" charset="0"/>
                <a:cs typeface="Arial" panose="020B0604020202020204" pitchFamily="34" charset="0"/>
              </a:rPr>
              <a:t>Thí</a:t>
            </a:r>
            <a:r>
              <a:rPr lang="en-US" sz="2800" b="1" i="1" dirty="0" smtClean="0">
                <a:solidFill>
                  <a:srgbClr val="003964"/>
                </a:solidFill>
                <a:latin typeface="Arial" panose="020B0604020202020204" pitchFamily="34" charset="0"/>
                <a:cs typeface="Arial" panose="020B0604020202020204" pitchFamily="34" charset="0"/>
              </a:rPr>
              <a:t> </a:t>
            </a:r>
            <a:r>
              <a:rPr lang="en-US" sz="2800" b="1" i="1" dirty="0" err="1">
                <a:solidFill>
                  <a:srgbClr val="003964"/>
                </a:solidFill>
                <a:latin typeface="Arial" panose="020B0604020202020204" pitchFamily="34" charset="0"/>
                <a:cs typeface="Arial" panose="020B0604020202020204" pitchFamily="34" charset="0"/>
              </a:rPr>
              <a:t>nghiệm</a:t>
            </a:r>
            <a:r>
              <a:rPr lang="en-US" sz="2800" b="1" i="1" dirty="0">
                <a:solidFill>
                  <a:srgbClr val="003964"/>
                </a:solidFill>
                <a:latin typeface="Arial" panose="020B0604020202020204" pitchFamily="34" charset="0"/>
                <a:cs typeface="Arial" panose="020B0604020202020204" pitchFamily="34" charset="0"/>
              </a:rPr>
              <a:t> </a:t>
            </a:r>
            <a:r>
              <a:rPr lang="en-US" sz="2800" b="1" i="1" dirty="0" err="1">
                <a:solidFill>
                  <a:srgbClr val="003964"/>
                </a:solidFill>
                <a:latin typeface="Arial" panose="020B0604020202020204" pitchFamily="34" charset="0"/>
                <a:cs typeface="Arial" panose="020B0604020202020204" pitchFamily="34" charset="0"/>
              </a:rPr>
              <a:t>lò</a:t>
            </a:r>
            <a:r>
              <a:rPr lang="en-US" sz="2800" b="1" i="1" dirty="0">
                <a:solidFill>
                  <a:srgbClr val="003964"/>
                </a:solidFill>
                <a:latin typeface="Arial" panose="020B0604020202020204" pitchFamily="34" charset="0"/>
                <a:cs typeface="Arial" panose="020B0604020202020204" pitchFamily="34" charset="0"/>
              </a:rPr>
              <a:t> xo </a:t>
            </a:r>
            <a:r>
              <a:rPr lang="en-US" sz="2800" b="1" i="1" dirty="0" err="1">
                <a:solidFill>
                  <a:srgbClr val="003964"/>
                </a:solidFill>
                <a:latin typeface="Arial" panose="020B0604020202020204" pitchFamily="34" charset="0"/>
                <a:cs typeface="Arial" panose="020B0604020202020204" pitchFamily="34" charset="0"/>
              </a:rPr>
              <a:t>treo</a:t>
            </a:r>
            <a:r>
              <a:rPr lang="en-US" sz="2800" b="1" i="1" dirty="0">
                <a:solidFill>
                  <a:srgbClr val="003964"/>
                </a:solidFill>
                <a:latin typeface="Arial" panose="020B0604020202020204" pitchFamily="34" charset="0"/>
                <a:cs typeface="Arial" panose="020B0604020202020204" pitchFamily="34" charset="0"/>
              </a:rPr>
              <a:t> </a:t>
            </a:r>
            <a:r>
              <a:rPr lang="en-US" sz="2800" b="1" i="1" dirty="0" err="1">
                <a:solidFill>
                  <a:srgbClr val="003964"/>
                </a:solidFill>
                <a:latin typeface="Arial" panose="020B0604020202020204" pitchFamily="34" charset="0"/>
                <a:cs typeface="Arial" panose="020B0604020202020204" pitchFamily="34" charset="0"/>
              </a:rPr>
              <a:t>thẳng</a:t>
            </a:r>
            <a:r>
              <a:rPr lang="en-US" sz="2800" b="1" i="1" dirty="0">
                <a:solidFill>
                  <a:srgbClr val="003964"/>
                </a:solidFill>
                <a:latin typeface="Arial" panose="020B0604020202020204" pitchFamily="34" charset="0"/>
                <a:cs typeface="Arial" panose="020B0604020202020204" pitchFamily="34" charset="0"/>
              </a:rPr>
              <a:t> </a:t>
            </a:r>
            <a:r>
              <a:rPr lang="en-US" sz="2800" b="1" i="1" dirty="0" err="1">
                <a:solidFill>
                  <a:srgbClr val="003964"/>
                </a:solidFill>
                <a:latin typeface="Arial" panose="020B0604020202020204" pitchFamily="34" charset="0"/>
                <a:cs typeface="Arial" panose="020B0604020202020204" pitchFamily="34" charset="0"/>
              </a:rPr>
              <a:t>đứng</a:t>
            </a:r>
            <a:endParaRPr lang="en-US" sz="2800" b="1" i="1" dirty="0">
              <a:solidFill>
                <a:srgbClr val="003964"/>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32439556"/>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ext uri="{D42A27DB-BD31-4B8C-83A1-F6EECF244321}">
                    <p14:modId xmlns:p14="http://schemas.microsoft.com/office/powerpoint/2010/main" val="4257457690"/>
                  </p:ext>
                </p:extLst>
              </p:nvPr>
            </p:nvGraphicFramePr>
            <p:xfrm>
              <a:off x="249380" y="951633"/>
              <a:ext cx="11416150" cy="4082474"/>
            </p:xfrm>
            <a:graphic>
              <a:graphicData uri="http://schemas.openxmlformats.org/drawingml/2006/table">
                <a:tbl>
                  <a:tblPr firstRow="1" bandRow="1">
                    <a:tableStyleId>{5C22544A-7EE6-4342-B048-85BDC9FD1C3A}</a:tableStyleId>
                  </a:tblPr>
                  <a:tblGrid>
                    <a:gridCol w="2650838">
                      <a:extLst>
                        <a:ext uri="{9D8B030D-6E8A-4147-A177-3AD203B41FA5}">
                          <a16:colId xmlns:a16="http://schemas.microsoft.com/office/drawing/2014/main" val="20000"/>
                        </a:ext>
                      </a:extLst>
                    </a:gridCol>
                    <a:gridCol w="1915622">
                      <a:extLst>
                        <a:ext uri="{9D8B030D-6E8A-4147-A177-3AD203B41FA5}">
                          <a16:colId xmlns:a16="http://schemas.microsoft.com/office/drawing/2014/main" val="20001"/>
                        </a:ext>
                      </a:extLst>
                    </a:gridCol>
                    <a:gridCol w="2283230">
                      <a:extLst>
                        <a:ext uri="{9D8B030D-6E8A-4147-A177-3AD203B41FA5}">
                          <a16:colId xmlns:a16="http://schemas.microsoft.com/office/drawing/2014/main" val="20002"/>
                        </a:ext>
                      </a:extLst>
                    </a:gridCol>
                    <a:gridCol w="2283230">
                      <a:extLst>
                        <a:ext uri="{9D8B030D-6E8A-4147-A177-3AD203B41FA5}">
                          <a16:colId xmlns:a16="http://schemas.microsoft.com/office/drawing/2014/main" val="20003"/>
                        </a:ext>
                      </a:extLst>
                    </a:gridCol>
                    <a:gridCol w="2283230">
                      <a:extLst>
                        <a:ext uri="{9D8B030D-6E8A-4147-A177-3AD203B41FA5}">
                          <a16:colId xmlns:a16="http://schemas.microsoft.com/office/drawing/2014/main" val="20004"/>
                        </a:ext>
                      </a:extLst>
                    </a:gridCol>
                  </a:tblGrid>
                  <a:tr h="1124234">
                    <a:tc>
                      <a:txBody>
                        <a:bodyPr/>
                        <a:lstStyle/>
                        <a:p>
                          <a:r>
                            <a:rPr lang="en-US" sz="3200" dirty="0" smtClean="0"/>
                            <a:t>F</a:t>
                          </a:r>
                          <a:r>
                            <a:rPr lang="en-US" sz="3200" baseline="0" dirty="0" smtClean="0"/>
                            <a:t> = P(N) = mg</a:t>
                          </a:r>
                          <a:endParaRPr lang="en-US" sz="3200" dirty="0"/>
                        </a:p>
                      </a:txBody>
                      <a:tcPr/>
                    </a:tc>
                    <a:tc>
                      <a:txBody>
                        <a:bodyPr/>
                        <a:lstStyle/>
                        <a:p>
                          <a:r>
                            <a:rPr lang="en-US" sz="3200" dirty="0" smtClean="0"/>
                            <a:t>0</a:t>
                          </a:r>
                          <a:endParaRPr lang="en-US" sz="3200" dirty="0"/>
                        </a:p>
                      </a:txBody>
                      <a:tcPr/>
                    </a:tc>
                    <a:tc>
                      <a:txBody>
                        <a:bodyPr/>
                        <a:lstStyle/>
                        <a:p>
                          <a:r>
                            <a:rPr lang="en-US" sz="3200" dirty="0" smtClean="0"/>
                            <a:t>0,5</a:t>
                          </a:r>
                          <a:endParaRPr lang="en-US" sz="3200" dirty="0"/>
                        </a:p>
                      </a:txBody>
                      <a:tcPr/>
                    </a:tc>
                    <a:tc>
                      <a:txBody>
                        <a:bodyPr/>
                        <a:lstStyle/>
                        <a:p>
                          <a:r>
                            <a:rPr lang="en-US" sz="3200" dirty="0" smtClean="0"/>
                            <a:t>1</a:t>
                          </a:r>
                          <a:endParaRPr lang="en-US" sz="3200" dirty="0"/>
                        </a:p>
                      </a:txBody>
                      <a:tcPr/>
                    </a:tc>
                    <a:tc>
                      <a:txBody>
                        <a:bodyPr/>
                        <a:lstStyle/>
                        <a:p>
                          <a:r>
                            <a:rPr lang="en-US" sz="3200" dirty="0" smtClean="0"/>
                            <a:t>1,5</a:t>
                          </a:r>
                          <a:endParaRPr lang="en-US" sz="3200" dirty="0"/>
                        </a:p>
                      </a:txBody>
                      <a:tcPr/>
                    </a:tc>
                    <a:extLst>
                      <a:ext uri="{0D108BD9-81ED-4DB2-BD59-A6C34878D82A}">
                        <a16:rowId xmlns:a16="http://schemas.microsoft.com/office/drawing/2014/main" val="10000"/>
                      </a:ext>
                    </a:extLst>
                  </a:tr>
                  <a:tr h="1124234">
                    <a:tc>
                      <a:txBody>
                        <a:bodyPr/>
                        <a:lstStyle/>
                        <a:p>
                          <a:pPr/>
                          <a14:m>
                            <m:oMathPara xmlns:m="http://schemas.openxmlformats.org/officeDocument/2006/math">
                              <m:oMathParaPr>
                                <m:jc m:val="centerGroup"/>
                              </m:oMathParaPr>
                              <m:oMath xmlns:m="http://schemas.openxmlformats.org/officeDocument/2006/math">
                                <m:d>
                                  <m:dPr>
                                    <m:begChr m:val=""/>
                                    <m:ctrlPr>
                                      <a:rPr lang="en-US" sz="3200" i="1" kern="1200" smtClean="0">
                                        <a:solidFill>
                                          <a:schemeClr val="dk1"/>
                                        </a:solidFill>
                                        <a:latin typeface="Cambria Math" panose="02040503050406030204" pitchFamily="18" charset="0"/>
                                        <a:ea typeface="+mn-ea"/>
                                        <a:cs typeface="+mn-cs"/>
                                      </a:rPr>
                                    </m:ctrlPr>
                                  </m:dPr>
                                  <m:e>
                                    <m:r>
                                      <a:rPr lang="en-US" sz="3200" i="1" kern="1200">
                                        <a:solidFill>
                                          <a:schemeClr val="dk1"/>
                                        </a:solidFill>
                                        <a:latin typeface="Cambria Math"/>
                                        <a:ea typeface="+mn-ea"/>
                                        <a:cs typeface="+mn-cs"/>
                                      </a:rPr>
                                      <m:t>𝛥</m:t>
                                    </m:r>
                                    <m:r>
                                      <a:rPr lang="en-US" sz="3200" i="1" kern="1200">
                                        <a:solidFill>
                                          <a:schemeClr val="dk1"/>
                                        </a:solidFill>
                                        <a:latin typeface="Cambria Math"/>
                                        <a:ea typeface="+mn-ea"/>
                                        <a:cs typeface="+mn-cs"/>
                                      </a:rPr>
                                      <m:t>𝑙</m:t>
                                    </m:r>
                                    <m:r>
                                      <a:rPr lang="en-US" sz="3200" i="0" kern="1200">
                                        <a:solidFill>
                                          <a:schemeClr val="dk1"/>
                                        </a:solidFill>
                                        <a:latin typeface="Cambria Math"/>
                                        <a:ea typeface="+mn-ea"/>
                                        <a:cs typeface="+mn-cs"/>
                                      </a:rPr>
                                      <m:t>(</m:t>
                                    </m:r>
                                    <m:r>
                                      <a:rPr lang="en-US" sz="3200" i="1" kern="1200">
                                        <a:solidFill>
                                          <a:schemeClr val="dk1"/>
                                        </a:solidFill>
                                        <a:latin typeface="Cambria Math"/>
                                        <a:ea typeface="+mn-ea"/>
                                        <a:cs typeface="+mn-cs"/>
                                      </a:rPr>
                                      <m:t>𝑚𝑚</m:t>
                                    </m:r>
                                  </m:e>
                                </m:d>
                              </m:oMath>
                            </m:oMathPara>
                          </a14:m>
                          <a:endParaRPr lang="en-US" sz="3200" dirty="0"/>
                        </a:p>
                      </a:txBody>
                      <a:tcPr/>
                    </a:tc>
                    <a:tc>
                      <a:txBody>
                        <a:bodyPr/>
                        <a:lstStyle/>
                        <a:p>
                          <a:r>
                            <a:rPr lang="en-US" sz="3200" dirty="0" smtClean="0"/>
                            <a:t>0</a:t>
                          </a:r>
                          <a:endParaRPr lang="en-US" sz="3200" dirty="0"/>
                        </a:p>
                      </a:txBody>
                      <a:tcPr/>
                    </a:tc>
                    <a:tc>
                      <a:txBody>
                        <a:bodyPr/>
                        <a:lstStyle/>
                        <a:p>
                          <a:r>
                            <a:rPr lang="en-US" sz="3200" dirty="0" smtClean="0"/>
                            <a:t>15</a:t>
                          </a:r>
                          <a:endParaRPr lang="en-US" sz="3200" dirty="0"/>
                        </a:p>
                      </a:txBody>
                      <a:tcPr/>
                    </a:tc>
                    <a:tc>
                      <a:txBody>
                        <a:bodyPr/>
                        <a:lstStyle/>
                        <a:p>
                          <a:r>
                            <a:rPr lang="en-US" sz="3200" dirty="0" smtClean="0"/>
                            <a:t>34</a:t>
                          </a:r>
                          <a:endParaRPr lang="en-US" sz="3200" dirty="0"/>
                        </a:p>
                      </a:txBody>
                      <a:tcPr/>
                    </a:tc>
                    <a:tc>
                      <a:txBody>
                        <a:bodyPr/>
                        <a:lstStyle/>
                        <a:p>
                          <a:r>
                            <a:rPr lang="en-US" sz="3200" dirty="0" smtClean="0"/>
                            <a:t>52</a:t>
                          </a:r>
                          <a:endParaRPr lang="en-US" sz="3200" dirty="0"/>
                        </a:p>
                      </a:txBody>
                      <a:tcPr/>
                    </a:tc>
                    <a:extLst>
                      <a:ext uri="{0D108BD9-81ED-4DB2-BD59-A6C34878D82A}">
                        <a16:rowId xmlns:a16="http://schemas.microsoft.com/office/drawing/2014/main" val="10001"/>
                      </a:ext>
                    </a:extLst>
                  </a:tr>
                  <a:tr h="1834006">
                    <a:tc>
                      <a:txBody>
                        <a:bodyPr/>
                        <a:lstStyle/>
                        <a:p>
                          <a:pPr/>
                          <a14:m>
                            <m:oMathPara xmlns:m="http://schemas.openxmlformats.org/officeDocument/2006/math">
                              <m:oMathParaPr>
                                <m:jc m:val="centerGroup"/>
                              </m:oMathParaPr>
                              <m:oMath xmlns:m="http://schemas.openxmlformats.org/officeDocument/2006/math">
                                <m:f>
                                  <m:fPr>
                                    <m:ctrlPr>
                                      <a:rPr lang="en-US" sz="3200" i="1" kern="1200" smtClean="0">
                                        <a:solidFill>
                                          <a:schemeClr val="dk1"/>
                                        </a:solidFill>
                                        <a:latin typeface="Cambria Math" panose="02040503050406030204" pitchFamily="18" charset="0"/>
                                        <a:ea typeface="+mn-ea"/>
                                        <a:cs typeface="+mn-cs"/>
                                      </a:rPr>
                                    </m:ctrlPr>
                                  </m:fPr>
                                  <m:num>
                                    <m:r>
                                      <a:rPr lang="en-US" sz="3200" i="1" kern="1200">
                                        <a:solidFill>
                                          <a:schemeClr val="dk1"/>
                                        </a:solidFill>
                                        <a:latin typeface="Cambria Math"/>
                                        <a:ea typeface="+mn-ea"/>
                                        <a:cs typeface="+mn-cs"/>
                                      </a:rPr>
                                      <m:t>𝐹</m:t>
                                    </m:r>
                                  </m:num>
                                  <m:den>
                                    <m:r>
                                      <a:rPr lang="en-US" sz="3200" i="1" kern="1200">
                                        <a:solidFill>
                                          <a:schemeClr val="dk1"/>
                                        </a:solidFill>
                                        <a:latin typeface="Cambria Math"/>
                                        <a:ea typeface="+mn-ea"/>
                                        <a:cs typeface="+mn-cs"/>
                                      </a:rPr>
                                      <m:t>𝛥</m:t>
                                    </m:r>
                                    <m:r>
                                      <a:rPr lang="en-US" sz="3200" i="1" kern="1200">
                                        <a:solidFill>
                                          <a:schemeClr val="dk1"/>
                                        </a:solidFill>
                                        <a:latin typeface="Cambria Math"/>
                                        <a:ea typeface="+mn-ea"/>
                                        <a:cs typeface="+mn-cs"/>
                                      </a:rPr>
                                      <m:t>𝑙</m:t>
                                    </m:r>
                                  </m:den>
                                </m:f>
                              </m:oMath>
                            </m:oMathPara>
                          </a14:m>
                          <a:endParaRPr lang="en-US" sz="3200" dirty="0"/>
                        </a:p>
                      </a:txBody>
                      <a:tcPr/>
                    </a:tc>
                    <a:tc>
                      <a:txBody>
                        <a:bodyPr/>
                        <a:lstStyle/>
                        <a:p>
                          <a:r>
                            <a:rPr lang="en-US" sz="3200" dirty="0" smtClean="0"/>
                            <a:t>0</a:t>
                          </a:r>
                          <a:endParaRPr lang="en-US" sz="3200" dirty="0"/>
                        </a:p>
                      </a:txBody>
                      <a:tcPr/>
                    </a:tc>
                    <a:tc>
                      <a:txBody>
                        <a:bodyPr/>
                        <a:lstStyle/>
                        <a:p>
                          <a:r>
                            <a:rPr lang="en-US" sz="3200" dirty="0" smtClean="0"/>
                            <a:t>0,03</a:t>
                          </a:r>
                          <a:endParaRPr lang="en-US" sz="3200" dirty="0"/>
                        </a:p>
                      </a:txBody>
                      <a:tcPr/>
                    </a:tc>
                    <a:tc>
                      <a:txBody>
                        <a:bodyPr/>
                        <a:lstStyle/>
                        <a:p>
                          <a:r>
                            <a:rPr lang="en-US" sz="3200" dirty="0" smtClean="0"/>
                            <a:t>0,029</a:t>
                          </a:r>
                          <a:endParaRPr lang="en-US" sz="3200" dirty="0"/>
                        </a:p>
                      </a:txBody>
                      <a:tcPr/>
                    </a:tc>
                    <a:tc>
                      <a:txBody>
                        <a:bodyPr/>
                        <a:lstStyle/>
                        <a:p>
                          <a:r>
                            <a:rPr lang="en-US" sz="3200" dirty="0" smtClean="0"/>
                            <a:t>0,029</a:t>
                          </a:r>
                          <a:endParaRPr lang="en-US" sz="3200" dirty="0"/>
                        </a:p>
                      </a:txBody>
                      <a:tcPr/>
                    </a:tc>
                    <a:extLst>
                      <a:ext uri="{0D108BD9-81ED-4DB2-BD59-A6C34878D82A}">
                        <a16:rowId xmlns:a16="http://schemas.microsoft.com/office/drawing/2014/main" val="10002"/>
                      </a:ext>
                    </a:extLst>
                  </a:tr>
                </a:tbl>
              </a:graphicData>
            </a:graphic>
          </p:graphicFrame>
        </mc:Choice>
        <mc:Fallback xmlns="">
          <p:graphicFrame>
            <p:nvGraphicFramePr>
              <p:cNvPr id="4" name="Table 3"/>
              <p:cNvGraphicFramePr>
                <a:graphicFrameLocks noGrp="1"/>
              </p:cNvGraphicFramePr>
              <p:nvPr>
                <p:extLst>
                  <p:ext uri="{D42A27DB-BD31-4B8C-83A1-F6EECF244321}">
                    <p14:modId xmlns:p14="http://schemas.microsoft.com/office/powerpoint/2010/main" val="4257457690"/>
                  </p:ext>
                </p:extLst>
              </p:nvPr>
            </p:nvGraphicFramePr>
            <p:xfrm>
              <a:off x="249380" y="951633"/>
              <a:ext cx="11416150" cy="4082474"/>
            </p:xfrm>
            <a:graphic>
              <a:graphicData uri="http://schemas.openxmlformats.org/drawingml/2006/table">
                <a:tbl>
                  <a:tblPr firstRow="1" bandRow="1">
                    <a:tableStyleId>{5C22544A-7EE6-4342-B048-85BDC9FD1C3A}</a:tableStyleId>
                  </a:tblPr>
                  <a:tblGrid>
                    <a:gridCol w="2650838">
                      <a:extLst>
                        <a:ext uri="{9D8B030D-6E8A-4147-A177-3AD203B41FA5}">
                          <a16:colId xmlns:a16="http://schemas.microsoft.com/office/drawing/2014/main" val="20000"/>
                        </a:ext>
                      </a:extLst>
                    </a:gridCol>
                    <a:gridCol w="1915622">
                      <a:extLst>
                        <a:ext uri="{9D8B030D-6E8A-4147-A177-3AD203B41FA5}">
                          <a16:colId xmlns:a16="http://schemas.microsoft.com/office/drawing/2014/main" val="20001"/>
                        </a:ext>
                      </a:extLst>
                    </a:gridCol>
                    <a:gridCol w="2283230">
                      <a:extLst>
                        <a:ext uri="{9D8B030D-6E8A-4147-A177-3AD203B41FA5}">
                          <a16:colId xmlns:a16="http://schemas.microsoft.com/office/drawing/2014/main" val="20002"/>
                        </a:ext>
                      </a:extLst>
                    </a:gridCol>
                    <a:gridCol w="2283230">
                      <a:extLst>
                        <a:ext uri="{9D8B030D-6E8A-4147-A177-3AD203B41FA5}">
                          <a16:colId xmlns:a16="http://schemas.microsoft.com/office/drawing/2014/main" val="20003"/>
                        </a:ext>
                      </a:extLst>
                    </a:gridCol>
                    <a:gridCol w="2283230">
                      <a:extLst>
                        <a:ext uri="{9D8B030D-6E8A-4147-A177-3AD203B41FA5}">
                          <a16:colId xmlns:a16="http://schemas.microsoft.com/office/drawing/2014/main" val="20004"/>
                        </a:ext>
                      </a:extLst>
                    </a:gridCol>
                  </a:tblGrid>
                  <a:tr h="1124234">
                    <a:tc>
                      <a:txBody>
                        <a:bodyPr/>
                        <a:lstStyle/>
                        <a:p>
                          <a:r>
                            <a:rPr lang="en-US" sz="3200" dirty="0" smtClean="0"/>
                            <a:t>F</a:t>
                          </a:r>
                          <a:r>
                            <a:rPr lang="en-US" sz="3200" baseline="0" dirty="0" smtClean="0"/>
                            <a:t> = P(N) = mg</a:t>
                          </a:r>
                          <a:endParaRPr lang="en-US" sz="3200" dirty="0"/>
                        </a:p>
                      </a:txBody>
                      <a:tcPr/>
                    </a:tc>
                    <a:tc>
                      <a:txBody>
                        <a:bodyPr/>
                        <a:lstStyle/>
                        <a:p>
                          <a:r>
                            <a:rPr lang="en-US" sz="3200" dirty="0" smtClean="0"/>
                            <a:t>0</a:t>
                          </a:r>
                          <a:endParaRPr lang="en-US" sz="3200" dirty="0"/>
                        </a:p>
                      </a:txBody>
                      <a:tcPr/>
                    </a:tc>
                    <a:tc>
                      <a:txBody>
                        <a:bodyPr/>
                        <a:lstStyle/>
                        <a:p>
                          <a:r>
                            <a:rPr lang="en-US" sz="3200" dirty="0" smtClean="0"/>
                            <a:t>0,5</a:t>
                          </a:r>
                          <a:endParaRPr lang="en-US" sz="3200" dirty="0"/>
                        </a:p>
                      </a:txBody>
                      <a:tcPr/>
                    </a:tc>
                    <a:tc>
                      <a:txBody>
                        <a:bodyPr/>
                        <a:lstStyle/>
                        <a:p>
                          <a:r>
                            <a:rPr lang="en-US" sz="3200" dirty="0" smtClean="0"/>
                            <a:t>1</a:t>
                          </a:r>
                          <a:endParaRPr lang="en-US" sz="3200" dirty="0"/>
                        </a:p>
                      </a:txBody>
                      <a:tcPr/>
                    </a:tc>
                    <a:tc>
                      <a:txBody>
                        <a:bodyPr/>
                        <a:lstStyle/>
                        <a:p>
                          <a:r>
                            <a:rPr lang="en-US" sz="3200" dirty="0" smtClean="0"/>
                            <a:t>1,5</a:t>
                          </a:r>
                          <a:endParaRPr lang="en-US" sz="3200" dirty="0"/>
                        </a:p>
                      </a:txBody>
                      <a:tcPr/>
                    </a:tc>
                    <a:extLst>
                      <a:ext uri="{0D108BD9-81ED-4DB2-BD59-A6C34878D82A}">
                        <a16:rowId xmlns:a16="http://schemas.microsoft.com/office/drawing/2014/main" val="10000"/>
                      </a:ext>
                    </a:extLst>
                  </a:tr>
                  <a:tr h="1124234">
                    <a:tc>
                      <a:txBody>
                        <a:bodyPr/>
                        <a:lstStyle/>
                        <a:p>
                          <a:endParaRPr lang="en-US"/>
                        </a:p>
                      </a:txBody>
                      <a:tcPr>
                        <a:blipFill>
                          <a:blip r:embed="rId3"/>
                          <a:stretch>
                            <a:fillRect l="-230" t="-107609" r="-331724" b="-164674"/>
                          </a:stretch>
                        </a:blipFill>
                      </a:tcPr>
                    </a:tc>
                    <a:tc>
                      <a:txBody>
                        <a:bodyPr/>
                        <a:lstStyle/>
                        <a:p>
                          <a:r>
                            <a:rPr lang="en-US" sz="3200" dirty="0" smtClean="0"/>
                            <a:t>0</a:t>
                          </a:r>
                          <a:endParaRPr lang="en-US" sz="3200" dirty="0"/>
                        </a:p>
                      </a:txBody>
                      <a:tcPr/>
                    </a:tc>
                    <a:tc>
                      <a:txBody>
                        <a:bodyPr/>
                        <a:lstStyle/>
                        <a:p>
                          <a:r>
                            <a:rPr lang="en-US" sz="3200" dirty="0" smtClean="0"/>
                            <a:t>15</a:t>
                          </a:r>
                          <a:endParaRPr lang="en-US" sz="3200" dirty="0"/>
                        </a:p>
                      </a:txBody>
                      <a:tcPr/>
                    </a:tc>
                    <a:tc>
                      <a:txBody>
                        <a:bodyPr/>
                        <a:lstStyle/>
                        <a:p>
                          <a:r>
                            <a:rPr lang="en-US" sz="3200" dirty="0" smtClean="0"/>
                            <a:t>34</a:t>
                          </a:r>
                          <a:endParaRPr lang="en-US" sz="3200" dirty="0"/>
                        </a:p>
                      </a:txBody>
                      <a:tcPr/>
                    </a:tc>
                    <a:tc>
                      <a:txBody>
                        <a:bodyPr/>
                        <a:lstStyle/>
                        <a:p>
                          <a:r>
                            <a:rPr lang="en-US" sz="3200" dirty="0" smtClean="0"/>
                            <a:t>52</a:t>
                          </a:r>
                          <a:endParaRPr lang="en-US" sz="3200" dirty="0"/>
                        </a:p>
                      </a:txBody>
                      <a:tcPr/>
                    </a:tc>
                    <a:extLst>
                      <a:ext uri="{0D108BD9-81ED-4DB2-BD59-A6C34878D82A}">
                        <a16:rowId xmlns:a16="http://schemas.microsoft.com/office/drawing/2014/main" val="10001"/>
                      </a:ext>
                    </a:extLst>
                  </a:tr>
                  <a:tr h="1834006">
                    <a:tc>
                      <a:txBody>
                        <a:bodyPr/>
                        <a:lstStyle/>
                        <a:p>
                          <a:endParaRPr lang="en-US"/>
                        </a:p>
                      </a:txBody>
                      <a:tcPr>
                        <a:blipFill>
                          <a:blip r:embed="rId3"/>
                          <a:stretch>
                            <a:fillRect l="-230" t="-126910" r="-331724" b="-664"/>
                          </a:stretch>
                        </a:blipFill>
                      </a:tcPr>
                    </a:tc>
                    <a:tc>
                      <a:txBody>
                        <a:bodyPr/>
                        <a:lstStyle/>
                        <a:p>
                          <a:r>
                            <a:rPr lang="en-US" sz="3200" dirty="0" smtClean="0"/>
                            <a:t>0</a:t>
                          </a:r>
                          <a:endParaRPr lang="en-US" sz="3200" dirty="0"/>
                        </a:p>
                      </a:txBody>
                      <a:tcPr/>
                    </a:tc>
                    <a:tc>
                      <a:txBody>
                        <a:bodyPr/>
                        <a:lstStyle/>
                        <a:p>
                          <a:r>
                            <a:rPr lang="en-US" sz="3200" dirty="0" smtClean="0"/>
                            <a:t>0,03</a:t>
                          </a:r>
                          <a:endParaRPr lang="en-US" sz="3200" dirty="0"/>
                        </a:p>
                      </a:txBody>
                      <a:tcPr/>
                    </a:tc>
                    <a:tc>
                      <a:txBody>
                        <a:bodyPr/>
                        <a:lstStyle/>
                        <a:p>
                          <a:r>
                            <a:rPr lang="en-US" sz="3200" dirty="0" smtClean="0"/>
                            <a:t>0,029</a:t>
                          </a:r>
                          <a:endParaRPr lang="en-US" sz="3200" dirty="0"/>
                        </a:p>
                      </a:txBody>
                      <a:tcPr/>
                    </a:tc>
                    <a:tc>
                      <a:txBody>
                        <a:bodyPr/>
                        <a:lstStyle/>
                        <a:p>
                          <a:r>
                            <a:rPr lang="en-US" sz="3200" dirty="0" smtClean="0"/>
                            <a:t>0,029</a:t>
                          </a:r>
                          <a:endParaRPr lang="en-US" sz="3200" dirty="0"/>
                        </a:p>
                      </a:txBody>
                      <a:tcPr/>
                    </a:tc>
                    <a:extLst>
                      <a:ext uri="{0D108BD9-81ED-4DB2-BD59-A6C34878D82A}">
                        <a16:rowId xmlns:a16="http://schemas.microsoft.com/office/drawing/2014/main" val="10002"/>
                      </a:ext>
                    </a:extLst>
                  </a:tr>
                </a:tbl>
              </a:graphicData>
            </a:graphic>
          </p:graphicFrame>
        </mc:Fallback>
      </mc:AlternateContent>
      <p:graphicFrame>
        <p:nvGraphicFramePr>
          <p:cNvPr id="6" name="Object 5"/>
          <p:cNvGraphicFramePr>
            <a:graphicFrameLocks noChangeAspect="1"/>
          </p:cNvGraphicFramePr>
          <p:nvPr>
            <p:extLst>
              <p:ext uri="{D42A27DB-BD31-4B8C-83A1-F6EECF244321}">
                <p14:modId xmlns:p14="http://schemas.microsoft.com/office/powerpoint/2010/main" val="866993221"/>
              </p:ext>
            </p:extLst>
          </p:nvPr>
        </p:nvGraphicFramePr>
        <p:xfrm>
          <a:off x="4883725" y="5809962"/>
          <a:ext cx="1814899" cy="705794"/>
        </p:xfrm>
        <a:graphic>
          <a:graphicData uri="http://schemas.openxmlformats.org/presentationml/2006/ole">
            <mc:AlternateContent xmlns:mc="http://schemas.openxmlformats.org/markup-compatibility/2006">
              <mc:Choice xmlns:v="urn:schemas-microsoft-com:vml" Requires="v">
                <p:oleObj spid="_x0000_s5169" name="Equation" r:id="rId4" imgW="457200" imgH="177480" progId="Equation.DSMT4">
                  <p:embed/>
                </p:oleObj>
              </mc:Choice>
              <mc:Fallback>
                <p:oleObj name="Equation" r:id="rId4" imgW="457200" imgH="177480" progId="Equation.DSMT4">
                  <p:embed/>
                  <p:pic>
                    <p:nvPicPr>
                      <p:cNvPr id="0" name=""/>
                      <p:cNvPicPr/>
                      <p:nvPr/>
                    </p:nvPicPr>
                    <p:blipFill>
                      <a:blip r:embed="rId5"/>
                      <a:stretch>
                        <a:fillRect/>
                      </a:stretch>
                    </p:blipFill>
                    <p:spPr>
                      <a:xfrm>
                        <a:off x="4883725" y="5809962"/>
                        <a:ext cx="1814899" cy="705794"/>
                      </a:xfrm>
                      <a:prstGeom prst="rect">
                        <a:avLst/>
                      </a:prstGeom>
                    </p:spPr>
                  </p:pic>
                </p:oleObj>
              </mc:Fallback>
            </mc:AlternateContent>
          </a:graphicData>
        </a:graphic>
      </p:graphicFrame>
    </p:spTree>
    <p:extLst>
      <p:ext uri="{BB962C8B-B14F-4D97-AF65-F5344CB8AC3E}">
        <p14:creationId xmlns:p14="http://schemas.microsoft.com/office/powerpoint/2010/main" val="38282353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Rectangle 1026060">
            <a:extLst>
              <a:ext uri="{FF2B5EF4-FFF2-40B4-BE49-F238E27FC236}">
                <a16:creationId xmlns:a16="http://schemas.microsoft.com/office/drawing/2014/main" id="{79628560-1ACC-4352-8F2B-20E9B7F7F0FB}"/>
              </a:ext>
            </a:extLst>
          </p:cNvPr>
          <p:cNvSpPr>
            <a:spLocks noChangeArrowheads="1"/>
          </p:cNvSpPr>
          <p:nvPr/>
        </p:nvSpPr>
        <p:spPr bwMode="auto">
          <a:xfrm>
            <a:off x="1139494" y="89164"/>
            <a:ext cx="8653540" cy="726353"/>
          </a:xfrm>
          <a:prstGeom prst="rect">
            <a:avLst/>
          </a:prstGeom>
          <a:noFill/>
          <a:ln w="9525" algn="ctr">
            <a:noFill/>
            <a:miter lim="800000"/>
            <a:headEnd/>
            <a:tailEnd/>
          </a:ln>
        </p:spPr>
        <p:txBody>
          <a:bodyPr wrap="square" lIns="109728" tIns="54864" rIns="109728" bIns="54864">
            <a:spAutoFit/>
          </a:bodyPr>
          <a:lstStyle>
            <a:lvl1pPr marL="287338" indent="-287338" defTabSz="1095375">
              <a:defRPr>
                <a:solidFill>
                  <a:schemeClr val="tx1"/>
                </a:solidFill>
                <a:latin typeface="Arial" panose="020B0604020202020204" pitchFamily="34" charset="0"/>
              </a:defRPr>
            </a:lvl1pPr>
            <a:lvl2pPr marL="742950" indent="-285750" defTabSz="1095375">
              <a:defRPr>
                <a:solidFill>
                  <a:schemeClr val="tx1"/>
                </a:solidFill>
                <a:latin typeface="Arial" panose="020B0604020202020204" pitchFamily="34" charset="0"/>
              </a:defRPr>
            </a:lvl2pPr>
            <a:lvl3pPr marL="1143000" indent="-228600" defTabSz="1095375">
              <a:defRPr>
                <a:solidFill>
                  <a:schemeClr val="tx1"/>
                </a:solidFill>
                <a:latin typeface="Arial" panose="020B0604020202020204" pitchFamily="34" charset="0"/>
              </a:defRPr>
            </a:lvl3pPr>
            <a:lvl4pPr marL="1600200" indent="-228600" defTabSz="1095375">
              <a:defRPr>
                <a:solidFill>
                  <a:schemeClr val="tx1"/>
                </a:solidFill>
                <a:latin typeface="Arial" panose="020B0604020202020204" pitchFamily="34" charset="0"/>
              </a:defRPr>
            </a:lvl4pPr>
            <a:lvl5pPr marL="2057400" indent="-228600" defTabSz="1095375">
              <a:defRPr>
                <a:solidFill>
                  <a:schemeClr val="tx1"/>
                </a:solidFill>
                <a:latin typeface="Arial" panose="020B0604020202020204" pitchFamily="34" charset="0"/>
              </a:defRPr>
            </a:lvl5pPr>
            <a:lvl6pPr marL="2514600" indent="-228600" defTabSz="1095375" fontAlgn="base">
              <a:spcBef>
                <a:spcPct val="0"/>
              </a:spcBef>
              <a:spcAft>
                <a:spcPct val="0"/>
              </a:spcAft>
              <a:defRPr>
                <a:solidFill>
                  <a:schemeClr val="tx1"/>
                </a:solidFill>
                <a:latin typeface="Arial" panose="020B0604020202020204" pitchFamily="34" charset="0"/>
              </a:defRPr>
            </a:lvl6pPr>
            <a:lvl7pPr marL="2971800" indent="-228600" defTabSz="1095375" fontAlgn="base">
              <a:spcBef>
                <a:spcPct val="0"/>
              </a:spcBef>
              <a:spcAft>
                <a:spcPct val="0"/>
              </a:spcAft>
              <a:defRPr>
                <a:solidFill>
                  <a:schemeClr val="tx1"/>
                </a:solidFill>
                <a:latin typeface="Arial" panose="020B0604020202020204" pitchFamily="34" charset="0"/>
              </a:defRPr>
            </a:lvl7pPr>
            <a:lvl8pPr marL="3429000" indent="-228600" defTabSz="1095375" fontAlgn="base">
              <a:spcBef>
                <a:spcPct val="0"/>
              </a:spcBef>
              <a:spcAft>
                <a:spcPct val="0"/>
              </a:spcAft>
              <a:defRPr>
                <a:solidFill>
                  <a:schemeClr val="tx1"/>
                </a:solidFill>
                <a:latin typeface="Arial" panose="020B0604020202020204" pitchFamily="34" charset="0"/>
              </a:defRPr>
            </a:lvl8pPr>
            <a:lvl9pPr marL="3886200" indent="-228600" defTabSz="1095375" fontAlgn="base">
              <a:spcBef>
                <a:spcPct val="0"/>
              </a:spcBef>
              <a:spcAft>
                <a:spcPct val="0"/>
              </a:spcAft>
              <a:defRPr>
                <a:solidFill>
                  <a:schemeClr val="tx1"/>
                </a:solidFill>
                <a:latin typeface="Arial" panose="020B0604020202020204" pitchFamily="34" charset="0"/>
              </a:defRPr>
            </a:lvl9pPr>
          </a:lstStyle>
          <a:p>
            <a:pPr marL="0" indent="0" defTabSz="1095376">
              <a:buClr>
                <a:schemeClr val="tx2"/>
              </a:buClr>
              <a:buSzPct val="95000"/>
              <a:defRPr/>
            </a:pPr>
            <a:r>
              <a:rPr lang="en-US" altLang="en-US" sz="4000" b="1" i="1" dirty="0" smtClean="0">
                <a:solidFill>
                  <a:schemeClr val="accent5">
                    <a:lumMod val="75000"/>
                  </a:schemeClr>
                </a:solidFill>
                <a:cs typeface="Arial" panose="020B0604020202020204" pitchFamily="34" charset="0"/>
              </a:rPr>
              <a:t>3. </a:t>
            </a:r>
            <a:r>
              <a:rPr lang="en-US" altLang="en-US" sz="4000" b="1" i="1" dirty="0" err="1" smtClean="0">
                <a:solidFill>
                  <a:schemeClr val="accent5">
                    <a:lumMod val="75000"/>
                  </a:schemeClr>
                </a:solidFill>
                <a:cs typeface="Arial" panose="020B0604020202020204" pitchFamily="34" charset="0"/>
              </a:rPr>
              <a:t>Định</a:t>
            </a:r>
            <a:r>
              <a:rPr lang="en-US" altLang="en-US" sz="4000" b="1" i="1" dirty="0" smtClean="0">
                <a:solidFill>
                  <a:schemeClr val="accent5">
                    <a:lumMod val="75000"/>
                  </a:schemeClr>
                </a:solidFill>
                <a:cs typeface="Arial" panose="020B0604020202020204" pitchFamily="34" charset="0"/>
              </a:rPr>
              <a:t> </a:t>
            </a:r>
            <a:r>
              <a:rPr lang="en-US" altLang="en-US" sz="4000" b="1" i="1" dirty="0" err="1">
                <a:solidFill>
                  <a:schemeClr val="accent5">
                    <a:lumMod val="75000"/>
                  </a:schemeClr>
                </a:solidFill>
                <a:cs typeface="Arial" panose="020B0604020202020204" pitchFamily="34" charset="0"/>
              </a:rPr>
              <a:t>luật</a:t>
            </a:r>
            <a:r>
              <a:rPr lang="en-US" altLang="en-US" sz="4000" b="1" i="1" dirty="0">
                <a:solidFill>
                  <a:schemeClr val="accent5">
                    <a:lumMod val="75000"/>
                  </a:schemeClr>
                </a:solidFill>
                <a:cs typeface="Arial" panose="020B0604020202020204" pitchFamily="34" charset="0"/>
              </a:rPr>
              <a:t> Hooke</a:t>
            </a:r>
            <a:endParaRPr lang="en-US" sz="4000" b="1" i="1" dirty="0">
              <a:solidFill>
                <a:schemeClr val="accent5">
                  <a:lumMod val="75000"/>
                </a:schemeClr>
              </a:solidFill>
              <a:cs typeface="Arial" panose="020B0604020202020204" pitchFamily="34" charset="0"/>
            </a:endParaRPr>
          </a:p>
        </p:txBody>
      </p:sp>
      <p:pic>
        <p:nvPicPr>
          <p:cNvPr id="51" name="Picture 8" descr="Buncee - Did You Meet Your Goals?">
            <a:extLst>
              <a:ext uri="{FF2B5EF4-FFF2-40B4-BE49-F238E27FC236}">
                <a16:creationId xmlns:a16="http://schemas.microsoft.com/office/drawing/2014/main" id="{C850A8A9-7359-477E-A5A6-EA315659EEDB}"/>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61990" y="0"/>
            <a:ext cx="1330010" cy="1134158"/>
          </a:xfrm>
          <a:prstGeom prst="rect">
            <a:avLst/>
          </a:prstGeom>
          <a:noFill/>
          <a:extLst>
            <a:ext uri="{909E8E84-426E-40DD-AFC4-6F175D3DCCD1}">
              <a14:hiddenFill xmlns:a14="http://schemas.microsoft.com/office/drawing/2010/main">
                <a:solidFill>
                  <a:srgbClr val="FFFFFF"/>
                </a:solidFill>
              </a14:hiddenFill>
            </a:ext>
          </a:extLst>
        </p:spPr>
      </p:pic>
      <p:sp>
        <p:nvSpPr>
          <p:cNvPr id="52" name="TextBox 51">
            <a:extLst>
              <a:ext uri="{FF2B5EF4-FFF2-40B4-BE49-F238E27FC236}">
                <a16:creationId xmlns:a16="http://schemas.microsoft.com/office/drawing/2014/main" id="{F1A1E0C0-81EB-4205-B6E8-05B1BE239D92}"/>
              </a:ext>
            </a:extLst>
          </p:cNvPr>
          <p:cNvSpPr txBox="1"/>
          <p:nvPr/>
        </p:nvSpPr>
        <p:spPr>
          <a:xfrm>
            <a:off x="3126259" y="1962068"/>
            <a:ext cx="5128055" cy="1107996"/>
          </a:xfrm>
          <a:prstGeom prst="rect">
            <a:avLst/>
          </a:prstGeom>
          <a:solidFill>
            <a:srgbClr val="FFFF00"/>
          </a:solidFill>
        </p:spPr>
        <p:txBody>
          <a:bodyPr wrap="square" rtlCol="0">
            <a:spAutoFit/>
          </a:bodyPr>
          <a:lstStyle/>
          <a:p>
            <a:r>
              <a:rPr lang="en-US" sz="6600" i="1" dirty="0" smtClean="0">
                <a:solidFill>
                  <a:srgbClr val="FF0000"/>
                </a:solidFill>
                <a:latin typeface="Times New Roman" panose="02020603050405020304" pitchFamily="18" charset="0"/>
                <a:cs typeface="Times New Roman" panose="02020603050405020304" pitchFamily="18" charset="0"/>
              </a:rPr>
              <a:t>    </a:t>
            </a:r>
            <a:r>
              <a:rPr lang="en-US" sz="6600" i="1" dirty="0" err="1" smtClean="0">
                <a:solidFill>
                  <a:srgbClr val="FF0000"/>
                </a:solidFill>
                <a:latin typeface="Times New Roman" panose="02020603050405020304" pitchFamily="18" charset="0"/>
                <a:cs typeface="Times New Roman" panose="02020603050405020304" pitchFamily="18" charset="0"/>
              </a:rPr>
              <a:t>F</a:t>
            </a:r>
            <a:r>
              <a:rPr lang="en-US" sz="6600" i="1" baseline="-25000" dirty="0" err="1" smtClean="0">
                <a:solidFill>
                  <a:srgbClr val="FF0000"/>
                </a:solidFill>
                <a:latin typeface="Times New Roman" panose="02020603050405020304" pitchFamily="18" charset="0"/>
                <a:cs typeface="Times New Roman" panose="02020603050405020304" pitchFamily="18" charset="0"/>
              </a:rPr>
              <a:t>đh</a:t>
            </a:r>
            <a:r>
              <a:rPr lang="en-US" sz="6600" i="1" dirty="0">
                <a:solidFill>
                  <a:srgbClr val="FF0000"/>
                </a:solidFill>
                <a:latin typeface="Times New Roman" panose="02020603050405020304" pitchFamily="18" charset="0"/>
                <a:cs typeface="Times New Roman" panose="02020603050405020304" pitchFamily="18" charset="0"/>
              </a:rPr>
              <a:t>= k|</a:t>
            </a:r>
            <a:r>
              <a:rPr lang="en-US" sz="6600" i="1"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l|</a:t>
            </a:r>
            <a:r>
              <a:rPr lang="en-US" sz="6600" i="1" dirty="0">
                <a:solidFill>
                  <a:srgbClr val="FF0000"/>
                </a:solidFill>
                <a:latin typeface="Times New Roman" panose="02020603050405020304" pitchFamily="18" charset="0"/>
                <a:cs typeface="Times New Roman" panose="02020603050405020304" pitchFamily="18" charset="0"/>
              </a:rPr>
              <a:t> </a:t>
            </a:r>
          </a:p>
        </p:txBody>
      </p:sp>
      <p:sp>
        <p:nvSpPr>
          <p:cNvPr id="53" name="TextBox 52">
            <a:extLst>
              <a:ext uri="{FF2B5EF4-FFF2-40B4-BE49-F238E27FC236}">
                <a16:creationId xmlns:a16="http://schemas.microsoft.com/office/drawing/2014/main" id="{CD904E66-6AAD-4B74-BDE9-FD6BBF53C41E}"/>
              </a:ext>
            </a:extLst>
          </p:cNvPr>
          <p:cNvSpPr txBox="1"/>
          <p:nvPr/>
        </p:nvSpPr>
        <p:spPr>
          <a:xfrm>
            <a:off x="1450109" y="3371272"/>
            <a:ext cx="9543048" cy="2923877"/>
          </a:xfrm>
          <a:prstGeom prst="rect">
            <a:avLst/>
          </a:prstGeom>
          <a:noFill/>
        </p:spPr>
        <p:txBody>
          <a:bodyPr wrap="square" rtlCol="0">
            <a:spAutoFit/>
          </a:bodyPr>
          <a:lstStyle/>
          <a:p>
            <a:endParaRPr lang="en-US" sz="2800" i="1" dirty="0" smtClean="0">
              <a:solidFill>
                <a:srgbClr val="FF0000"/>
              </a:solidFill>
              <a:latin typeface="Times New Roman" panose="02020603050405020304" pitchFamily="18" charset="0"/>
              <a:cs typeface="Times New Roman" panose="02020603050405020304" pitchFamily="18" charset="0"/>
            </a:endParaRPr>
          </a:p>
          <a:p>
            <a:endParaRPr lang="en-US" sz="2800" i="1" dirty="0">
              <a:solidFill>
                <a:srgbClr val="FF0000"/>
              </a:solidFill>
              <a:latin typeface="Times New Roman" panose="02020603050405020304" pitchFamily="18" charset="0"/>
              <a:cs typeface="Times New Roman" panose="02020603050405020304" pitchFamily="18" charset="0"/>
            </a:endParaRPr>
          </a:p>
          <a:p>
            <a:r>
              <a:rPr lang="en-US" sz="2800" i="1" dirty="0" smtClean="0">
                <a:solidFill>
                  <a:srgbClr val="FF0000"/>
                </a:solidFill>
                <a:latin typeface="Times New Roman" panose="02020603050405020304" pitchFamily="18" charset="0"/>
                <a:cs typeface="Times New Roman" panose="02020603050405020304" pitchFamily="18" charset="0"/>
              </a:rPr>
              <a:t>|</a:t>
            </a:r>
            <a:r>
              <a:rPr lang="en-US" sz="2800" i="1"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l|=| l – l</a:t>
            </a:r>
            <a:r>
              <a:rPr lang="en-US" sz="2800" i="1" baseline="-25000"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o </a:t>
            </a:r>
            <a:r>
              <a:rPr lang="en-US" sz="2800" i="1"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a:t>
            </a:r>
            <a:r>
              <a:rPr lang="en-US" sz="2800" i="1" dirty="0">
                <a:latin typeface="Times New Roman" panose="02020603050405020304" pitchFamily="18" charset="0"/>
                <a:cs typeface="Times New Roman" panose="02020603050405020304" pitchFamily="18" charset="0"/>
              </a:rPr>
              <a:t>:</a:t>
            </a:r>
            <a:r>
              <a:rPr lang="en-US" sz="2800" i="1" dirty="0">
                <a:solidFill>
                  <a:srgbClr val="FF0000"/>
                </a:solidFill>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độ</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biến</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dạng</a:t>
            </a:r>
            <a:endParaRPr lang="en-US" sz="3200" i="1" dirty="0">
              <a:latin typeface="Times New Roman" panose="02020603050405020304" pitchFamily="18" charset="0"/>
              <a:cs typeface="Times New Roman" panose="02020603050405020304" pitchFamily="18" charset="0"/>
            </a:endParaRPr>
          </a:p>
          <a:p>
            <a:r>
              <a:rPr lang="en-US" sz="3200" i="1" dirty="0">
                <a:solidFill>
                  <a:srgbClr val="FF0000"/>
                </a:solidFill>
                <a:latin typeface="Times New Roman" panose="02020603050405020304" pitchFamily="18" charset="0"/>
                <a:cs typeface="Times New Roman" panose="02020603050405020304" pitchFamily="18" charset="0"/>
              </a:rPr>
              <a:t>k </a:t>
            </a:r>
            <a:r>
              <a:rPr lang="en-US" sz="3200" i="1" dirty="0">
                <a:solidFill>
                  <a:srgbClr val="0070C0"/>
                </a:solidFill>
                <a:latin typeface="Times New Roman" panose="02020603050405020304" pitchFamily="18" charset="0"/>
                <a:cs typeface="Times New Roman" panose="02020603050405020304" pitchFamily="18" charset="0"/>
              </a:rPr>
              <a:t>[N/m]</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độ</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cứng</a:t>
            </a:r>
            <a:endParaRPr lang="en-US" sz="3200" i="1" dirty="0">
              <a:latin typeface="Times New Roman" panose="02020603050405020304" pitchFamily="18" charset="0"/>
              <a:cs typeface="Times New Roman" panose="02020603050405020304" pitchFamily="18" charset="0"/>
            </a:endParaRPr>
          </a:p>
          <a:p>
            <a:r>
              <a:rPr lang="en-US" sz="3200" i="1" dirty="0">
                <a:solidFill>
                  <a:srgbClr val="FF0000"/>
                </a:solidFill>
                <a:latin typeface="Times New Roman" panose="02020603050405020304" pitchFamily="18" charset="0"/>
                <a:cs typeface="Times New Roman" panose="02020603050405020304" pitchFamily="18" charset="0"/>
              </a:rPr>
              <a:t>l</a:t>
            </a:r>
            <a:r>
              <a:rPr lang="en-US" sz="3200" i="1" baseline="-25000" dirty="0">
                <a:solidFill>
                  <a:srgbClr val="FF0000"/>
                </a:solidFill>
                <a:latin typeface="Times New Roman" panose="02020603050405020304" pitchFamily="18" charset="0"/>
                <a:cs typeface="Times New Roman" panose="02020603050405020304" pitchFamily="18" charset="0"/>
              </a:rPr>
              <a:t>o</a:t>
            </a:r>
            <a:r>
              <a:rPr lang="en-US" sz="3200" i="1" dirty="0">
                <a:solidFill>
                  <a:srgbClr val="FF0000"/>
                </a:solidFill>
                <a:latin typeface="Times New Roman" panose="02020603050405020304" pitchFamily="18" charset="0"/>
                <a:cs typeface="Times New Roman" panose="02020603050405020304" pitchFamily="18" charset="0"/>
              </a:rPr>
              <a:t> </a:t>
            </a:r>
            <a:r>
              <a:rPr lang="en-US" sz="3200" i="1" dirty="0">
                <a:solidFill>
                  <a:srgbClr val="0070C0"/>
                </a:solidFill>
                <a:latin typeface="Times New Roman" panose="02020603050405020304" pitchFamily="18" charset="0"/>
                <a:cs typeface="Times New Roman" panose="02020603050405020304" pitchFamily="18" charset="0"/>
              </a:rPr>
              <a:t>[m]</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chiều</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dài</a:t>
            </a:r>
            <a:r>
              <a:rPr lang="en-US" sz="3200" i="1" dirty="0">
                <a:latin typeface="Times New Roman" panose="02020603050405020304" pitchFamily="18" charset="0"/>
                <a:cs typeface="Times New Roman" panose="02020603050405020304" pitchFamily="18" charset="0"/>
              </a:rPr>
              <a:t> ban </a:t>
            </a:r>
            <a:r>
              <a:rPr lang="en-US" sz="3200" i="1" dirty="0" err="1">
                <a:latin typeface="Times New Roman" panose="02020603050405020304" pitchFamily="18" charset="0"/>
                <a:cs typeface="Times New Roman" panose="02020603050405020304" pitchFamily="18" charset="0"/>
              </a:rPr>
              <a:t>đầu</a:t>
            </a:r>
            <a:endParaRPr lang="en-US" sz="3200" i="1" dirty="0">
              <a:latin typeface="Times New Roman" panose="02020603050405020304" pitchFamily="18" charset="0"/>
              <a:cs typeface="Times New Roman" panose="02020603050405020304" pitchFamily="18" charset="0"/>
            </a:endParaRPr>
          </a:p>
          <a:p>
            <a:r>
              <a:rPr lang="en-US" sz="3200" i="1" dirty="0">
                <a:solidFill>
                  <a:srgbClr val="FF0000"/>
                </a:solidFill>
                <a:latin typeface="Times New Roman" panose="02020603050405020304" pitchFamily="18" charset="0"/>
                <a:cs typeface="Times New Roman" panose="02020603050405020304" pitchFamily="18" charset="0"/>
              </a:rPr>
              <a:t>l </a:t>
            </a:r>
            <a:r>
              <a:rPr lang="en-US" sz="3200" i="1" dirty="0">
                <a:solidFill>
                  <a:srgbClr val="0070C0"/>
                </a:solidFill>
                <a:latin typeface="Times New Roman" panose="02020603050405020304" pitchFamily="18" charset="0"/>
                <a:cs typeface="Times New Roman" panose="02020603050405020304" pitchFamily="18" charset="0"/>
              </a:rPr>
              <a:t>[m]</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chiều</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dài</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lúc</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sau</a:t>
            </a:r>
            <a:endParaRPr lang="en-US" sz="3200" i="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538793" y="4485503"/>
            <a:ext cx="4490407" cy="369332"/>
          </a:xfrm>
          <a:prstGeom prst="rect">
            <a:avLst/>
          </a:prstGeom>
          <a:noFill/>
        </p:spPr>
        <p:txBody>
          <a:bodyPr wrap="square" rtlCol="0">
            <a:spAutoFit/>
          </a:bodyPr>
          <a:lstStyle/>
          <a:p>
            <a:endParaRPr lang="en-US" dirty="0"/>
          </a:p>
        </p:txBody>
      </p:sp>
      <p:sp>
        <p:nvSpPr>
          <p:cNvPr id="7" name="TextBox 6"/>
          <p:cNvSpPr txBox="1"/>
          <p:nvPr/>
        </p:nvSpPr>
        <p:spPr>
          <a:xfrm>
            <a:off x="172995" y="1134158"/>
            <a:ext cx="11862486" cy="1846659"/>
          </a:xfrm>
          <a:prstGeom prst="rect">
            <a:avLst/>
          </a:prstGeom>
          <a:noFill/>
        </p:spPr>
        <p:txBody>
          <a:bodyPr wrap="square" rtlCol="0">
            <a:spAutoFit/>
          </a:bodyPr>
          <a:lstStyle/>
          <a:p>
            <a:r>
              <a:rPr lang="en-US" sz="3200" kern="0" dirty="0" err="1" smtClean="0">
                <a:latin typeface="Arial" panose="020B0604020202020204" pitchFamily="34" charset="0"/>
                <a:cs typeface="Arial" panose="020B0604020202020204" pitchFamily="34" charset="0"/>
              </a:rPr>
              <a:t>Trong</a:t>
            </a:r>
            <a:r>
              <a:rPr lang="en-US" sz="3200" kern="0" dirty="0" smtClean="0">
                <a:latin typeface="Arial" panose="020B0604020202020204" pitchFamily="34" charset="0"/>
                <a:cs typeface="Arial" panose="020B0604020202020204" pitchFamily="34" charset="0"/>
              </a:rPr>
              <a:t> </a:t>
            </a:r>
            <a:r>
              <a:rPr lang="en-US" sz="3200" kern="0" dirty="0" err="1">
                <a:latin typeface="Arial" panose="020B0604020202020204" pitchFamily="34" charset="0"/>
                <a:cs typeface="Arial" panose="020B0604020202020204" pitchFamily="34" charset="0"/>
              </a:rPr>
              <a:t>giới</a:t>
            </a:r>
            <a:r>
              <a:rPr lang="en-US" sz="3200" kern="0" dirty="0">
                <a:latin typeface="Arial" panose="020B0604020202020204" pitchFamily="34" charset="0"/>
                <a:cs typeface="Arial" panose="020B0604020202020204" pitchFamily="34" charset="0"/>
              </a:rPr>
              <a:t> </a:t>
            </a:r>
            <a:r>
              <a:rPr lang="en-US" sz="3200" kern="0" dirty="0" err="1">
                <a:latin typeface="Arial" panose="020B0604020202020204" pitchFamily="34" charset="0"/>
                <a:cs typeface="Arial" panose="020B0604020202020204" pitchFamily="34" charset="0"/>
              </a:rPr>
              <a:t>hạn</a:t>
            </a:r>
            <a:r>
              <a:rPr lang="en-US" sz="3200" kern="0" dirty="0">
                <a:latin typeface="Arial" panose="020B0604020202020204" pitchFamily="34" charset="0"/>
                <a:cs typeface="Arial" panose="020B0604020202020204" pitchFamily="34" charset="0"/>
              </a:rPr>
              <a:t> </a:t>
            </a:r>
            <a:r>
              <a:rPr lang="en-US" sz="3200" kern="0" dirty="0" err="1">
                <a:latin typeface="Arial" panose="020B0604020202020204" pitchFamily="34" charset="0"/>
                <a:cs typeface="Arial" panose="020B0604020202020204" pitchFamily="34" charset="0"/>
              </a:rPr>
              <a:t>đàn</a:t>
            </a:r>
            <a:r>
              <a:rPr lang="en-US" sz="3200" kern="0" dirty="0">
                <a:latin typeface="Arial" panose="020B0604020202020204" pitchFamily="34" charset="0"/>
                <a:cs typeface="Arial" panose="020B0604020202020204" pitchFamily="34" charset="0"/>
              </a:rPr>
              <a:t> </a:t>
            </a:r>
            <a:r>
              <a:rPr lang="en-US" sz="3200" kern="0" dirty="0" err="1">
                <a:latin typeface="Arial" panose="020B0604020202020204" pitchFamily="34" charset="0"/>
                <a:cs typeface="Arial" panose="020B0604020202020204" pitchFamily="34" charset="0"/>
              </a:rPr>
              <a:t>hồi</a:t>
            </a:r>
            <a:r>
              <a:rPr lang="en-US" sz="3200" kern="0" dirty="0">
                <a:latin typeface="Arial" panose="020B0604020202020204" pitchFamily="34" charset="0"/>
                <a:cs typeface="Arial" panose="020B0604020202020204" pitchFamily="34" charset="0"/>
              </a:rPr>
              <a:t>, </a:t>
            </a:r>
            <a:r>
              <a:rPr lang="en-US" sz="3200" kern="0" dirty="0" err="1">
                <a:latin typeface="Arial" panose="020B0604020202020204" pitchFamily="34" charset="0"/>
                <a:cs typeface="Arial" panose="020B0604020202020204" pitchFamily="34" charset="0"/>
              </a:rPr>
              <a:t>lực</a:t>
            </a:r>
            <a:r>
              <a:rPr lang="en-US" sz="3200" kern="0" dirty="0">
                <a:latin typeface="Arial" panose="020B0604020202020204" pitchFamily="34" charset="0"/>
                <a:cs typeface="Arial" panose="020B0604020202020204" pitchFamily="34" charset="0"/>
              </a:rPr>
              <a:t> </a:t>
            </a:r>
            <a:r>
              <a:rPr lang="en-US" sz="3200" kern="0" dirty="0" err="1">
                <a:latin typeface="Arial" panose="020B0604020202020204" pitchFamily="34" charset="0"/>
                <a:cs typeface="Arial" panose="020B0604020202020204" pitchFamily="34" charset="0"/>
              </a:rPr>
              <a:t>đàn</a:t>
            </a:r>
            <a:r>
              <a:rPr lang="en-US" sz="3200" kern="0" dirty="0">
                <a:latin typeface="Arial" panose="020B0604020202020204" pitchFamily="34" charset="0"/>
                <a:cs typeface="Arial" panose="020B0604020202020204" pitchFamily="34" charset="0"/>
              </a:rPr>
              <a:t> </a:t>
            </a:r>
            <a:r>
              <a:rPr lang="en-US" sz="3200" kern="0" dirty="0" err="1">
                <a:latin typeface="Arial" panose="020B0604020202020204" pitchFamily="34" charset="0"/>
                <a:cs typeface="Arial" panose="020B0604020202020204" pitchFamily="34" charset="0"/>
              </a:rPr>
              <a:t>hồi</a:t>
            </a:r>
            <a:r>
              <a:rPr lang="en-US" sz="3200" kern="0" dirty="0">
                <a:latin typeface="Arial" panose="020B0604020202020204" pitchFamily="34" charset="0"/>
                <a:cs typeface="Arial" panose="020B0604020202020204" pitchFamily="34" charset="0"/>
              </a:rPr>
              <a:t> </a:t>
            </a:r>
            <a:r>
              <a:rPr lang="en-US" sz="3200" kern="0" dirty="0" err="1">
                <a:latin typeface="Arial" panose="020B0604020202020204" pitchFamily="34" charset="0"/>
                <a:cs typeface="Arial" panose="020B0604020202020204" pitchFamily="34" charset="0"/>
              </a:rPr>
              <a:t>tỉ</a:t>
            </a:r>
            <a:r>
              <a:rPr lang="en-US" sz="3200" kern="0" dirty="0">
                <a:latin typeface="Arial" panose="020B0604020202020204" pitchFamily="34" charset="0"/>
                <a:cs typeface="Arial" panose="020B0604020202020204" pitchFamily="34" charset="0"/>
              </a:rPr>
              <a:t> </a:t>
            </a:r>
            <a:r>
              <a:rPr lang="en-US" sz="3200" kern="0" dirty="0" err="1">
                <a:latin typeface="Arial" panose="020B0604020202020204" pitchFamily="34" charset="0"/>
                <a:cs typeface="Arial" panose="020B0604020202020204" pitchFamily="34" charset="0"/>
              </a:rPr>
              <a:t>lệ</a:t>
            </a:r>
            <a:r>
              <a:rPr lang="en-US" sz="3200" kern="0" dirty="0">
                <a:latin typeface="Arial" panose="020B0604020202020204" pitchFamily="34" charset="0"/>
                <a:cs typeface="Arial" panose="020B0604020202020204" pitchFamily="34" charset="0"/>
              </a:rPr>
              <a:t> </a:t>
            </a:r>
            <a:r>
              <a:rPr lang="en-US" sz="3200" kern="0" dirty="0" err="1">
                <a:latin typeface="Arial" panose="020B0604020202020204" pitchFamily="34" charset="0"/>
                <a:cs typeface="Arial" panose="020B0604020202020204" pitchFamily="34" charset="0"/>
              </a:rPr>
              <a:t>thuận</a:t>
            </a:r>
            <a:r>
              <a:rPr lang="en-US" sz="3200" kern="0" dirty="0">
                <a:latin typeface="Arial" panose="020B0604020202020204" pitchFamily="34" charset="0"/>
                <a:cs typeface="Arial" panose="020B0604020202020204" pitchFamily="34" charset="0"/>
              </a:rPr>
              <a:t> </a:t>
            </a:r>
            <a:r>
              <a:rPr lang="en-US" sz="3200" kern="0" dirty="0" err="1">
                <a:latin typeface="Arial" panose="020B0604020202020204" pitchFamily="34" charset="0"/>
                <a:cs typeface="Arial" panose="020B0604020202020204" pitchFamily="34" charset="0"/>
              </a:rPr>
              <a:t>với</a:t>
            </a:r>
            <a:r>
              <a:rPr lang="en-US" sz="3200" kern="0" dirty="0">
                <a:latin typeface="Arial" panose="020B0604020202020204" pitchFamily="34" charset="0"/>
                <a:cs typeface="Arial" panose="020B0604020202020204" pitchFamily="34" charset="0"/>
              </a:rPr>
              <a:t> </a:t>
            </a:r>
            <a:r>
              <a:rPr lang="en-US" sz="3200" kern="0" dirty="0" err="1">
                <a:latin typeface="Arial" panose="020B0604020202020204" pitchFamily="34" charset="0"/>
                <a:cs typeface="Arial" panose="020B0604020202020204" pitchFamily="34" charset="0"/>
              </a:rPr>
              <a:t>độ</a:t>
            </a:r>
            <a:r>
              <a:rPr lang="en-US" sz="3200" kern="0" dirty="0">
                <a:latin typeface="Arial" panose="020B0604020202020204" pitchFamily="34" charset="0"/>
                <a:cs typeface="Arial" panose="020B0604020202020204" pitchFamily="34" charset="0"/>
              </a:rPr>
              <a:t> </a:t>
            </a:r>
            <a:r>
              <a:rPr lang="en-US" sz="3200" kern="0" dirty="0" err="1">
                <a:latin typeface="Arial" panose="020B0604020202020204" pitchFamily="34" charset="0"/>
                <a:cs typeface="Arial" panose="020B0604020202020204" pitchFamily="34" charset="0"/>
              </a:rPr>
              <a:t>biến</a:t>
            </a:r>
            <a:r>
              <a:rPr lang="en-US" sz="3200" kern="0" dirty="0">
                <a:latin typeface="Arial" panose="020B0604020202020204" pitchFamily="34" charset="0"/>
                <a:cs typeface="Arial" panose="020B0604020202020204" pitchFamily="34" charset="0"/>
              </a:rPr>
              <a:t> </a:t>
            </a:r>
            <a:r>
              <a:rPr lang="en-US" sz="3200" kern="0" dirty="0" err="1">
                <a:latin typeface="Arial" panose="020B0604020202020204" pitchFamily="34" charset="0"/>
                <a:cs typeface="Arial" panose="020B0604020202020204" pitchFamily="34" charset="0"/>
              </a:rPr>
              <a:t>dạng</a:t>
            </a:r>
            <a:r>
              <a:rPr lang="en-US" sz="3200" kern="0" dirty="0">
                <a:latin typeface="Arial" panose="020B0604020202020204" pitchFamily="34" charset="0"/>
                <a:cs typeface="Arial" panose="020B0604020202020204" pitchFamily="34" charset="0"/>
              </a:rPr>
              <a:t> </a:t>
            </a:r>
            <a:r>
              <a:rPr lang="en-US" sz="3200" kern="0" dirty="0" err="1">
                <a:latin typeface="Arial" panose="020B0604020202020204" pitchFamily="34" charset="0"/>
                <a:cs typeface="Arial" panose="020B0604020202020204" pitchFamily="34" charset="0"/>
              </a:rPr>
              <a:t>của</a:t>
            </a:r>
            <a:r>
              <a:rPr lang="en-US" sz="3200" kern="0" dirty="0">
                <a:latin typeface="Arial" panose="020B0604020202020204" pitchFamily="34" charset="0"/>
                <a:cs typeface="Arial" panose="020B0604020202020204" pitchFamily="34" charset="0"/>
              </a:rPr>
              <a:t> </a:t>
            </a:r>
            <a:r>
              <a:rPr lang="en-US" sz="3200" kern="0" dirty="0" err="1">
                <a:latin typeface="Arial" panose="020B0604020202020204" pitchFamily="34" charset="0"/>
                <a:cs typeface="Arial" panose="020B0604020202020204" pitchFamily="34" charset="0"/>
              </a:rPr>
              <a:t>lò</a:t>
            </a:r>
            <a:r>
              <a:rPr lang="en-US" sz="3200" kern="0" dirty="0">
                <a:latin typeface="Arial" panose="020B0604020202020204" pitchFamily="34" charset="0"/>
                <a:cs typeface="Arial" panose="020B0604020202020204" pitchFamily="34" charset="0"/>
              </a:rPr>
              <a:t> xo</a:t>
            </a:r>
          </a:p>
          <a:p>
            <a:endParaRPr lang="en-US" sz="3200" dirty="0"/>
          </a:p>
          <a:p>
            <a:endParaRPr lang="en-US" dirty="0"/>
          </a:p>
        </p:txBody>
      </p:sp>
    </p:spTree>
    <p:extLst>
      <p:ext uri="{BB962C8B-B14F-4D97-AF65-F5344CB8AC3E}">
        <p14:creationId xmlns:p14="http://schemas.microsoft.com/office/powerpoint/2010/main" val="280989374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down)">
                                      <p:cBhvr>
                                        <p:cTn id="7" dur="500"/>
                                        <p:tgtEl>
                                          <p:spTgt spid="5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wipe(down)">
                                      <p:cBhvr>
                                        <p:cTn id="10"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A14A988-4C21-4384-8FB1-D846BD92179F}"/>
              </a:ext>
            </a:extLst>
          </p:cNvPr>
          <p:cNvPicPr>
            <a:picLocks noGrp="1" noChangeAspect="1"/>
          </p:cNvPicPr>
          <p:nvPr>
            <p:ph idx="4294967295"/>
          </p:nvPr>
        </p:nvPicPr>
        <p:blipFill rotWithShape="1">
          <a:blip r:embed="rId2" cstate="print">
            <a:extLst>
              <a:ext uri="{28A0092B-C50C-407E-A947-70E740481C1C}">
                <a14:useLocalDpi xmlns:a14="http://schemas.microsoft.com/office/drawing/2010/main" val="0"/>
              </a:ext>
            </a:extLst>
          </a:blip>
          <a:srcRect t="-578" r="15759" b="-1"/>
          <a:stretch/>
        </p:blipFill>
        <p:spPr>
          <a:xfrm>
            <a:off x="0" y="1124919"/>
            <a:ext cx="2298357" cy="3299256"/>
          </a:xfrm>
          <a:prstGeom prst="rect">
            <a:avLst/>
          </a:prstGeom>
        </p:spPr>
      </p:pic>
      <p:pic>
        <p:nvPicPr>
          <p:cNvPr id="7" name="Picture 6">
            <a:extLst>
              <a:ext uri="{FF2B5EF4-FFF2-40B4-BE49-F238E27FC236}">
                <a16:creationId xmlns:a16="http://schemas.microsoft.com/office/drawing/2014/main" id="{84213402-93A5-44A8-AC3A-D13EB0165AB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10609"/>
          <a:stretch/>
        </p:blipFill>
        <p:spPr>
          <a:xfrm>
            <a:off x="2940909" y="1124918"/>
            <a:ext cx="2582562" cy="3382427"/>
          </a:xfrm>
          <a:prstGeom prst="rect">
            <a:avLst/>
          </a:prstGeom>
        </p:spPr>
      </p:pic>
      <p:pic>
        <p:nvPicPr>
          <p:cNvPr id="9" name="Picture 8">
            <a:extLst>
              <a:ext uri="{FF2B5EF4-FFF2-40B4-BE49-F238E27FC236}">
                <a16:creationId xmlns:a16="http://schemas.microsoft.com/office/drawing/2014/main" id="{31FC79A4-B518-461E-B922-E8CEEC3307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543" r="14578"/>
          <a:stretch/>
        </p:blipFill>
        <p:spPr>
          <a:xfrm>
            <a:off x="6166023" y="1041746"/>
            <a:ext cx="2543364" cy="3541091"/>
          </a:xfrm>
          <a:prstGeom prst="rect">
            <a:avLst/>
          </a:prstGeom>
        </p:spPr>
      </p:pic>
      <p:sp>
        <p:nvSpPr>
          <p:cNvPr id="6" name="Rectangle 5">
            <a:extLst>
              <a:ext uri="{FF2B5EF4-FFF2-40B4-BE49-F238E27FC236}">
                <a16:creationId xmlns:a16="http://schemas.microsoft.com/office/drawing/2014/main" id="{F58D5CEB-9B7C-4D1F-A664-8176E2214B02}"/>
              </a:ext>
            </a:extLst>
          </p:cNvPr>
          <p:cNvSpPr/>
          <p:nvPr/>
        </p:nvSpPr>
        <p:spPr>
          <a:xfrm>
            <a:off x="212436" y="4507346"/>
            <a:ext cx="11637694" cy="3062377"/>
          </a:xfrm>
          <a:prstGeom prst="rect">
            <a:avLst/>
          </a:prstGeom>
          <a:noFill/>
        </p:spPr>
        <p:txBody>
          <a:bodyPr wrap="square">
            <a:spAutoFit/>
          </a:bodyPr>
          <a:lstStyle/>
          <a:p>
            <a:pPr marL="342900" indent="-342900" algn="just">
              <a:spcAft>
                <a:spcPts val="600"/>
              </a:spcAft>
              <a:buFontTx/>
              <a:buChar char="-"/>
            </a:pPr>
            <a:r>
              <a:rPr lang="en-US" altLang="en-US" sz="3200" i="1" dirty="0" err="1" smtClean="0">
                <a:latin typeface="Arial" panose="020B0604020202020204" pitchFamily="34" charset="0"/>
                <a:cs typeface="Arial" panose="020B0604020202020204" pitchFamily="34" charset="0"/>
              </a:rPr>
              <a:t>Đối</a:t>
            </a:r>
            <a:r>
              <a:rPr lang="en-US" altLang="en-US" sz="3200" i="1" dirty="0" smtClean="0">
                <a:latin typeface="Arial" panose="020B0604020202020204" pitchFamily="34" charset="0"/>
                <a:cs typeface="Arial" panose="020B0604020202020204" pitchFamily="34" charset="0"/>
              </a:rPr>
              <a:t> </a:t>
            </a:r>
            <a:r>
              <a:rPr lang="en-US" altLang="en-US" sz="3200" i="1" dirty="0" err="1">
                <a:latin typeface="Arial" panose="020B0604020202020204" pitchFamily="34" charset="0"/>
                <a:cs typeface="Arial" panose="020B0604020202020204" pitchFamily="34" charset="0"/>
              </a:rPr>
              <a:t>với</a:t>
            </a:r>
            <a:r>
              <a:rPr lang="en-US" altLang="en-US" sz="3200" i="1" dirty="0">
                <a:latin typeface="Arial" panose="020B0604020202020204" pitchFamily="34" charset="0"/>
                <a:cs typeface="Arial" panose="020B0604020202020204" pitchFamily="34" charset="0"/>
              </a:rPr>
              <a:t> </a:t>
            </a:r>
            <a:r>
              <a:rPr lang="en-US" altLang="en-US" sz="3200" i="1" dirty="0" err="1">
                <a:latin typeface="Arial" panose="020B0604020202020204" pitchFamily="34" charset="0"/>
                <a:cs typeface="Arial" panose="020B0604020202020204" pitchFamily="34" charset="0"/>
              </a:rPr>
              <a:t>dây</a:t>
            </a:r>
            <a:r>
              <a:rPr lang="en-US" altLang="en-US" sz="3200" i="1" dirty="0">
                <a:latin typeface="Arial" panose="020B0604020202020204" pitchFamily="34" charset="0"/>
                <a:cs typeface="Arial" panose="020B0604020202020204" pitchFamily="34" charset="0"/>
              </a:rPr>
              <a:t> </a:t>
            </a:r>
            <a:r>
              <a:rPr lang="en-US" altLang="en-US" sz="3200" i="1" dirty="0" err="1">
                <a:latin typeface="Arial" panose="020B0604020202020204" pitchFamily="34" charset="0"/>
                <a:cs typeface="Arial" panose="020B0604020202020204" pitchFamily="34" charset="0"/>
              </a:rPr>
              <a:t>cao</a:t>
            </a:r>
            <a:r>
              <a:rPr lang="en-US" altLang="en-US" sz="3200" i="1" dirty="0">
                <a:latin typeface="Arial" panose="020B0604020202020204" pitchFamily="34" charset="0"/>
                <a:cs typeface="Arial" panose="020B0604020202020204" pitchFamily="34" charset="0"/>
              </a:rPr>
              <a:t> </a:t>
            </a:r>
            <a:r>
              <a:rPr lang="en-US" altLang="en-US" sz="3200" i="1" dirty="0" err="1">
                <a:latin typeface="Arial" panose="020B0604020202020204" pitchFamily="34" charset="0"/>
                <a:cs typeface="Arial" panose="020B0604020202020204" pitchFamily="34" charset="0"/>
              </a:rPr>
              <a:t>su</a:t>
            </a:r>
            <a:r>
              <a:rPr lang="en-US" altLang="en-US" sz="3200" i="1" dirty="0">
                <a:latin typeface="Arial" panose="020B0604020202020204" pitchFamily="34" charset="0"/>
                <a:cs typeface="Arial" panose="020B0604020202020204" pitchFamily="34" charset="0"/>
              </a:rPr>
              <a:t> (hay </a:t>
            </a:r>
            <a:r>
              <a:rPr lang="en-US" altLang="en-US" sz="3200" i="1" dirty="0" err="1">
                <a:latin typeface="Arial" panose="020B0604020202020204" pitchFamily="34" charset="0"/>
                <a:cs typeface="Arial" panose="020B0604020202020204" pitchFamily="34" charset="0"/>
              </a:rPr>
              <a:t>dây</a:t>
            </a:r>
            <a:r>
              <a:rPr lang="en-US" altLang="en-US" sz="3200" i="1" dirty="0">
                <a:latin typeface="Arial" panose="020B0604020202020204" pitchFamily="34" charset="0"/>
                <a:cs typeface="Arial" panose="020B0604020202020204" pitchFamily="34" charset="0"/>
              </a:rPr>
              <a:t> </a:t>
            </a:r>
            <a:r>
              <a:rPr lang="en-US" altLang="en-US" sz="3200" i="1" dirty="0" err="1">
                <a:latin typeface="Arial" panose="020B0604020202020204" pitchFamily="34" charset="0"/>
                <a:cs typeface="Arial" panose="020B0604020202020204" pitchFamily="34" charset="0"/>
              </a:rPr>
              <a:t>thép</a:t>
            </a:r>
            <a:r>
              <a:rPr lang="en-US" altLang="en-US" sz="3200" i="1" dirty="0">
                <a:latin typeface="Arial" panose="020B0604020202020204" pitchFamily="34" charset="0"/>
                <a:cs typeface="Arial" panose="020B0604020202020204" pitchFamily="34" charset="0"/>
              </a:rPr>
              <a:t>) </a:t>
            </a:r>
            <a:r>
              <a:rPr lang="en-US" altLang="en-US" sz="3200" i="1" dirty="0" err="1">
                <a:latin typeface="Arial" panose="020B0604020202020204" pitchFamily="34" charset="0"/>
                <a:cs typeface="Arial" panose="020B0604020202020204" pitchFamily="34" charset="0"/>
              </a:rPr>
              <a:t>lực</a:t>
            </a:r>
            <a:r>
              <a:rPr lang="en-US" altLang="en-US" sz="3200" i="1" dirty="0">
                <a:latin typeface="Arial" panose="020B0604020202020204" pitchFamily="34" charset="0"/>
                <a:cs typeface="Arial" panose="020B0604020202020204" pitchFamily="34" charset="0"/>
              </a:rPr>
              <a:t> </a:t>
            </a:r>
            <a:r>
              <a:rPr lang="en-US" altLang="en-US" sz="3200" i="1" dirty="0" err="1">
                <a:latin typeface="Arial" panose="020B0604020202020204" pitchFamily="34" charset="0"/>
                <a:cs typeface="Arial" panose="020B0604020202020204" pitchFamily="34" charset="0"/>
              </a:rPr>
              <a:t>đàn</a:t>
            </a:r>
            <a:r>
              <a:rPr lang="en-US" altLang="en-US" sz="3200" i="1" dirty="0">
                <a:latin typeface="Arial" panose="020B0604020202020204" pitchFamily="34" charset="0"/>
                <a:cs typeface="Arial" panose="020B0604020202020204" pitchFamily="34" charset="0"/>
              </a:rPr>
              <a:t> </a:t>
            </a:r>
            <a:r>
              <a:rPr lang="en-US" altLang="en-US" sz="3200" i="1" dirty="0" err="1">
                <a:latin typeface="Arial" panose="020B0604020202020204" pitchFamily="34" charset="0"/>
                <a:cs typeface="Arial" panose="020B0604020202020204" pitchFamily="34" charset="0"/>
              </a:rPr>
              <a:t>hồi</a:t>
            </a:r>
            <a:r>
              <a:rPr lang="en-US" altLang="en-US" sz="3200" i="1" dirty="0">
                <a:latin typeface="Arial" panose="020B0604020202020204" pitchFamily="34" charset="0"/>
                <a:cs typeface="Arial" panose="020B0604020202020204" pitchFamily="34" charset="0"/>
              </a:rPr>
              <a:t> </a:t>
            </a:r>
            <a:r>
              <a:rPr lang="en-US" altLang="en-US" sz="3200" i="1" dirty="0" err="1">
                <a:latin typeface="Arial" panose="020B0604020202020204" pitchFamily="34" charset="0"/>
                <a:cs typeface="Arial" panose="020B0604020202020204" pitchFamily="34" charset="0"/>
              </a:rPr>
              <a:t>chỉ</a:t>
            </a:r>
            <a:r>
              <a:rPr lang="en-US" altLang="en-US" sz="3200" i="1" dirty="0">
                <a:latin typeface="Arial" panose="020B0604020202020204" pitchFamily="34" charset="0"/>
                <a:cs typeface="Arial" panose="020B0604020202020204" pitchFamily="34" charset="0"/>
              </a:rPr>
              <a:t> </a:t>
            </a:r>
            <a:r>
              <a:rPr lang="en-US" altLang="en-US" sz="3200" i="1" dirty="0" err="1">
                <a:latin typeface="Arial" panose="020B0604020202020204" pitchFamily="34" charset="0"/>
                <a:cs typeface="Arial" panose="020B0604020202020204" pitchFamily="34" charset="0"/>
              </a:rPr>
              <a:t>xuất</a:t>
            </a:r>
            <a:r>
              <a:rPr lang="en-US" altLang="en-US" sz="3200" i="1" dirty="0">
                <a:latin typeface="Arial" panose="020B0604020202020204" pitchFamily="34" charset="0"/>
                <a:cs typeface="Arial" panose="020B0604020202020204" pitchFamily="34" charset="0"/>
              </a:rPr>
              <a:t> </a:t>
            </a:r>
            <a:r>
              <a:rPr lang="en-US" altLang="en-US" sz="3200" i="1" dirty="0" err="1">
                <a:latin typeface="Arial" panose="020B0604020202020204" pitchFamily="34" charset="0"/>
                <a:cs typeface="Arial" panose="020B0604020202020204" pitchFamily="34" charset="0"/>
              </a:rPr>
              <a:t>hiện</a:t>
            </a:r>
            <a:r>
              <a:rPr lang="en-US" altLang="en-US" sz="3200" i="1" dirty="0">
                <a:latin typeface="Arial" panose="020B0604020202020204" pitchFamily="34" charset="0"/>
                <a:cs typeface="Arial" panose="020B0604020202020204" pitchFamily="34" charset="0"/>
              </a:rPr>
              <a:t> </a:t>
            </a:r>
            <a:r>
              <a:rPr lang="en-US" altLang="en-US" sz="3200" i="1" dirty="0" err="1">
                <a:latin typeface="Arial" panose="020B0604020202020204" pitchFamily="34" charset="0"/>
                <a:cs typeface="Arial" panose="020B0604020202020204" pitchFamily="34" charset="0"/>
              </a:rPr>
              <a:t>khi</a:t>
            </a:r>
            <a:r>
              <a:rPr lang="en-US" altLang="en-US" sz="3200" i="1" dirty="0">
                <a:latin typeface="Arial" panose="020B0604020202020204" pitchFamily="34" charset="0"/>
                <a:cs typeface="Arial" panose="020B0604020202020204" pitchFamily="34" charset="0"/>
              </a:rPr>
              <a:t> </a:t>
            </a:r>
            <a:r>
              <a:rPr lang="en-US" altLang="en-US" sz="3200" i="1" dirty="0" err="1">
                <a:latin typeface="Arial" panose="020B0604020202020204" pitchFamily="34" charset="0"/>
                <a:cs typeface="Arial" panose="020B0604020202020204" pitchFamily="34" charset="0"/>
              </a:rPr>
              <a:t>ngoại</a:t>
            </a:r>
            <a:r>
              <a:rPr lang="en-US" altLang="en-US" sz="3200" i="1" dirty="0">
                <a:latin typeface="Arial" panose="020B0604020202020204" pitchFamily="34" charset="0"/>
                <a:cs typeface="Arial" panose="020B0604020202020204" pitchFamily="34" charset="0"/>
              </a:rPr>
              <a:t> </a:t>
            </a:r>
            <a:r>
              <a:rPr lang="en-US" altLang="en-US" sz="3200" i="1" dirty="0" err="1">
                <a:latin typeface="Arial" panose="020B0604020202020204" pitchFamily="34" charset="0"/>
                <a:cs typeface="Arial" panose="020B0604020202020204" pitchFamily="34" charset="0"/>
              </a:rPr>
              <a:t>lực</a:t>
            </a:r>
            <a:r>
              <a:rPr lang="en-US" altLang="en-US" sz="3200" i="1" dirty="0">
                <a:latin typeface="Arial" panose="020B0604020202020204" pitchFamily="34" charset="0"/>
                <a:cs typeface="Arial" panose="020B0604020202020204" pitchFamily="34" charset="0"/>
              </a:rPr>
              <a:t> </a:t>
            </a:r>
            <a:r>
              <a:rPr lang="en-US" altLang="en-US" sz="3200" i="1" dirty="0" err="1">
                <a:latin typeface="Arial" panose="020B0604020202020204" pitchFamily="34" charset="0"/>
                <a:cs typeface="Arial" panose="020B0604020202020204" pitchFamily="34" charset="0"/>
              </a:rPr>
              <a:t>kéo</a:t>
            </a:r>
            <a:r>
              <a:rPr lang="en-US" altLang="en-US" sz="3200" i="1" dirty="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dãn</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lực</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đ.hồi</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là</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lực</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căng</a:t>
            </a:r>
            <a:endParaRPr lang="en-US" altLang="en-US" sz="3200" i="1" dirty="0" smtClean="0">
              <a:latin typeface="Arial" panose="020B0604020202020204" pitchFamily="34" charset="0"/>
              <a:cs typeface="Arial" panose="020B0604020202020204" pitchFamily="34" charset="0"/>
            </a:endParaRPr>
          </a:p>
          <a:p>
            <a:pPr marL="342900" indent="-342900" algn="just">
              <a:spcAft>
                <a:spcPts val="600"/>
              </a:spcAft>
              <a:buFontTx/>
              <a:buChar char="-"/>
            </a:pPr>
            <a:r>
              <a:rPr lang="en-US" altLang="en-US" sz="3200" i="1" dirty="0" err="1" smtClean="0">
                <a:latin typeface="Arial" panose="020B0604020202020204" pitchFamily="34" charset="0"/>
                <a:cs typeface="Arial" panose="020B0604020202020204" pitchFamily="34" charset="0"/>
              </a:rPr>
              <a:t>Đối</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với</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các</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mặt</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tiếp</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xúc</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bị</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biến</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dạng</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khi</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ép</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vào</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nhau</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lực</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đ.hồi</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có</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phương</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vuông</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góc</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với</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mặt</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tiếp</a:t>
            </a:r>
            <a:r>
              <a:rPr lang="en-US" altLang="en-US" sz="3200" i="1" dirty="0" smtClean="0">
                <a:latin typeface="Arial" panose="020B0604020202020204" pitchFamily="34" charset="0"/>
                <a:cs typeface="Arial" panose="020B0604020202020204" pitchFamily="34" charset="0"/>
              </a:rPr>
              <a:t> </a:t>
            </a:r>
            <a:r>
              <a:rPr lang="en-US" altLang="en-US" sz="3200" i="1" dirty="0" err="1" smtClean="0">
                <a:latin typeface="Arial" panose="020B0604020202020204" pitchFamily="34" charset="0"/>
                <a:cs typeface="Arial" panose="020B0604020202020204" pitchFamily="34" charset="0"/>
              </a:rPr>
              <a:t>xúc</a:t>
            </a:r>
            <a:endParaRPr lang="en-US" altLang="en-US" sz="3200" i="1" dirty="0" smtClean="0">
              <a:latin typeface="Arial" panose="020B0604020202020204" pitchFamily="34" charset="0"/>
              <a:cs typeface="Arial" panose="020B0604020202020204" pitchFamily="34" charset="0"/>
            </a:endParaRPr>
          </a:p>
          <a:p>
            <a:pPr algn="ctr">
              <a:spcAft>
                <a:spcPts val="600"/>
              </a:spcAft>
            </a:pPr>
            <a:endParaRPr lang="en-US" altLang="en-US" sz="2500" i="1" dirty="0" smtClean="0">
              <a:latin typeface="Arial" panose="020B0604020202020204" pitchFamily="34" charset="0"/>
              <a:cs typeface="Arial" panose="020B0604020202020204" pitchFamily="34" charset="0"/>
            </a:endParaRPr>
          </a:p>
          <a:p>
            <a:pPr algn="ctr">
              <a:spcAft>
                <a:spcPts val="600"/>
              </a:spcAft>
            </a:pPr>
            <a:endParaRPr lang="en-US" altLang="en-US" sz="2500" i="1" dirty="0">
              <a:latin typeface="Arial" panose="020B0604020202020204" pitchFamily="34" charset="0"/>
              <a:cs typeface="Arial" panose="020B0604020202020204" pitchFamily="34" charset="0"/>
            </a:endParaRPr>
          </a:p>
        </p:txBody>
      </p:sp>
      <p:cxnSp>
        <p:nvCxnSpPr>
          <p:cNvPr id="8" name="Straight Connector 7">
            <a:extLst>
              <a:ext uri="{FF2B5EF4-FFF2-40B4-BE49-F238E27FC236}">
                <a16:creationId xmlns:a16="http://schemas.microsoft.com/office/drawing/2014/main" id="{5E99C38E-D016-4FCB-91EF-B3DCBDB1B77B}"/>
              </a:ext>
            </a:extLst>
          </p:cNvPr>
          <p:cNvCxnSpPr>
            <a:cxnSpLocks/>
          </p:cNvCxnSpPr>
          <p:nvPr/>
        </p:nvCxnSpPr>
        <p:spPr>
          <a:xfrm flipV="1">
            <a:off x="1446999" y="2623413"/>
            <a:ext cx="7113857" cy="45308"/>
          </a:xfrm>
          <a:prstGeom prst="line">
            <a:avLst/>
          </a:prstGeom>
          <a:ln>
            <a:solidFill>
              <a:srgbClr val="92D050"/>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AE12506-71EE-4D2A-A6BA-334EE512F078}"/>
              </a:ext>
            </a:extLst>
          </p:cNvPr>
          <p:cNvCxnSpPr>
            <a:cxnSpLocks/>
          </p:cNvCxnSpPr>
          <p:nvPr/>
        </p:nvCxnSpPr>
        <p:spPr>
          <a:xfrm flipV="1">
            <a:off x="1643449" y="1655805"/>
            <a:ext cx="7895967" cy="123567"/>
          </a:xfrm>
          <a:prstGeom prst="line">
            <a:avLst/>
          </a:prstGeom>
          <a:ln>
            <a:solidFill>
              <a:srgbClr val="92D050"/>
            </a:solidFill>
            <a:prstDash val="dash"/>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F449DE99-F266-4309-8308-1990C718727D}"/>
              </a:ext>
            </a:extLst>
          </p:cNvPr>
          <p:cNvSpPr/>
          <p:nvPr/>
        </p:nvSpPr>
        <p:spPr>
          <a:xfrm>
            <a:off x="1339886" y="6287721"/>
            <a:ext cx="9171711" cy="461665"/>
          </a:xfrm>
          <a:prstGeom prst="rect">
            <a:avLst/>
          </a:prstGeom>
          <a:noFill/>
        </p:spPr>
        <p:txBody>
          <a:bodyPr wrap="square">
            <a:spAutoFit/>
          </a:bodyPr>
          <a:lstStyle/>
          <a:p>
            <a:pPr algn="ctr"/>
            <a:r>
              <a:rPr lang="en-US" altLang="en-US" sz="2300" i="1" dirty="0" smtClean="0">
                <a:solidFill>
                  <a:schemeClr val="bg1"/>
                </a:solidFill>
                <a:latin typeface="Arial" panose="020B0604020202020204" pitchFamily="34" charset="0"/>
                <a:cs typeface="Arial" panose="020B0604020202020204" pitchFamily="34" charset="0"/>
              </a:rPr>
              <a:t>“</a:t>
            </a:r>
            <a:endParaRPr lang="en-US" altLang="en-US" sz="2300" i="1" dirty="0">
              <a:solidFill>
                <a:schemeClr val="bg1"/>
              </a:solidFill>
              <a:latin typeface="Arial" panose="020B0604020202020204" pitchFamily="34" charset="0"/>
              <a:cs typeface="Arial" panose="020B0604020202020204" pitchFamily="34" charset="0"/>
            </a:endParaRPr>
          </a:p>
        </p:txBody>
      </p:sp>
      <p:sp>
        <p:nvSpPr>
          <p:cNvPr id="2" name="TextBox 1"/>
          <p:cNvSpPr txBox="1"/>
          <p:nvPr/>
        </p:nvSpPr>
        <p:spPr>
          <a:xfrm>
            <a:off x="444843" y="395416"/>
            <a:ext cx="9773121" cy="646331"/>
          </a:xfrm>
          <a:prstGeom prst="rect">
            <a:avLst/>
          </a:prstGeom>
          <a:noFill/>
        </p:spPr>
        <p:txBody>
          <a:bodyPr wrap="square" rtlCol="0">
            <a:spAutoFit/>
          </a:bodyPr>
          <a:lstStyle/>
          <a:p>
            <a:r>
              <a:rPr lang="en-US" sz="3600" b="1" i="1" dirty="0" smtClean="0">
                <a:solidFill>
                  <a:schemeClr val="accent5">
                    <a:lumMod val="75000"/>
                  </a:schemeClr>
                </a:solidFill>
              </a:rPr>
              <a:t>4. </a:t>
            </a:r>
            <a:r>
              <a:rPr lang="en-US" sz="3600" b="1" i="1" dirty="0" err="1" smtClean="0">
                <a:solidFill>
                  <a:schemeClr val="accent5">
                    <a:lumMod val="75000"/>
                  </a:schemeClr>
                </a:solidFill>
              </a:rPr>
              <a:t>Chú</a:t>
            </a:r>
            <a:r>
              <a:rPr lang="en-US" sz="3600" b="1" i="1" dirty="0" smtClean="0">
                <a:solidFill>
                  <a:schemeClr val="accent5">
                    <a:lumMod val="75000"/>
                  </a:schemeClr>
                </a:solidFill>
              </a:rPr>
              <a:t> ý </a:t>
            </a:r>
            <a:endParaRPr lang="en-US" sz="3600" b="1" i="1" dirty="0">
              <a:solidFill>
                <a:schemeClr val="accent5">
                  <a:lumMod val="75000"/>
                </a:schemeClr>
              </a:solidFill>
            </a:endParaRPr>
          </a:p>
        </p:txBody>
      </p:sp>
      <p:pic>
        <p:nvPicPr>
          <p:cNvPr id="717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09387" y="1655805"/>
            <a:ext cx="3482613" cy="2633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310478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linds(horizontal)">
                                      <p:cBhvr>
                                        <p:cTn id="1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ext, device&#10;&#10;Description automatically generated">
            <a:extLst>
              <a:ext uri="{FF2B5EF4-FFF2-40B4-BE49-F238E27FC236}">
                <a16:creationId xmlns:a16="http://schemas.microsoft.com/office/drawing/2014/main" id="{7F0D8A4A-6928-42D1-A26B-03257AF1DEDD}"/>
              </a:ext>
            </a:extLst>
          </p:cNvPr>
          <p:cNvPicPr>
            <a:picLocks noGrp="1" noChangeAspect="1"/>
          </p:cNvPicPr>
          <p:nvPr>
            <p:ph idx="4294967295"/>
          </p:nvPr>
        </p:nvPicPr>
        <p:blipFill>
          <a:blip r:embed="rId2" cstate="print">
            <a:extLst>
              <a:ext uri="{28A0092B-C50C-407E-A947-70E740481C1C}">
                <a14:useLocalDpi xmlns:a14="http://schemas.microsoft.com/office/drawing/2010/main" val="0"/>
              </a:ext>
            </a:extLst>
          </a:blip>
          <a:stretch>
            <a:fillRect/>
          </a:stretch>
        </p:blipFill>
        <p:spPr>
          <a:xfrm>
            <a:off x="9201150" y="692150"/>
            <a:ext cx="2990850" cy="4532313"/>
          </a:xfrm>
          <a:prstGeom prst="rect">
            <a:avLst/>
          </a:prstGeom>
          <a:ln>
            <a:noFill/>
          </a:ln>
          <a:effectLst>
            <a:softEdge rad="112500"/>
          </a:effectLst>
        </p:spPr>
      </p:pic>
      <p:pic>
        <p:nvPicPr>
          <p:cNvPr id="4" name="Content Placeholder 4">
            <a:extLst>
              <a:ext uri="{FF2B5EF4-FFF2-40B4-BE49-F238E27FC236}">
                <a16:creationId xmlns:a16="http://schemas.microsoft.com/office/drawing/2014/main" id="{97C803A7-8A53-4BCA-80F6-8ACD7C6C6C7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1936" y="692247"/>
            <a:ext cx="2960676" cy="4531646"/>
          </a:xfrm>
          <a:prstGeom prst="rect">
            <a:avLst/>
          </a:prstGeom>
          <a:ln>
            <a:noFill/>
          </a:ln>
          <a:effectLst>
            <a:softEdge rad="112500"/>
          </a:effectLst>
        </p:spPr>
      </p:pic>
      <p:grpSp>
        <p:nvGrpSpPr>
          <p:cNvPr id="9" name="Group 8">
            <a:extLst>
              <a:ext uri="{FF2B5EF4-FFF2-40B4-BE49-F238E27FC236}">
                <a16:creationId xmlns:a16="http://schemas.microsoft.com/office/drawing/2014/main" id="{6C10BE53-125E-4BE8-96B8-08AE654E51DF}"/>
              </a:ext>
            </a:extLst>
          </p:cNvPr>
          <p:cNvGrpSpPr/>
          <p:nvPr/>
        </p:nvGrpSpPr>
        <p:grpSpPr>
          <a:xfrm>
            <a:off x="2990716" y="28255"/>
            <a:ext cx="6210569" cy="581082"/>
            <a:chOff x="2193" y="0"/>
            <a:chExt cx="2245706" cy="1239104"/>
          </a:xfrm>
          <a:solidFill>
            <a:schemeClr val="tx2"/>
          </a:solidFill>
          <a:scene3d>
            <a:camera prst="orthographicFront"/>
            <a:lightRig rig="threePt" dir="t">
              <a:rot lat="0" lon="0" rev="7500000"/>
            </a:lightRig>
          </a:scene3d>
        </p:grpSpPr>
        <p:sp>
          <p:nvSpPr>
            <p:cNvPr id="10" name="Rounded Rectangle 4">
              <a:extLst>
                <a:ext uri="{FF2B5EF4-FFF2-40B4-BE49-F238E27FC236}">
                  <a16:creationId xmlns:a16="http://schemas.microsoft.com/office/drawing/2014/main" id="{99F445F7-E938-44AA-8BC9-35E49F77CE30}"/>
                </a:ext>
              </a:extLst>
            </p:cNvPr>
            <p:cNvSpPr/>
            <p:nvPr/>
          </p:nvSpPr>
          <p:spPr>
            <a:xfrm>
              <a:off x="2193" y="0"/>
              <a:ext cx="2245706" cy="1239104"/>
            </a:xfrm>
            <a:prstGeom prst="roundRect">
              <a:avLst/>
            </a:prstGeom>
            <a:grpFill/>
            <a:sp3d prstMaterial="plastic">
              <a:bevelT w="127000" h="25400" prst="relaxedInset"/>
            </a:sp3d>
          </p:spPr>
          <p:style>
            <a:lnRef idx="0">
              <a:schemeClr val="lt2">
                <a:hueOff val="0"/>
                <a:satOff val="0"/>
                <a:lumOff val="0"/>
                <a:alphaOff val="0"/>
              </a:schemeClr>
            </a:lnRef>
            <a:fillRef idx="3">
              <a:schemeClr val="dk2">
                <a:hueOff val="0"/>
                <a:satOff val="0"/>
                <a:lumOff val="0"/>
                <a:alphaOff val="0"/>
              </a:schemeClr>
            </a:fillRef>
            <a:effectRef idx="2">
              <a:schemeClr val="dk2">
                <a:hueOff val="0"/>
                <a:satOff val="0"/>
                <a:lumOff val="0"/>
                <a:alphaOff val="0"/>
              </a:schemeClr>
            </a:effectRef>
            <a:fontRef idx="minor">
              <a:schemeClr val="lt1"/>
            </a:fontRef>
          </p:style>
        </p:sp>
        <p:sp>
          <p:nvSpPr>
            <p:cNvPr id="11" name="Rounded Rectangle 4">
              <a:extLst>
                <a:ext uri="{FF2B5EF4-FFF2-40B4-BE49-F238E27FC236}">
                  <a16:creationId xmlns:a16="http://schemas.microsoft.com/office/drawing/2014/main" id="{32E47F80-BE8B-4EB6-ACC5-29B33C943A05}"/>
                </a:ext>
              </a:extLst>
            </p:cNvPr>
            <p:cNvSpPr/>
            <p:nvPr/>
          </p:nvSpPr>
          <p:spPr>
            <a:xfrm>
              <a:off x="77334" y="60488"/>
              <a:ext cx="2124730" cy="1118127"/>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121920" tIns="60960" rIns="121920" bIns="60960" numCol="1" spcCol="1270" anchor="ctr" anchorCtr="0">
              <a:noAutofit/>
            </a:bodyPr>
            <a:lstStyle/>
            <a:p>
              <a:pPr algn="ctr" defTabSz="1422400">
                <a:lnSpc>
                  <a:spcPct val="90000"/>
                </a:lnSpc>
                <a:spcAft>
                  <a:spcPct val="35000"/>
                </a:spcAft>
              </a:pPr>
              <a:r>
                <a:rPr lang="en-US" sz="3200">
                  <a:latin typeface="Arial" panose="020B0604020202020204" pitchFamily="34" charset="0"/>
                  <a:cs typeface="Arial" panose="020B0604020202020204" pitchFamily="34" charset="0"/>
                </a:rPr>
                <a:t>Lực đàn hồi trong cuộc sống</a:t>
              </a:r>
            </a:p>
          </p:txBody>
        </p:sp>
      </p:grpSp>
      <p:sp>
        <p:nvSpPr>
          <p:cNvPr id="12" name="TextBox 11">
            <a:extLst>
              <a:ext uri="{FF2B5EF4-FFF2-40B4-BE49-F238E27FC236}">
                <a16:creationId xmlns:a16="http://schemas.microsoft.com/office/drawing/2014/main" id="{BBA9F1A5-D367-474A-97F5-D337B61E4CEA}"/>
              </a:ext>
            </a:extLst>
          </p:cNvPr>
          <p:cNvSpPr txBox="1"/>
          <p:nvPr/>
        </p:nvSpPr>
        <p:spPr>
          <a:xfrm>
            <a:off x="675968" y="5046501"/>
            <a:ext cx="10840065" cy="430887"/>
          </a:xfrm>
          <a:prstGeom prst="rect">
            <a:avLst/>
          </a:prstGeom>
          <a:noFill/>
        </p:spPr>
        <p:txBody>
          <a:bodyPr wrap="square">
            <a:spAutoFit/>
          </a:bodyPr>
          <a:lstStyle/>
          <a:p>
            <a:r>
              <a:rPr lang="en-US" altLang="en-US" sz="2200" i="1" dirty="0" err="1">
                <a:latin typeface="Arial" panose="020B0604020202020204" pitchFamily="34" charset="0"/>
                <a:cs typeface="Arial" panose="020B0604020202020204" pitchFamily="34" charset="0"/>
              </a:rPr>
              <a:t>Vạch</a:t>
            </a:r>
            <a:r>
              <a:rPr lang="en-US" altLang="en-US" sz="2200" i="1" dirty="0">
                <a:latin typeface="Arial" panose="020B0604020202020204" pitchFamily="34" charset="0"/>
                <a:cs typeface="Arial" panose="020B0604020202020204" pitchFamily="34" charset="0"/>
              </a:rPr>
              <a:t> chia </a:t>
            </a:r>
            <a:r>
              <a:rPr lang="en-US" altLang="en-US" sz="2200" i="1" dirty="0" err="1">
                <a:latin typeface="Arial" panose="020B0604020202020204" pitchFamily="34" charset="0"/>
                <a:cs typeface="Arial" panose="020B0604020202020204" pitchFamily="34" charset="0"/>
              </a:rPr>
              <a:t>trên</a:t>
            </a:r>
            <a:r>
              <a:rPr lang="en-US" altLang="en-US" sz="2200" i="1" dirty="0">
                <a:latin typeface="Arial" panose="020B0604020202020204" pitchFamily="34" charset="0"/>
                <a:cs typeface="Arial" panose="020B0604020202020204" pitchFamily="34" charset="0"/>
              </a:rPr>
              <a:t> </a:t>
            </a:r>
            <a:r>
              <a:rPr lang="en-US" altLang="en-US" sz="2200" i="1" dirty="0" err="1">
                <a:latin typeface="Arial" panose="020B0604020202020204" pitchFamily="34" charset="0"/>
                <a:cs typeface="Arial" panose="020B0604020202020204" pitchFamily="34" charset="0"/>
              </a:rPr>
              <a:t>lực</a:t>
            </a:r>
            <a:r>
              <a:rPr lang="en-US" altLang="en-US" sz="2200" i="1" dirty="0">
                <a:latin typeface="Arial" panose="020B0604020202020204" pitchFamily="34" charset="0"/>
                <a:cs typeface="Arial" panose="020B0604020202020204" pitchFamily="34" charset="0"/>
              </a:rPr>
              <a:t> </a:t>
            </a:r>
            <a:r>
              <a:rPr lang="en-US" altLang="en-US" sz="2200" i="1" dirty="0" err="1">
                <a:latin typeface="Arial" panose="020B0604020202020204" pitchFamily="34" charset="0"/>
                <a:cs typeface="Arial" panose="020B0604020202020204" pitchFamily="34" charset="0"/>
              </a:rPr>
              <a:t>kế</a:t>
            </a:r>
            <a:r>
              <a:rPr lang="en-US" altLang="en-US" sz="2200" i="1" dirty="0">
                <a:latin typeface="Arial" panose="020B0604020202020204" pitchFamily="34" charset="0"/>
                <a:cs typeface="Arial" panose="020B0604020202020204" pitchFamily="34" charset="0"/>
              </a:rPr>
              <a:t> </a:t>
            </a:r>
            <a:r>
              <a:rPr lang="en-US" altLang="en-US" sz="2200" i="1" dirty="0" err="1">
                <a:latin typeface="Arial" panose="020B0604020202020204" pitchFamily="34" charset="0"/>
                <a:cs typeface="Arial" panose="020B0604020202020204" pitchFamily="34" charset="0"/>
              </a:rPr>
              <a:t>cho</a:t>
            </a:r>
            <a:r>
              <a:rPr lang="en-US" altLang="en-US" sz="2200" i="1" dirty="0">
                <a:latin typeface="Arial" panose="020B0604020202020204" pitchFamily="34" charset="0"/>
                <a:cs typeface="Arial" panose="020B0604020202020204" pitchFamily="34" charset="0"/>
              </a:rPr>
              <a:t> </a:t>
            </a:r>
            <a:r>
              <a:rPr lang="en-US" altLang="en-US" sz="2200" i="1" dirty="0" err="1">
                <a:latin typeface="Arial" panose="020B0604020202020204" pitchFamily="34" charset="0"/>
                <a:cs typeface="Arial" panose="020B0604020202020204" pitchFamily="34" charset="0"/>
              </a:rPr>
              <a:t>biết</a:t>
            </a:r>
            <a:r>
              <a:rPr lang="en-US" altLang="en-US" sz="2200" i="1" dirty="0">
                <a:latin typeface="Arial" panose="020B0604020202020204" pitchFamily="34" charset="0"/>
                <a:cs typeface="Arial" panose="020B0604020202020204" pitchFamily="34" charset="0"/>
              </a:rPr>
              <a:t> </a:t>
            </a:r>
            <a:r>
              <a:rPr lang="en-US" altLang="en-US" sz="2200" i="1" dirty="0" err="1">
                <a:latin typeface="Arial" panose="020B0604020202020204" pitchFamily="34" charset="0"/>
                <a:cs typeface="Arial" panose="020B0604020202020204" pitchFamily="34" charset="0"/>
              </a:rPr>
              <a:t>giá</a:t>
            </a:r>
            <a:r>
              <a:rPr lang="en-US" altLang="en-US" sz="2200" i="1" dirty="0">
                <a:latin typeface="Arial" panose="020B0604020202020204" pitchFamily="34" charset="0"/>
                <a:cs typeface="Arial" panose="020B0604020202020204" pitchFamily="34" charset="0"/>
              </a:rPr>
              <a:t> </a:t>
            </a:r>
            <a:r>
              <a:rPr lang="en-US" altLang="en-US" sz="2200" i="1" dirty="0" err="1">
                <a:latin typeface="Arial" panose="020B0604020202020204" pitchFamily="34" charset="0"/>
                <a:cs typeface="Arial" panose="020B0604020202020204" pitchFamily="34" charset="0"/>
              </a:rPr>
              <a:t>trị</a:t>
            </a:r>
            <a:r>
              <a:rPr lang="en-US" altLang="en-US" sz="2200" i="1" dirty="0">
                <a:latin typeface="Arial" panose="020B0604020202020204" pitchFamily="34" charset="0"/>
                <a:cs typeface="Arial" panose="020B0604020202020204" pitchFamily="34" charset="0"/>
              </a:rPr>
              <a:t> </a:t>
            </a:r>
            <a:r>
              <a:rPr lang="en-US" altLang="en-US" sz="2200" i="1" dirty="0" err="1">
                <a:latin typeface="Arial" panose="020B0604020202020204" pitchFamily="34" charset="0"/>
                <a:cs typeface="Arial" panose="020B0604020202020204" pitchFamily="34" charset="0"/>
              </a:rPr>
              <a:t>của</a:t>
            </a:r>
            <a:r>
              <a:rPr lang="en-US" altLang="en-US" sz="2200" i="1" dirty="0">
                <a:latin typeface="Arial" panose="020B0604020202020204" pitchFamily="34" charset="0"/>
                <a:cs typeface="Arial" panose="020B0604020202020204" pitchFamily="34" charset="0"/>
              </a:rPr>
              <a:t> </a:t>
            </a:r>
            <a:r>
              <a:rPr lang="en-US" altLang="en-US" sz="2200" i="1" dirty="0" err="1">
                <a:latin typeface="Arial" panose="020B0604020202020204" pitchFamily="34" charset="0"/>
                <a:cs typeface="Arial" panose="020B0604020202020204" pitchFamily="34" charset="0"/>
              </a:rPr>
              <a:t>lực</a:t>
            </a:r>
            <a:r>
              <a:rPr lang="en-US" altLang="en-US" sz="2200" i="1" dirty="0">
                <a:latin typeface="Arial" panose="020B0604020202020204" pitchFamily="34" charset="0"/>
                <a:cs typeface="Arial" panose="020B0604020202020204" pitchFamily="34" charset="0"/>
              </a:rPr>
              <a:t> </a:t>
            </a:r>
            <a:r>
              <a:rPr lang="en-US" altLang="en-US" sz="2200" i="1" dirty="0" err="1">
                <a:latin typeface="Arial" panose="020B0604020202020204" pitchFamily="34" charset="0"/>
                <a:cs typeface="Arial" panose="020B0604020202020204" pitchFamily="34" charset="0"/>
              </a:rPr>
              <a:t>đàn</a:t>
            </a:r>
            <a:r>
              <a:rPr lang="en-US" altLang="en-US" sz="2200" i="1" dirty="0">
                <a:latin typeface="Arial" panose="020B0604020202020204" pitchFamily="34" charset="0"/>
                <a:cs typeface="Arial" panose="020B0604020202020204" pitchFamily="34" charset="0"/>
              </a:rPr>
              <a:t> </a:t>
            </a:r>
            <a:r>
              <a:rPr lang="en-US" altLang="en-US" sz="2200" i="1" dirty="0" err="1">
                <a:latin typeface="Arial" panose="020B0604020202020204" pitchFamily="34" charset="0"/>
                <a:cs typeface="Arial" panose="020B0604020202020204" pitchFamily="34" charset="0"/>
              </a:rPr>
              <a:t>hồi</a:t>
            </a:r>
            <a:r>
              <a:rPr lang="en-US" altLang="en-US" sz="2200" i="1" dirty="0">
                <a:latin typeface="Arial" panose="020B0604020202020204" pitchFamily="34" charset="0"/>
                <a:cs typeface="Arial" panose="020B0604020202020204" pitchFamily="34" charset="0"/>
              </a:rPr>
              <a:t> </a:t>
            </a:r>
            <a:r>
              <a:rPr lang="en-US" altLang="en-US" sz="2200" i="1" dirty="0" err="1">
                <a:latin typeface="Arial" panose="020B0604020202020204" pitchFamily="34" charset="0"/>
                <a:cs typeface="Arial" panose="020B0604020202020204" pitchFamily="34" charset="0"/>
              </a:rPr>
              <a:t>tương</a:t>
            </a:r>
            <a:r>
              <a:rPr lang="en-US" altLang="en-US" sz="2200" i="1" dirty="0">
                <a:latin typeface="Arial" panose="020B0604020202020204" pitchFamily="34" charset="0"/>
                <a:cs typeface="Arial" panose="020B0604020202020204" pitchFamily="34" charset="0"/>
              </a:rPr>
              <a:t> </a:t>
            </a:r>
            <a:r>
              <a:rPr lang="en-US" altLang="en-US" sz="2200" i="1" dirty="0" err="1">
                <a:latin typeface="Arial" panose="020B0604020202020204" pitchFamily="34" charset="0"/>
                <a:cs typeface="Arial" panose="020B0604020202020204" pitchFamily="34" charset="0"/>
              </a:rPr>
              <a:t>ứng</a:t>
            </a:r>
            <a:r>
              <a:rPr lang="en-US" altLang="en-US" sz="2200" i="1" dirty="0">
                <a:latin typeface="Arial" panose="020B0604020202020204" pitchFamily="34" charset="0"/>
                <a:cs typeface="Arial" panose="020B0604020202020204" pitchFamily="34" charset="0"/>
              </a:rPr>
              <a:t> </a:t>
            </a:r>
            <a:r>
              <a:rPr lang="en-US" altLang="en-US" sz="2200" i="1" dirty="0" err="1">
                <a:latin typeface="Arial" panose="020B0604020202020204" pitchFamily="34" charset="0"/>
                <a:cs typeface="Arial" panose="020B0604020202020204" pitchFamily="34" charset="0"/>
              </a:rPr>
              <a:t>với</a:t>
            </a:r>
            <a:r>
              <a:rPr lang="en-US" altLang="en-US" sz="2200" i="1" dirty="0">
                <a:latin typeface="Arial" panose="020B0604020202020204" pitchFamily="34" charset="0"/>
                <a:cs typeface="Arial" panose="020B0604020202020204" pitchFamily="34" charset="0"/>
              </a:rPr>
              <a:t> </a:t>
            </a:r>
            <a:r>
              <a:rPr lang="en-US" altLang="en-US" sz="2200" i="1" dirty="0" err="1">
                <a:latin typeface="Arial" panose="020B0604020202020204" pitchFamily="34" charset="0"/>
                <a:cs typeface="Arial" panose="020B0604020202020204" pitchFamily="34" charset="0"/>
              </a:rPr>
              <a:t>độ</a:t>
            </a:r>
            <a:r>
              <a:rPr lang="en-US" altLang="en-US" sz="2200" i="1" dirty="0">
                <a:latin typeface="Arial" panose="020B0604020202020204" pitchFamily="34" charset="0"/>
                <a:cs typeface="Arial" panose="020B0604020202020204" pitchFamily="34" charset="0"/>
              </a:rPr>
              <a:t> </a:t>
            </a:r>
            <a:r>
              <a:rPr lang="en-US" altLang="en-US" sz="2200" i="1" dirty="0" err="1">
                <a:latin typeface="Arial" panose="020B0604020202020204" pitchFamily="34" charset="0"/>
                <a:cs typeface="Arial" panose="020B0604020202020204" pitchFamily="34" charset="0"/>
              </a:rPr>
              <a:t>giãn</a:t>
            </a:r>
            <a:r>
              <a:rPr lang="en-US" altLang="en-US" sz="2200" i="1" dirty="0">
                <a:latin typeface="Arial" panose="020B0604020202020204" pitchFamily="34" charset="0"/>
                <a:cs typeface="Arial" panose="020B0604020202020204" pitchFamily="34" charset="0"/>
              </a:rPr>
              <a:t> </a:t>
            </a:r>
            <a:r>
              <a:rPr lang="en-US" altLang="en-US" sz="2200" i="1" dirty="0" err="1">
                <a:latin typeface="Arial" panose="020B0604020202020204" pitchFamily="34" charset="0"/>
                <a:cs typeface="Arial" panose="020B0604020202020204" pitchFamily="34" charset="0"/>
              </a:rPr>
              <a:t>của</a:t>
            </a:r>
            <a:r>
              <a:rPr lang="en-US" altLang="en-US" sz="2200" i="1" dirty="0">
                <a:latin typeface="Arial" panose="020B0604020202020204" pitchFamily="34" charset="0"/>
                <a:cs typeface="Arial" panose="020B0604020202020204" pitchFamily="34" charset="0"/>
              </a:rPr>
              <a:t> </a:t>
            </a:r>
            <a:r>
              <a:rPr lang="en-US" altLang="en-US" sz="2200" i="1" dirty="0" err="1">
                <a:latin typeface="Arial" panose="020B0604020202020204" pitchFamily="34" charset="0"/>
                <a:cs typeface="Arial" panose="020B0604020202020204" pitchFamily="34" charset="0"/>
              </a:rPr>
              <a:t>lò</a:t>
            </a:r>
            <a:r>
              <a:rPr lang="en-US" altLang="en-US" sz="2200" i="1" dirty="0">
                <a:latin typeface="Arial" panose="020B0604020202020204" pitchFamily="34" charset="0"/>
                <a:cs typeface="Arial" panose="020B0604020202020204" pitchFamily="34" charset="0"/>
              </a:rPr>
              <a:t> xo</a:t>
            </a:r>
            <a:endParaRPr lang="en-US" sz="2200" dirty="0"/>
          </a:p>
        </p:txBody>
      </p:sp>
      <p:pic>
        <p:nvPicPr>
          <p:cNvPr id="13" name="Picture 5" descr="empty-blue-rectangle">
            <a:extLst>
              <a:ext uri="{FF2B5EF4-FFF2-40B4-BE49-F238E27FC236}">
                <a16:creationId xmlns:a16="http://schemas.microsoft.com/office/drawing/2014/main" id="{D42F3CC3-111E-4C42-9B61-40B44A55F51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7865" y="5477388"/>
            <a:ext cx="10476271" cy="1038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3">
            <a:extLst>
              <a:ext uri="{FF2B5EF4-FFF2-40B4-BE49-F238E27FC236}">
                <a16:creationId xmlns:a16="http://schemas.microsoft.com/office/drawing/2014/main" id="{8E7E4CEC-AF08-4D12-A5D8-6C703C6EBC00}"/>
              </a:ext>
            </a:extLst>
          </p:cNvPr>
          <p:cNvSpPr/>
          <p:nvPr/>
        </p:nvSpPr>
        <p:spPr>
          <a:xfrm>
            <a:off x="1546934" y="5581338"/>
            <a:ext cx="9098133" cy="830997"/>
          </a:xfrm>
          <a:prstGeom prst="rect">
            <a:avLst/>
          </a:prstGeom>
          <a:noFill/>
        </p:spPr>
        <p:txBody>
          <a:bodyPr wrap="square">
            <a:spAutoFit/>
          </a:bodyPr>
          <a:lstStyle/>
          <a:p>
            <a:pPr algn="ctr"/>
            <a:r>
              <a:rPr lang="en-US" altLang="en-US" sz="2400" i="1">
                <a:latin typeface="Arial" panose="020B0604020202020204" pitchFamily="34" charset="0"/>
                <a:cs typeface="Arial" panose="020B0604020202020204" pitchFamily="34" charset="0"/>
              </a:rPr>
              <a:t>Lực đàn hồi của lò xo được ứng dụng làm lực kế đo lực tác dụng, trọng lượng của vật…</a:t>
            </a:r>
          </a:p>
        </p:txBody>
      </p:sp>
      <p:pic>
        <p:nvPicPr>
          <p:cNvPr id="15" name="Picture 13" descr="http://www.tts-group.co.uk/_RMVirtual/Media/TTS/Images/SFM-036_large.jpg">
            <a:extLst>
              <a:ext uri="{FF2B5EF4-FFF2-40B4-BE49-F238E27FC236}">
                <a16:creationId xmlns:a16="http://schemas.microsoft.com/office/drawing/2014/main" id="{F3400A0C-4F78-4FBC-A90D-38A1AC69093B}"/>
              </a:ext>
            </a:extLst>
          </p:cNvPr>
          <p:cNvPicPr>
            <a:picLocks noChangeAspect="1" noChangeArrowheads="1"/>
          </p:cNvPicPr>
          <p:nvPr/>
        </p:nvPicPr>
        <p:blipFill>
          <a:blip r:embed="rId5" cstate="print"/>
          <a:srcRect/>
          <a:stretch>
            <a:fillRect/>
          </a:stretch>
        </p:blipFill>
        <p:spPr bwMode="auto">
          <a:xfrm>
            <a:off x="474268" y="786370"/>
            <a:ext cx="4343400" cy="4343400"/>
          </a:xfrm>
          <a:prstGeom prst="rect">
            <a:avLst/>
          </a:prstGeom>
          <a:ln>
            <a:noFill/>
          </a:ln>
          <a:effectLst>
            <a:softEdge rad="112500"/>
          </a:effectLst>
        </p:spPr>
      </p:pic>
    </p:spTree>
    <p:extLst>
      <p:ext uri="{BB962C8B-B14F-4D97-AF65-F5344CB8AC3E}">
        <p14:creationId xmlns:p14="http://schemas.microsoft.com/office/powerpoint/2010/main" val="325102751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1" name="Picture 3"/>
          <p:cNvPicPr>
            <a:picLocks noChangeAspect="1" noChangeArrowheads="1"/>
          </p:cNvPicPr>
          <p:nvPr/>
        </p:nvPicPr>
        <p:blipFill rotWithShape="1">
          <a:blip r:embed="rId3"/>
          <a:srcRect l="-2964" t="3516" r="2927" b="2777"/>
          <a:stretch/>
        </p:blipFill>
        <p:spPr bwMode="auto">
          <a:xfrm>
            <a:off x="8054769" y="4099384"/>
            <a:ext cx="3540025" cy="2205060"/>
          </a:xfrm>
          <a:prstGeom prst="rect">
            <a:avLst/>
          </a:prstGeom>
          <a:ln>
            <a:noFill/>
          </a:ln>
          <a:effectLst>
            <a:softEdge rad="112500"/>
          </a:effectLst>
        </p:spPr>
      </p:pic>
      <p:pic>
        <p:nvPicPr>
          <p:cNvPr id="58373" name="Picture 5" descr="http://www.forest.com.pl/files/trampolina.jpg">
            <a:hlinkClick r:id="rId4"/>
          </p:cNvPr>
          <p:cNvPicPr>
            <a:picLocks noChangeAspect="1" noChangeArrowheads="1"/>
          </p:cNvPicPr>
          <p:nvPr/>
        </p:nvPicPr>
        <p:blipFill rotWithShape="1">
          <a:blip r:embed="rId5"/>
          <a:srcRect t="-3680" r="-149" b="562"/>
          <a:stretch/>
        </p:blipFill>
        <p:spPr bwMode="auto">
          <a:xfrm>
            <a:off x="597205" y="3637304"/>
            <a:ext cx="2590362" cy="2667140"/>
          </a:xfrm>
          <a:prstGeom prst="rect">
            <a:avLst/>
          </a:prstGeom>
          <a:ln>
            <a:noFill/>
          </a:ln>
          <a:effectLst>
            <a:softEdge rad="112500"/>
          </a:effectLst>
        </p:spPr>
      </p:pic>
      <p:pic>
        <p:nvPicPr>
          <p:cNvPr id="58382" name="Picture 14"/>
          <p:cNvPicPr>
            <a:picLocks noChangeAspect="1" noChangeArrowheads="1"/>
          </p:cNvPicPr>
          <p:nvPr/>
        </p:nvPicPr>
        <p:blipFill>
          <a:blip r:embed="rId6"/>
          <a:srcRect/>
          <a:stretch>
            <a:fillRect/>
          </a:stretch>
        </p:blipFill>
        <p:spPr bwMode="auto">
          <a:xfrm>
            <a:off x="801186" y="1130945"/>
            <a:ext cx="2823522" cy="2150321"/>
          </a:xfrm>
          <a:prstGeom prst="rect">
            <a:avLst/>
          </a:prstGeom>
          <a:ln>
            <a:noFill/>
          </a:ln>
          <a:effectLst>
            <a:softEdge rad="112500"/>
          </a:effectLst>
        </p:spPr>
      </p:pic>
      <p:pic>
        <p:nvPicPr>
          <p:cNvPr id="58384" name="Picture 16" descr="http://xemotor.com/tuanhung/wp-content/uploads/1250413633_DSC02074155.jpg">
            <a:hlinkClick r:id="rId7"/>
          </p:cNvPr>
          <p:cNvPicPr>
            <a:picLocks noChangeAspect="1" noChangeArrowheads="1"/>
          </p:cNvPicPr>
          <p:nvPr/>
        </p:nvPicPr>
        <p:blipFill rotWithShape="1">
          <a:blip r:embed="rId8" cstate="print"/>
          <a:srcRect l="-3004" t="6496" r="-688" b="7012"/>
          <a:stretch/>
        </p:blipFill>
        <p:spPr bwMode="auto">
          <a:xfrm>
            <a:off x="4425894" y="1130945"/>
            <a:ext cx="3590487" cy="2246161"/>
          </a:xfrm>
          <a:prstGeom prst="rect">
            <a:avLst/>
          </a:prstGeom>
          <a:ln>
            <a:noFill/>
          </a:ln>
          <a:effectLst>
            <a:softEdge rad="112500"/>
          </a:effectLst>
        </p:spPr>
      </p:pic>
      <p:pic>
        <p:nvPicPr>
          <p:cNvPr id="58390" name="Picture 22" descr="http://i9.photobucket.com/albums/a94/willsw/SDC13815.jpg">
            <a:hlinkClick r:id="rId9"/>
          </p:cNvPr>
          <p:cNvPicPr>
            <a:picLocks noChangeAspect="1" noChangeArrowheads="1"/>
          </p:cNvPicPr>
          <p:nvPr/>
        </p:nvPicPr>
        <p:blipFill>
          <a:blip r:embed="rId10"/>
          <a:srcRect r="29015"/>
          <a:stretch>
            <a:fillRect/>
          </a:stretch>
        </p:blipFill>
        <p:spPr bwMode="auto">
          <a:xfrm>
            <a:off x="3784772" y="3917926"/>
            <a:ext cx="3672792" cy="2386518"/>
          </a:xfrm>
          <a:prstGeom prst="rect">
            <a:avLst/>
          </a:prstGeom>
          <a:ln>
            <a:noFill/>
          </a:ln>
          <a:effectLst>
            <a:softEdge rad="112500"/>
          </a:effectLst>
        </p:spPr>
      </p:pic>
      <p:pic>
        <p:nvPicPr>
          <p:cNvPr id="58392" name="Picture 24" descr="http://fomvn.com/thietbimamnon/views/uploads/sites/44/2014/08/TN6-th%C3%BA-nh%C3%BAn-ng%E1%BB%B1a.jpg">
            <a:hlinkClick r:id="rId11"/>
          </p:cNvPr>
          <p:cNvPicPr>
            <a:picLocks noChangeAspect="1" noChangeArrowheads="1"/>
          </p:cNvPicPr>
          <p:nvPr/>
        </p:nvPicPr>
        <p:blipFill rotWithShape="1">
          <a:blip r:embed="rId12"/>
          <a:srcRect l="13278" t="-5791" r="1"/>
          <a:stretch/>
        </p:blipFill>
        <p:spPr bwMode="auto">
          <a:xfrm>
            <a:off x="8817567" y="1130945"/>
            <a:ext cx="2573246" cy="2785940"/>
          </a:xfrm>
          <a:prstGeom prst="rect">
            <a:avLst/>
          </a:prstGeom>
          <a:ln>
            <a:noFill/>
          </a:ln>
          <a:effectLst>
            <a:softEdge rad="112500"/>
          </a:effectLst>
        </p:spPr>
      </p:pic>
      <p:grpSp>
        <p:nvGrpSpPr>
          <p:cNvPr id="21" name="Group 20">
            <a:extLst>
              <a:ext uri="{FF2B5EF4-FFF2-40B4-BE49-F238E27FC236}">
                <a16:creationId xmlns:a16="http://schemas.microsoft.com/office/drawing/2014/main" id="{C7267160-3A9B-458C-9E3E-E72CA08A7B4A}"/>
              </a:ext>
            </a:extLst>
          </p:cNvPr>
          <p:cNvGrpSpPr/>
          <p:nvPr/>
        </p:nvGrpSpPr>
        <p:grpSpPr>
          <a:xfrm>
            <a:off x="2933431" y="28255"/>
            <a:ext cx="6210569" cy="581082"/>
            <a:chOff x="2193" y="0"/>
            <a:chExt cx="2245706" cy="1239104"/>
          </a:xfrm>
          <a:solidFill>
            <a:schemeClr val="tx2"/>
          </a:solidFill>
          <a:scene3d>
            <a:camera prst="orthographicFront"/>
            <a:lightRig rig="threePt" dir="t">
              <a:rot lat="0" lon="0" rev="7500000"/>
            </a:lightRig>
          </a:scene3d>
        </p:grpSpPr>
        <p:sp>
          <p:nvSpPr>
            <p:cNvPr id="22" name="Rounded Rectangle 4">
              <a:extLst>
                <a:ext uri="{FF2B5EF4-FFF2-40B4-BE49-F238E27FC236}">
                  <a16:creationId xmlns:a16="http://schemas.microsoft.com/office/drawing/2014/main" id="{7D36CF45-FBF2-4CDE-B687-2299178C3FB3}"/>
                </a:ext>
              </a:extLst>
            </p:cNvPr>
            <p:cNvSpPr/>
            <p:nvPr/>
          </p:nvSpPr>
          <p:spPr>
            <a:xfrm>
              <a:off x="2193" y="0"/>
              <a:ext cx="2245706" cy="1239104"/>
            </a:xfrm>
            <a:prstGeom prst="roundRect">
              <a:avLst/>
            </a:prstGeom>
            <a:grpFill/>
            <a:sp3d prstMaterial="plastic">
              <a:bevelT w="127000" h="25400" prst="relaxedInset"/>
            </a:sp3d>
          </p:spPr>
          <p:style>
            <a:lnRef idx="0">
              <a:schemeClr val="lt2">
                <a:hueOff val="0"/>
                <a:satOff val="0"/>
                <a:lumOff val="0"/>
                <a:alphaOff val="0"/>
              </a:schemeClr>
            </a:lnRef>
            <a:fillRef idx="3">
              <a:schemeClr val="dk2">
                <a:hueOff val="0"/>
                <a:satOff val="0"/>
                <a:lumOff val="0"/>
                <a:alphaOff val="0"/>
              </a:schemeClr>
            </a:fillRef>
            <a:effectRef idx="2">
              <a:schemeClr val="dk2">
                <a:hueOff val="0"/>
                <a:satOff val="0"/>
                <a:lumOff val="0"/>
                <a:alphaOff val="0"/>
              </a:schemeClr>
            </a:effectRef>
            <a:fontRef idx="minor">
              <a:schemeClr val="lt1"/>
            </a:fontRef>
          </p:style>
        </p:sp>
        <p:sp>
          <p:nvSpPr>
            <p:cNvPr id="23" name="Rounded Rectangle 4">
              <a:extLst>
                <a:ext uri="{FF2B5EF4-FFF2-40B4-BE49-F238E27FC236}">
                  <a16:creationId xmlns:a16="http://schemas.microsoft.com/office/drawing/2014/main" id="{6088A251-E082-4908-8C9F-9F7DE7960F9F}"/>
                </a:ext>
              </a:extLst>
            </p:cNvPr>
            <p:cNvSpPr/>
            <p:nvPr/>
          </p:nvSpPr>
          <p:spPr>
            <a:xfrm>
              <a:off x="77334" y="60488"/>
              <a:ext cx="2124730" cy="1118127"/>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121920" tIns="60960" rIns="121920" bIns="60960" numCol="1" spcCol="1270" anchor="ctr" anchorCtr="0">
              <a:noAutofit/>
            </a:bodyPr>
            <a:lstStyle/>
            <a:p>
              <a:pPr algn="ctr" defTabSz="1422400">
                <a:lnSpc>
                  <a:spcPct val="90000"/>
                </a:lnSpc>
                <a:spcAft>
                  <a:spcPct val="35000"/>
                </a:spcAft>
              </a:pPr>
              <a:r>
                <a:rPr lang="en-US" sz="3200">
                  <a:latin typeface="Arial" panose="020B0604020202020204" pitchFamily="34" charset="0"/>
                  <a:cs typeface="Arial" panose="020B0604020202020204" pitchFamily="34" charset="0"/>
                </a:rPr>
                <a:t>Lực đàn hồi trong cuộc sống</a:t>
              </a: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8382"/>
                                        </p:tgtEl>
                                        <p:attrNameLst>
                                          <p:attrName>style.visibility</p:attrName>
                                        </p:attrNameLst>
                                      </p:cBhvr>
                                      <p:to>
                                        <p:strVal val="visible"/>
                                      </p:to>
                                    </p:set>
                                    <p:animEffect transition="in" filter="blinds(horizontal)">
                                      <p:cBhvr>
                                        <p:cTn id="7" dur="500"/>
                                        <p:tgtEl>
                                          <p:spTgt spid="58382"/>
                                        </p:tgtEl>
                                      </p:cBhvr>
                                    </p:animEffect>
                                  </p:childTnLst>
                                </p:cTn>
                              </p:par>
                              <p:par>
                                <p:cTn id="8" presetID="3" presetClass="entr" presetSubtype="10" fill="hold" nodeType="withEffect">
                                  <p:stCondLst>
                                    <p:cond delay="0"/>
                                  </p:stCondLst>
                                  <p:childTnLst>
                                    <p:set>
                                      <p:cBhvr>
                                        <p:cTn id="9" dur="1" fill="hold">
                                          <p:stCondLst>
                                            <p:cond delay="0"/>
                                          </p:stCondLst>
                                        </p:cTn>
                                        <p:tgtEl>
                                          <p:spTgt spid="58384"/>
                                        </p:tgtEl>
                                        <p:attrNameLst>
                                          <p:attrName>style.visibility</p:attrName>
                                        </p:attrNameLst>
                                      </p:cBhvr>
                                      <p:to>
                                        <p:strVal val="visible"/>
                                      </p:to>
                                    </p:set>
                                    <p:animEffect transition="in" filter="blinds(horizontal)">
                                      <p:cBhvr>
                                        <p:cTn id="10" dur="500"/>
                                        <p:tgtEl>
                                          <p:spTgt spid="58384"/>
                                        </p:tgtEl>
                                      </p:cBhvr>
                                    </p:animEffect>
                                  </p:childTnLst>
                                </p:cTn>
                              </p:par>
                              <p:par>
                                <p:cTn id="11" presetID="3" presetClass="entr" presetSubtype="10" fill="hold" nodeType="withEffect">
                                  <p:stCondLst>
                                    <p:cond delay="0"/>
                                  </p:stCondLst>
                                  <p:childTnLst>
                                    <p:set>
                                      <p:cBhvr>
                                        <p:cTn id="12" dur="1" fill="hold">
                                          <p:stCondLst>
                                            <p:cond delay="0"/>
                                          </p:stCondLst>
                                        </p:cTn>
                                        <p:tgtEl>
                                          <p:spTgt spid="58392"/>
                                        </p:tgtEl>
                                        <p:attrNameLst>
                                          <p:attrName>style.visibility</p:attrName>
                                        </p:attrNameLst>
                                      </p:cBhvr>
                                      <p:to>
                                        <p:strVal val="visible"/>
                                      </p:to>
                                    </p:set>
                                    <p:animEffect transition="in" filter="blinds(horizontal)">
                                      <p:cBhvr>
                                        <p:cTn id="13" dur="500"/>
                                        <p:tgtEl>
                                          <p:spTgt spid="58392"/>
                                        </p:tgtEl>
                                      </p:cBhvr>
                                    </p:animEffect>
                                  </p:childTnLst>
                                </p:cTn>
                              </p:par>
                              <p:par>
                                <p:cTn id="14" presetID="3" presetClass="entr" presetSubtype="10" fill="hold" nodeType="withEffect">
                                  <p:stCondLst>
                                    <p:cond delay="0"/>
                                  </p:stCondLst>
                                  <p:childTnLst>
                                    <p:set>
                                      <p:cBhvr>
                                        <p:cTn id="15" dur="1" fill="hold">
                                          <p:stCondLst>
                                            <p:cond delay="0"/>
                                          </p:stCondLst>
                                        </p:cTn>
                                        <p:tgtEl>
                                          <p:spTgt spid="58373"/>
                                        </p:tgtEl>
                                        <p:attrNameLst>
                                          <p:attrName>style.visibility</p:attrName>
                                        </p:attrNameLst>
                                      </p:cBhvr>
                                      <p:to>
                                        <p:strVal val="visible"/>
                                      </p:to>
                                    </p:set>
                                    <p:animEffect transition="in" filter="blinds(horizontal)">
                                      <p:cBhvr>
                                        <p:cTn id="16" dur="500"/>
                                        <p:tgtEl>
                                          <p:spTgt spid="58373"/>
                                        </p:tgtEl>
                                      </p:cBhvr>
                                    </p:animEffect>
                                  </p:childTnLst>
                                </p:cTn>
                              </p:par>
                              <p:par>
                                <p:cTn id="17" presetID="3" presetClass="entr" presetSubtype="10" fill="hold" nodeType="withEffect">
                                  <p:stCondLst>
                                    <p:cond delay="0"/>
                                  </p:stCondLst>
                                  <p:childTnLst>
                                    <p:set>
                                      <p:cBhvr>
                                        <p:cTn id="18" dur="1" fill="hold">
                                          <p:stCondLst>
                                            <p:cond delay="0"/>
                                          </p:stCondLst>
                                        </p:cTn>
                                        <p:tgtEl>
                                          <p:spTgt spid="58390"/>
                                        </p:tgtEl>
                                        <p:attrNameLst>
                                          <p:attrName>style.visibility</p:attrName>
                                        </p:attrNameLst>
                                      </p:cBhvr>
                                      <p:to>
                                        <p:strVal val="visible"/>
                                      </p:to>
                                    </p:set>
                                    <p:animEffect transition="in" filter="blinds(horizontal)">
                                      <p:cBhvr>
                                        <p:cTn id="19" dur="500"/>
                                        <p:tgtEl>
                                          <p:spTgt spid="58390"/>
                                        </p:tgtEl>
                                      </p:cBhvr>
                                    </p:animEffect>
                                  </p:childTnLst>
                                </p:cTn>
                              </p:par>
                              <p:par>
                                <p:cTn id="20" presetID="3" presetClass="entr" presetSubtype="10" fill="hold" nodeType="withEffect">
                                  <p:stCondLst>
                                    <p:cond delay="0"/>
                                  </p:stCondLst>
                                  <p:childTnLst>
                                    <p:set>
                                      <p:cBhvr>
                                        <p:cTn id="21" dur="1" fill="hold">
                                          <p:stCondLst>
                                            <p:cond delay="0"/>
                                          </p:stCondLst>
                                        </p:cTn>
                                        <p:tgtEl>
                                          <p:spTgt spid="58371"/>
                                        </p:tgtEl>
                                        <p:attrNameLst>
                                          <p:attrName>style.visibility</p:attrName>
                                        </p:attrNameLst>
                                      </p:cBhvr>
                                      <p:to>
                                        <p:strVal val="visible"/>
                                      </p:to>
                                    </p:set>
                                    <p:animEffect transition="in" filter="blinds(horizontal)">
                                      <p:cBhvr>
                                        <p:cTn id="22"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D17CE8A-B2AF-4A93-9DBE-D17343CDFB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9985" y="440184"/>
            <a:ext cx="3234358" cy="3182121"/>
          </a:xfrm>
          <a:prstGeom prst="rect">
            <a:avLst/>
          </a:prstGeom>
        </p:spPr>
      </p:pic>
      <p:pic>
        <p:nvPicPr>
          <p:cNvPr id="4" name="Picture 3">
            <a:extLst>
              <a:ext uri="{FF2B5EF4-FFF2-40B4-BE49-F238E27FC236}">
                <a16:creationId xmlns:a16="http://schemas.microsoft.com/office/drawing/2014/main" id="{157DCC81-4F56-4104-A18E-621E1058FFB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4343" y="440184"/>
            <a:ext cx="2194828" cy="2906698"/>
          </a:xfrm>
          <a:prstGeom prst="rect">
            <a:avLst/>
          </a:prstGeom>
        </p:spPr>
      </p:pic>
      <p:pic>
        <p:nvPicPr>
          <p:cNvPr id="5" name="Picture 4">
            <a:extLst>
              <a:ext uri="{FF2B5EF4-FFF2-40B4-BE49-F238E27FC236}">
                <a16:creationId xmlns:a16="http://schemas.microsoft.com/office/drawing/2014/main" id="{AC8E953B-3795-43FF-9297-B8384216962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36023" y="513343"/>
            <a:ext cx="3264343" cy="2174868"/>
          </a:xfrm>
          <a:prstGeom prst="rect">
            <a:avLst/>
          </a:prstGeom>
        </p:spPr>
      </p:pic>
      <p:pic>
        <p:nvPicPr>
          <p:cNvPr id="6" name="Picture 5">
            <a:extLst>
              <a:ext uri="{FF2B5EF4-FFF2-40B4-BE49-F238E27FC236}">
                <a16:creationId xmlns:a16="http://schemas.microsoft.com/office/drawing/2014/main" id="{E97289B8-D16D-43E9-A476-F85DB590BAAB}"/>
              </a:ext>
            </a:extLst>
          </p:cNvPr>
          <p:cNvPicPr>
            <a:picLocks noChangeAspect="1"/>
          </p:cNvPicPr>
          <p:nvPr/>
        </p:nvPicPr>
        <p:blipFill>
          <a:blip r:embed="rId5"/>
          <a:stretch>
            <a:fillRect/>
          </a:stretch>
        </p:blipFill>
        <p:spPr>
          <a:xfrm>
            <a:off x="586975" y="3511119"/>
            <a:ext cx="3755254" cy="2816441"/>
          </a:xfrm>
          <a:prstGeom prst="rect">
            <a:avLst/>
          </a:prstGeom>
        </p:spPr>
      </p:pic>
      <p:pic>
        <p:nvPicPr>
          <p:cNvPr id="7" name="Picture 6">
            <a:extLst>
              <a:ext uri="{FF2B5EF4-FFF2-40B4-BE49-F238E27FC236}">
                <a16:creationId xmlns:a16="http://schemas.microsoft.com/office/drawing/2014/main" id="{E0E56228-9F1C-41A0-A070-A98D437472D0}"/>
              </a:ext>
            </a:extLst>
          </p:cNvPr>
          <p:cNvPicPr>
            <a:picLocks noChangeAspect="1"/>
          </p:cNvPicPr>
          <p:nvPr/>
        </p:nvPicPr>
        <p:blipFill rotWithShape="1">
          <a:blip r:embed="rId6"/>
          <a:srcRect l="18812" r="21900"/>
          <a:stretch/>
        </p:blipFill>
        <p:spPr>
          <a:xfrm>
            <a:off x="9500366" y="515562"/>
            <a:ext cx="2194829" cy="3701988"/>
          </a:xfrm>
          <a:prstGeom prst="rect">
            <a:avLst/>
          </a:prstGeom>
        </p:spPr>
      </p:pic>
      <p:pic>
        <p:nvPicPr>
          <p:cNvPr id="8" name="Picture 7">
            <a:extLst>
              <a:ext uri="{FF2B5EF4-FFF2-40B4-BE49-F238E27FC236}">
                <a16:creationId xmlns:a16="http://schemas.microsoft.com/office/drawing/2014/main" id="{B107D88E-B450-41A9-95C9-23EA9218B226}"/>
              </a:ext>
            </a:extLst>
          </p:cNvPr>
          <p:cNvPicPr>
            <a:picLocks noChangeAspect="1"/>
          </p:cNvPicPr>
          <p:nvPr/>
        </p:nvPicPr>
        <p:blipFill>
          <a:blip r:embed="rId7"/>
          <a:stretch>
            <a:fillRect/>
          </a:stretch>
        </p:blipFill>
        <p:spPr>
          <a:xfrm>
            <a:off x="4379219" y="3545288"/>
            <a:ext cx="4116677" cy="2748101"/>
          </a:xfrm>
          <a:prstGeom prst="rect">
            <a:avLst/>
          </a:prstGeom>
        </p:spPr>
      </p:pic>
      <p:pic>
        <p:nvPicPr>
          <p:cNvPr id="4098" name="Picture 2" descr="LÒ XO CHỐNG RUNG CHO QUẠT, cao su giảm chấn , Lò xo chống rung">
            <a:extLst>
              <a:ext uri="{FF2B5EF4-FFF2-40B4-BE49-F238E27FC236}">
                <a16:creationId xmlns:a16="http://schemas.microsoft.com/office/drawing/2014/main" id="{E9BF9DF2-FB3C-4ADF-BA21-1C96DC4B61B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01849" y="3622305"/>
            <a:ext cx="3182122" cy="3182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316429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86" name="Picture 18" descr="http://img.tinthethao.com.vn/uploads/news/PostImg/2012/08/09/63/95023808be2122.jpg">
            <a:hlinkClick r:id="rId3"/>
          </p:cNvPr>
          <p:cNvPicPr>
            <a:picLocks noChangeAspect="1" noChangeArrowheads="1"/>
          </p:cNvPicPr>
          <p:nvPr/>
        </p:nvPicPr>
        <p:blipFill rotWithShape="1">
          <a:blip r:embed="rId4" cstate="print"/>
          <a:srcRect t="2178" r="2028"/>
          <a:stretch/>
        </p:blipFill>
        <p:spPr bwMode="auto">
          <a:xfrm>
            <a:off x="6734780" y="1591858"/>
            <a:ext cx="5073832" cy="3373971"/>
          </a:xfrm>
          <a:prstGeom prst="rect">
            <a:avLst/>
          </a:prstGeom>
          <a:ln>
            <a:noFill/>
          </a:ln>
          <a:effectLst>
            <a:softEdge rad="112500"/>
          </a:effectLst>
        </p:spPr>
      </p:pic>
      <p:pic>
        <p:nvPicPr>
          <p:cNvPr id="58388" name="Picture 20" descr="http://media.baotintuc.vn/2013/03/06/22/44/Steve-Hooker.jpg">
            <a:hlinkClick r:id="rId5"/>
          </p:cNvPr>
          <p:cNvPicPr>
            <a:picLocks noChangeAspect="1" noChangeArrowheads="1"/>
          </p:cNvPicPr>
          <p:nvPr/>
        </p:nvPicPr>
        <p:blipFill rotWithShape="1">
          <a:blip r:embed="rId6" cstate="print"/>
          <a:srcRect l="-2" r="-800" b="1141"/>
          <a:stretch/>
        </p:blipFill>
        <p:spPr bwMode="auto">
          <a:xfrm>
            <a:off x="383387" y="1633508"/>
            <a:ext cx="5968006" cy="3290671"/>
          </a:xfrm>
          <a:prstGeom prst="rect">
            <a:avLst/>
          </a:prstGeom>
          <a:ln>
            <a:noFill/>
          </a:ln>
          <a:effectLst>
            <a:softEdge rad="112500"/>
          </a:effectLst>
        </p:spPr>
      </p:pic>
      <p:sp>
        <p:nvSpPr>
          <p:cNvPr id="2" name="Rectangle 1">
            <a:extLst>
              <a:ext uri="{FF2B5EF4-FFF2-40B4-BE49-F238E27FC236}">
                <a16:creationId xmlns:a16="http://schemas.microsoft.com/office/drawing/2014/main" id="{B07CDCB1-B986-42D5-87DB-1396C445DEBD}"/>
              </a:ext>
            </a:extLst>
          </p:cNvPr>
          <p:cNvSpPr/>
          <p:nvPr/>
        </p:nvSpPr>
        <p:spPr>
          <a:xfrm>
            <a:off x="1543047" y="795710"/>
            <a:ext cx="10213894" cy="523220"/>
          </a:xfrm>
          <a:prstGeom prst="rect">
            <a:avLst/>
          </a:prstGeom>
          <a:solidFill>
            <a:schemeClr val="bg1">
              <a:alpha val="56000"/>
            </a:schemeClr>
          </a:solidFill>
        </p:spPr>
        <p:txBody>
          <a:bodyPr wrap="square">
            <a:spAutoFit/>
          </a:bodyPr>
          <a:lstStyle/>
          <a:p>
            <a:pPr lvl="0" algn="ctr"/>
            <a:r>
              <a:rPr lang="en-US" sz="2800" i="1" dirty="0" err="1">
                <a:solidFill>
                  <a:srgbClr val="002060"/>
                </a:solidFill>
                <a:latin typeface="Arial" panose="020B0604020202020204" pitchFamily="34" charset="0"/>
                <a:cs typeface="Arial" panose="020B0604020202020204" pitchFamily="34" charset="0"/>
              </a:rPr>
              <a:t>Các</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vận</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động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viên</a:t>
            </a:r>
            <a:r>
              <a:rPr lang="en-US" sz="2800" i="1" dirty="0">
                <a:solidFill>
                  <a:srgbClr val="002060"/>
                </a:solidFill>
                <a:latin typeface="Arial" panose="020B0604020202020204" pitchFamily="34" charset="0"/>
                <a:cs typeface="Arial" panose="020B0604020202020204" pitchFamily="34" charset="0"/>
              </a:rPr>
              <a:t> Olympic </a:t>
            </a:r>
            <a:r>
              <a:rPr lang="en-US" sz="2800" i="1" dirty="0" err="1">
                <a:solidFill>
                  <a:srgbClr val="002060"/>
                </a:solidFill>
                <a:latin typeface="Arial" panose="020B0604020202020204" pitchFamily="34" charset="0"/>
                <a:cs typeface="Arial" panose="020B0604020202020204" pitchFamily="34" charset="0"/>
              </a:rPr>
              <a:t>vận</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dụng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lực</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đàn</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hồi</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như</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thế</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nào</a:t>
            </a:r>
            <a:r>
              <a:rPr lang="en-US" sz="2800" i="1" dirty="0">
                <a:solidFill>
                  <a:srgbClr val="002060"/>
                </a:solidFill>
                <a:latin typeface="Arial" panose="020B0604020202020204" pitchFamily="34" charset="0"/>
                <a:cs typeface="Arial" panose="020B0604020202020204" pitchFamily="34" charset="0"/>
              </a:rPr>
              <a:t>?</a:t>
            </a:r>
          </a:p>
        </p:txBody>
      </p:sp>
      <p:pic>
        <p:nvPicPr>
          <p:cNvPr id="11" name="Picture 5" descr="empty-blue-rectangle">
            <a:extLst>
              <a:ext uri="{FF2B5EF4-FFF2-40B4-BE49-F238E27FC236}">
                <a16:creationId xmlns:a16="http://schemas.microsoft.com/office/drawing/2014/main" id="{9A80EDF1-6A19-4FFF-969C-E3497663953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3864" y="5180568"/>
            <a:ext cx="11544273" cy="1144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a16="http://schemas.microsoft.com/office/drawing/2014/main" id="{AA67C6EE-0031-44BF-BD7E-C9E596438CE1}"/>
              </a:ext>
            </a:extLst>
          </p:cNvPr>
          <p:cNvSpPr/>
          <p:nvPr/>
        </p:nvSpPr>
        <p:spPr>
          <a:xfrm>
            <a:off x="821755" y="5245140"/>
            <a:ext cx="10548491" cy="1015663"/>
          </a:xfrm>
          <a:prstGeom prst="rect">
            <a:avLst/>
          </a:prstGeom>
        </p:spPr>
        <p:txBody>
          <a:bodyPr wrap="square">
            <a:spAutoFit/>
          </a:bodyPr>
          <a:lstStyle/>
          <a:p>
            <a:pPr algn="ctr"/>
            <a:r>
              <a:rPr lang="en-US" sz="3000" dirty="0" err="1">
                <a:latin typeface="Arial" panose="020B0604020202020204" pitchFamily="34" charset="0"/>
                <a:cs typeface="Arial" panose="020B0604020202020204" pitchFamily="34" charset="0"/>
              </a:rPr>
              <a:t>Lực</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đàn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hồi</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đ</a:t>
            </a:r>
            <a:r>
              <a:rPr lang="vi-VN" sz="3000" dirty="0">
                <a:latin typeface="Arial" panose="020B0604020202020204" pitchFamily="34" charset="0"/>
                <a:cs typeface="Arial" panose="020B0604020202020204" pitchFamily="34" charset="0"/>
              </a:rPr>
              <a:t>ư</a:t>
            </a:r>
            <a:r>
              <a:rPr lang="en-US" sz="3000" dirty="0" err="1">
                <a:latin typeface="Arial" panose="020B0604020202020204" pitchFamily="34" charset="0"/>
                <a:cs typeface="Arial" panose="020B0604020202020204" pitchFamily="34" charset="0"/>
              </a:rPr>
              <a:t>ợc</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vận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dụng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vào</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môn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nhảy</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sào</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và</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nhảy</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cầu</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để</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tăng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khả</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năng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bật</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nhảy</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của</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vận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động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viên</a:t>
            </a:r>
            <a:r>
              <a:rPr lang="en-US" sz="3000" dirty="0">
                <a:latin typeface="Arial" panose="020B0604020202020204" pitchFamily="34" charset="0"/>
                <a:cs typeface="Arial" panose="020B0604020202020204" pitchFamily="34" charset="0"/>
              </a:rPr>
              <a:t> </a:t>
            </a:r>
          </a:p>
        </p:txBody>
      </p:sp>
      <p:pic>
        <p:nvPicPr>
          <p:cNvPr id="13" name="Picture 12" descr="http://tmjpainandtreatment.com/wp-content/uploads/2014/09/little-man-with-red-question-mark.jpg">
            <a:hlinkClick r:id="rId8"/>
            <a:extLst>
              <a:ext uri="{FF2B5EF4-FFF2-40B4-BE49-F238E27FC236}">
                <a16:creationId xmlns:a16="http://schemas.microsoft.com/office/drawing/2014/main" id="{E41F964B-265D-4104-997C-0A3B18D9C5F2}"/>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21821" y="401819"/>
            <a:ext cx="907411" cy="1278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 name="Group 13">
            <a:extLst>
              <a:ext uri="{FF2B5EF4-FFF2-40B4-BE49-F238E27FC236}">
                <a16:creationId xmlns:a16="http://schemas.microsoft.com/office/drawing/2014/main" id="{9D606E7C-8AD1-4836-9046-564F33C7DED2}"/>
              </a:ext>
            </a:extLst>
          </p:cNvPr>
          <p:cNvGrpSpPr/>
          <p:nvPr/>
        </p:nvGrpSpPr>
        <p:grpSpPr>
          <a:xfrm>
            <a:off x="2990716" y="28255"/>
            <a:ext cx="6210569" cy="581082"/>
            <a:chOff x="2193" y="0"/>
            <a:chExt cx="2245706" cy="1239104"/>
          </a:xfrm>
          <a:solidFill>
            <a:schemeClr val="tx2"/>
          </a:solidFill>
          <a:scene3d>
            <a:camera prst="orthographicFront"/>
            <a:lightRig rig="threePt" dir="t">
              <a:rot lat="0" lon="0" rev="7500000"/>
            </a:lightRig>
          </a:scene3d>
        </p:grpSpPr>
        <p:sp>
          <p:nvSpPr>
            <p:cNvPr id="15" name="Rounded Rectangle 4">
              <a:extLst>
                <a:ext uri="{FF2B5EF4-FFF2-40B4-BE49-F238E27FC236}">
                  <a16:creationId xmlns:a16="http://schemas.microsoft.com/office/drawing/2014/main" id="{F01EC43C-9F77-40E2-ABB2-4AEB10037889}"/>
                </a:ext>
              </a:extLst>
            </p:cNvPr>
            <p:cNvSpPr/>
            <p:nvPr/>
          </p:nvSpPr>
          <p:spPr>
            <a:xfrm>
              <a:off x="2193" y="0"/>
              <a:ext cx="2245706" cy="1239104"/>
            </a:xfrm>
            <a:prstGeom prst="roundRect">
              <a:avLst/>
            </a:prstGeom>
            <a:grpFill/>
            <a:sp3d prstMaterial="plastic">
              <a:bevelT w="127000" h="25400" prst="relaxedInset"/>
            </a:sp3d>
          </p:spPr>
          <p:style>
            <a:lnRef idx="0">
              <a:schemeClr val="lt2">
                <a:hueOff val="0"/>
                <a:satOff val="0"/>
                <a:lumOff val="0"/>
                <a:alphaOff val="0"/>
              </a:schemeClr>
            </a:lnRef>
            <a:fillRef idx="3">
              <a:schemeClr val="dk2">
                <a:hueOff val="0"/>
                <a:satOff val="0"/>
                <a:lumOff val="0"/>
                <a:alphaOff val="0"/>
              </a:schemeClr>
            </a:fillRef>
            <a:effectRef idx="2">
              <a:schemeClr val="dk2">
                <a:hueOff val="0"/>
                <a:satOff val="0"/>
                <a:lumOff val="0"/>
                <a:alphaOff val="0"/>
              </a:schemeClr>
            </a:effectRef>
            <a:fontRef idx="minor">
              <a:schemeClr val="lt1"/>
            </a:fontRef>
          </p:style>
        </p:sp>
        <p:sp>
          <p:nvSpPr>
            <p:cNvPr id="16" name="Rounded Rectangle 4">
              <a:extLst>
                <a:ext uri="{FF2B5EF4-FFF2-40B4-BE49-F238E27FC236}">
                  <a16:creationId xmlns:a16="http://schemas.microsoft.com/office/drawing/2014/main" id="{9868B2F7-3E46-414B-95F7-40445526D8A3}"/>
                </a:ext>
              </a:extLst>
            </p:cNvPr>
            <p:cNvSpPr/>
            <p:nvPr/>
          </p:nvSpPr>
          <p:spPr>
            <a:xfrm>
              <a:off x="77334" y="60488"/>
              <a:ext cx="2124730" cy="1118127"/>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121920" tIns="60960" rIns="121920" bIns="60960" numCol="1" spcCol="1270" anchor="ctr" anchorCtr="0">
              <a:noAutofit/>
            </a:bodyPr>
            <a:lstStyle/>
            <a:p>
              <a:pPr algn="ctr" defTabSz="1422400">
                <a:lnSpc>
                  <a:spcPct val="90000"/>
                </a:lnSpc>
                <a:spcAft>
                  <a:spcPct val="35000"/>
                </a:spcAft>
              </a:pPr>
              <a:r>
                <a:rPr lang="en-US" sz="3200">
                  <a:latin typeface="Arial" panose="020B0604020202020204" pitchFamily="34" charset="0"/>
                  <a:cs typeface="Arial" panose="020B0604020202020204" pitchFamily="34" charset="0"/>
                </a:rPr>
                <a:t>Lực đàn hồi trong cuộc sống</a:t>
              </a:r>
            </a:p>
          </p:txBody>
        </p:sp>
      </p:grpSp>
    </p:spTree>
    <p:extLst>
      <p:ext uri="{BB962C8B-B14F-4D97-AF65-F5344CB8AC3E}">
        <p14:creationId xmlns:p14="http://schemas.microsoft.com/office/powerpoint/2010/main" val="35769979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8388"/>
                                        </p:tgtEl>
                                        <p:attrNameLst>
                                          <p:attrName>style.visibility</p:attrName>
                                        </p:attrNameLst>
                                      </p:cBhvr>
                                      <p:to>
                                        <p:strVal val="visible"/>
                                      </p:to>
                                    </p:set>
                                    <p:animEffect transition="in" filter="blinds(horizontal)">
                                      <p:cBhvr>
                                        <p:cTn id="7" dur="500"/>
                                        <p:tgtEl>
                                          <p:spTgt spid="5838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8386"/>
                                        </p:tgtEl>
                                        <p:attrNameLst>
                                          <p:attrName>style.visibility</p:attrName>
                                        </p:attrNameLst>
                                      </p:cBhvr>
                                      <p:to>
                                        <p:strVal val="visible"/>
                                      </p:to>
                                    </p:set>
                                    <p:animEffect transition="in" filter="blinds(horizontal)">
                                      <p:cBhvr>
                                        <p:cTn id="12" dur="500"/>
                                        <p:tgtEl>
                                          <p:spTgt spid="5838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par>
                                <p:cTn id="18" presetID="3" presetClass="entr" presetSubtype="10"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blinds(horizontal)">
                                      <p:cBhvr>
                                        <p:cTn id="2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Oval 29"/>
          <p:cNvSpPr/>
          <p:nvPr/>
        </p:nvSpPr>
        <p:spPr>
          <a:xfrm>
            <a:off x="8857289" y="7856183"/>
            <a:ext cx="605930" cy="605930"/>
          </a:xfrm>
          <a:prstGeom prst="ellipse">
            <a:avLst/>
          </a:prstGeom>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ube 5"/>
          <p:cNvSpPr/>
          <p:nvPr/>
        </p:nvSpPr>
        <p:spPr>
          <a:xfrm>
            <a:off x="3303976" y="7959432"/>
            <a:ext cx="448125" cy="399434"/>
          </a:xfrm>
          <a:prstGeom prst="cube">
            <a:avLst/>
          </a:prstGeom>
          <a:solidFill>
            <a:srgbClr val="FFC000"/>
          </a:solidFill>
          <a:ln>
            <a:noFill/>
          </a:ln>
          <a:effectLst>
            <a:outerShdw blurRad="50800" dist="38100" dir="2700000" algn="tl" rotWithShape="0">
              <a:prstClr val="black">
                <a:alpha val="40000"/>
              </a:prstClr>
            </a:outerShdw>
          </a:effectLst>
          <a:scene3d>
            <a:camera prst="obliqueBottom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Arrow Connector 6"/>
          <p:cNvCxnSpPr/>
          <p:nvPr/>
        </p:nvCxnSpPr>
        <p:spPr>
          <a:xfrm>
            <a:off x="3528038" y="8200247"/>
            <a:ext cx="1944689" cy="0"/>
          </a:xfrm>
          <a:prstGeom prst="straightConnector1">
            <a:avLst/>
          </a:prstGeom>
          <a:ln w="101600">
            <a:solidFill>
              <a:schemeClr val="accent1"/>
            </a:solidFill>
            <a:headEnd type="oval"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2667983" y="8000716"/>
            <a:ext cx="660400" cy="461665"/>
          </a:xfrm>
          <a:prstGeom prst="rect">
            <a:avLst/>
          </a:prstGeom>
          <a:noFill/>
        </p:spPr>
        <p:txBody>
          <a:bodyPr wrap="square" rtlCol="0">
            <a:spAutoFit/>
          </a:bodyPr>
          <a:lstStyle/>
          <a:p>
            <a:r>
              <a:rPr lang="en-US" sz="2400" i="1" dirty="0"/>
              <a:t>m</a:t>
            </a:r>
            <a:r>
              <a:rPr lang="en-US" sz="2400" i="1" baseline="-25000" dirty="0"/>
              <a:t>1</a:t>
            </a:r>
            <a:endParaRPr lang="en-US" sz="2400" i="1" dirty="0"/>
          </a:p>
        </p:txBody>
      </p:sp>
      <p:sp>
        <p:nvSpPr>
          <p:cNvPr id="32" name="TextBox 31"/>
          <p:cNvSpPr txBox="1"/>
          <p:nvPr/>
        </p:nvSpPr>
        <p:spPr>
          <a:xfrm>
            <a:off x="9682412" y="8023532"/>
            <a:ext cx="660400" cy="461665"/>
          </a:xfrm>
          <a:prstGeom prst="rect">
            <a:avLst/>
          </a:prstGeom>
          <a:noFill/>
        </p:spPr>
        <p:txBody>
          <a:bodyPr wrap="square" rtlCol="0">
            <a:spAutoFit/>
          </a:bodyPr>
          <a:lstStyle/>
          <a:p>
            <a:r>
              <a:rPr lang="en-US" sz="2400" i="1" dirty="0"/>
              <a:t>m</a:t>
            </a:r>
            <a:r>
              <a:rPr lang="en-US" sz="2400" i="1" baseline="-25000" dirty="0"/>
              <a:t>2</a:t>
            </a:r>
            <a:endParaRPr lang="en-US" sz="2400" i="1" dirty="0"/>
          </a:p>
        </p:txBody>
      </p:sp>
      <p:sp>
        <p:nvSpPr>
          <p:cNvPr id="39" name="TextBox 38"/>
          <p:cNvSpPr txBox="1"/>
          <p:nvPr/>
        </p:nvSpPr>
        <p:spPr>
          <a:xfrm>
            <a:off x="6350989" y="8380334"/>
            <a:ext cx="660400" cy="600164"/>
          </a:xfrm>
          <a:prstGeom prst="rect">
            <a:avLst/>
          </a:prstGeom>
          <a:noFill/>
        </p:spPr>
        <p:txBody>
          <a:bodyPr wrap="square" rtlCol="0">
            <a:spAutoFit/>
          </a:bodyPr>
          <a:lstStyle/>
          <a:p>
            <a:r>
              <a:rPr lang="en-US" sz="3300" i="1" dirty="0"/>
              <a:t>r</a:t>
            </a:r>
          </a:p>
        </p:txBody>
      </p:sp>
      <p:sp>
        <p:nvSpPr>
          <p:cNvPr id="40" name="TextBox 39"/>
          <p:cNvSpPr txBox="1"/>
          <p:nvPr/>
        </p:nvSpPr>
        <p:spPr>
          <a:xfrm>
            <a:off x="4191685" y="2208117"/>
            <a:ext cx="3895227" cy="1107996"/>
          </a:xfrm>
          <a:prstGeom prst="rect">
            <a:avLst/>
          </a:prstGeom>
          <a:solidFill>
            <a:srgbClr val="FFFF00"/>
          </a:solidFill>
        </p:spPr>
        <p:txBody>
          <a:bodyPr wrap="square" rtlCol="0">
            <a:spAutoFit/>
          </a:bodyPr>
          <a:lstStyle/>
          <a:p>
            <a:r>
              <a:rPr lang="en-US" sz="6600" i="1" dirty="0" err="1">
                <a:solidFill>
                  <a:srgbClr val="FF0000"/>
                </a:solidFill>
                <a:latin typeface="Times New Roman" panose="02020603050405020304" pitchFamily="18" charset="0"/>
                <a:cs typeface="Times New Roman" panose="02020603050405020304" pitchFamily="18" charset="0"/>
              </a:rPr>
              <a:t>F</a:t>
            </a:r>
            <a:r>
              <a:rPr lang="en-US" sz="6600" i="1" baseline="-25000" dirty="0" err="1">
                <a:solidFill>
                  <a:srgbClr val="FF0000"/>
                </a:solidFill>
                <a:latin typeface="Times New Roman" panose="02020603050405020304" pitchFamily="18" charset="0"/>
                <a:cs typeface="Times New Roman" panose="02020603050405020304" pitchFamily="18" charset="0"/>
              </a:rPr>
              <a:t>đh</a:t>
            </a:r>
            <a:r>
              <a:rPr lang="en-US" sz="6600" i="1" dirty="0">
                <a:solidFill>
                  <a:srgbClr val="FF0000"/>
                </a:solidFill>
                <a:latin typeface="Times New Roman" panose="02020603050405020304" pitchFamily="18" charset="0"/>
                <a:cs typeface="Times New Roman" panose="02020603050405020304" pitchFamily="18" charset="0"/>
              </a:rPr>
              <a:t>= k|</a:t>
            </a:r>
            <a:r>
              <a:rPr lang="en-US" sz="6600" i="1"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l|</a:t>
            </a:r>
            <a:r>
              <a:rPr lang="en-US" sz="6600" i="1" dirty="0">
                <a:solidFill>
                  <a:srgbClr val="FF0000"/>
                </a:solidFill>
                <a:latin typeface="Times New Roman" panose="02020603050405020304" pitchFamily="18" charset="0"/>
                <a:cs typeface="Times New Roman" panose="02020603050405020304" pitchFamily="18" charset="0"/>
              </a:rPr>
              <a:t> </a:t>
            </a:r>
          </a:p>
        </p:txBody>
      </p:sp>
      <p:sp>
        <p:nvSpPr>
          <p:cNvPr id="94" name="TextBox 93"/>
          <p:cNvSpPr txBox="1"/>
          <p:nvPr/>
        </p:nvSpPr>
        <p:spPr>
          <a:xfrm>
            <a:off x="3752101" y="3316114"/>
            <a:ext cx="4937739" cy="2516073"/>
          </a:xfrm>
          <a:prstGeom prst="rect">
            <a:avLst/>
          </a:prstGeom>
          <a:noFill/>
        </p:spPr>
        <p:txBody>
          <a:bodyPr wrap="square" rtlCol="0">
            <a:spAutoFit/>
          </a:bodyPr>
          <a:lstStyle/>
          <a:p>
            <a:r>
              <a:rPr lang="en-US" sz="3600" i="1" dirty="0">
                <a:solidFill>
                  <a:srgbClr val="FF0000"/>
                </a:solidFill>
                <a:latin typeface="Times New Roman" panose="02020603050405020304" pitchFamily="18" charset="0"/>
                <a:cs typeface="Times New Roman" panose="02020603050405020304" pitchFamily="18" charset="0"/>
              </a:rPr>
              <a:t>|</a:t>
            </a:r>
            <a:r>
              <a:rPr lang="en-US" sz="3600" i="1"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l|=| l – l</a:t>
            </a:r>
            <a:r>
              <a:rPr lang="en-US" sz="3600" i="1" baseline="-25000"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o </a:t>
            </a:r>
            <a:r>
              <a:rPr lang="en-US" sz="3600" i="1"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a:t>
            </a:r>
            <a:r>
              <a:rPr lang="en-US" sz="3600" i="1" dirty="0">
                <a:solidFill>
                  <a:srgbClr val="FF0000"/>
                </a:solidFill>
                <a:latin typeface="Times New Roman" panose="02020603050405020304" pitchFamily="18" charset="0"/>
                <a:cs typeface="Times New Roman" panose="02020603050405020304" pitchFamily="18" charset="0"/>
              </a:rPr>
              <a:t> </a:t>
            </a:r>
            <a:r>
              <a:rPr lang="en-US" sz="3600" i="1" dirty="0">
                <a:latin typeface="Times New Roman" panose="02020603050405020304" pitchFamily="18" charset="0"/>
                <a:cs typeface="Times New Roman" panose="02020603050405020304" pitchFamily="18" charset="0"/>
              </a:rPr>
              <a:t>:</a:t>
            </a:r>
            <a:r>
              <a:rPr lang="en-US" sz="3600" i="1" dirty="0">
                <a:solidFill>
                  <a:srgbClr val="FF0000"/>
                </a:solidFill>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độ</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biến</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dạng</a:t>
            </a:r>
            <a:endParaRPr lang="en-US" sz="2700" i="1" dirty="0">
              <a:latin typeface="Times New Roman" panose="02020603050405020304" pitchFamily="18" charset="0"/>
              <a:cs typeface="Times New Roman" panose="02020603050405020304" pitchFamily="18" charset="0"/>
            </a:endParaRPr>
          </a:p>
          <a:p>
            <a:r>
              <a:rPr lang="en-US" sz="4050" i="1" dirty="0">
                <a:solidFill>
                  <a:srgbClr val="FF0000"/>
                </a:solidFill>
                <a:latin typeface="Times New Roman" panose="02020603050405020304" pitchFamily="18" charset="0"/>
                <a:cs typeface="Times New Roman" panose="02020603050405020304" pitchFamily="18" charset="0"/>
              </a:rPr>
              <a:t>k</a:t>
            </a:r>
            <a:r>
              <a:rPr lang="en-US" sz="2700" i="1" dirty="0">
                <a:solidFill>
                  <a:srgbClr val="FF0000"/>
                </a:solidFill>
                <a:latin typeface="Times New Roman" panose="02020603050405020304" pitchFamily="18" charset="0"/>
                <a:cs typeface="Times New Roman" panose="02020603050405020304" pitchFamily="18" charset="0"/>
              </a:rPr>
              <a:t> </a:t>
            </a:r>
            <a:r>
              <a:rPr lang="en-US" sz="2700" i="1" dirty="0">
                <a:solidFill>
                  <a:srgbClr val="0070C0"/>
                </a:solidFill>
                <a:latin typeface="Times New Roman" panose="02020603050405020304" pitchFamily="18" charset="0"/>
                <a:cs typeface="Times New Roman" panose="02020603050405020304" pitchFamily="18" charset="0"/>
              </a:rPr>
              <a:t>[N/m]</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độ</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cứng</a:t>
            </a:r>
            <a:endParaRPr lang="en-US" sz="2700" i="1" dirty="0">
              <a:latin typeface="Times New Roman" panose="02020603050405020304" pitchFamily="18" charset="0"/>
              <a:cs typeface="Times New Roman" panose="02020603050405020304" pitchFamily="18" charset="0"/>
            </a:endParaRPr>
          </a:p>
          <a:p>
            <a:r>
              <a:rPr lang="en-US" sz="3600" i="1" dirty="0">
                <a:solidFill>
                  <a:srgbClr val="FF0000"/>
                </a:solidFill>
                <a:latin typeface="Times New Roman" panose="02020603050405020304" pitchFamily="18" charset="0"/>
                <a:cs typeface="Times New Roman" panose="02020603050405020304" pitchFamily="18" charset="0"/>
              </a:rPr>
              <a:t>l</a:t>
            </a:r>
            <a:r>
              <a:rPr lang="en-US" sz="3600" i="1" baseline="-25000" dirty="0">
                <a:solidFill>
                  <a:srgbClr val="FF0000"/>
                </a:solidFill>
                <a:latin typeface="Times New Roman" panose="02020603050405020304" pitchFamily="18" charset="0"/>
                <a:cs typeface="Times New Roman" panose="02020603050405020304" pitchFamily="18" charset="0"/>
              </a:rPr>
              <a:t>o</a:t>
            </a:r>
            <a:r>
              <a:rPr lang="en-US" sz="3600" i="1" dirty="0">
                <a:solidFill>
                  <a:srgbClr val="FF0000"/>
                </a:solidFill>
                <a:latin typeface="Times New Roman" panose="02020603050405020304" pitchFamily="18" charset="0"/>
                <a:cs typeface="Times New Roman" panose="02020603050405020304" pitchFamily="18" charset="0"/>
              </a:rPr>
              <a:t> </a:t>
            </a:r>
            <a:r>
              <a:rPr lang="en-US" sz="2700" i="1" dirty="0">
                <a:solidFill>
                  <a:srgbClr val="0070C0"/>
                </a:solidFill>
                <a:latin typeface="Times New Roman" panose="02020603050405020304" pitchFamily="18" charset="0"/>
                <a:cs typeface="Times New Roman" panose="02020603050405020304" pitchFamily="18" charset="0"/>
              </a:rPr>
              <a:t>[m]</a:t>
            </a:r>
            <a:r>
              <a:rPr lang="en-US" sz="36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chiều</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dài</a:t>
            </a:r>
            <a:r>
              <a:rPr lang="en-US" sz="2700" i="1" dirty="0">
                <a:latin typeface="Times New Roman" panose="02020603050405020304" pitchFamily="18" charset="0"/>
                <a:cs typeface="Times New Roman" panose="02020603050405020304" pitchFamily="18" charset="0"/>
              </a:rPr>
              <a:t> ban </a:t>
            </a:r>
            <a:r>
              <a:rPr lang="en-US" sz="2700" i="1" dirty="0" err="1">
                <a:latin typeface="Times New Roman" panose="02020603050405020304" pitchFamily="18" charset="0"/>
                <a:cs typeface="Times New Roman" panose="02020603050405020304" pitchFamily="18" charset="0"/>
              </a:rPr>
              <a:t>đầu</a:t>
            </a:r>
            <a:endParaRPr lang="en-US" sz="2700" i="1" dirty="0">
              <a:latin typeface="Times New Roman" panose="02020603050405020304" pitchFamily="18" charset="0"/>
              <a:cs typeface="Times New Roman" panose="02020603050405020304" pitchFamily="18" charset="0"/>
            </a:endParaRPr>
          </a:p>
          <a:p>
            <a:r>
              <a:rPr lang="en-US" sz="4050" i="1" dirty="0">
                <a:solidFill>
                  <a:srgbClr val="FF0000"/>
                </a:solidFill>
                <a:latin typeface="Times New Roman" panose="02020603050405020304" pitchFamily="18" charset="0"/>
                <a:cs typeface="Times New Roman" panose="02020603050405020304" pitchFamily="18" charset="0"/>
              </a:rPr>
              <a:t>l</a:t>
            </a:r>
            <a:r>
              <a:rPr lang="en-US" sz="4500" i="1" dirty="0">
                <a:solidFill>
                  <a:srgbClr val="FF0000"/>
                </a:solidFill>
                <a:latin typeface="Times New Roman" panose="02020603050405020304" pitchFamily="18" charset="0"/>
                <a:cs typeface="Times New Roman" panose="02020603050405020304" pitchFamily="18" charset="0"/>
              </a:rPr>
              <a:t> </a:t>
            </a:r>
            <a:r>
              <a:rPr lang="en-US" sz="2700" i="1" dirty="0">
                <a:solidFill>
                  <a:srgbClr val="0070C0"/>
                </a:solidFill>
                <a:latin typeface="Times New Roman" panose="02020603050405020304" pitchFamily="18" charset="0"/>
                <a:cs typeface="Times New Roman" panose="02020603050405020304" pitchFamily="18" charset="0"/>
              </a:rPr>
              <a:t>[m]</a:t>
            </a:r>
            <a:r>
              <a:rPr lang="en-US" sz="36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chiều</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dài</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lúc</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sau</a:t>
            </a:r>
            <a:endParaRPr lang="en-US" sz="3600" i="1" dirty="0">
              <a:latin typeface="Times New Roman" panose="02020603050405020304" pitchFamily="18" charset="0"/>
              <a:cs typeface="Times New Roman" panose="02020603050405020304" pitchFamily="18" charset="0"/>
            </a:endParaRPr>
          </a:p>
        </p:txBody>
      </p:sp>
      <p:sp>
        <p:nvSpPr>
          <p:cNvPr id="81" name="TextBox 80"/>
          <p:cNvSpPr txBox="1"/>
          <p:nvPr/>
        </p:nvSpPr>
        <p:spPr>
          <a:xfrm>
            <a:off x="2041236" y="258618"/>
            <a:ext cx="5273965" cy="830997"/>
          </a:xfrm>
          <a:prstGeom prst="rect">
            <a:avLst/>
          </a:prstGeom>
          <a:noFill/>
        </p:spPr>
        <p:txBody>
          <a:bodyPr wrap="square" rtlCol="0">
            <a:spAutoFit/>
          </a:bodyPr>
          <a:lstStyle/>
          <a:p>
            <a:r>
              <a:rPr lang="en-US" sz="4800" b="1" dirty="0" err="1" smtClean="0">
                <a:solidFill>
                  <a:srgbClr val="0070C0"/>
                </a:solidFill>
                <a:latin typeface="Times New Roman" panose="02020603050405020304" pitchFamily="18" charset="0"/>
                <a:cs typeface="Times New Roman" panose="02020603050405020304" pitchFamily="18" charset="0"/>
              </a:rPr>
              <a:t>Tổng</a:t>
            </a:r>
            <a:r>
              <a:rPr lang="en-US" sz="4800" b="1" dirty="0" smtClean="0">
                <a:solidFill>
                  <a:srgbClr val="0070C0"/>
                </a:solidFill>
                <a:latin typeface="Times New Roman" panose="02020603050405020304" pitchFamily="18" charset="0"/>
                <a:cs typeface="Times New Roman" panose="02020603050405020304" pitchFamily="18" charset="0"/>
              </a:rPr>
              <a:t> </a:t>
            </a:r>
            <a:r>
              <a:rPr lang="en-US" sz="4800" b="1" dirty="0" err="1" smtClean="0">
                <a:solidFill>
                  <a:srgbClr val="0070C0"/>
                </a:solidFill>
                <a:latin typeface="Times New Roman" panose="02020603050405020304" pitchFamily="18" charset="0"/>
                <a:cs typeface="Times New Roman" panose="02020603050405020304" pitchFamily="18" charset="0"/>
              </a:rPr>
              <a:t>kết</a:t>
            </a:r>
            <a:r>
              <a:rPr lang="en-US" sz="4800" b="1" dirty="0" smtClean="0">
                <a:solidFill>
                  <a:srgbClr val="0070C0"/>
                </a:solidFill>
                <a:latin typeface="Times New Roman" panose="02020603050405020304" pitchFamily="18" charset="0"/>
                <a:cs typeface="Times New Roman" panose="02020603050405020304" pitchFamily="18" charset="0"/>
              </a:rPr>
              <a:t>:</a:t>
            </a:r>
            <a:endParaRPr lang="en-US" sz="4800" b="1" dirty="0">
              <a:solidFill>
                <a:srgbClr val="0070C0"/>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1579418" y="1130899"/>
            <a:ext cx="7883801" cy="1077218"/>
          </a:xfrm>
          <a:prstGeom prst="rect">
            <a:avLst/>
          </a:prstGeom>
          <a:noFill/>
        </p:spPr>
        <p:txBody>
          <a:bodyPr wrap="square" rtlCol="0">
            <a:spAutoFit/>
          </a:bodyPr>
          <a:lstStyle/>
          <a:p>
            <a:r>
              <a:rPr lang="en-US" sz="3200" dirty="0" smtClean="0">
                <a:solidFill>
                  <a:srgbClr val="0070C0"/>
                </a:solidFill>
              </a:rPr>
              <a:t>-</a:t>
            </a:r>
            <a:r>
              <a:rPr lang="en-US" sz="3200" dirty="0" smtClean="0"/>
              <a:t> </a:t>
            </a:r>
            <a:r>
              <a:rPr lang="en-US" altLang="en-US" sz="3200" i="1" dirty="0" err="1" smtClean="0">
                <a:solidFill>
                  <a:srgbClr val="0070C0"/>
                </a:solidFill>
                <a:cs typeface="Arial" panose="020B0604020202020204" pitchFamily="34" charset="0"/>
              </a:rPr>
              <a:t>Hướng</a:t>
            </a:r>
            <a:r>
              <a:rPr lang="en-US" altLang="en-US" sz="3200" i="1" dirty="0" smtClean="0">
                <a:solidFill>
                  <a:srgbClr val="0070C0"/>
                </a:solidFill>
                <a:cs typeface="Arial" panose="020B0604020202020204" pitchFamily="34" charset="0"/>
              </a:rPr>
              <a:t> </a:t>
            </a:r>
            <a:r>
              <a:rPr lang="en-US" altLang="en-US" sz="3200" i="1" dirty="0" err="1">
                <a:solidFill>
                  <a:srgbClr val="0070C0"/>
                </a:solidFill>
                <a:cs typeface="Arial" panose="020B0604020202020204" pitchFamily="34" charset="0"/>
              </a:rPr>
              <a:t>và</a:t>
            </a:r>
            <a:r>
              <a:rPr lang="en-US" altLang="en-US" sz="3200" i="1" dirty="0">
                <a:solidFill>
                  <a:srgbClr val="0070C0"/>
                </a:solidFill>
                <a:cs typeface="Arial" panose="020B0604020202020204" pitchFamily="34" charset="0"/>
              </a:rPr>
              <a:t> </a:t>
            </a:r>
            <a:r>
              <a:rPr lang="en-US" altLang="en-US" sz="3200" i="1" dirty="0" err="1">
                <a:solidFill>
                  <a:srgbClr val="0070C0"/>
                </a:solidFill>
                <a:cs typeface="Arial" panose="020B0604020202020204" pitchFamily="34" charset="0"/>
              </a:rPr>
              <a:t>điểm</a:t>
            </a:r>
            <a:r>
              <a:rPr lang="en-US" altLang="en-US" sz="3200" i="1" dirty="0">
                <a:solidFill>
                  <a:srgbClr val="0070C0"/>
                </a:solidFill>
                <a:cs typeface="Arial" panose="020B0604020202020204" pitchFamily="34" charset="0"/>
              </a:rPr>
              <a:t> </a:t>
            </a:r>
            <a:r>
              <a:rPr lang="en-US" altLang="en-US" sz="3200" i="1" dirty="0" err="1">
                <a:solidFill>
                  <a:srgbClr val="0070C0"/>
                </a:solidFill>
                <a:cs typeface="Arial" panose="020B0604020202020204" pitchFamily="34" charset="0"/>
              </a:rPr>
              <a:t>đặt</a:t>
            </a:r>
            <a:r>
              <a:rPr lang="en-US" altLang="en-US" sz="3200" i="1" dirty="0">
                <a:solidFill>
                  <a:srgbClr val="0070C0"/>
                </a:solidFill>
                <a:cs typeface="Arial" panose="020B0604020202020204" pitchFamily="34" charset="0"/>
              </a:rPr>
              <a:t> </a:t>
            </a:r>
            <a:r>
              <a:rPr lang="en-US" altLang="en-US" sz="3200" i="1" dirty="0" err="1">
                <a:solidFill>
                  <a:srgbClr val="0070C0"/>
                </a:solidFill>
                <a:cs typeface="Arial" panose="020B0604020202020204" pitchFamily="34" charset="0"/>
              </a:rPr>
              <a:t>của</a:t>
            </a:r>
            <a:r>
              <a:rPr lang="en-US" altLang="en-US" sz="3200" i="1" dirty="0">
                <a:solidFill>
                  <a:srgbClr val="0070C0"/>
                </a:solidFill>
                <a:cs typeface="Arial" panose="020B0604020202020204" pitchFamily="34" charset="0"/>
              </a:rPr>
              <a:t> </a:t>
            </a:r>
            <a:r>
              <a:rPr lang="en-US" altLang="en-US" sz="3200" i="1" dirty="0" err="1">
                <a:solidFill>
                  <a:srgbClr val="0070C0"/>
                </a:solidFill>
                <a:cs typeface="Arial" panose="020B0604020202020204" pitchFamily="34" charset="0"/>
              </a:rPr>
              <a:t>lực</a:t>
            </a:r>
            <a:r>
              <a:rPr lang="en-US" altLang="en-US" sz="3200" i="1" dirty="0">
                <a:solidFill>
                  <a:srgbClr val="0070C0"/>
                </a:solidFill>
                <a:cs typeface="Arial" panose="020B0604020202020204" pitchFamily="34" charset="0"/>
              </a:rPr>
              <a:t> </a:t>
            </a:r>
            <a:r>
              <a:rPr lang="en-US" altLang="en-US" sz="3200" i="1" dirty="0" err="1">
                <a:solidFill>
                  <a:srgbClr val="0070C0"/>
                </a:solidFill>
                <a:cs typeface="Arial" panose="020B0604020202020204" pitchFamily="34" charset="0"/>
              </a:rPr>
              <a:t>đàn</a:t>
            </a:r>
            <a:r>
              <a:rPr lang="en-US" altLang="en-US" sz="3200" i="1" dirty="0">
                <a:solidFill>
                  <a:srgbClr val="0070C0"/>
                </a:solidFill>
                <a:cs typeface="Arial" panose="020B0604020202020204" pitchFamily="34" charset="0"/>
              </a:rPr>
              <a:t> </a:t>
            </a:r>
            <a:r>
              <a:rPr lang="en-US" altLang="en-US" sz="3200" i="1" dirty="0" err="1">
                <a:solidFill>
                  <a:srgbClr val="0070C0"/>
                </a:solidFill>
                <a:cs typeface="Arial" panose="020B0604020202020204" pitchFamily="34" charset="0"/>
              </a:rPr>
              <a:t>hồi</a:t>
            </a:r>
            <a:r>
              <a:rPr lang="en-US" altLang="en-US" sz="3200" i="1" dirty="0">
                <a:solidFill>
                  <a:srgbClr val="0070C0"/>
                </a:solidFill>
                <a:cs typeface="Arial" panose="020B0604020202020204" pitchFamily="34" charset="0"/>
              </a:rPr>
              <a:t> </a:t>
            </a:r>
            <a:r>
              <a:rPr lang="en-US" altLang="en-US" sz="3200" i="1" dirty="0" err="1">
                <a:solidFill>
                  <a:srgbClr val="0070C0"/>
                </a:solidFill>
                <a:cs typeface="Arial" panose="020B0604020202020204" pitchFamily="34" charset="0"/>
              </a:rPr>
              <a:t>của</a:t>
            </a:r>
            <a:r>
              <a:rPr lang="en-US" altLang="en-US" sz="3200" i="1" dirty="0">
                <a:solidFill>
                  <a:srgbClr val="0070C0"/>
                </a:solidFill>
                <a:cs typeface="Arial" panose="020B0604020202020204" pitchFamily="34" charset="0"/>
              </a:rPr>
              <a:t> </a:t>
            </a:r>
            <a:r>
              <a:rPr lang="en-US" altLang="en-US" sz="3200" i="1" dirty="0" err="1">
                <a:solidFill>
                  <a:srgbClr val="0070C0"/>
                </a:solidFill>
                <a:cs typeface="Arial" panose="020B0604020202020204" pitchFamily="34" charset="0"/>
              </a:rPr>
              <a:t>lò</a:t>
            </a:r>
            <a:r>
              <a:rPr lang="en-US" altLang="en-US" sz="3200" i="1" dirty="0">
                <a:solidFill>
                  <a:srgbClr val="0070C0"/>
                </a:solidFill>
                <a:cs typeface="Arial" panose="020B0604020202020204" pitchFamily="34" charset="0"/>
              </a:rPr>
              <a:t> xo</a:t>
            </a:r>
            <a:endParaRPr lang="en-US" sz="3200" i="1" dirty="0">
              <a:solidFill>
                <a:srgbClr val="0070C0"/>
              </a:solidFill>
              <a:cs typeface="Arial" panose="020B0604020202020204" pitchFamily="34" charset="0"/>
            </a:endParaRPr>
          </a:p>
          <a:p>
            <a:r>
              <a:rPr lang="en-US" sz="3200" dirty="0" smtClean="0">
                <a:solidFill>
                  <a:srgbClr val="0070C0"/>
                </a:solidFill>
              </a:rPr>
              <a:t>- </a:t>
            </a:r>
            <a:r>
              <a:rPr lang="en-US" sz="3200" dirty="0" err="1" smtClean="0">
                <a:solidFill>
                  <a:srgbClr val="0070C0"/>
                </a:solidFill>
              </a:rPr>
              <a:t>Định</a:t>
            </a:r>
            <a:r>
              <a:rPr lang="en-US" sz="3200" dirty="0" smtClean="0">
                <a:solidFill>
                  <a:srgbClr val="0070C0"/>
                </a:solidFill>
              </a:rPr>
              <a:t> </a:t>
            </a:r>
            <a:r>
              <a:rPr lang="en-US" sz="3200" dirty="0" err="1" smtClean="0">
                <a:solidFill>
                  <a:srgbClr val="0070C0"/>
                </a:solidFill>
              </a:rPr>
              <a:t>luật</a:t>
            </a:r>
            <a:r>
              <a:rPr lang="en-US" sz="3200" dirty="0" smtClean="0">
                <a:solidFill>
                  <a:srgbClr val="0070C0"/>
                </a:solidFill>
              </a:rPr>
              <a:t> Hooke</a:t>
            </a:r>
            <a:endParaRPr lang="en-US" sz="3200" dirty="0">
              <a:solidFill>
                <a:srgbClr val="0070C0"/>
              </a:solidFill>
            </a:endParaRPr>
          </a:p>
        </p:txBody>
      </p:sp>
      <p:sp>
        <p:nvSpPr>
          <p:cNvPr id="2" name="TextBox 1"/>
          <p:cNvSpPr txBox="1"/>
          <p:nvPr/>
        </p:nvSpPr>
        <p:spPr>
          <a:xfrm>
            <a:off x="572655" y="5873472"/>
            <a:ext cx="11443854" cy="954107"/>
          </a:xfrm>
          <a:prstGeom prst="rect">
            <a:avLst/>
          </a:prstGeom>
          <a:noFill/>
        </p:spPr>
        <p:txBody>
          <a:bodyPr wrap="square" rtlCol="0">
            <a:spAutoFit/>
          </a:bodyPr>
          <a:lstStyle/>
          <a:p>
            <a:r>
              <a:rPr lang="en-GB" sz="2800" b="1" i="1" dirty="0" err="1" smtClean="0">
                <a:solidFill>
                  <a:srgbClr val="FF0000"/>
                </a:solidFill>
              </a:rPr>
              <a:t>Về</a:t>
            </a:r>
            <a:r>
              <a:rPr lang="en-GB" sz="2800" b="1" i="1" dirty="0" smtClean="0">
                <a:solidFill>
                  <a:srgbClr val="FF0000"/>
                </a:solidFill>
              </a:rPr>
              <a:t> </a:t>
            </a:r>
            <a:r>
              <a:rPr lang="en-GB" sz="2800" b="1" i="1" dirty="0" err="1" smtClean="0">
                <a:solidFill>
                  <a:srgbClr val="FF0000"/>
                </a:solidFill>
              </a:rPr>
              <a:t>nhà</a:t>
            </a:r>
            <a:r>
              <a:rPr lang="en-GB" sz="2800" b="1" i="1" dirty="0" smtClean="0">
                <a:solidFill>
                  <a:srgbClr val="FF0000"/>
                </a:solidFill>
              </a:rPr>
              <a:t> </a:t>
            </a:r>
            <a:r>
              <a:rPr lang="en-GB" sz="2800" b="1" i="1" dirty="0" err="1" smtClean="0">
                <a:solidFill>
                  <a:srgbClr val="FF0000"/>
                </a:solidFill>
              </a:rPr>
              <a:t>các</a:t>
            </a:r>
            <a:r>
              <a:rPr lang="en-GB" sz="2800" b="1" i="1" dirty="0" smtClean="0">
                <a:solidFill>
                  <a:srgbClr val="FF0000"/>
                </a:solidFill>
              </a:rPr>
              <a:t> </a:t>
            </a:r>
            <a:r>
              <a:rPr lang="en-GB" sz="2800" b="1" i="1" dirty="0" err="1" smtClean="0">
                <a:solidFill>
                  <a:srgbClr val="FF0000"/>
                </a:solidFill>
              </a:rPr>
              <a:t>em</a:t>
            </a:r>
            <a:r>
              <a:rPr lang="en-GB" sz="2800" b="1" i="1" dirty="0" smtClean="0">
                <a:solidFill>
                  <a:srgbClr val="FF0000"/>
                </a:solidFill>
              </a:rPr>
              <a:t> </a:t>
            </a:r>
            <a:r>
              <a:rPr lang="en-GB" sz="2800" b="1" i="1" dirty="0" err="1" smtClean="0">
                <a:solidFill>
                  <a:srgbClr val="FF0000"/>
                </a:solidFill>
              </a:rPr>
              <a:t>tổng</a:t>
            </a:r>
            <a:r>
              <a:rPr lang="en-GB" sz="2800" b="1" i="1" dirty="0" smtClean="0">
                <a:solidFill>
                  <a:srgbClr val="FF0000"/>
                </a:solidFill>
              </a:rPr>
              <a:t> </a:t>
            </a:r>
            <a:r>
              <a:rPr lang="en-GB" sz="2800" b="1" i="1" dirty="0" err="1" smtClean="0">
                <a:solidFill>
                  <a:srgbClr val="FF0000"/>
                </a:solidFill>
              </a:rPr>
              <a:t>hợp</a:t>
            </a:r>
            <a:r>
              <a:rPr lang="en-GB" sz="2800" b="1" i="1" dirty="0" smtClean="0">
                <a:solidFill>
                  <a:srgbClr val="FF0000"/>
                </a:solidFill>
              </a:rPr>
              <a:t> </a:t>
            </a:r>
            <a:r>
              <a:rPr lang="en-GB" sz="2800" b="1" i="1" dirty="0" err="1" smtClean="0">
                <a:solidFill>
                  <a:srgbClr val="FF0000"/>
                </a:solidFill>
              </a:rPr>
              <a:t>các</a:t>
            </a:r>
            <a:r>
              <a:rPr lang="en-GB" sz="2800" b="1" i="1" dirty="0" smtClean="0">
                <a:solidFill>
                  <a:srgbClr val="FF0000"/>
                </a:solidFill>
              </a:rPr>
              <a:t> </a:t>
            </a:r>
            <a:r>
              <a:rPr lang="en-GB" sz="2800" b="1" i="1" dirty="0" err="1" smtClean="0">
                <a:solidFill>
                  <a:srgbClr val="FF0000"/>
                </a:solidFill>
              </a:rPr>
              <a:t>nội</a:t>
            </a:r>
            <a:r>
              <a:rPr lang="en-GB" sz="2800" b="1" i="1" dirty="0" smtClean="0">
                <a:solidFill>
                  <a:srgbClr val="FF0000"/>
                </a:solidFill>
              </a:rPr>
              <a:t> dung </a:t>
            </a:r>
            <a:r>
              <a:rPr lang="en-GB" sz="2800" b="1" i="1" dirty="0" err="1" smtClean="0">
                <a:solidFill>
                  <a:srgbClr val="FF0000"/>
                </a:solidFill>
              </a:rPr>
              <a:t>đã</a:t>
            </a:r>
            <a:r>
              <a:rPr lang="en-GB" sz="2800" b="1" i="1" dirty="0" smtClean="0">
                <a:solidFill>
                  <a:srgbClr val="FF0000"/>
                </a:solidFill>
              </a:rPr>
              <a:t> </a:t>
            </a:r>
            <a:r>
              <a:rPr lang="en-GB" sz="2800" b="1" i="1" dirty="0" err="1" smtClean="0">
                <a:solidFill>
                  <a:srgbClr val="FF0000"/>
                </a:solidFill>
              </a:rPr>
              <a:t>học</a:t>
            </a:r>
            <a:r>
              <a:rPr lang="en-GB" sz="2800" b="1" i="1" dirty="0" smtClean="0">
                <a:solidFill>
                  <a:srgbClr val="FF0000"/>
                </a:solidFill>
              </a:rPr>
              <a:t>, </a:t>
            </a:r>
            <a:r>
              <a:rPr lang="en-GB" sz="2800" b="1" i="1" dirty="0" err="1" smtClean="0">
                <a:solidFill>
                  <a:srgbClr val="FF0000"/>
                </a:solidFill>
              </a:rPr>
              <a:t>giải</a:t>
            </a:r>
            <a:r>
              <a:rPr lang="en-GB" sz="2800" b="1" i="1" dirty="0" smtClean="0">
                <a:solidFill>
                  <a:srgbClr val="FF0000"/>
                </a:solidFill>
              </a:rPr>
              <a:t> BT GT/17, </a:t>
            </a:r>
            <a:r>
              <a:rPr lang="en-GB" sz="2800" b="1" i="1" dirty="0" err="1" smtClean="0">
                <a:solidFill>
                  <a:srgbClr val="FF0000"/>
                </a:solidFill>
              </a:rPr>
              <a:t>đọc</a:t>
            </a:r>
            <a:r>
              <a:rPr lang="en-GB" sz="2800" b="1" i="1" dirty="0" smtClean="0">
                <a:solidFill>
                  <a:srgbClr val="FF0000"/>
                </a:solidFill>
              </a:rPr>
              <a:t> </a:t>
            </a:r>
            <a:r>
              <a:rPr lang="en-GB" sz="2800" b="1" i="1" dirty="0" err="1" smtClean="0">
                <a:solidFill>
                  <a:srgbClr val="FF0000"/>
                </a:solidFill>
              </a:rPr>
              <a:t>trước</a:t>
            </a:r>
            <a:r>
              <a:rPr lang="en-GB" sz="2800" b="1" i="1" dirty="0" smtClean="0">
                <a:solidFill>
                  <a:srgbClr val="FF0000"/>
                </a:solidFill>
              </a:rPr>
              <a:t> </a:t>
            </a:r>
            <a:r>
              <a:rPr lang="en-GB" sz="2800" b="1" i="1" dirty="0" err="1" smtClean="0">
                <a:solidFill>
                  <a:srgbClr val="FF0000"/>
                </a:solidFill>
              </a:rPr>
              <a:t>bài</a:t>
            </a:r>
            <a:r>
              <a:rPr lang="en-GB" sz="2800" b="1" i="1" dirty="0" smtClean="0">
                <a:solidFill>
                  <a:srgbClr val="FF0000"/>
                </a:solidFill>
              </a:rPr>
              <a:t> 12</a:t>
            </a:r>
            <a:endParaRPr lang="en-GB" sz="2800" b="1" i="1" dirty="0">
              <a:solidFill>
                <a:srgbClr val="FF0000"/>
              </a:solidFill>
            </a:endParaRPr>
          </a:p>
        </p:txBody>
      </p:sp>
    </p:spTree>
    <p:extLst>
      <p:ext uri="{BB962C8B-B14F-4D97-AF65-F5344CB8AC3E}">
        <p14:creationId xmlns:p14="http://schemas.microsoft.com/office/powerpoint/2010/main" val="499148777"/>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3124" y="923206"/>
            <a:ext cx="5016844" cy="707886"/>
          </a:xfrm>
          <a:prstGeom prst="rect">
            <a:avLst/>
          </a:prstGeom>
          <a:noFill/>
        </p:spPr>
        <p:txBody>
          <a:bodyPr wrap="square" rtlCol="0">
            <a:spAutoFit/>
          </a:bodyPr>
          <a:lstStyle/>
          <a:p>
            <a:r>
              <a:rPr lang="en-US" sz="4000" b="1" dirty="0" err="1" smtClean="0">
                <a:solidFill>
                  <a:srgbClr val="0070C0"/>
                </a:solidFill>
              </a:rPr>
              <a:t>Vận</a:t>
            </a:r>
            <a:r>
              <a:rPr lang="en-US" sz="4000" b="1" dirty="0" smtClean="0">
                <a:solidFill>
                  <a:srgbClr val="0070C0"/>
                </a:solidFill>
              </a:rPr>
              <a:t> </a:t>
            </a:r>
            <a:r>
              <a:rPr lang="en-US" sz="4000" b="1" dirty="0" err="1" smtClean="0">
                <a:solidFill>
                  <a:srgbClr val="0070C0"/>
                </a:solidFill>
              </a:rPr>
              <a:t>dụng</a:t>
            </a:r>
            <a:endParaRPr lang="en-US" sz="4000" b="1" dirty="0">
              <a:solidFill>
                <a:srgbClr val="0070C0"/>
              </a:solidFill>
            </a:endParaRPr>
          </a:p>
        </p:txBody>
      </p:sp>
      <p:sp>
        <p:nvSpPr>
          <p:cNvPr id="3" name="TextBox 2"/>
          <p:cNvSpPr txBox="1"/>
          <p:nvPr/>
        </p:nvSpPr>
        <p:spPr>
          <a:xfrm>
            <a:off x="716692" y="2780270"/>
            <a:ext cx="4275438" cy="369332"/>
          </a:xfrm>
          <a:prstGeom prst="rect">
            <a:avLst/>
          </a:prstGeom>
          <a:noFill/>
        </p:spPr>
        <p:txBody>
          <a:bodyPr wrap="square" rtlCol="0">
            <a:spAutoFit/>
          </a:bodyPr>
          <a:lstStyle/>
          <a:p>
            <a:r>
              <a:rPr lang="en-US" dirty="0" smtClean="0"/>
              <a:t>d</a:t>
            </a:r>
            <a:endParaRPr lang="en-US"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9774" y="2523095"/>
            <a:ext cx="1504950" cy="162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1546" y="2351645"/>
            <a:ext cx="942975"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5782962" y="2780270"/>
            <a:ext cx="2842054" cy="369332"/>
          </a:xfrm>
          <a:prstGeom prst="rect">
            <a:avLst/>
          </a:prstGeom>
          <a:noFill/>
        </p:spPr>
        <p:txBody>
          <a:bodyPr wrap="square" rtlCol="0">
            <a:spAutoFit/>
          </a:bodyPr>
          <a:lstStyle/>
          <a:p>
            <a:r>
              <a:rPr lang="en-US" dirty="0" smtClean="0"/>
              <a:t>g</a:t>
            </a:r>
            <a:endParaRPr lang="en-US" dirty="0"/>
          </a:p>
        </p:txBody>
      </p:sp>
      <p:pic>
        <p:nvPicPr>
          <p:cNvPr id="819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82962" y="2351645"/>
            <a:ext cx="1533525" cy="1714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815546" y="4151870"/>
            <a:ext cx="1112108" cy="369332"/>
          </a:xfrm>
          <a:prstGeom prst="rect">
            <a:avLst/>
          </a:prstGeom>
          <a:noFill/>
        </p:spPr>
        <p:txBody>
          <a:bodyPr wrap="square" rtlCol="0">
            <a:spAutoFit/>
          </a:bodyPr>
          <a:lstStyle/>
          <a:p>
            <a:r>
              <a:rPr lang="en-US" dirty="0" err="1" smtClean="0"/>
              <a:t>Hình</a:t>
            </a:r>
            <a:r>
              <a:rPr lang="en-US" dirty="0" smtClean="0"/>
              <a:t> A</a:t>
            </a:r>
            <a:endParaRPr lang="en-US" dirty="0"/>
          </a:p>
        </p:txBody>
      </p:sp>
      <p:sp>
        <p:nvSpPr>
          <p:cNvPr id="7" name="TextBox 6"/>
          <p:cNvSpPr txBox="1"/>
          <p:nvPr/>
        </p:nvSpPr>
        <p:spPr>
          <a:xfrm>
            <a:off x="3101546" y="4151870"/>
            <a:ext cx="1742303" cy="369332"/>
          </a:xfrm>
          <a:prstGeom prst="rect">
            <a:avLst/>
          </a:prstGeom>
          <a:noFill/>
        </p:spPr>
        <p:txBody>
          <a:bodyPr wrap="square" rtlCol="0">
            <a:spAutoFit/>
          </a:bodyPr>
          <a:lstStyle/>
          <a:p>
            <a:r>
              <a:rPr lang="en-US" dirty="0" err="1" smtClean="0"/>
              <a:t>Hình</a:t>
            </a:r>
            <a:r>
              <a:rPr lang="en-US" dirty="0" smtClean="0"/>
              <a:t> B</a:t>
            </a:r>
            <a:endParaRPr lang="en-US" dirty="0"/>
          </a:p>
        </p:txBody>
      </p:sp>
      <p:sp>
        <p:nvSpPr>
          <p:cNvPr id="8" name="TextBox 7"/>
          <p:cNvSpPr txBox="1"/>
          <p:nvPr/>
        </p:nvSpPr>
        <p:spPr>
          <a:xfrm>
            <a:off x="5943600" y="4151870"/>
            <a:ext cx="2273643" cy="369332"/>
          </a:xfrm>
          <a:prstGeom prst="rect">
            <a:avLst/>
          </a:prstGeom>
          <a:noFill/>
        </p:spPr>
        <p:txBody>
          <a:bodyPr wrap="square" rtlCol="0">
            <a:spAutoFit/>
          </a:bodyPr>
          <a:lstStyle/>
          <a:p>
            <a:r>
              <a:rPr lang="en-US" dirty="0" err="1" smtClean="0"/>
              <a:t>Hình</a:t>
            </a:r>
            <a:r>
              <a:rPr lang="en-US" dirty="0" smtClean="0"/>
              <a:t> C</a:t>
            </a:r>
            <a:endParaRPr lang="en-US" dirty="0"/>
          </a:p>
        </p:txBody>
      </p:sp>
      <p:sp>
        <p:nvSpPr>
          <p:cNvPr id="11" name="TextBox 10"/>
          <p:cNvSpPr txBox="1"/>
          <p:nvPr/>
        </p:nvSpPr>
        <p:spPr>
          <a:xfrm>
            <a:off x="593123" y="1631092"/>
            <a:ext cx="10499749" cy="523220"/>
          </a:xfrm>
          <a:prstGeom prst="rect">
            <a:avLst/>
          </a:prstGeom>
          <a:noFill/>
        </p:spPr>
        <p:txBody>
          <a:bodyPr wrap="square" rtlCol="0">
            <a:spAutoFit/>
          </a:bodyPr>
          <a:lstStyle/>
          <a:p>
            <a:r>
              <a:rPr lang="en-US" sz="2800" b="1" dirty="0" err="1" smtClean="0">
                <a:solidFill>
                  <a:srgbClr val="FF0000"/>
                </a:solidFill>
              </a:rPr>
              <a:t>Bài</a:t>
            </a:r>
            <a:r>
              <a:rPr lang="en-US" sz="2800" b="1" dirty="0" smtClean="0">
                <a:solidFill>
                  <a:srgbClr val="FF0000"/>
                </a:solidFill>
              </a:rPr>
              <a:t> </a:t>
            </a:r>
            <a:r>
              <a:rPr lang="en-US" sz="2800" b="1" dirty="0" smtClean="0">
                <a:solidFill>
                  <a:srgbClr val="FF0000"/>
                </a:solidFill>
              </a:rPr>
              <a:t>tập1</a:t>
            </a:r>
            <a:r>
              <a:rPr lang="en-US" sz="2800" b="1" dirty="0" smtClean="0">
                <a:solidFill>
                  <a:srgbClr val="FF0000"/>
                </a:solidFill>
              </a:rPr>
              <a:t>:</a:t>
            </a:r>
            <a:r>
              <a:rPr lang="en-US" sz="2800" dirty="0" smtClean="0">
                <a:solidFill>
                  <a:srgbClr val="FF0000"/>
                </a:solidFill>
              </a:rPr>
              <a:t> </a:t>
            </a:r>
            <a:r>
              <a:rPr lang="en-US" sz="2800" dirty="0" err="1" smtClean="0"/>
              <a:t>Hình</a:t>
            </a:r>
            <a:r>
              <a:rPr lang="en-US" sz="2800" dirty="0" smtClean="0"/>
              <a:t> </a:t>
            </a:r>
            <a:r>
              <a:rPr lang="en-US" sz="2800" dirty="0" err="1" smtClean="0"/>
              <a:t>nào</a:t>
            </a:r>
            <a:r>
              <a:rPr lang="en-US" sz="2800" dirty="0" smtClean="0"/>
              <a:t> </a:t>
            </a:r>
            <a:r>
              <a:rPr lang="en-US" sz="2800" dirty="0" err="1" smtClean="0"/>
              <a:t>sau</a:t>
            </a:r>
            <a:r>
              <a:rPr lang="en-US" sz="2800" dirty="0" smtClean="0"/>
              <a:t> </a:t>
            </a:r>
            <a:r>
              <a:rPr lang="en-US" sz="2800" dirty="0" err="1" smtClean="0"/>
              <a:t>đây</a:t>
            </a:r>
            <a:r>
              <a:rPr lang="en-US" sz="2800" dirty="0" smtClean="0"/>
              <a:t> </a:t>
            </a:r>
            <a:r>
              <a:rPr lang="en-US" sz="2800" dirty="0" err="1" smtClean="0"/>
              <a:t>vẽ</a:t>
            </a:r>
            <a:r>
              <a:rPr lang="en-US" sz="2800" dirty="0" smtClean="0"/>
              <a:t> </a:t>
            </a:r>
            <a:r>
              <a:rPr lang="en-US" sz="2800" dirty="0" err="1" smtClean="0">
                <a:solidFill>
                  <a:srgbClr val="FF0000"/>
                </a:solidFill>
              </a:rPr>
              <a:t>đúng</a:t>
            </a:r>
            <a:r>
              <a:rPr lang="en-US" sz="2800" dirty="0" smtClean="0"/>
              <a:t> </a:t>
            </a:r>
            <a:r>
              <a:rPr lang="en-US" sz="2800" dirty="0" err="1" smtClean="0"/>
              <a:t>lực</a:t>
            </a:r>
            <a:r>
              <a:rPr lang="en-US" sz="2800" dirty="0" smtClean="0"/>
              <a:t> </a:t>
            </a:r>
            <a:r>
              <a:rPr lang="en-US" sz="2800" dirty="0" err="1" smtClean="0"/>
              <a:t>tác</a:t>
            </a:r>
            <a:r>
              <a:rPr lang="en-US" sz="2800" dirty="0" smtClean="0"/>
              <a:t> </a:t>
            </a:r>
            <a:r>
              <a:rPr lang="en-US" sz="2800" dirty="0" err="1" smtClean="0"/>
              <a:t>dụng</a:t>
            </a:r>
            <a:r>
              <a:rPr lang="en-US" sz="2800" dirty="0" smtClean="0"/>
              <a:t> </a:t>
            </a:r>
            <a:r>
              <a:rPr lang="en-US" sz="2800" dirty="0" err="1" smtClean="0"/>
              <a:t>lên</a:t>
            </a:r>
            <a:r>
              <a:rPr lang="en-US" sz="2800" dirty="0" smtClean="0"/>
              <a:t> </a:t>
            </a:r>
            <a:r>
              <a:rPr lang="en-US" sz="2800" dirty="0" err="1" smtClean="0"/>
              <a:t>vật</a:t>
            </a:r>
            <a:endParaRPr lang="en-US" sz="2800" dirty="0"/>
          </a:p>
        </p:txBody>
      </p:sp>
    </p:spTree>
    <p:extLst>
      <p:ext uri="{BB962C8B-B14F-4D97-AF65-F5344CB8AC3E}">
        <p14:creationId xmlns:p14="http://schemas.microsoft.com/office/powerpoint/2010/main" val="38772657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1725515A-37B9-4F63-B8A6-5C5C471F2260}"/>
              </a:ext>
            </a:extLst>
          </p:cNvPr>
          <p:cNvSpPr txBox="1"/>
          <p:nvPr/>
        </p:nvSpPr>
        <p:spPr>
          <a:xfrm>
            <a:off x="1532747" y="512549"/>
            <a:ext cx="1800762" cy="523220"/>
          </a:xfrm>
          <a:prstGeom prst="rect">
            <a:avLst/>
          </a:prstGeom>
          <a:noFill/>
        </p:spPr>
        <p:txBody>
          <a:bodyPr wrap="square">
            <a:spAutoFit/>
          </a:bodyPr>
          <a:lstStyle/>
          <a:p>
            <a:pPr>
              <a:defRPr/>
            </a:pPr>
            <a:r>
              <a:rPr lang="en-US" sz="2800" b="1" dirty="0">
                <a:ln w="0"/>
                <a:solidFill>
                  <a:srgbClr val="FF0000"/>
                </a:solidFill>
              </a:rPr>
              <a:t>BÀI TẬP </a:t>
            </a:r>
            <a:r>
              <a:rPr lang="en-US" sz="2800" b="1" dirty="0" smtClean="0">
                <a:ln w="0"/>
                <a:solidFill>
                  <a:srgbClr val="FF0000"/>
                </a:solidFill>
              </a:rPr>
              <a:t>2</a:t>
            </a:r>
            <a:endParaRPr lang="en-US" sz="2800" b="1" dirty="0">
              <a:ln w="0"/>
              <a:solidFill>
                <a:srgbClr val="FF0000"/>
              </a:solidFill>
            </a:endParaRPr>
          </a:p>
        </p:txBody>
      </p:sp>
      <p:sp>
        <p:nvSpPr>
          <p:cNvPr id="4" name="Rectangle 3">
            <a:extLst>
              <a:ext uri="{FF2B5EF4-FFF2-40B4-BE49-F238E27FC236}">
                <a16:creationId xmlns:a16="http://schemas.microsoft.com/office/drawing/2014/main" id="{A9D104CC-4981-447B-B1F5-6BDBD9FB8775}"/>
              </a:ext>
            </a:extLst>
          </p:cNvPr>
          <p:cNvSpPr/>
          <p:nvPr/>
        </p:nvSpPr>
        <p:spPr>
          <a:xfrm>
            <a:off x="267855" y="778077"/>
            <a:ext cx="11711709" cy="1307089"/>
          </a:xfrm>
          <a:prstGeom prst="rect">
            <a:avLst/>
          </a:prstGeom>
        </p:spPr>
        <p:txBody>
          <a:bodyPr wrap="square">
            <a:spAutoFit/>
          </a:bodyPr>
          <a:lstStyle/>
          <a:p>
            <a:pPr>
              <a:lnSpc>
                <a:spcPct val="150000"/>
              </a:lnSpc>
              <a:spcAft>
                <a:spcPts val="800"/>
              </a:spcAft>
            </a:pPr>
            <a:r>
              <a:rPr lang="it-IT" sz="2800" dirty="0">
                <a:latin typeface="Times New Roman" panose="02020603050405020304" pitchFamily="18" charset="0"/>
                <a:ea typeface="Arial" panose="020B0604020202020204" pitchFamily="34" charset="0"/>
                <a:cs typeface="Times New Roman" panose="02020603050405020304" pitchFamily="18" charset="0"/>
              </a:rPr>
              <a:t>Một lò xo có độ cứng </a:t>
            </a:r>
            <a:r>
              <a:rPr lang="it-IT" sz="2800" dirty="0" smtClean="0">
                <a:latin typeface="Times New Roman" panose="02020603050405020304" pitchFamily="18" charset="0"/>
                <a:ea typeface="Arial" panose="020B0604020202020204" pitchFamily="34" charset="0"/>
                <a:cs typeface="Times New Roman" panose="02020603050405020304" pitchFamily="18" charset="0"/>
              </a:rPr>
              <a:t>K = </a:t>
            </a:r>
            <a:r>
              <a:rPr lang="vi-VN" sz="2800" dirty="0" smtClean="0">
                <a:latin typeface="Times New Roman" panose="02020603050405020304" pitchFamily="18" charset="0"/>
                <a:ea typeface="Arial" panose="020B0604020202020204" pitchFamily="34" charset="0"/>
                <a:cs typeface="Times New Roman" panose="02020603050405020304" pitchFamily="18" charset="0"/>
              </a:rPr>
              <a:t>541</a:t>
            </a:r>
            <a:r>
              <a:rPr lang="it-IT" sz="2800" dirty="0">
                <a:latin typeface="Times New Roman" panose="02020603050405020304" pitchFamily="18" charset="0"/>
                <a:ea typeface="Arial" panose="020B0604020202020204" pitchFamily="34" charset="0"/>
                <a:cs typeface="Times New Roman" panose="02020603050405020304" pitchFamily="18" charset="0"/>
              </a:rPr>
              <a:t>0 N/m khi bị ép giảm </a:t>
            </a:r>
            <a:r>
              <a:rPr lang="it-IT" sz="2800" dirty="0">
                <a:latin typeface="Times New Roman" panose="02020603050405020304" pitchFamily="18" charset="0"/>
                <a:ea typeface="Arial" panose="020B0604020202020204" pitchFamily="34" charset="0"/>
                <a:cs typeface="Times New Roman" panose="02020603050405020304" pitchFamily="18" charset="0"/>
                <a:sym typeface="Symbol" panose="05050102010706020507" pitchFamily="18" charset="2"/>
              </a:rPr>
              <a:t></a:t>
            </a:r>
            <a:r>
              <a:rPr lang="it-IT" sz="2800" i="1" dirty="0" smtClean="0">
                <a:latin typeface="Times New Roman" panose="02020603050405020304" pitchFamily="18" charset="0"/>
                <a:ea typeface="Arial" panose="020B0604020202020204" pitchFamily="34" charset="0"/>
                <a:cs typeface="Times New Roman" panose="02020603050405020304" pitchFamily="18" charset="0"/>
              </a:rPr>
              <a:t>l = </a:t>
            </a:r>
            <a:r>
              <a:rPr lang="it-IT" sz="2800" dirty="0" smtClean="0">
                <a:latin typeface="Times New Roman" panose="02020603050405020304" pitchFamily="18" charset="0"/>
                <a:ea typeface="Arial" panose="020B0604020202020204" pitchFamily="34" charset="0"/>
                <a:cs typeface="Times New Roman" panose="02020603050405020304" pitchFamily="18" charset="0"/>
              </a:rPr>
              <a:t> </a:t>
            </a:r>
            <a:r>
              <a:rPr lang="it-IT" sz="2800" dirty="0">
                <a:latin typeface="Times New Roman" panose="02020603050405020304" pitchFamily="18" charset="0"/>
                <a:ea typeface="Arial" panose="020B0604020202020204" pitchFamily="34" charset="0"/>
                <a:cs typeface="Times New Roman" panose="02020603050405020304" pitchFamily="18" charset="0"/>
              </a:rPr>
              <a:t>0,0</a:t>
            </a:r>
            <a:r>
              <a:rPr lang="vi-VN" sz="2800" dirty="0">
                <a:latin typeface="Times New Roman" panose="02020603050405020304" pitchFamily="18" charset="0"/>
                <a:ea typeface="Arial" panose="020B0604020202020204" pitchFamily="34" charset="0"/>
                <a:cs typeface="Times New Roman" panose="02020603050405020304" pitchFamily="18" charset="0"/>
              </a:rPr>
              <a:t>045</a:t>
            </a:r>
            <a:r>
              <a:rPr lang="it-IT" sz="2800" dirty="0">
                <a:latin typeface="Times New Roman" panose="02020603050405020304" pitchFamily="18" charset="0"/>
                <a:ea typeface="Arial" panose="020B0604020202020204" pitchFamily="34" charset="0"/>
                <a:cs typeface="Times New Roman" panose="02020603050405020304" pitchFamily="18" charset="0"/>
              </a:rPr>
              <a:t> m chiều dài (còn trong giới hạn đàn hồi) thì lực đàn hồi </a:t>
            </a:r>
            <a:r>
              <a:rPr lang="it-IT" sz="2800" dirty="0" smtClean="0">
                <a:latin typeface="Times New Roman" panose="02020603050405020304" pitchFamily="18" charset="0"/>
                <a:ea typeface="Arial" panose="020B0604020202020204" pitchFamily="34" charset="0"/>
                <a:cs typeface="Times New Roman" panose="02020603050405020304" pitchFamily="18" charset="0"/>
              </a:rPr>
              <a:t>F từ </a:t>
            </a:r>
            <a:r>
              <a:rPr lang="it-IT" sz="2800" dirty="0">
                <a:latin typeface="Times New Roman" panose="02020603050405020304" pitchFamily="18" charset="0"/>
                <a:ea typeface="Arial" panose="020B0604020202020204" pitchFamily="34" charset="0"/>
                <a:cs typeface="Times New Roman" panose="02020603050405020304" pitchFamily="18" charset="0"/>
              </a:rPr>
              <a:t>lò xo có độ lớn bao nhiêu?</a:t>
            </a:r>
            <a:endParaRPr lang="vi-VN" sz="2800" dirty="0">
              <a:ea typeface="Arial" panose="020B0604020202020204" pitchFamily="34" charset="0"/>
              <a:cs typeface="Times New Roman" panose="02020603050405020304" pitchFamily="18" charset="0"/>
            </a:endParaRPr>
          </a:p>
        </p:txBody>
      </p:sp>
      <p:sp>
        <p:nvSpPr>
          <p:cNvPr id="16" name="Title 1">
            <a:extLst>
              <a:ext uri="{FF2B5EF4-FFF2-40B4-BE49-F238E27FC236}">
                <a16:creationId xmlns:a16="http://schemas.microsoft.com/office/drawing/2014/main" id="{7AA1D023-7206-4EF2-BDD4-8D5CCCB449D6}"/>
              </a:ext>
            </a:extLst>
          </p:cNvPr>
          <p:cNvSpPr txBox="1">
            <a:spLocks/>
          </p:cNvSpPr>
          <p:nvPr/>
        </p:nvSpPr>
        <p:spPr>
          <a:xfrm>
            <a:off x="1634314" y="3178834"/>
            <a:ext cx="2556686" cy="3226617"/>
          </a:xfrm>
          <a:prstGeom prst="rect">
            <a:avLst/>
          </a:prstGeom>
          <a:solidFill>
            <a:schemeClr val="accent1">
              <a:lumMod val="20000"/>
              <a:lumOff val="80000"/>
            </a:schemeClr>
          </a:solidFill>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3600" b="1" dirty="0">
                <a:latin typeface="Times New Roman" panose="02020603050405020304" pitchFamily="18" charset="0"/>
                <a:cs typeface="Times New Roman" panose="02020603050405020304" pitchFamily="18" charset="0"/>
              </a:rPr>
              <a:t>TT</a:t>
            </a:r>
            <a:r>
              <a:rPr lang="en-US" sz="3600" dirty="0">
                <a:latin typeface="Times New Roman" panose="02020603050405020304" pitchFamily="18" charset="0"/>
                <a:cs typeface="Times New Roman" panose="02020603050405020304" pitchFamily="18" charset="0"/>
              </a:rPr>
              <a:t>: </a:t>
            </a:r>
          </a:p>
          <a:p>
            <a:pPr>
              <a:lnSpc>
                <a:spcPct val="150000"/>
              </a:lnSpc>
            </a:pPr>
            <a:r>
              <a:rPr lang="vi-VN" sz="3600" i="1" dirty="0">
                <a:solidFill>
                  <a:srgbClr val="333399"/>
                </a:solidFill>
                <a:latin typeface="Times New Roman" panose="02020603050405020304" pitchFamily="18" charset="0"/>
                <a:ea typeface="Arial" panose="020B0604020202020204" pitchFamily="34" charset="0"/>
                <a:cs typeface="Times New Roman" panose="02020603050405020304" pitchFamily="18" charset="0"/>
              </a:rPr>
              <a:t>k</a:t>
            </a:r>
            <a:r>
              <a:rPr lang="vi-VN" sz="3600" dirty="0">
                <a:solidFill>
                  <a:srgbClr val="333399"/>
                </a:solidFill>
                <a:latin typeface="Times New Roman" panose="02020603050405020304" pitchFamily="18" charset="0"/>
                <a:ea typeface="Arial" panose="020B0604020202020204" pitchFamily="34" charset="0"/>
                <a:cs typeface="Times New Roman" panose="02020603050405020304" pitchFamily="18" charset="0"/>
              </a:rPr>
              <a:t> = 5410 N/m </a:t>
            </a:r>
          </a:p>
          <a:p>
            <a:pPr>
              <a:lnSpc>
                <a:spcPct val="150000"/>
              </a:lnSpc>
            </a:pPr>
            <a:r>
              <a:rPr lang="it-IT" sz="3600" dirty="0">
                <a:solidFill>
                  <a:srgbClr val="0070C0"/>
                </a:solidFill>
                <a:latin typeface="Times New Roman" panose="02020603050405020304" pitchFamily="18" charset="0"/>
                <a:ea typeface="Arial" panose="020B0604020202020204" pitchFamily="34" charset="0"/>
                <a:cs typeface="Times New Roman" panose="02020603050405020304" pitchFamily="18" charset="0"/>
                <a:sym typeface="Symbol" panose="05050102010706020507" pitchFamily="18" charset="2"/>
              </a:rPr>
              <a:t></a:t>
            </a:r>
            <a:r>
              <a:rPr lang="it-IT" sz="3600" i="1" dirty="0">
                <a:solidFill>
                  <a:srgbClr val="0070C0"/>
                </a:solidFill>
                <a:latin typeface="Times New Roman" panose="02020603050405020304" pitchFamily="18" charset="0"/>
                <a:ea typeface="Arial" panose="020B0604020202020204" pitchFamily="34" charset="0"/>
                <a:cs typeface="Times New Roman" panose="02020603050405020304" pitchFamily="18" charset="0"/>
              </a:rPr>
              <a:t>l</a:t>
            </a:r>
            <a:r>
              <a:rPr lang="vi-VN" sz="3600" i="1" dirty="0">
                <a:solidFill>
                  <a:srgbClr val="333399"/>
                </a:solidFill>
                <a:latin typeface="Times New Roman" panose="02020603050405020304" pitchFamily="18" charset="0"/>
                <a:ea typeface="Arial" panose="020B0604020202020204" pitchFamily="34" charset="0"/>
                <a:cs typeface="Times New Roman" panose="02020603050405020304" pitchFamily="18" charset="0"/>
              </a:rPr>
              <a:t> </a:t>
            </a:r>
            <a:r>
              <a:rPr lang="vi-VN" sz="3600" dirty="0">
                <a:solidFill>
                  <a:srgbClr val="333399"/>
                </a:solidFill>
                <a:latin typeface="Times New Roman" panose="02020603050405020304" pitchFamily="18" charset="0"/>
                <a:ea typeface="Arial" panose="020B0604020202020204" pitchFamily="34" charset="0"/>
                <a:cs typeface="Times New Roman" panose="02020603050405020304" pitchFamily="18" charset="0"/>
              </a:rPr>
              <a:t>= 0,0045 m </a:t>
            </a:r>
          </a:p>
          <a:p>
            <a:pPr>
              <a:lnSpc>
                <a:spcPct val="150000"/>
              </a:lnSpc>
            </a:pPr>
            <a:r>
              <a:rPr lang="vi-VN" sz="3600" i="1" dirty="0">
                <a:solidFill>
                  <a:srgbClr val="FF3300"/>
                </a:solidFill>
                <a:latin typeface="Times New Roman" panose="02020603050405020304" pitchFamily="18" charset="0"/>
                <a:ea typeface="Arial" panose="020B0604020202020204" pitchFamily="34" charset="0"/>
                <a:cs typeface="Times New Roman" panose="02020603050405020304" pitchFamily="18" charset="0"/>
              </a:rPr>
              <a:t>F</a:t>
            </a:r>
            <a:r>
              <a:rPr lang="vi-VN" sz="3600" i="1" baseline="-25000" dirty="0">
                <a:solidFill>
                  <a:srgbClr val="FF3300"/>
                </a:solidFill>
                <a:latin typeface="Times New Roman" panose="02020603050405020304" pitchFamily="18" charset="0"/>
                <a:ea typeface="Arial" panose="020B0604020202020204" pitchFamily="34" charset="0"/>
                <a:cs typeface="Times New Roman" panose="02020603050405020304" pitchFamily="18" charset="0"/>
              </a:rPr>
              <a:t>đh</a:t>
            </a:r>
            <a:r>
              <a:rPr lang="vi-VN" sz="3600" dirty="0">
                <a:solidFill>
                  <a:srgbClr val="FF3300"/>
                </a:solidFill>
                <a:latin typeface="Times New Roman" panose="02020603050405020304" pitchFamily="18" charset="0"/>
                <a:ea typeface="Arial" panose="020B0604020202020204" pitchFamily="34" charset="0"/>
                <a:cs typeface="Times New Roman" panose="02020603050405020304" pitchFamily="18" charset="0"/>
              </a:rPr>
              <a:t> = </a:t>
            </a:r>
            <a:r>
              <a:rPr lang="en-US" sz="3600" dirty="0">
                <a:solidFill>
                  <a:srgbClr val="FF3300"/>
                </a:solidFill>
                <a:latin typeface="Times New Roman" panose="02020603050405020304" pitchFamily="18" charset="0"/>
                <a:cs typeface="Times New Roman" panose="02020603050405020304" pitchFamily="18" charset="0"/>
              </a:rPr>
              <a:t>? </a:t>
            </a:r>
          </a:p>
        </p:txBody>
      </p:sp>
      <p:sp>
        <p:nvSpPr>
          <p:cNvPr id="17" name="Title 1">
            <a:extLst>
              <a:ext uri="{FF2B5EF4-FFF2-40B4-BE49-F238E27FC236}">
                <a16:creationId xmlns:a16="http://schemas.microsoft.com/office/drawing/2014/main" id="{4F03DDF2-3D59-476E-B6CF-109CA14F64B3}"/>
              </a:ext>
            </a:extLst>
          </p:cNvPr>
          <p:cNvSpPr txBox="1">
            <a:spLocks/>
          </p:cNvSpPr>
          <p:nvPr/>
        </p:nvSpPr>
        <p:spPr>
          <a:xfrm>
            <a:off x="4356101" y="3022472"/>
            <a:ext cx="5715000" cy="322661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4000" b="1" dirty="0" err="1">
                <a:latin typeface="Times New Roman" panose="02020603050405020304" pitchFamily="18" charset="0"/>
                <a:cs typeface="Times New Roman" panose="02020603050405020304" pitchFamily="18" charset="0"/>
              </a:rPr>
              <a:t>Giải</a:t>
            </a:r>
            <a:r>
              <a:rPr lang="en-US" sz="4000" dirty="0">
                <a:latin typeface="Times New Roman" panose="02020603050405020304" pitchFamily="18" charset="0"/>
                <a:cs typeface="Times New Roman" panose="02020603050405020304" pitchFamily="18" charset="0"/>
              </a:rPr>
              <a:t>:</a:t>
            </a:r>
            <a:r>
              <a:rPr lang="vi-VN" sz="4000" dirty="0">
                <a:latin typeface="Times New Roman" panose="02020603050405020304" pitchFamily="18" charset="0"/>
                <a:cs typeface="Times New Roman" panose="02020603050405020304" pitchFamily="18" charset="0"/>
              </a:rPr>
              <a:t>   </a:t>
            </a:r>
            <a:r>
              <a:rPr lang="vi-VN" sz="4000" b="1" i="1" dirty="0">
                <a:solidFill>
                  <a:srgbClr val="FF3300"/>
                </a:solidFill>
                <a:latin typeface="Times New Roman" panose="02020603050405020304" pitchFamily="18" charset="0"/>
                <a:cs typeface="Times New Roman" panose="02020603050405020304" pitchFamily="18" charset="0"/>
              </a:rPr>
              <a:t>F</a:t>
            </a:r>
            <a:r>
              <a:rPr lang="vi-VN" sz="4000" b="1" i="1" baseline="-25000" dirty="0">
                <a:solidFill>
                  <a:srgbClr val="FF3300"/>
                </a:solidFill>
                <a:latin typeface="Times New Roman" panose="02020603050405020304" pitchFamily="18" charset="0"/>
                <a:cs typeface="Times New Roman" panose="02020603050405020304" pitchFamily="18" charset="0"/>
              </a:rPr>
              <a:t>đh</a:t>
            </a:r>
            <a:r>
              <a:rPr lang="vi-VN" sz="4000" b="1" i="1" dirty="0">
                <a:solidFill>
                  <a:srgbClr val="FF3300"/>
                </a:solidFill>
                <a:latin typeface="Times New Roman" panose="02020603050405020304" pitchFamily="18" charset="0"/>
                <a:cs typeface="Times New Roman" panose="02020603050405020304" pitchFamily="18" charset="0"/>
              </a:rPr>
              <a:t> = k | </a:t>
            </a:r>
            <a:r>
              <a:rPr lang="vi-VN" sz="4000" b="1" i="1" dirty="0">
                <a:solidFill>
                  <a:srgbClr val="FF3300"/>
                </a:solidFill>
                <a:latin typeface="Times New Roman" panose="02020603050405020304" pitchFamily="18" charset="0"/>
                <a:cs typeface="Times New Roman" panose="02020603050405020304" pitchFamily="18" charset="0"/>
                <a:sym typeface="Symbol" panose="05050102010706020507" pitchFamily="18" charset="2"/>
              </a:rPr>
              <a:t>l |</a:t>
            </a:r>
          </a:p>
          <a:p>
            <a:pPr>
              <a:lnSpc>
                <a:spcPct val="150000"/>
              </a:lnSpc>
            </a:pPr>
            <a:r>
              <a:rPr lang="vi-VN" sz="4000" dirty="0">
                <a:solidFill>
                  <a:srgbClr val="00B0F0"/>
                </a:solidFill>
                <a:latin typeface="Times New Roman" panose="02020603050405020304" pitchFamily="18" charset="0"/>
                <a:cs typeface="Times New Roman" panose="02020603050405020304" pitchFamily="18" charset="0"/>
              </a:rPr>
              <a:t>	  	   = 5410 . 0,0045</a:t>
            </a:r>
            <a:endParaRPr lang="en-US" sz="4000" dirty="0">
              <a:solidFill>
                <a:srgbClr val="00B0F0"/>
              </a:solidFill>
              <a:latin typeface="Times New Roman" panose="02020603050405020304" pitchFamily="18" charset="0"/>
              <a:cs typeface="Times New Roman" panose="02020603050405020304" pitchFamily="18" charset="0"/>
              <a:sym typeface="Symbol" panose="05050102010706020507" pitchFamily="18" charset="2"/>
            </a:endParaRPr>
          </a:p>
          <a:p>
            <a:pPr>
              <a:lnSpc>
                <a:spcPct val="150000"/>
              </a:lnSpc>
            </a:pPr>
            <a:r>
              <a:rPr lang="vi-VN" sz="4000" dirty="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4000" dirty="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4000" dirty="0">
                <a:solidFill>
                  <a:srgbClr val="00B0F0"/>
                </a:solidFill>
                <a:latin typeface="Times New Roman" panose="02020603050405020304" pitchFamily="18" charset="0"/>
                <a:cs typeface="Times New Roman" panose="02020603050405020304" pitchFamily="18" charset="0"/>
              </a:rPr>
              <a:t>  24,345 N</a:t>
            </a:r>
            <a:endParaRPr lang="en-US" sz="4000" baseline="30000" dirty="0">
              <a:solidFill>
                <a:srgbClr val="00B0F0"/>
              </a:solidFill>
              <a:latin typeface="Times New Roman" panose="02020603050405020304" pitchFamily="18" charset="0"/>
              <a:cs typeface="Times New Roman" panose="02020603050405020304" pitchFamily="18" charset="0"/>
            </a:endParaRPr>
          </a:p>
        </p:txBody>
      </p:sp>
      <p:sp>
        <p:nvSpPr>
          <p:cNvPr id="21" name="Smiley Face 20">
            <a:extLst>
              <a:ext uri="{FF2B5EF4-FFF2-40B4-BE49-F238E27FC236}">
                <a16:creationId xmlns:a16="http://schemas.microsoft.com/office/drawing/2014/main" id="{1D6B6D9C-3685-407A-A86F-1AD8B61A1B09}"/>
              </a:ext>
            </a:extLst>
          </p:cNvPr>
          <p:cNvSpPr/>
          <p:nvPr/>
        </p:nvSpPr>
        <p:spPr bwMode="auto">
          <a:xfrm>
            <a:off x="9829801" y="6005293"/>
            <a:ext cx="732575" cy="732575"/>
          </a:xfrm>
          <a:prstGeom prst="smileyFace">
            <a:avLst/>
          </a:prstGeom>
          <a:solidFill>
            <a:srgbClr val="FFFF00"/>
          </a:solidFill>
          <a:ln w="9525" cap="flat" cmpd="sng" algn="ctr">
            <a:solidFill>
              <a:srgbClr val="333399"/>
            </a:solidFill>
            <a:prstDash val="solid"/>
            <a:round/>
            <a:headEnd type="none" w="med" len="med"/>
            <a:tailEnd type="none" w="med" len="med"/>
          </a:ln>
          <a:effectLst>
            <a:outerShdw blurRad="50800" dist="38100" dir="5400000" algn="t" rotWithShape="0">
              <a:prstClr val="black">
                <a:alpha val="40000"/>
              </a:prstClr>
            </a:outerShdw>
          </a:effectLst>
        </p:spPr>
        <p:txBody>
          <a:bodyPr vert="horz" wrap="square" lIns="91440" tIns="45720" rIns="91440" bIns="45720" numCol="1" rtlCol="0" anchor="t" anchorCtr="0" compatLnSpc="1">
            <a:prstTxWarp prst="textNoShape">
              <a:avLst/>
            </a:prstTxWarp>
          </a:bodyPr>
          <a:lstStyle/>
          <a:p>
            <a:endParaRPr lang="vi-VN">
              <a:latin typeface="Arial" charset="0"/>
            </a:endParaRPr>
          </a:p>
        </p:txBody>
      </p:sp>
    </p:spTree>
    <p:extLst>
      <p:ext uri="{BB962C8B-B14F-4D97-AF65-F5344CB8AC3E}">
        <p14:creationId xmlns:p14="http://schemas.microsoft.com/office/powerpoint/2010/main" val="123335638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21"/>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6">
                                            <p:bg/>
                                          </p:spTgt>
                                        </p:tgtEl>
                                        <p:attrNameLst>
                                          <p:attrName>style.visibility</p:attrName>
                                        </p:attrNameLst>
                                      </p:cBhvr>
                                      <p:to>
                                        <p:strVal val="visible"/>
                                      </p:to>
                                    </p:set>
                                    <p:animEffect transition="in" filter="wipe(left)">
                                      <p:cBhvr>
                                        <p:cTn id="13" dur="500"/>
                                        <p:tgtEl>
                                          <p:spTgt spid="16">
                                            <p:bg/>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6">
                                            <p:txEl>
                                              <p:pRg st="0" end="0"/>
                                            </p:txEl>
                                          </p:spTgt>
                                        </p:tgtEl>
                                        <p:attrNameLst>
                                          <p:attrName>style.visibility</p:attrName>
                                        </p:attrNameLst>
                                      </p:cBhvr>
                                      <p:to>
                                        <p:strVal val="visible"/>
                                      </p:to>
                                    </p:set>
                                    <p:animEffect transition="in" filter="wipe(left)">
                                      <p:cBhvr>
                                        <p:cTn id="18" dur="500"/>
                                        <p:tgtEl>
                                          <p:spTgt spid="1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6">
                                            <p:txEl>
                                              <p:pRg st="1" end="1"/>
                                            </p:txEl>
                                          </p:spTgt>
                                        </p:tgtEl>
                                        <p:attrNameLst>
                                          <p:attrName>style.visibility</p:attrName>
                                        </p:attrNameLst>
                                      </p:cBhvr>
                                      <p:to>
                                        <p:strVal val="visible"/>
                                      </p:to>
                                    </p:set>
                                    <p:animEffect transition="in" filter="wipe(left)">
                                      <p:cBhvr>
                                        <p:cTn id="23" dur="500"/>
                                        <p:tgtEl>
                                          <p:spTgt spid="1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6">
                                            <p:txEl>
                                              <p:pRg st="2" end="2"/>
                                            </p:txEl>
                                          </p:spTgt>
                                        </p:tgtEl>
                                        <p:attrNameLst>
                                          <p:attrName>style.visibility</p:attrName>
                                        </p:attrNameLst>
                                      </p:cBhvr>
                                      <p:to>
                                        <p:strVal val="visible"/>
                                      </p:to>
                                    </p:set>
                                    <p:animEffect transition="in" filter="wipe(left)">
                                      <p:cBhvr>
                                        <p:cTn id="28" dur="500"/>
                                        <p:tgtEl>
                                          <p:spTgt spid="1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16">
                                            <p:txEl>
                                              <p:pRg st="3" end="3"/>
                                            </p:txEl>
                                          </p:spTgt>
                                        </p:tgtEl>
                                        <p:attrNameLst>
                                          <p:attrName>style.visibility</p:attrName>
                                        </p:attrNameLst>
                                      </p:cBhvr>
                                      <p:to>
                                        <p:strVal val="visible"/>
                                      </p:to>
                                    </p:set>
                                    <p:animEffect transition="in" filter="wipe(left)">
                                      <p:cBhvr>
                                        <p:cTn id="33" dur="500"/>
                                        <p:tgtEl>
                                          <p:spTgt spid="16">
                                            <p:txEl>
                                              <p:pRg st="3" end="3"/>
                                            </p:txEl>
                                          </p:spTgt>
                                        </p:tgtEl>
                                      </p:cBhvr>
                                    </p:animEffect>
                                  </p:childTnLst>
                                </p:cTn>
                              </p:par>
                            </p:childTnLst>
                          </p:cTn>
                        </p:par>
                      </p:childTnLst>
                    </p:cTn>
                  </p:par>
                </p:childTnLst>
              </p:cTn>
              <p:nextCondLst>
                <p:cond evt="onClick" delay="0">
                  <p:tgtEl>
                    <p:spTgt spid="21"/>
                  </p:tgtEl>
                </p:cond>
              </p:nextCondLst>
            </p:seq>
          </p:childTnLst>
        </p:cTn>
      </p:par>
    </p:tnLst>
    <p:bldLst>
      <p:bldP spid="16" grpId="0" build="p" animBg="1"/>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20436" y="581891"/>
            <a:ext cx="10206182" cy="1384995"/>
          </a:xfrm>
          <a:prstGeom prst="rect">
            <a:avLst/>
          </a:prstGeom>
          <a:noFill/>
        </p:spPr>
        <p:txBody>
          <a:bodyPr wrap="square" rtlCol="0">
            <a:spAutoFit/>
          </a:bodyPr>
          <a:lstStyle/>
          <a:p>
            <a:r>
              <a:rPr lang="en-GB" sz="2800" b="1" dirty="0" smtClean="0">
                <a:solidFill>
                  <a:srgbClr val="FF0000"/>
                </a:solidFill>
              </a:rPr>
              <a:t>BÀI TẬP 3</a:t>
            </a:r>
          </a:p>
          <a:p>
            <a:r>
              <a:rPr lang="en-GB" sz="2800" dirty="0" err="1" smtClean="0">
                <a:latin typeface="Times New Roman" panose="02020603050405020304" pitchFamily="18" charset="0"/>
                <a:cs typeface="Times New Roman" panose="02020603050405020304" pitchFamily="18" charset="0"/>
              </a:rPr>
              <a:t>Một</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lò</a:t>
            </a:r>
            <a:r>
              <a:rPr lang="en-GB" sz="2800" dirty="0" smtClean="0">
                <a:latin typeface="Times New Roman" panose="02020603050405020304" pitchFamily="18" charset="0"/>
                <a:cs typeface="Times New Roman" panose="02020603050405020304" pitchFamily="18" charset="0"/>
              </a:rPr>
              <a:t> xo </a:t>
            </a:r>
            <a:r>
              <a:rPr lang="en-GB" sz="2800" dirty="0" err="1" smtClean="0">
                <a:latin typeface="Times New Roman" panose="02020603050405020304" pitchFamily="18" charset="0"/>
                <a:cs typeface="Times New Roman" panose="02020603050405020304" pitchFamily="18" charset="0"/>
              </a:rPr>
              <a:t>khi</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bị</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kéo</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dài</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thêm</a:t>
            </a:r>
            <a:r>
              <a:rPr lang="en-GB" sz="2800" dirty="0" smtClean="0">
                <a:latin typeface="Times New Roman" panose="02020603050405020304" pitchFamily="18" charset="0"/>
                <a:cs typeface="Times New Roman" panose="02020603050405020304" pitchFamily="18" charset="0"/>
              </a:rPr>
              <a:t> 0,011 m (</a:t>
            </a:r>
            <a:r>
              <a:rPr lang="en-GB" sz="2800" dirty="0" err="1" smtClean="0">
                <a:latin typeface="Times New Roman" panose="02020603050405020304" pitchFamily="18" charset="0"/>
                <a:cs typeface="Times New Roman" panose="02020603050405020304" pitchFamily="18" charset="0"/>
              </a:rPr>
              <a:t>còn</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trong</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giới</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hạn</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đàn</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hồi</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thì</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đo</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được</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lực</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đàn</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hồi</a:t>
            </a:r>
            <a:r>
              <a:rPr lang="en-GB" sz="2800" dirty="0" smtClean="0">
                <a:latin typeface="Times New Roman" panose="02020603050405020304" pitchFamily="18" charset="0"/>
                <a:cs typeface="Times New Roman" panose="02020603050405020304" pitchFamily="18" charset="0"/>
              </a:rPr>
              <a:t> 34 N </a:t>
            </a:r>
            <a:r>
              <a:rPr lang="en-GB" sz="2800" dirty="0" err="1" smtClean="0">
                <a:latin typeface="Times New Roman" panose="02020603050405020304" pitchFamily="18" charset="0"/>
                <a:cs typeface="Times New Roman" panose="02020603050405020304" pitchFamily="18" charset="0"/>
              </a:rPr>
              <a:t>chứng</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tỏ</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lò</a:t>
            </a:r>
            <a:r>
              <a:rPr lang="en-GB" sz="2800" dirty="0" smtClean="0">
                <a:latin typeface="Times New Roman" panose="02020603050405020304" pitchFamily="18" charset="0"/>
                <a:cs typeface="Times New Roman" panose="02020603050405020304" pitchFamily="18" charset="0"/>
              </a:rPr>
              <a:t> xo </a:t>
            </a:r>
            <a:r>
              <a:rPr lang="en-GB" sz="2800" dirty="0" err="1" smtClean="0">
                <a:latin typeface="Times New Roman" panose="02020603050405020304" pitchFamily="18" charset="0"/>
                <a:cs typeface="Times New Roman" panose="02020603050405020304" pitchFamily="18" charset="0"/>
              </a:rPr>
              <a:t>có</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độ</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cứng</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bao</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nhiêu</a:t>
            </a:r>
            <a:r>
              <a:rPr lang="en-GB" sz="2800" dirty="0" smtClean="0">
                <a:latin typeface="Times New Roman" panose="02020603050405020304" pitchFamily="18" charset="0"/>
                <a:cs typeface="Times New Roman" panose="02020603050405020304" pitchFamily="18" charset="0"/>
              </a:rPr>
              <a:t> ?</a:t>
            </a:r>
            <a:endParaRPr lang="en-GB"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489527" y="2752436"/>
            <a:ext cx="3445164" cy="3108543"/>
          </a:xfrm>
          <a:prstGeom prst="rect">
            <a:avLst/>
          </a:prstGeom>
          <a:noFill/>
        </p:spPr>
        <p:txBody>
          <a:bodyPr wrap="square" rtlCol="0">
            <a:spAutoFit/>
          </a:bodyPr>
          <a:lstStyle/>
          <a:p>
            <a:r>
              <a:rPr lang="en-GB" sz="4000" b="1" dirty="0" smtClean="0"/>
              <a:t>TT:</a:t>
            </a:r>
          </a:p>
          <a:p>
            <a:r>
              <a:rPr lang="it-IT" sz="4000" dirty="0">
                <a:ea typeface="Arial" panose="020B0604020202020204" pitchFamily="34" charset="0"/>
                <a:cs typeface="Times New Roman" panose="02020603050405020304" pitchFamily="18" charset="0"/>
                <a:sym typeface="Symbol" panose="05050102010706020507" pitchFamily="18" charset="2"/>
              </a:rPr>
              <a:t></a:t>
            </a:r>
            <a:r>
              <a:rPr lang="it-IT" sz="4000" i="1" dirty="0" smtClean="0">
                <a:ea typeface="Arial" panose="020B0604020202020204" pitchFamily="34" charset="0"/>
                <a:cs typeface="Times New Roman" panose="02020603050405020304" pitchFamily="18" charset="0"/>
              </a:rPr>
              <a:t>l = 0,011 m</a:t>
            </a:r>
          </a:p>
          <a:p>
            <a:r>
              <a:rPr lang="vi-VN" sz="4000" i="1" dirty="0">
                <a:solidFill>
                  <a:srgbClr val="FF3300"/>
                </a:solidFill>
                <a:ea typeface="Arial" panose="020B0604020202020204" pitchFamily="34" charset="0"/>
                <a:cs typeface="Times New Roman" panose="02020603050405020304" pitchFamily="18" charset="0"/>
              </a:rPr>
              <a:t>F</a:t>
            </a:r>
            <a:r>
              <a:rPr lang="vi-VN" sz="4000" i="1" baseline="-25000" dirty="0">
                <a:solidFill>
                  <a:srgbClr val="FF3300"/>
                </a:solidFill>
                <a:ea typeface="Arial" panose="020B0604020202020204" pitchFamily="34" charset="0"/>
                <a:cs typeface="Times New Roman" panose="02020603050405020304" pitchFamily="18" charset="0"/>
              </a:rPr>
              <a:t>đh</a:t>
            </a:r>
            <a:r>
              <a:rPr lang="vi-VN" sz="4000" dirty="0">
                <a:solidFill>
                  <a:srgbClr val="FF3300"/>
                </a:solidFill>
                <a:ea typeface="Arial" panose="020B0604020202020204" pitchFamily="34" charset="0"/>
                <a:cs typeface="Times New Roman" panose="02020603050405020304" pitchFamily="18" charset="0"/>
              </a:rPr>
              <a:t> </a:t>
            </a:r>
            <a:r>
              <a:rPr lang="vi-VN" sz="4000" dirty="0" smtClean="0">
                <a:solidFill>
                  <a:srgbClr val="FF3300"/>
                </a:solidFill>
                <a:ea typeface="Arial" panose="020B0604020202020204" pitchFamily="34" charset="0"/>
                <a:cs typeface="Times New Roman" panose="02020603050405020304" pitchFamily="18" charset="0"/>
              </a:rPr>
              <a:t>=</a:t>
            </a:r>
            <a:r>
              <a:rPr lang="en-GB" sz="4000" dirty="0" smtClean="0">
                <a:solidFill>
                  <a:srgbClr val="FF3300"/>
                </a:solidFill>
                <a:ea typeface="Arial" panose="020B0604020202020204" pitchFamily="34" charset="0"/>
                <a:cs typeface="Times New Roman" panose="02020603050405020304" pitchFamily="18" charset="0"/>
              </a:rPr>
              <a:t> 34 N</a:t>
            </a:r>
          </a:p>
          <a:p>
            <a:r>
              <a:rPr lang="en-GB" sz="4000" i="1" dirty="0">
                <a:solidFill>
                  <a:srgbClr val="FF3300"/>
                </a:solidFill>
                <a:ea typeface="Arial" panose="020B0604020202020204" pitchFamily="34" charset="0"/>
                <a:cs typeface="Times New Roman" panose="02020603050405020304" pitchFamily="18" charset="0"/>
              </a:rPr>
              <a:t>k</a:t>
            </a:r>
            <a:r>
              <a:rPr lang="en-GB" sz="4000" i="1" dirty="0" smtClean="0">
                <a:solidFill>
                  <a:srgbClr val="FF3300"/>
                </a:solidFill>
                <a:ea typeface="Arial" panose="020B0604020202020204" pitchFamily="34" charset="0"/>
                <a:cs typeface="Times New Roman" panose="02020603050405020304" pitchFamily="18" charset="0"/>
              </a:rPr>
              <a:t> = ?</a:t>
            </a:r>
            <a:endParaRPr lang="it-IT" sz="4000" i="1" dirty="0" smtClean="0">
              <a:ea typeface="Arial" panose="020B0604020202020204" pitchFamily="34" charset="0"/>
              <a:cs typeface="Times New Roman" panose="02020603050405020304" pitchFamily="18" charset="0"/>
            </a:endParaRPr>
          </a:p>
          <a:p>
            <a:endParaRPr lang="en-GB" dirty="0" smtClean="0"/>
          </a:p>
          <a:p>
            <a:endParaRPr lang="en-GB" dirty="0"/>
          </a:p>
        </p:txBody>
      </p:sp>
      <p:sp>
        <p:nvSpPr>
          <p:cNvPr id="6" name="TextBox 5"/>
          <p:cNvSpPr txBox="1"/>
          <p:nvPr/>
        </p:nvSpPr>
        <p:spPr>
          <a:xfrm>
            <a:off x="4553527" y="2780145"/>
            <a:ext cx="5938982" cy="1938992"/>
          </a:xfrm>
          <a:prstGeom prst="rect">
            <a:avLst/>
          </a:prstGeom>
          <a:noFill/>
        </p:spPr>
        <p:txBody>
          <a:bodyPr wrap="square" rtlCol="0">
            <a:spAutoFit/>
          </a:bodyPr>
          <a:lstStyle/>
          <a:p>
            <a:r>
              <a:rPr lang="en-US" sz="4000" b="1" dirty="0" smtClean="0">
                <a:cs typeface="Times New Roman" panose="02020603050405020304" pitchFamily="18" charset="0"/>
              </a:rPr>
              <a:t>Giải</a:t>
            </a:r>
            <a:r>
              <a:rPr lang="en-US" sz="4000" dirty="0">
                <a:cs typeface="Times New Roman" panose="02020603050405020304" pitchFamily="18" charset="0"/>
              </a:rPr>
              <a:t>:</a:t>
            </a:r>
            <a:r>
              <a:rPr lang="vi-VN" sz="4000" dirty="0">
                <a:cs typeface="Times New Roman" panose="02020603050405020304" pitchFamily="18" charset="0"/>
              </a:rPr>
              <a:t>   </a:t>
            </a:r>
            <a:r>
              <a:rPr lang="vi-VN" sz="4000" b="1" i="1" dirty="0">
                <a:solidFill>
                  <a:srgbClr val="FF3300"/>
                </a:solidFill>
                <a:cs typeface="Times New Roman" panose="02020603050405020304" pitchFamily="18" charset="0"/>
              </a:rPr>
              <a:t>F</a:t>
            </a:r>
            <a:r>
              <a:rPr lang="vi-VN" sz="4000" b="1" i="1" baseline="-25000" dirty="0">
                <a:solidFill>
                  <a:srgbClr val="FF3300"/>
                </a:solidFill>
                <a:cs typeface="Times New Roman" panose="02020603050405020304" pitchFamily="18" charset="0"/>
              </a:rPr>
              <a:t>đh</a:t>
            </a:r>
            <a:r>
              <a:rPr lang="vi-VN" sz="4000" b="1" i="1" dirty="0">
                <a:solidFill>
                  <a:srgbClr val="FF3300"/>
                </a:solidFill>
                <a:cs typeface="Times New Roman" panose="02020603050405020304" pitchFamily="18" charset="0"/>
              </a:rPr>
              <a:t> = k | </a:t>
            </a:r>
            <a:r>
              <a:rPr lang="vi-VN" sz="4000" b="1" i="1" dirty="0">
                <a:solidFill>
                  <a:srgbClr val="FF3300"/>
                </a:solidFill>
                <a:cs typeface="Times New Roman" panose="02020603050405020304" pitchFamily="18" charset="0"/>
                <a:sym typeface="Symbol" panose="05050102010706020507" pitchFamily="18" charset="2"/>
              </a:rPr>
              <a:t>l |</a:t>
            </a:r>
            <a:br>
              <a:rPr lang="vi-VN" sz="4000" b="1" i="1" dirty="0">
                <a:solidFill>
                  <a:srgbClr val="FF3300"/>
                </a:solidFill>
                <a:cs typeface="Times New Roman" panose="02020603050405020304" pitchFamily="18" charset="0"/>
                <a:sym typeface="Symbol" panose="05050102010706020507" pitchFamily="18" charset="2"/>
              </a:rPr>
            </a:br>
            <a:r>
              <a:rPr lang="vi-VN" sz="4000" dirty="0">
                <a:solidFill>
                  <a:srgbClr val="00B0F0"/>
                </a:solidFill>
                <a:cs typeface="Times New Roman" panose="02020603050405020304" pitchFamily="18" charset="0"/>
                <a:sym typeface="Symbol" panose="05050102010706020507" pitchFamily="18" charset="2"/>
              </a:rPr>
              <a:t>        </a:t>
            </a:r>
            <a:r>
              <a:rPr lang="vi-VN" sz="4000" dirty="0" smtClean="0">
                <a:solidFill>
                  <a:srgbClr val="00B0F0"/>
                </a:solidFill>
                <a:cs typeface="Times New Roman" panose="02020603050405020304" pitchFamily="18" charset="0"/>
              </a:rPr>
              <a:t>34</a:t>
            </a:r>
            <a:r>
              <a:rPr lang="en-GB" sz="4000" dirty="0" smtClean="0">
                <a:solidFill>
                  <a:srgbClr val="00B0F0"/>
                </a:solidFill>
                <a:cs typeface="Times New Roman" panose="02020603050405020304" pitchFamily="18" charset="0"/>
              </a:rPr>
              <a:t> </a:t>
            </a:r>
            <a:r>
              <a:rPr lang="vi-VN" sz="4000" dirty="0" smtClean="0">
                <a:solidFill>
                  <a:srgbClr val="00B0F0"/>
                </a:solidFill>
                <a:cs typeface="Times New Roman" panose="02020603050405020304" pitchFamily="18" charset="0"/>
              </a:rPr>
              <a:t>= </a:t>
            </a:r>
            <a:r>
              <a:rPr lang="vi-VN" sz="4000" i="1" dirty="0">
                <a:solidFill>
                  <a:srgbClr val="FF3300"/>
                </a:solidFill>
                <a:cs typeface="Times New Roman" panose="02020603050405020304" pitchFamily="18" charset="0"/>
              </a:rPr>
              <a:t>k</a:t>
            </a:r>
            <a:r>
              <a:rPr lang="vi-VN" sz="4000" dirty="0">
                <a:solidFill>
                  <a:srgbClr val="00B0F0"/>
                </a:solidFill>
                <a:cs typeface="Times New Roman" panose="02020603050405020304" pitchFamily="18" charset="0"/>
              </a:rPr>
              <a:t> . 0,011</a:t>
            </a:r>
            <a:r>
              <a:rPr lang="en-US" sz="4000" dirty="0">
                <a:solidFill>
                  <a:srgbClr val="00B0F0"/>
                </a:solidFill>
                <a:cs typeface="Times New Roman" panose="02020603050405020304" pitchFamily="18" charset="0"/>
                <a:sym typeface="Symbol" panose="05050102010706020507" pitchFamily="18" charset="2"/>
              </a:rPr>
              <a:t/>
            </a:r>
            <a:br>
              <a:rPr lang="en-US" sz="4000" dirty="0">
                <a:solidFill>
                  <a:srgbClr val="00B0F0"/>
                </a:solidFill>
                <a:cs typeface="Times New Roman" panose="02020603050405020304" pitchFamily="18" charset="0"/>
                <a:sym typeface="Symbol" panose="05050102010706020507" pitchFamily="18" charset="2"/>
              </a:rPr>
            </a:br>
            <a:r>
              <a:rPr lang="vi-VN" sz="4000" dirty="0">
                <a:solidFill>
                  <a:srgbClr val="00B0F0"/>
                </a:solidFill>
                <a:cs typeface="Times New Roman" panose="02020603050405020304" pitchFamily="18" charset="0"/>
                <a:sym typeface="Symbol" panose="05050102010706020507" pitchFamily="18" charset="2"/>
              </a:rPr>
              <a:t> </a:t>
            </a:r>
            <a:r>
              <a:rPr lang="en-US" sz="4000" dirty="0">
                <a:solidFill>
                  <a:srgbClr val="00B0F0"/>
                </a:solidFill>
                <a:cs typeface="Times New Roman" panose="02020603050405020304" pitchFamily="18" charset="0"/>
                <a:sym typeface="Symbol" panose="05050102010706020507" pitchFamily="18" charset="2"/>
              </a:rPr>
              <a:t>	      </a:t>
            </a:r>
            <a:r>
              <a:rPr lang="en-US" sz="4000" i="1" dirty="0">
                <a:solidFill>
                  <a:srgbClr val="FF3300"/>
                </a:solidFill>
                <a:cs typeface="Times New Roman" panose="02020603050405020304" pitchFamily="18" charset="0"/>
                <a:sym typeface="Symbol" panose="05050102010706020507" pitchFamily="18" charset="2"/>
              </a:rPr>
              <a:t>k</a:t>
            </a:r>
            <a:r>
              <a:rPr lang="en-US" sz="4000" dirty="0">
                <a:solidFill>
                  <a:srgbClr val="00B0F0"/>
                </a:solidFill>
                <a:cs typeface="Times New Roman" panose="02020603050405020304" pitchFamily="18" charset="0"/>
                <a:sym typeface="Symbol" panose="05050102010706020507" pitchFamily="18" charset="2"/>
              </a:rPr>
              <a:t>  </a:t>
            </a:r>
            <a:r>
              <a:rPr lang="en-US" sz="4000" dirty="0" smtClean="0">
                <a:solidFill>
                  <a:srgbClr val="00B0F0"/>
                </a:solidFill>
                <a:cs typeface="Times New Roman" panose="02020603050405020304" pitchFamily="18" charset="0"/>
                <a:sym typeface="Symbol" panose="05050102010706020507" pitchFamily="18" charset="2"/>
              </a:rPr>
              <a:t>  =</a:t>
            </a:r>
            <a:r>
              <a:rPr lang="en-US" sz="4000" dirty="0" smtClean="0">
                <a:solidFill>
                  <a:srgbClr val="00B0F0"/>
                </a:solidFill>
                <a:cs typeface="Times New Roman" panose="02020603050405020304" pitchFamily="18" charset="0"/>
              </a:rPr>
              <a:t> </a:t>
            </a:r>
            <a:r>
              <a:rPr lang="en-US" sz="4000" dirty="0">
                <a:solidFill>
                  <a:srgbClr val="00B0F0"/>
                </a:solidFill>
                <a:cs typeface="Times New Roman" panose="02020603050405020304" pitchFamily="18" charset="0"/>
              </a:rPr>
              <a:t>3 090,91 N/m</a:t>
            </a:r>
            <a:r>
              <a:rPr lang="en-GB" sz="4000" dirty="0" smtClean="0"/>
              <a:t> </a:t>
            </a:r>
            <a:endParaRPr lang="en-GB" sz="4000" dirty="0"/>
          </a:p>
        </p:txBody>
      </p:sp>
    </p:spTree>
    <p:extLst>
      <p:ext uri="{BB962C8B-B14F-4D97-AF65-F5344CB8AC3E}">
        <p14:creationId xmlns:p14="http://schemas.microsoft.com/office/powerpoint/2010/main" val="192419965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632A567-D790-46EF-92E1-83695F51C2E5}"/>
              </a:ext>
            </a:extLst>
          </p:cNvPr>
          <p:cNvSpPr/>
          <p:nvPr/>
        </p:nvSpPr>
        <p:spPr>
          <a:xfrm>
            <a:off x="1850038" y="845593"/>
            <a:ext cx="9806253" cy="1384995"/>
          </a:xfrm>
          <a:prstGeom prst="rect">
            <a:avLst/>
          </a:prstGeom>
        </p:spPr>
        <p:txBody>
          <a:bodyPr wrap="square">
            <a:spAutoFit/>
          </a:bodyPr>
          <a:lstStyle/>
          <a:p>
            <a:pPr>
              <a:lnSpc>
                <a:spcPct val="150000"/>
              </a:lnSpc>
              <a:spcAft>
                <a:spcPts val="800"/>
              </a:spcAft>
            </a:pPr>
            <a:r>
              <a:rPr lang="it-IT" sz="2800" dirty="0">
                <a:latin typeface="Times New Roman" panose="02020603050405020304" pitchFamily="18" charset="0"/>
                <a:ea typeface="Arial" panose="020B0604020202020204" pitchFamily="34" charset="0"/>
                <a:cs typeface="Times New Roman" panose="02020603050405020304" pitchFamily="18" charset="0"/>
              </a:rPr>
              <a:t>Một lò xo có độ cứng 46</a:t>
            </a:r>
            <a:r>
              <a:rPr lang="vi-VN" sz="2800" dirty="0">
                <a:latin typeface="Times New Roman" panose="02020603050405020304" pitchFamily="18" charset="0"/>
                <a:ea typeface="Arial" panose="020B0604020202020204" pitchFamily="34" charset="0"/>
                <a:cs typeface="Times New Roman" panose="02020603050405020304" pitchFamily="18" charset="0"/>
              </a:rPr>
              <a:t>3</a:t>
            </a:r>
            <a:r>
              <a:rPr lang="it-IT" sz="2800" dirty="0">
                <a:latin typeface="Times New Roman" panose="02020603050405020304" pitchFamily="18" charset="0"/>
                <a:ea typeface="Arial" panose="020B0604020202020204" pitchFamily="34" charset="0"/>
                <a:cs typeface="Times New Roman" panose="02020603050405020304" pitchFamily="18" charset="0"/>
              </a:rPr>
              <a:t> N/m khi bị kéo dài thêm </a:t>
            </a:r>
            <a:r>
              <a:rPr lang="it-IT" sz="2800" dirty="0">
                <a:latin typeface="Times New Roman" panose="02020603050405020304" pitchFamily="18" charset="0"/>
                <a:ea typeface="Arial" panose="020B0604020202020204" pitchFamily="34" charset="0"/>
                <a:cs typeface="Times New Roman" panose="02020603050405020304" pitchFamily="18" charset="0"/>
                <a:sym typeface="Symbol" panose="05050102010706020507" pitchFamily="18" charset="2"/>
              </a:rPr>
              <a:t></a:t>
            </a:r>
            <a:r>
              <a:rPr lang="it-IT" sz="2800" i="1" dirty="0">
                <a:latin typeface="Times New Roman" panose="02020603050405020304" pitchFamily="18" charset="0"/>
                <a:ea typeface="Arial" panose="020B0604020202020204" pitchFamily="34" charset="0"/>
                <a:cs typeface="Times New Roman" panose="02020603050405020304" pitchFamily="18" charset="0"/>
              </a:rPr>
              <a:t>l</a:t>
            </a:r>
            <a:r>
              <a:rPr lang="it-IT" sz="2800" dirty="0">
                <a:latin typeface="Times New Roman" panose="02020603050405020304" pitchFamily="18" charset="0"/>
                <a:ea typeface="Arial" panose="020B0604020202020204" pitchFamily="34" charset="0"/>
                <a:cs typeface="Times New Roman" panose="02020603050405020304" pitchFamily="18" charset="0"/>
              </a:rPr>
              <a:t> (còn trong giới hạn đàn hồi) thì đo được lực đàn hồi </a:t>
            </a:r>
            <a:r>
              <a:rPr lang="vi-VN" sz="2800" dirty="0">
                <a:latin typeface="Times New Roman" panose="02020603050405020304" pitchFamily="18" charset="0"/>
                <a:ea typeface="Arial" panose="020B0604020202020204" pitchFamily="34" charset="0"/>
                <a:cs typeface="Times New Roman" panose="02020603050405020304" pitchFamily="18" charset="0"/>
              </a:rPr>
              <a:t>32</a:t>
            </a:r>
            <a:r>
              <a:rPr lang="it-IT" sz="2800" dirty="0">
                <a:latin typeface="Times New Roman" panose="02020603050405020304" pitchFamily="18" charset="0"/>
                <a:ea typeface="Arial" panose="020B0604020202020204" pitchFamily="34" charset="0"/>
                <a:cs typeface="Times New Roman" panose="02020603050405020304" pitchFamily="18" charset="0"/>
              </a:rPr>
              <a:t> N. Giá trị </a:t>
            </a:r>
            <a:r>
              <a:rPr lang="it-IT" sz="2800" dirty="0">
                <a:latin typeface="Times New Roman" panose="02020603050405020304" pitchFamily="18" charset="0"/>
                <a:ea typeface="Arial" panose="020B0604020202020204" pitchFamily="34" charset="0"/>
                <a:cs typeface="Times New Roman" panose="02020603050405020304" pitchFamily="18" charset="0"/>
                <a:sym typeface="Symbol" panose="05050102010706020507" pitchFamily="18" charset="2"/>
              </a:rPr>
              <a:t></a:t>
            </a:r>
            <a:r>
              <a:rPr lang="it-IT" sz="2800" i="1" dirty="0">
                <a:latin typeface="Times New Roman" panose="02020603050405020304" pitchFamily="18" charset="0"/>
                <a:ea typeface="Arial" panose="020B0604020202020204" pitchFamily="34" charset="0"/>
                <a:cs typeface="Times New Roman" panose="02020603050405020304" pitchFamily="18" charset="0"/>
              </a:rPr>
              <a:t>l </a:t>
            </a:r>
            <a:r>
              <a:rPr lang="it-IT" sz="2800" dirty="0">
                <a:latin typeface="Times New Roman" panose="02020603050405020304" pitchFamily="18" charset="0"/>
                <a:ea typeface="Arial" panose="020B0604020202020204" pitchFamily="34" charset="0"/>
                <a:cs typeface="Times New Roman" panose="02020603050405020304" pitchFamily="18" charset="0"/>
              </a:rPr>
              <a:t>là:</a:t>
            </a:r>
            <a:endParaRPr lang="vi-VN" sz="2400" dirty="0">
              <a:ea typeface="Arial" panose="020B0604020202020204" pitchFamily="34" charset="0"/>
              <a:cs typeface="Times New Roman" panose="02020603050405020304" pitchFamily="18" charset="0"/>
            </a:endParaRPr>
          </a:p>
        </p:txBody>
      </p:sp>
      <p:sp>
        <p:nvSpPr>
          <p:cNvPr id="5" name="Title 1">
            <a:extLst>
              <a:ext uri="{FF2B5EF4-FFF2-40B4-BE49-F238E27FC236}">
                <a16:creationId xmlns:a16="http://schemas.microsoft.com/office/drawing/2014/main" id="{E916D9AE-4481-4461-AFF1-BFB649708EFE}"/>
              </a:ext>
            </a:extLst>
          </p:cNvPr>
          <p:cNvSpPr txBox="1">
            <a:spLocks/>
          </p:cNvSpPr>
          <p:nvPr/>
        </p:nvSpPr>
        <p:spPr>
          <a:xfrm>
            <a:off x="1637831" y="3200401"/>
            <a:ext cx="2556686" cy="3226617"/>
          </a:xfrm>
          <a:prstGeom prst="rect">
            <a:avLst/>
          </a:prstGeom>
          <a:solidFill>
            <a:schemeClr val="accent1">
              <a:lumMod val="20000"/>
              <a:lumOff val="80000"/>
            </a:schemeClr>
          </a:solidFill>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3600" b="1">
                <a:latin typeface="Times New Roman" panose="02020603050405020304" pitchFamily="18" charset="0"/>
                <a:cs typeface="Times New Roman" panose="02020603050405020304" pitchFamily="18" charset="0"/>
              </a:rPr>
              <a:t>TT</a:t>
            </a:r>
            <a:r>
              <a:rPr lang="en-US" sz="3600">
                <a:latin typeface="Times New Roman" panose="02020603050405020304" pitchFamily="18" charset="0"/>
                <a:cs typeface="Times New Roman" panose="02020603050405020304" pitchFamily="18" charset="0"/>
              </a:rPr>
              <a:t>: </a:t>
            </a:r>
          </a:p>
          <a:p>
            <a:pPr>
              <a:lnSpc>
                <a:spcPct val="150000"/>
              </a:lnSpc>
            </a:pPr>
            <a:r>
              <a:rPr lang="vi-VN" sz="3600" i="1">
                <a:solidFill>
                  <a:schemeClr val="accent6"/>
                </a:solidFill>
                <a:latin typeface="Times New Roman" panose="02020603050405020304" pitchFamily="18" charset="0"/>
                <a:ea typeface="Arial" panose="020B0604020202020204" pitchFamily="34" charset="0"/>
                <a:cs typeface="Times New Roman" panose="02020603050405020304" pitchFamily="18" charset="0"/>
              </a:rPr>
              <a:t>k</a:t>
            </a:r>
            <a:r>
              <a:rPr lang="vi-VN" sz="3600">
                <a:solidFill>
                  <a:schemeClr val="accent6"/>
                </a:solidFill>
                <a:latin typeface="Times New Roman" panose="02020603050405020304" pitchFamily="18" charset="0"/>
                <a:ea typeface="Arial" panose="020B0604020202020204" pitchFamily="34" charset="0"/>
                <a:cs typeface="Times New Roman" panose="02020603050405020304" pitchFamily="18" charset="0"/>
              </a:rPr>
              <a:t> = 463 N/m </a:t>
            </a:r>
          </a:p>
          <a:p>
            <a:pPr>
              <a:lnSpc>
                <a:spcPct val="150000"/>
              </a:lnSpc>
            </a:pPr>
            <a:r>
              <a:rPr lang="vi-VN" sz="3600" i="1">
                <a:solidFill>
                  <a:srgbClr val="333399"/>
                </a:solidFill>
                <a:latin typeface="Times New Roman" panose="02020603050405020304" pitchFamily="18" charset="0"/>
                <a:ea typeface="Arial" panose="020B0604020202020204" pitchFamily="34" charset="0"/>
                <a:cs typeface="Times New Roman" panose="02020603050405020304" pitchFamily="18" charset="0"/>
              </a:rPr>
              <a:t>F</a:t>
            </a:r>
            <a:r>
              <a:rPr lang="vi-VN" sz="3600" i="1" baseline="-25000">
                <a:solidFill>
                  <a:srgbClr val="333399"/>
                </a:solidFill>
                <a:latin typeface="Times New Roman" panose="02020603050405020304" pitchFamily="18" charset="0"/>
                <a:ea typeface="Arial" panose="020B0604020202020204" pitchFamily="34" charset="0"/>
                <a:cs typeface="Times New Roman" panose="02020603050405020304" pitchFamily="18" charset="0"/>
              </a:rPr>
              <a:t>đh</a:t>
            </a:r>
            <a:r>
              <a:rPr lang="vi-VN" sz="3600">
                <a:solidFill>
                  <a:srgbClr val="333399"/>
                </a:solidFill>
                <a:latin typeface="Times New Roman" panose="02020603050405020304" pitchFamily="18" charset="0"/>
                <a:ea typeface="Arial" panose="020B0604020202020204" pitchFamily="34" charset="0"/>
                <a:cs typeface="Times New Roman" panose="02020603050405020304" pitchFamily="18" charset="0"/>
              </a:rPr>
              <a:t> = 32 N </a:t>
            </a:r>
          </a:p>
          <a:p>
            <a:pPr>
              <a:lnSpc>
                <a:spcPct val="150000"/>
              </a:lnSpc>
            </a:pPr>
            <a:r>
              <a:rPr lang="it-IT" sz="3600">
                <a:solidFill>
                  <a:srgbClr val="FF0000"/>
                </a:solidFill>
                <a:latin typeface="Times New Roman" panose="02020603050405020304" pitchFamily="18" charset="0"/>
                <a:ea typeface="Arial" panose="020B0604020202020204" pitchFamily="34" charset="0"/>
                <a:cs typeface="Times New Roman" panose="02020603050405020304" pitchFamily="18" charset="0"/>
                <a:sym typeface="Symbol" panose="05050102010706020507" pitchFamily="18" charset="2"/>
              </a:rPr>
              <a:t></a:t>
            </a:r>
            <a:r>
              <a:rPr lang="it-IT" sz="3600" i="1">
                <a:solidFill>
                  <a:srgbClr val="FF0000"/>
                </a:solidFill>
                <a:latin typeface="Times New Roman" panose="02020603050405020304" pitchFamily="18" charset="0"/>
                <a:ea typeface="Arial" panose="020B0604020202020204" pitchFamily="34" charset="0"/>
                <a:cs typeface="Times New Roman" panose="02020603050405020304" pitchFamily="18" charset="0"/>
              </a:rPr>
              <a:t>l</a:t>
            </a:r>
            <a:r>
              <a:rPr lang="vi-VN" sz="3600">
                <a:solidFill>
                  <a:srgbClr val="FF0000"/>
                </a:solidFill>
                <a:latin typeface="Times New Roman" panose="02020603050405020304" pitchFamily="18" charset="0"/>
                <a:ea typeface="Arial" panose="020B0604020202020204" pitchFamily="34" charset="0"/>
                <a:cs typeface="Times New Roman" panose="02020603050405020304" pitchFamily="18" charset="0"/>
              </a:rPr>
              <a:t> </a:t>
            </a:r>
            <a:r>
              <a:rPr lang="vi-VN" sz="3600">
                <a:solidFill>
                  <a:srgbClr val="FF3300"/>
                </a:solidFill>
                <a:latin typeface="Times New Roman" panose="02020603050405020304" pitchFamily="18" charset="0"/>
                <a:ea typeface="Arial" panose="020B0604020202020204" pitchFamily="34" charset="0"/>
                <a:cs typeface="Times New Roman" panose="02020603050405020304" pitchFamily="18" charset="0"/>
              </a:rPr>
              <a:t>= </a:t>
            </a:r>
            <a:r>
              <a:rPr lang="en-US" sz="3600">
                <a:solidFill>
                  <a:srgbClr val="FF3300"/>
                </a:solidFill>
                <a:latin typeface="Times New Roman" panose="02020603050405020304" pitchFamily="18" charset="0"/>
                <a:cs typeface="Times New Roman" panose="02020603050405020304" pitchFamily="18" charset="0"/>
              </a:rPr>
              <a:t>? </a:t>
            </a:r>
            <a:endParaRPr lang="en-US" sz="3600" dirty="0">
              <a:solidFill>
                <a:srgbClr val="FF3300"/>
              </a:solidFill>
              <a:latin typeface="Times New Roman" panose="02020603050405020304" pitchFamily="18" charset="0"/>
              <a:cs typeface="Times New Roman" panose="02020603050405020304" pitchFamily="18" charset="0"/>
            </a:endParaRPr>
          </a:p>
        </p:txBody>
      </p:sp>
      <p:sp>
        <p:nvSpPr>
          <p:cNvPr id="6" name="Title 1">
            <a:extLst>
              <a:ext uri="{FF2B5EF4-FFF2-40B4-BE49-F238E27FC236}">
                <a16:creationId xmlns:a16="http://schemas.microsoft.com/office/drawing/2014/main" id="{79620A97-313A-4249-B574-42BD7599CDAF}"/>
              </a:ext>
            </a:extLst>
          </p:cNvPr>
          <p:cNvSpPr txBox="1">
            <a:spLocks/>
          </p:cNvSpPr>
          <p:nvPr/>
        </p:nvSpPr>
        <p:spPr>
          <a:xfrm>
            <a:off x="4356101" y="3022472"/>
            <a:ext cx="5715000" cy="322661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4000" b="1" dirty="0">
                <a:latin typeface="Times New Roman" panose="02020603050405020304" pitchFamily="18" charset="0"/>
                <a:cs typeface="Times New Roman" panose="02020603050405020304" pitchFamily="18" charset="0"/>
              </a:rPr>
              <a:t>Giải</a:t>
            </a:r>
            <a:r>
              <a:rPr lang="en-US" sz="4000" dirty="0">
                <a:latin typeface="Times New Roman" panose="02020603050405020304" pitchFamily="18" charset="0"/>
                <a:cs typeface="Times New Roman" panose="02020603050405020304" pitchFamily="18" charset="0"/>
              </a:rPr>
              <a:t>:</a:t>
            </a:r>
            <a:r>
              <a:rPr lang="vi-VN" sz="4000" dirty="0">
                <a:latin typeface="Times New Roman" panose="02020603050405020304" pitchFamily="18" charset="0"/>
                <a:cs typeface="Times New Roman" panose="02020603050405020304" pitchFamily="18" charset="0"/>
              </a:rPr>
              <a:t>   </a:t>
            </a:r>
            <a:r>
              <a:rPr lang="vi-VN" sz="4000" b="1" i="1" dirty="0">
                <a:solidFill>
                  <a:srgbClr val="FF3300"/>
                </a:solidFill>
                <a:latin typeface="Times New Roman" panose="02020603050405020304" pitchFamily="18" charset="0"/>
                <a:cs typeface="Times New Roman" panose="02020603050405020304" pitchFamily="18" charset="0"/>
              </a:rPr>
              <a:t>F</a:t>
            </a:r>
            <a:r>
              <a:rPr lang="vi-VN" sz="4000" b="1" i="1" baseline="-25000" dirty="0">
                <a:solidFill>
                  <a:srgbClr val="FF3300"/>
                </a:solidFill>
                <a:latin typeface="Times New Roman" panose="02020603050405020304" pitchFamily="18" charset="0"/>
                <a:cs typeface="Times New Roman" panose="02020603050405020304" pitchFamily="18" charset="0"/>
              </a:rPr>
              <a:t>đh</a:t>
            </a:r>
            <a:r>
              <a:rPr lang="vi-VN" sz="4000" b="1" i="1" dirty="0">
                <a:solidFill>
                  <a:srgbClr val="FF3300"/>
                </a:solidFill>
                <a:latin typeface="Times New Roman" panose="02020603050405020304" pitchFamily="18" charset="0"/>
                <a:cs typeface="Times New Roman" panose="02020603050405020304" pitchFamily="18" charset="0"/>
              </a:rPr>
              <a:t> = k | </a:t>
            </a:r>
            <a:r>
              <a:rPr lang="vi-VN" sz="4000" b="1" i="1" dirty="0">
                <a:solidFill>
                  <a:srgbClr val="FF3300"/>
                </a:solidFill>
                <a:latin typeface="Times New Roman" panose="02020603050405020304" pitchFamily="18" charset="0"/>
                <a:cs typeface="Times New Roman" panose="02020603050405020304" pitchFamily="18" charset="0"/>
                <a:sym typeface="Symbol" panose="05050102010706020507" pitchFamily="18" charset="2"/>
              </a:rPr>
              <a:t>l |</a:t>
            </a:r>
          </a:p>
          <a:p>
            <a:pPr>
              <a:lnSpc>
                <a:spcPct val="150000"/>
              </a:lnSpc>
            </a:pPr>
            <a:r>
              <a:rPr lang="vi-VN" sz="4000" dirty="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vi-VN" sz="4000" dirty="0">
                <a:solidFill>
                  <a:srgbClr val="00B0F0"/>
                </a:solidFill>
                <a:latin typeface="Times New Roman" panose="02020603050405020304" pitchFamily="18" charset="0"/>
                <a:cs typeface="Times New Roman" panose="02020603050405020304" pitchFamily="18" charset="0"/>
              </a:rPr>
              <a:t>32  = 463</a:t>
            </a:r>
            <a:r>
              <a:rPr lang="vi-VN" sz="4000" b="1" i="1" dirty="0">
                <a:solidFill>
                  <a:srgbClr val="FF3300"/>
                </a:solidFill>
                <a:latin typeface="Times New Roman" panose="02020603050405020304" pitchFamily="18" charset="0"/>
                <a:cs typeface="Times New Roman" panose="02020603050405020304" pitchFamily="18" charset="0"/>
              </a:rPr>
              <a:t> | </a:t>
            </a:r>
            <a:r>
              <a:rPr lang="vi-VN" sz="4000" b="1" i="1" dirty="0">
                <a:solidFill>
                  <a:srgbClr val="FF3300"/>
                </a:solidFill>
                <a:latin typeface="Times New Roman" panose="02020603050405020304" pitchFamily="18" charset="0"/>
                <a:cs typeface="Times New Roman" panose="02020603050405020304" pitchFamily="18" charset="0"/>
                <a:sym typeface="Symbol" panose="05050102010706020507" pitchFamily="18" charset="2"/>
              </a:rPr>
              <a:t>l |</a:t>
            </a:r>
            <a:endParaRPr lang="en-US" sz="4000" dirty="0">
              <a:solidFill>
                <a:srgbClr val="00B0F0"/>
              </a:solidFill>
              <a:latin typeface="Times New Roman" panose="02020603050405020304" pitchFamily="18" charset="0"/>
              <a:cs typeface="Times New Roman" panose="02020603050405020304" pitchFamily="18" charset="0"/>
              <a:sym typeface="Symbol" panose="05050102010706020507" pitchFamily="18" charset="2"/>
            </a:endParaRPr>
          </a:p>
          <a:p>
            <a:pPr>
              <a:lnSpc>
                <a:spcPct val="150000"/>
              </a:lnSpc>
            </a:pPr>
            <a:r>
              <a:rPr lang="vi-VN" sz="4000" dirty="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4000" dirty="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vi-VN" sz="4000" dirty="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vi-VN" sz="4000" b="1" i="1" dirty="0">
                <a:solidFill>
                  <a:srgbClr val="FF3300"/>
                </a:solidFill>
                <a:latin typeface="Times New Roman" panose="02020603050405020304" pitchFamily="18" charset="0"/>
                <a:cs typeface="Times New Roman" panose="02020603050405020304" pitchFamily="18" charset="0"/>
                <a:sym typeface="Symbol" panose="05050102010706020507" pitchFamily="18" charset="2"/>
              </a:rPr>
              <a:t>l</a:t>
            </a:r>
            <a:r>
              <a:rPr lang="en-US" sz="4000" dirty="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4000" dirty="0">
                <a:solidFill>
                  <a:srgbClr val="00B0F0"/>
                </a:solidFill>
                <a:latin typeface="Times New Roman" panose="02020603050405020304" pitchFamily="18" charset="0"/>
                <a:cs typeface="Times New Roman" panose="02020603050405020304" pitchFamily="18" charset="0"/>
              </a:rPr>
              <a:t> 0,069 m</a:t>
            </a:r>
            <a:endParaRPr lang="en-US" sz="4000" baseline="30000" dirty="0">
              <a:solidFill>
                <a:srgbClr val="00B0F0"/>
              </a:solidFill>
              <a:latin typeface="Times New Roman" panose="02020603050405020304" pitchFamily="18" charset="0"/>
              <a:cs typeface="Times New Roman" panose="02020603050405020304" pitchFamily="18" charset="0"/>
            </a:endParaRPr>
          </a:p>
        </p:txBody>
      </p:sp>
      <p:sp>
        <p:nvSpPr>
          <p:cNvPr id="7" name="Smiley Face 6">
            <a:extLst>
              <a:ext uri="{FF2B5EF4-FFF2-40B4-BE49-F238E27FC236}">
                <a16:creationId xmlns:a16="http://schemas.microsoft.com/office/drawing/2014/main" id="{8B02D59D-F9F8-4C2F-A7E9-BACDC67AB3D8}"/>
              </a:ext>
            </a:extLst>
          </p:cNvPr>
          <p:cNvSpPr/>
          <p:nvPr/>
        </p:nvSpPr>
        <p:spPr bwMode="auto">
          <a:xfrm>
            <a:off x="9829801" y="6005293"/>
            <a:ext cx="732575" cy="732575"/>
          </a:xfrm>
          <a:prstGeom prst="smileyFace">
            <a:avLst/>
          </a:prstGeom>
          <a:solidFill>
            <a:srgbClr val="FFFF00"/>
          </a:solidFill>
          <a:ln w="9525" cap="flat" cmpd="sng" algn="ctr">
            <a:solidFill>
              <a:srgbClr val="333399"/>
            </a:solidFill>
            <a:prstDash val="solid"/>
            <a:round/>
            <a:headEnd type="none" w="med" len="med"/>
            <a:tailEnd type="none" w="med" len="med"/>
          </a:ln>
          <a:effectLst>
            <a:outerShdw blurRad="50800" dist="38100" dir="5400000" algn="t" rotWithShape="0">
              <a:prstClr val="black">
                <a:alpha val="40000"/>
              </a:prstClr>
            </a:outerShdw>
          </a:effectLst>
        </p:spPr>
        <p:txBody>
          <a:bodyPr vert="horz" wrap="square" lIns="91440" tIns="45720" rIns="91440" bIns="45720" numCol="1" rtlCol="0" anchor="t" anchorCtr="0" compatLnSpc="1">
            <a:prstTxWarp prst="textNoShape">
              <a:avLst/>
            </a:prstTxWarp>
          </a:bodyPr>
          <a:lstStyle/>
          <a:p>
            <a:endParaRPr lang="vi-VN">
              <a:latin typeface="Arial" charset="0"/>
            </a:endParaRPr>
          </a:p>
        </p:txBody>
      </p:sp>
      <p:sp>
        <p:nvSpPr>
          <p:cNvPr id="8" name="TextBox 7">
            <a:extLst>
              <a:ext uri="{FF2B5EF4-FFF2-40B4-BE49-F238E27FC236}">
                <a16:creationId xmlns:a16="http://schemas.microsoft.com/office/drawing/2014/main" id="{4DB84C96-9535-4349-BC7F-FC6C12BEFE01}"/>
              </a:ext>
            </a:extLst>
          </p:cNvPr>
          <p:cNvSpPr txBox="1"/>
          <p:nvPr/>
        </p:nvSpPr>
        <p:spPr>
          <a:xfrm>
            <a:off x="1532747" y="512549"/>
            <a:ext cx="1800762" cy="523220"/>
          </a:xfrm>
          <a:prstGeom prst="rect">
            <a:avLst/>
          </a:prstGeom>
          <a:noFill/>
        </p:spPr>
        <p:txBody>
          <a:bodyPr wrap="square">
            <a:spAutoFit/>
          </a:bodyPr>
          <a:lstStyle/>
          <a:p>
            <a:pPr>
              <a:defRPr/>
            </a:pPr>
            <a:r>
              <a:rPr lang="en-US" sz="2800" b="1" dirty="0">
                <a:ln w="0"/>
                <a:solidFill>
                  <a:srgbClr val="FF0000"/>
                </a:solidFill>
              </a:rPr>
              <a:t>BÀI TẬP </a:t>
            </a:r>
            <a:r>
              <a:rPr lang="en-US" sz="2800" b="1" dirty="0" smtClean="0">
                <a:ln w="0"/>
                <a:solidFill>
                  <a:srgbClr val="FF0000"/>
                </a:solidFill>
              </a:rPr>
              <a:t>4</a:t>
            </a:r>
            <a:endParaRPr lang="en-US" sz="2800" b="1" dirty="0">
              <a:ln w="0"/>
              <a:solidFill>
                <a:srgbClr val="FF0000"/>
              </a:solidFill>
            </a:endParaRPr>
          </a:p>
        </p:txBody>
      </p:sp>
    </p:spTree>
    <p:extLst>
      <p:ext uri="{BB962C8B-B14F-4D97-AF65-F5344CB8AC3E}">
        <p14:creationId xmlns:p14="http://schemas.microsoft.com/office/powerpoint/2010/main" val="2491321673"/>
      </p:ext>
    </p:extLst>
  </p:cSld>
  <p:clrMapOvr>
    <a:masterClrMapping/>
  </p:clrMapOvr>
  <p:transition>
    <p:fade/>
  </p:transition>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wipe(left)">
                                      <p:cBhvr>
                                        <p:cTn id="11" dur="500"/>
                                        <p:tgtEl>
                                          <p:spTgt spid="6">
                                            <p:txEl>
                                              <p:pRg st="1" end="1"/>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wipe(left)">
                                      <p:cBhvr>
                                        <p:cTn id="15" dur="500"/>
                                        <p:tgtEl>
                                          <p:spTgt spid="6">
                                            <p:txEl>
                                              <p:pRg st="2" end="2"/>
                                            </p:txEl>
                                          </p:spTgt>
                                        </p:tgtEl>
                                      </p:cBhvr>
                                    </p:animEffect>
                                  </p:childTnLst>
                                </p:cTn>
                              </p:par>
                            </p:childTnLst>
                          </p:cTn>
                        </p:par>
                      </p:childTnLst>
                    </p:cTn>
                  </p:par>
                </p:childTnLst>
              </p:cTn>
              <p:nextCondLst>
                <p:cond evt="onClick" delay="0">
                  <p:tgtEl>
                    <p:spTgt spid="5"/>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5">
                                            <p:bg/>
                                          </p:spTgt>
                                        </p:tgtEl>
                                        <p:attrNameLst>
                                          <p:attrName>style.visibility</p:attrName>
                                        </p:attrNameLst>
                                      </p:cBhvr>
                                      <p:to>
                                        <p:strVal val="visible"/>
                                      </p:to>
                                    </p:set>
                                    <p:animEffect transition="in" filter="wipe(left)">
                                      <p:cBhvr>
                                        <p:cTn id="21" dur="500"/>
                                        <p:tgtEl>
                                          <p:spTgt spid="5">
                                            <p:bg/>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5">
                                            <p:txEl>
                                              <p:pRg st="0" end="0"/>
                                            </p:txEl>
                                          </p:spTgt>
                                        </p:tgtEl>
                                        <p:attrNameLst>
                                          <p:attrName>style.visibility</p:attrName>
                                        </p:attrNameLst>
                                      </p:cBhvr>
                                      <p:to>
                                        <p:strVal val="visible"/>
                                      </p:to>
                                    </p:set>
                                    <p:animEffect transition="in" filter="wipe(left)">
                                      <p:cBhvr>
                                        <p:cTn id="26" dur="500"/>
                                        <p:tgtEl>
                                          <p:spTgt spid="5">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5">
                                            <p:txEl>
                                              <p:pRg st="1" end="1"/>
                                            </p:txEl>
                                          </p:spTgt>
                                        </p:tgtEl>
                                        <p:attrNameLst>
                                          <p:attrName>style.visibility</p:attrName>
                                        </p:attrNameLst>
                                      </p:cBhvr>
                                      <p:to>
                                        <p:strVal val="visible"/>
                                      </p:to>
                                    </p:set>
                                    <p:animEffect transition="in" filter="wipe(left)">
                                      <p:cBhvr>
                                        <p:cTn id="31" dur="500"/>
                                        <p:tgtEl>
                                          <p:spTgt spid="5">
                                            <p:txEl>
                                              <p:pRg st="1" end="1"/>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5">
                                            <p:txEl>
                                              <p:pRg st="2" end="2"/>
                                            </p:txEl>
                                          </p:spTgt>
                                        </p:tgtEl>
                                        <p:attrNameLst>
                                          <p:attrName>style.visibility</p:attrName>
                                        </p:attrNameLst>
                                      </p:cBhvr>
                                      <p:to>
                                        <p:strVal val="visible"/>
                                      </p:to>
                                    </p:set>
                                    <p:animEffect transition="in" filter="wipe(left)">
                                      <p:cBhvr>
                                        <p:cTn id="36" dur="500"/>
                                        <p:tgtEl>
                                          <p:spTgt spid="5">
                                            <p:txEl>
                                              <p:pRg st="2" end="2"/>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5">
                                            <p:txEl>
                                              <p:pRg st="3" end="3"/>
                                            </p:txEl>
                                          </p:spTgt>
                                        </p:tgtEl>
                                        <p:attrNameLst>
                                          <p:attrName>style.visibility</p:attrName>
                                        </p:attrNameLst>
                                      </p:cBhvr>
                                      <p:to>
                                        <p:strVal val="visible"/>
                                      </p:to>
                                    </p:set>
                                    <p:animEffect transition="in" filter="wipe(left)">
                                      <p:cBhvr>
                                        <p:cTn id="41" dur="500"/>
                                        <p:tgtEl>
                                          <p:spTgt spid="5">
                                            <p:txEl>
                                              <p:pRg st="3" end="3"/>
                                            </p:txEl>
                                          </p:spTgt>
                                        </p:tgtEl>
                                      </p:cBhvr>
                                    </p:animEffect>
                                  </p:childTnLst>
                                </p:cTn>
                              </p:par>
                            </p:childTnLst>
                          </p:cTn>
                        </p:par>
                      </p:childTnLst>
                    </p:cTn>
                  </p:par>
                </p:childTnLst>
              </p:cTn>
              <p:nextCondLst>
                <p:cond evt="onClick" delay="0">
                  <p:tgtEl>
                    <p:spTgt spid="7"/>
                  </p:tgtEl>
                </p:cond>
              </p:nextCondLst>
            </p:seq>
          </p:childTnLst>
        </p:cTn>
      </p:par>
    </p:tnLst>
    <p:bldLst>
      <p:bldP spid="5" grpId="0" build="p" animBg="1"/>
      <p:bldP spid="6"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p:cNvSpPr>
            <a:spLocks noGrp="1"/>
          </p:cNvSpPr>
          <p:nvPr>
            <p:ph idx="1"/>
          </p:nvPr>
        </p:nvSpPr>
        <p:spPr>
          <a:xfrm>
            <a:off x="304800" y="1295401"/>
            <a:ext cx="11684000" cy="4830763"/>
          </a:xfrm>
        </p:spPr>
        <p:txBody>
          <a:bodyPr/>
          <a:lstStyle/>
          <a:p>
            <a:pPr marL="0" indent="0" algn="ctr">
              <a:buFontTx/>
              <a:buNone/>
            </a:pPr>
            <a:endParaRPr lang="en-US" sz="4000" b="1" dirty="0" smtClean="0">
              <a:solidFill>
                <a:srgbClr val="FF0000"/>
              </a:solidFill>
            </a:endParaRPr>
          </a:p>
          <a:p>
            <a:pPr marL="0" indent="0" algn="ctr">
              <a:buFontTx/>
              <a:buNone/>
            </a:pPr>
            <a:endParaRPr lang="en-US" b="1" dirty="0" smtClean="0">
              <a:solidFill>
                <a:srgbClr val="FF0000"/>
              </a:solidFill>
            </a:endParaRPr>
          </a:p>
          <a:p>
            <a:pPr marL="0" indent="0" algn="ctr">
              <a:buFontTx/>
              <a:buNone/>
            </a:pPr>
            <a:endParaRPr lang="en-US" b="1" dirty="0" smtClean="0">
              <a:solidFill>
                <a:srgbClr val="FF0000"/>
              </a:solidFill>
            </a:endParaRPr>
          </a:p>
        </p:txBody>
      </p:sp>
      <p:pic>
        <p:nvPicPr>
          <p:cNvPr id="4" name="TiengPhaoHoa-V.A-3642523.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extLst>
              <a:ext uri="{28A0092B-C50C-407E-A947-70E740481C1C}">
                <a14:useLocalDpi xmlns:a14="http://schemas.microsoft.com/office/drawing/2010/main" val="0"/>
              </a:ext>
            </a:extLst>
          </a:blip>
          <a:srcRect/>
          <a:stretch>
            <a:fillRect/>
          </a:stretch>
        </p:blipFill>
        <p:spPr bwMode="auto">
          <a:xfrm>
            <a:off x="5892800" y="381000"/>
            <a:ext cx="8128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27200" y="2057400"/>
            <a:ext cx="8709891" cy="43685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134936" y="1346886"/>
            <a:ext cx="12461873" cy="2543779"/>
          </a:xfrm>
          <a:prstGeom prst="rect">
            <a:avLst/>
          </a:prstGeom>
          <a:noFill/>
        </p:spPr>
        <p:txBody>
          <a:bodyPr wrap="none" lIns="91440" tIns="45720" rIns="91440" bIns="45720">
            <a:prstTxWarp prst="textArchUp">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smtClean="0">
                <a:ln w="11430"/>
                <a:solidFill>
                  <a:srgbClr val="FF0000"/>
                </a:solidFill>
                <a:effectLst>
                  <a:outerShdw blurRad="50800" dist="39000" dir="5460000" algn="tl">
                    <a:srgbClr val="000000">
                      <a:alpha val="38000"/>
                    </a:srgbClr>
                  </a:outerShdw>
                </a:effectLst>
              </a:rPr>
              <a:t>CẢM ƠN QUÝ THẦY CÔ ĐÃ ĐẾN THĂM LỚP</a:t>
            </a:r>
            <a:endParaRPr lang="en-US" sz="5400" b="1" cap="none" spc="0" dirty="0">
              <a:ln w="11430"/>
              <a:solidFill>
                <a:srgbClr val="FF0000"/>
              </a:soli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196500274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29398"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659F093-64E8-4907-A378-5D0DBD9D3530}"/>
              </a:ext>
            </a:extLst>
          </p:cNvPr>
          <p:cNvSpPr/>
          <p:nvPr/>
        </p:nvSpPr>
        <p:spPr>
          <a:xfrm>
            <a:off x="1757908" y="376530"/>
            <a:ext cx="8218984" cy="2599751"/>
          </a:xfrm>
          <a:prstGeom prst="rect">
            <a:avLst/>
          </a:prstGeom>
        </p:spPr>
        <p:txBody>
          <a:bodyPr wrap="square">
            <a:spAutoFit/>
          </a:bodyPr>
          <a:lstStyle/>
          <a:p>
            <a:pPr algn="just">
              <a:lnSpc>
                <a:spcPct val="150000"/>
              </a:lnSpc>
              <a:spcAft>
                <a:spcPts val="800"/>
              </a:spcAft>
            </a:pPr>
            <a:r>
              <a:rPr lang="vi-VN" sz="2800" dirty="0">
                <a:latin typeface="Times New Roman" panose="02020603050405020304" pitchFamily="18" charset="0"/>
                <a:ea typeface="Arial" panose="020B0604020202020204" pitchFamily="34" charset="0"/>
                <a:cs typeface="Times New Roman" panose="02020603050405020304" pitchFamily="18" charset="0"/>
              </a:rPr>
              <a:t>	 </a:t>
            </a:r>
            <a:r>
              <a:rPr lang="it-IT" sz="2800" dirty="0">
                <a:latin typeface="Times New Roman" panose="02020603050405020304" pitchFamily="18" charset="0"/>
                <a:ea typeface="Arial" panose="020B0604020202020204" pitchFamily="34" charset="0"/>
                <a:cs typeface="Times New Roman" panose="02020603050405020304" pitchFamily="18" charset="0"/>
              </a:rPr>
              <a:t>Một lò xo có độ </a:t>
            </a:r>
            <a:r>
              <a:rPr lang="it-IT" sz="2800">
                <a:latin typeface="Times New Roman" panose="02020603050405020304" pitchFamily="18" charset="0"/>
                <a:ea typeface="Arial" panose="020B0604020202020204" pitchFamily="34" charset="0"/>
                <a:cs typeface="Times New Roman" panose="02020603050405020304" pitchFamily="18" charset="0"/>
              </a:rPr>
              <a:t>cứng </a:t>
            </a:r>
            <a:r>
              <a:rPr lang="vi-VN" sz="2800">
                <a:latin typeface="Times New Roman" panose="02020603050405020304" pitchFamily="18" charset="0"/>
                <a:ea typeface="Arial" panose="020B0604020202020204" pitchFamily="34" charset="0"/>
                <a:cs typeface="Times New Roman" panose="02020603050405020304" pitchFamily="18" charset="0"/>
              </a:rPr>
              <a:t>25 78</a:t>
            </a:r>
            <a:r>
              <a:rPr lang="it-IT" sz="2800">
                <a:latin typeface="Times New Roman" panose="02020603050405020304" pitchFamily="18" charset="0"/>
                <a:ea typeface="Arial" panose="020B0604020202020204" pitchFamily="34" charset="0"/>
                <a:cs typeface="Times New Roman" panose="02020603050405020304" pitchFamily="18" charset="0"/>
              </a:rPr>
              <a:t>0 </a:t>
            </a:r>
            <a:r>
              <a:rPr lang="it-IT" sz="2800" dirty="0">
                <a:latin typeface="Times New Roman" panose="02020603050405020304" pitchFamily="18" charset="0"/>
                <a:ea typeface="Arial" panose="020B0604020202020204" pitchFamily="34" charset="0"/>
                <a:cs typeface="Times New Roman" panose="02020603050405020304" pitchFamily="18" charset="0"/>
              </a:rPr>
              <a:t>N/m ban đầu </a:t>
            </a:r>
            <a:r>
              <a:rPr lang="it-IT" sz="2800">
                <a:latin typeface="Times New Roman" panose="02020603050405020304" pitchFamily="18" charset="0"/>
                <a:ea typeface="Arial" panose="020B0604020202020204" pitchFamily="34" charset="0"/>
                <a:cs typeface="Times New Roman" panose="02020603050405020304" pitchFamily="18" charset="0"/>
              </a:rPr>
              <a:t>dài 0,0</a:t>
            </a:r>
            <a:r>
              <a:rPr lang="vi-VN" sz="2800">
                <a:latin typeface="Times New Roman" panose="02020603050405020304" pitchFamily="18" charset="0"/>
                <a:ea typeface="Arial" panose="020B0604020202020204" pitchFamily="34" charset="0"/>
                <a:cs typeface="Times New Roman" panose="02020603050405020304" pitchFamily="18" charset="0"/>
              </a:rPr>
              <a:t>9</a:t>
            </a:r>
            <a:r>
              <a:rPr lang="it-IT" sz="2800">
                <a:latin typeface="Times New Roman" panose="02020603050405020304" pitchFamily="18" charset="0"/>
                <a:ea typeface="Arial" panose="020B0604020202020204" pitchFamily="34" charset="0"/>
                <a:cs typeface="Times New Roman" panose="02020603050405020304" pitchFamily="18" charset="0"/>
              </a:rPr>
              <a:t> </a:t>
            </a:r>
            <a:r>
              <a:rPr lang="it-IT" sz="2800" dirty="0">
                <a:latin typeface="Times New Roman" panose="02020603050405020304" pitchFamily="18" charset="0"/>
                <a:ea typeface="Arial" panose="020B0604020202020204" pitchFamily="34" charset="0"/>
                <a:cs typeface="Times New Roman" panose="02020603050405020304" pitchFamily="18" charset="0"/>
              </a:rPr>
              <a:t>m khi bị kéo dài đến chiều </a:t>
            </a:r>
            <a:r>
              <a:rPr lang="it-IT" sz="2800">
                <a:latin typeface="Times New Roman" panose="02020603050405020304" pitchFamily="18" charset="0"/>
                <a:ea typeface="Arial" panose="020B0604020202020204" pitchFamily="34" charset="0"/>
                <a:cs typeface="Times New Roman" panose="02020603050405020304" pitchFamily="18" charset="0"/>
              </a:rPr>
              <a:t>dài</a:t>
            </a:r>
            <a:r>
              <a:rPr lang="it-IT" sz="2800" i="1">
                <a:latin typeface="Times New Roman" panose="02020603050405020304" pitchFamily="18" charset="0"/>
                <a:ea typeface="Arial" panose="020B0604020202020204" pitchFamily="34" charset="0"/>
                <a:cs typeface="Times New Roman" panose="02020603050405020304" pitchFamily="18" charset="0"/>
              </a:rPr>
              <a:t> </a:t>
            </a:r>
            <a:r>
              <a:rPr lang="it-IT" sz="2800">
                <a:latin typeface="Times New Roman" panose="02020603050405020304" pitchFamily="18" charset="0"/>
                <a:ea typeface="Arial" panose="020B0604020202020204" pitchFamily="34" charset="0"/>
                <a:cs typeface="Times New Roman" panose="02020603050405020304" pitchFamily="18" charset="0"/>
              </a:rPr>
              <a:t>là </a:t>
            </a:r>
            <a:r>
              <a:rPr lang="it-IT" sz="2800" dirty="0">
                <a:latin typeface="Times New Roman" panose="02020603050405020304" pitchFamily="18" charset="0"/>
                <a:ea typeface="Arial" panose="020B0604020202020204" pitchFamily="34" charset="0"/>
                <a:cs typeface="Times New Roman" panose="02020603050405020304" pitchFamily="18" charset="0"/>
              </a:rPr>
              <a:t>bao nhiêu (còn trong giới hạn đàn hồi) thì đo được lực đàn hồi </a:t>
            </a:r>
            <a:r>
              <a:rPr lang="vi-VN" sz="2800">
                <a:latin typeface="Times New Roman" panose="02020603050405020304" pitchFamily="18" charset="0"/>
                <a:ea typeface="Arial" panose="020B0604020202020204" pitchFamily="34" charset="0"/>
                <a:cs typeface="Times New Roman" panose="02020603050405020304" pitchFamily="18" charset="0"/>
              </a:rPr>
              <a:t/>
            </a:r>
            <a:br>
              <a:rPr lang="vi-VN" sz="2800">
                <a:latin typeface="Times New Roman" panose="02020603050405020304" pitchFamily="18" charset="0"/>
                <a:ea typeface="Arial" panose="020B0604020202020204" pitchFamily="34" charset="0"/>
                <a:cs typeface="Times New Roman" panose="02020603050405020304" pitchFamily="18" charset="0"/>
              </a:rPr>
            </a:br>
            <a:r>
              <a:rPr lang="vi-VN" sz="2800">
                <a:latin typeface="Times New Roman" panose="02020603050405020304" pitchFamily="18" charset="0"/>
                <a:ea typeface="Arial" panose="020B0604020202020204" pitchFamily="34" charset="0"/>
                <a:cs typeface="Times New Roman" panose="02020603050405020304" pitchFamily="18" charset="0"/>
              </a:rPr>
              <a:t>430</a:t>
            </a:r>
            <a:r>
              <a:rPr lang="it-IT" sz="2800">
                <a:latin typeface="Times New Roman" panose="02020603050405020304" pitchFamily="18" charset="0"/>
                <a:ea typeface="Arial" panose="020B0604020202020204" pitchFamily="34" charset="0"/>
                <a:cs typeface="Times New Roman" panose="02020603050405020304" pitchFamily="18" charset="0"/>
              </a:rPr>
              <a:t> </a:t>
            </a:r>
            <a:r>
              <a:rPr lang="it-IT" sz="2800" dirty="0">
                <a:latin typeface="Times New Roman" panose="02020603050405020304" pitchFamily="18" charset="0"/>
                <a:ea typeface="Arial" panose="020B0604020202020204" pitchFamily="34" charset="0"/>
                <a:cs typeface="Times New Roman" panose="02020603050405020304" pitchFamily="18" charset="0"/>
              </a:rPr>
              <a:t>N?</a:t>
            </a:r>
            <a:endParaRPr lang="vi-VN" sz="2400" dirty="0">
              <a:ea typeface="Arial" panose="020B0604020202020204" pitchFamily="34" charset="0"/>
              <a:cs typeface="Times New Roman" panose="02020603050405020304" pitchFamily="18" charset="0"/>
            </a:endParaRPr>
          </a:p>
        </p:txBody>
      </p:sp>
      <p:sp>
        <p:nvSpPr>
          <p:cNvPr id="6" name="Title 1">
            <a:extLst>
              <a:ext uri="{FF2B5EF4-FFF2-40B4-BE49-F238E27FC236}">
                <a16:creationId xmlns:a16="http://schemas.microsoft.com/office/drawing/2014/main" id="{F66D575C-01EA-409B-A68F-C63300BD7A65}"/>
              </a:ext>
            </a:extLst>
          </p:cNvPr>
          <p:cNvSpPr txBox="1">
            <a:spLocks/>
          </p:cNvSpPr>
          <p:nvPr/>
        </p:nvSpPr>
        <p:spPr>
          <a:xfrm>
            <a:off x="1637831" y="3200401"/>
            <a:ext cx="2556686" cy="3226617"/>
          </a:xfrm>
          <a:prstGeom prst="rect">
            <a:avLst/>
          </a:prstGeom>
          <a:solidFill>
            <a:schemeClr val="accent1">
              <a:lumMod val="20000"/>
              <a:lumOff val="80000"/>
            </a:schemeClr>
          </a:solidFill>
        </p:spPr>
        <p:txBody>
          <a:bodyPr vert="horz" lIns="91440" tIns="45720" rIns="91440" bIns="45720" rtlCol="0" anchor="ct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3600" b="1">
                <a:latin typeface="Times New Roman" panose="02020603050405020304" pitchFamily="18" charset="0"/>
                <a:cs typeface="Times New Roman" panose="02020603050405020304" pitchFamily="18" charset="0"/>
              </a:rPr>
              <a:t>TT</a:t>
            </a:r>
            <a:r>
              <a:rPr lang="en-US" sz="3600">
                <a:latin typeface="Times New Roman" panose="02020603050405020304" pitchFamily="18" charset="0"/>
                <a:cs typeface="Times New Roman" panose="02020603050405020304" pitchFamily="18" charset="0"/>
              </a:rPr>
              <a:t>: </a:t>
            </a:r>
          </a:p>
          <a:p>
            <a:pPr>
              <a:lnSpc>
                <a:spcPct val="150000"/>
              </a:lnSpc>
            </a:pPr>
            <a:r>
              <a:rPr lang="vi-VN" sz="3600" i="1">
                <a:solidFill>
                  <a:schemeClr val="accent6"/>
                </a:solidFill>
                <a:latin typeface="Times New Roman" panose="02020603050405020304" pitchFamily="18" charset="0"/>
                <a:ea typeface="Arial" panose="020B0604020202020204" pitchFamily="34" charset="0"/>
                <a:cs typeface="Times New Roman" panose="02020603050405020304" pitchFamily="18" charset="0"/>
              </a:rPr>
              <a:t>k</a:t>
            </a:r>
            <a:r>
              <a:rPr lang="vi-VN" sz="3600">
                <a:solidFill>
                  <a:schemeClr val="accent6"/>
                </a:solidFill>
                <a:latin typeface="Times New Roman" panose="02020603050405020304" pitchFamily="18" charset="0"/>
                <a:ea typeface="Arial" panose="020B0604020202020204" pitchFamily="34" charset="0"/>
                <a:cs typeface="Times New Roman" panose="02020603050405020304" pitchFamily="18" charset="0"/>
              </a:rPr>
              <a:t> = 25 780 N/m </a:t>
            </a:r>
          </a:p>
          <a:p>
            <a:pPr>
              <a:lnSpc>
                <a:spcPct val="150000"/>
              </a:lnSpc>
            </a:pPr>
            <a:r>
              <a:rPr lang="vi-VN" sz="3600" i="1">
                <a:solidFill>
                  <a:srgbClr val="333399"/>
                </a:solidFill>
                <a:latin typeface="Times New Roman" panose="02020603050405020304" pitchFamily="18" charset="0"/>
                <a:ea typeface="Arial" panose="020B0604020202020204" pitchFamily="34" charset="0"/>
                <a:cs typeface="Times New Roman" panose="02020603050405020304" pitchFamily="18" charset="0"/>
              </a:rPr>
              <a:t>l</a:t>
            </a:r>
            <a:r>
              <a:rPr lang="vi-VN" sz="3600" baseline="-25000">
                <a:solidFill>
                  <a:srgbClr val="333399"/>
                </a:solidFill>
                <a:latin typeface="Times New Roman" panose="02020603050405020304" pitchFamily="18" charset="0"/>
                <a:ea typeface="Arial" panose="020B0604020202020204" pitchFamily="34" charset="0"/>
                <a:cs typeface="Times New Roman" panose="02020603050405020304" pitchFamily="18" charset="0"/>
              </a:rPr>
              <a:t>o</a:t>
            </a:r>
            <a:r>
              <a:rPr lang="vi-VN" sz="3600">
                <a:solidFill>
                  <a:srgbClr val="333399"/>
                </a:solidFill>
                <a:latin typeface="Times New Roman" panose="02020603050405020304" pitchFamily="18" charset="0"/>
                <a:ea typeface="Arial" panose="020B0604020202020204" pitchFamily="34" charset="0"/>
                <a:cs typeface="Times New Roman" panose="02020603050405020304" pitchFamily="18" charset="0"/>
              </a:rPr>
              <a:t> = 0,09 m</a:t>
            </a:r>
          </a:p>
          <a:p>
            <a:pPr>
              <a:lnSpc>
                <a:spcPct val="150000"/>
              </a:lnSpc>
            </a:pPr>
            <a:r>
              <a:rPr lang="vi-VN" sz="3600" i="1">
                <a:solidFill>
                  <a:srgbClr val="333399"/>
                </a:solidFill>
                <a:latin typeface="Times New Roman" panose="02020603050405020304" pitchFamily="18" charset="0"/>
                <a:ea typeface="Arial" panose="020B0604020202020204" pitchFamily="34" charset="0"/>
                <a:cs typeface="Times New Roman" panose="02020603050405020304" pitchFamily="18" charset="0"/>
              </a:rPr>
              <a:t>F</a:t>
            </a:r>
            <a:r>
              <a:rPr lang="vi-VN" sz="3600" i="1" baseline="-25000">
                <a:solidFill>
                  <a:srgbClr val="333399"/>
                </a:solidFill>
                <a:latin typeface="Times New Roman" panose="02020603050405020304" pitchFamily="18" charset="0"/>
                <a:ea typeface="Arial" panose="020B0604020202020204" pitchFamily="34" charset="0"/>
                <a:cs typeface="Times New Roman" panose="02020603050405020304" pitchFamily="18" charset="0"/>
              </a:rPr>
              <a:t>đh</a:t>
            </a:r>
            <a:r>
              <a:rPr lang="vi-VN" sz="3600">
                <a:solidFill>
                  <a:srgbClr val="333399"/>
                </a:solidFill>
                <a:latin typeface="Times New Roman" panose="02020603050405020304" pitchFamily="18" charset="0"/>
                <a:ea typeface="Arial" panose="020B0604020202020204" pitchFamily="34" charset="0"/>
                <a:cs typeface="Times New Roman" panose="02020603050405020304" pitchFamily="18" charset="0"/>
              </a:rPr>
              <a:t> = 430 N </a:t>
            </a:r>
          </a:p>
          <a:p>
            <a:pPr>
              <a:lnSpc>
                <a:spcPct val="150000"/>
              </a:lnSpc>
            </a:pPr>
            <a:r>
              <a:rPr lang="it-IT" sz="3600" i="1">
                <a:solidFill>
                  <a:srgbClr val="FF0000"/>
                </a:solidFill>
                <a:latin typeface="Times New Roman" panose="02020603050405020304" pitchFamily="18" charset="0"/>
                <a:ea typeface="Arial" panose="020B0604020202020204" pitchFamily="34" charset="0"/>
                <a:cs typeface="Times New Roman" panose="02020603050405020304" pitchFamily="18" charset="0"/>
              </a:rPr>
              <a:t>l</a:t>
            </a:r>
            <a:r>
              <a:rPr lang="vi-VN" sz="3600">
                <a:solidFill>
                  <a:srgbClr val="FF0000"/>
                </a:solidFill>
                <a:latin typeface="Times New Roman" panose="02020603050405020304" pitchFamily="18" charset="0"/>
                <a:ea typeface="Arial" panose="020B0604020202020204" pitchFamily="34" charset="0"/>
                <a:cs typeface="Times New Roman" panose="02020603050405020304" pitchFamily="18" charset="0"/>
              </a:rPr>
              <a:t> </a:t>
            </a:r>
            <a:r>
              <a:rPr lang="vi-VN" sz="3600">
                <a:solidFill>
                  <a:srgbClr val="FF3300"/>
                </a:solidFill>
                <a:latin typeface="Times New Roman" panose="02020603050405020304" pitchFamily="18" charset="0"/>
                <a:ea typeface="Arial" panose="020B0604020202020204" pitchFamily="34" charset="0"/>
                <a:cs typeface="Times New Roman" panose="02020603050405020304" pitchFamily="18" charset="0"/>
              </a:rPr>
              <a:t>= </a:t>
            </a:r>
            <a:r>
              <a:rPr lang="en-US" sz="3600">
                <a:solidFill>
                  <a:srgbClr val="FF3300"/>
                </a:solidFill>
                <a:latin typeface="Times New Roman" panose="02020603050405020304" pitchFamily="18" charset="0"/>
                <a:cs typeface="Times New Roman" panose="02020603050405020304" pitchFamily="18" charset="0"/>
              </a:rPr>
              <a:t>? </a:t>
            </a:r>
            <a:endParaRPr lang="en-US" sz="3600" dirty="0">
              <a:solidFill>
                <a:srgbClr val="FF3300"/>
              </a:solidFill>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AD2315AD-1E83-42E7-AAFA-46EBFC844ECD}"/>
              </a:ext>
            </a:extLst>
          </p:cNvPr>
          <p:cNvSpPr txBox="1">
            <a:spLocks/>
          </p:cNvSpPr>
          <p:nvPr/>
        </p:nvSpPr>
        <p:spPr>
          <a:xfrm>
            <a:off x="4261892" y="2895600"/>
            <a:ext cx="6172200" cy="34465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4000" b="1">
                <a:latin typeface="Times New Roman" panose="02020603050405020304" pitchFamily="18" charset="0"/>
                <a:cs typeface="Times New Roman" panose="02020603050405020304" pitchFamily="18" charset="0"/>
              </a:rPr>
              <a:t>Giải</a:t>
            </a:r>
            <a:r>
              <a:rPr lang="en-US" sz="4000">
                <a:latin typeface="Times New Roman" panose="02020603050405020304" pitchFamily="18" charset="0"/>
                <a:cs typeface="Times New Roman" panose="02020603050405020304" pitchFamily="18" charset="0"/>
              </a:rPr>
              <a:t>:</a:t>
            </a:r>
            <a:r>
              <a:rPr lang="vi-VN" sz="4000">
                <a:latin typeface="Times New Roman" panose="02020603050405020304" pitchFamily="18" charset="0"/>
                <a:cs typeface="Times New Roman" panose="02020603050405020304" pitchFamily="18" charset="0"/>
              </a:rPr>
              <a:t>   </a:t>
            </a:r>
          </a:p>
          <a:p>
            <a:pPr>
              <a:lnSpc>
                <a:spcPct val="150000"/>
              </a:lnSpc>
            </a:pPr>
            <a:r>
              <a:rPr lang="vi-VN" sz="4000" b="1" i="1">
                <a:solidFill>
                  <a:srgbClr val="FF3300"/>
                </a:solidFill>
                <a:latin typeface="Times New Roman" panose="02020603050405020304" pitchFamily="18" charset="0"/>
                <a:cs typeface="Times New Roman" panose="02020603050405020304" pitchFamily="18" charset="0"/>
              </a:rPr>
              <a:t>      F</a:t>
            </a:r>
            <a:r>
              <a:rPr lang="vi-VN" sz="4000" b="1" i="1" baseline="-25000">
                <a:solidFill>
                  <a:srgbClr val="FF3300"/>
                </a:solidFill>
                <a:latin typeface="Times New Roman" panose="02020603050405020304" pitchFamily="18" charset="0"/>
                <a:cs typeface="Times New Roman" panose="02020603050405020304" pitchFamily="18" charset="0"/>
              </a:rPr>
              <a:t>đh</a:t>
            </a:r>
            <a:r>
              <a:rPr lang="vi-VN" sz="4000" b="1" i="1">
                <a:solidFill>
                  <a:srgbClr val="FF3300"/>
                </a:solidFill>
                <a:latin typeface="Times New Roman" panose="02020603050405020304" pitchFamily="18" charset="0"/>
                <a:cs typeface="Times New Roman" panose="02020603050405020304" pitchFamily="18" charset="0"/>
              </a:rPr>
              <a:t> = k | </a:t>
            </a:r>
            <a:r>
              <a:rPr lang="vi-VN" sz="4000" b="1" i="1">
                <a:solidFill>
                  <a:srgbClr val="FF3300"/>
                </a:solidFill>
                <a:latin typeface="Times New Roman" panose="02020603050405020304" pitchFamily="18" charset="0"/>
                <a:cs typeface="Times New Roman" panose="02020603050405020304" pitchFamily="18" charset="0"/>
                <a:sym typeface="Symbol" panose="05050102010706020507" pitchFamily="18" charset="2"/>
              </a:rPr>
              <a:t>l | = k |l - l</a:t>
            </a:r>
            <a:r>
              <a:rPr lang="vi-VN" sz="4000" b="1" i="1" baseline="-25000">
                <a:solidFill>
                  <a:srgbClr val="FF3300"/>
                </a:solidFill>
                <a:latin typeface="Times New Roman" panose="02020603050405020304" pitchFamily="18" charset="0"/>
                <a:cs typeface="Times New Roman" panose="02020603050405020304" pitchFamily="18" charset="0"/>
                <a:sym typeface="Symbol" panose="05050102010706020507" pitchFamily="18" charset="2"/>
              </a:rPr>
              <a:t>o</a:t>
            </a:r>
            <a:r>
              <a:rPr lang="vi-VN" sz="4000" b="1" i="1">
                <a:solidFill>
                  <a:srgbClr val="FF3300"/>
                </a:solidFill>
                <a:latin typeface="Times New Roman" panose="02020603050405020304" pitchFamily="18" charset="0"/>
                <a:cs typeface="Times New Roman" panose="02020603050405020304" pitchFamily="18" charset="0"/>
                <a:sym typeface="Symbol" panose="05050102010706020507" pitchFamily="18" charset="2"/>
              </a:rPr>
              <a:t>|</a:t>
            </a:r>
          </a:p>
          <a:p>
            <a:pPr>
              <a:lnSpc>
                <a:spcPct val="150000"/>
              </a:lnSpc>
            </a:pPr>
            <a:r>
              <a:rPr lang="vi-VN" sz="40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430</a:t>
            </a:r>
            <a:r>
              <a:rPr lang="vi-VN" sz="4000">
                <a:solidFill>
                  <a:srgbClr val="00B0F0"/>
                </a:solidFill>
                <a:latin typeface="Times New Roman" panose="02020603050405020304" pitchFamily="18" charset="0"/>
                <a:cs typeface="Times New Roman" panose="02020603050405020304" pitchFamily="18" charset="0"/>
              </a:rPr>
              <a:t> = 25780</a:t>
            </a:r>
            <a:r>
              <a:rPr lang="vi-VN" sz="4000" b="1" i="1">
                <a:solidFill>
                  <a:srgbClr val="FF3300"/>
                </a:solidFill>
                <a:latin typeface="Times New Roman" panose="02020603050405020304" pitchFamily="18" charset="0"/>
                <a:cs typeface="Times New Roman" panose="02020603050405020304" pitchFamily="18" charset="0"/>
              </a:rPr>
              <a:t> </a:t>
            </a:r>
            <a:r>
              <a:rPr lang="vi-VN" sz="4000" i="1">
                <a:solidFill>
                  <a:srgbClr val="00B0F0"/>
                </a:solidFill>
                <a:latin typeface="Times New Roman" panose="02020603050405020304" pitchFamily="18" charset="0"/>
                <a:cs typeface="Times New Roman" panose="02020603050405020304" pitchFamily="18" charset="0"/>
              </a:rPr>
              <a:t>( </a:t>
            </a:r>
            <a:r>
              <a:rPr lang="vi-VN" sz="4000" i="1">
                <a:solidFill>
                  <a:srgbClr val="FF0000"/>
                </a:solidFill>
                <a:latin typeface="Times New Roman" panose="02020603050405020304" pitchFamily="18" charset="0"/>
                <a:cs typeface="Times New Roman" panose="02020603050405020304" pitchFamily="18" charset="0"/>
                <a:sym typeface="Symbol" panose="05050102010706020507" pitchFamily="18" charset="2"/>
              </a:rPr>
              <a:t>l</a:t>
            </a:r>
            <a:r>
              <a:rPr lang="vi-VN" sz="4000" i="1">
                <a:solidFill>
                  <a:srgbClr val="00B0F0"/>
                </a:solidFill>
                <a:latin typeface="Times New Roman" panose="02020603050405020304" pitchFamily="18" charset="0"/>
                <a:cs typeface="Times New Roman" panose="02020603050405020304" pitchFamily="18" charset="0"/>
                <a:sym typeface="Symbol" panose="05050102010706020507" pitchFamily="18" charset="2"/>
              </a:rPr>
              <a:t>  - 0,09)</a:t>
            </a:r>
            <a:endParaRPr lang="en-US" sz="4000">
              <a:solidFill>
                <a:srgbClr val="00B0F0"/>
              </a:solidFill>
              <a:latin typeface="Times New Roman" panose="02020603050405020304" pitchFamily="18" charset="0"/>
              <a:cs typeface="Times New Roman" panose="02020603050405020304" pitchFamily="18" charset="0"/>
              <a:sym typeface="Symbol" panose="05050102010706020507" pitchFamily="18" charset="2"/>
            </a:endParaRPr>
          </a:p>
          <a:p>
            <a:pPr>
              <a:lnSpc>
                <a:spcPct val="150000"/>
              </a:lnSpc>
            </a:pPr>
            <a:r>
              <a:rPr lang="vi-VN" sz="40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40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vi-VN" sz="40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vi-VN" sz="4000" b="1" i="1">
                <a:solidFill>
                  <a:srgbClr val="FF3300"/>
                </a:solidFill>
                <a:latin typeface="Times New Roman" panose="02020603050405020304" pitchFamily="18" charset="0"/>
                <a:cs typeface="Times New Roman" panose="02020603050405020304" pitchFamily="18" charset="0"/>
                <a:sym typeface="Symbol" panose="05050102010706020507" pitchFamily="18" charset="2"/>
              </a:rPr>
              <a:t>l</a:t>
            </a:r>
            <a:r>
              <a:rPr lang="en-US" sz="40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4000">
                <a:solidFill>
                  <a:srgbClr val="00B0F0"/>
                </a:solidFill>
                <a:latin typeface="Times New Roman" panose="02020603050405020304" pitchFamily="18" charset="0"/>
                <a:cs typeface="Times New Roman" panose="02020603050405020304" pitchFamily="18" charset="0"/>
              </a:rPr>
              <a:t> 0,107 m</a:t>
            </a:r>
            <a:endParaRPr lang="en-US" sz="4000" baseline="30000">
              <a:solidFill>
                <a:srgbClr val="00B0F0"/>
              </a:solidFill>
              <a:latin typeface="Times New Roman" panose="02020603050405020304" pitchFamily="18" charset="0"/>
              <a:cs typeface="Times New Roman" panose="02020603050405020304" pitchFamily="18" charset="0"/>
            </a:endParaRPr>
          </a:p>
        </p:txBody>
      </p:sp>
      <p:sp>
        <p:nvSpPr>
          <p:cNvPr id="8" name="Smiley Face 7">
            <a:extLst>
              <a:ext uri="{FF2B5EF4-FFF2-40B4-BE49-F238E27FC236}">
                <a16:creationId xmlns:a16="http://schemas.microsoft.com/office/drawing/2014/main" id="{FED697E0-0421-40CA-947E-1BEB04E45F54}"/>
              </a:ext>
            </a:extLst>
          </p:cNvPr>
          <p:cNvSpPr/>
          <p:nvPr/>
        </p:nvSpPr>
        <p:spPr bwMode="auto">
          <a:xfrm>
            <a:off x="9829801" y="6005293"/>
            <a:ext cx="732575" cy="732575"/>
          </a:xfrm>
          <a:prstGeom prst="smileyFace">
            <a:avLst/>
          </a:prstGeom>
          <a:solidFill>
            <a:srgbClr val="FFFF00"/>
          </a:solidFill>
          <a:ln w="9525" cap="flat" cmpd="sng" algn="ctr">
            <a:solidFill>
              <a:srgbClr val="333399"/>
            </a:solidFill>
            <a:prstDash val="solid"/>
            <a:round/>
            <a:headEnd type="none" w="med" len="med"/>
            <a:tailEnd type="none" w="med" len="med"/>
          </a:ln>
          <a:effectLst>
            <a:outerShdw blurRad="50800" dist="38100" dir="5400000" algn="t" rotWithShape="0">
              <a:prstClr val="black">
                <a:alpha val="40000"/>
              </a:prstClr>
            </a:outerShdw>
          </a:effectLst>
        </p:spPr>
        <p:txBody>
          <a:bodyPr vert="horz" wrap="square" lIns="91440" tIns="45720" rIns="91440" bIns="45720" numCol="1" rtlCol="0" anchor="t" anchorCtr="0" compatLnSpc="1">
            <a:prstTxWarp prst="textNoShape">
              <a:avLst/>
            </a:prstTxWarp>
          </a:bodyPr>
          <a:lstStyle/>
          <a:p>
            <a:endParaRPr lang="vi-VN">
              <a:latin typeface="Arial" charset="0"/>
            </a:endParaRPr>
          </a:p>
        </p:txBody>
      </p:sp>
      <p:sp>
        <p:nvSpPr>
          <p:cNvPr id="9" name="TextBox 8">
            <a:extLst>
              <a:ext uri="{FF2B5EF4-FFF2-40B4-BE49-F238E27FC236}">
                <a16:creationId xmlns:a16="http://schemas.microsoft.com/office/drawing/2014/main" id="{DE8F7E87-FD33-4B6D-9C02-830A0D9BCC47}"/>
              </a:ext>
            </a:extLst>
          </p:cNvPr>
          <p:cNvSpPr txBox="1"/>
          <p:nvPr/>
        </p:nvSpPr>
        <p:spPr>
          <a:xfrm>
            <a:off x="1532747" y="512549"/>
            <a:ext cx="1800762" cy="415498"/>
          </a:xfrm>
          <a:prstGeom prst="rect">
            <a:avLst/>
          </a:prstGeom>
          <a:noFill/>
        </p:spPr>
        <p:txBody>
          <a:bodyPr wrap="square">
            <a:spAutoFit/>
          </a:bodyPr>
          <a:lstStyle/>
          <a:p>
            <a:pPr>
              <a:defRPr/>
            </a:pPr>
            <a:r>
              <a:rPr lang="en-US" sz="2100" b="1">
                <a:ln w="0"/>
                <a:solidFill>
                  <a:srgbClr val="C00000"/>
                </a:solidFill>
              </a:rPr>
              <a:t>BÀI TẬP 4</a:t>
            </a:r>
            <a:endParaRPr lang="en-US" sz="2100" b="1" dirty="0">
              <a:ln w="0"/>
              <a:solidFill>
                <a:srgbClr val="C00000"/>
              </a:solidFill>
            </a:endParaRPr>
          </a:p>
        </p:txBody>
      </p:sp>
    </p:spTree>
    <p:extLst>
      <p:ext uri="{BB962C8B-B14F-4D97-AF65-F5344CB8AC3E}">
        <p14:creationId xmlns:p14="http://schemas.microsoft.com/office/powerpoint/2010/main" val="300919804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6">
                                            <p:bg/>
                                          </p:spTgt>
                                        </p:tgtEl>
                                        <p:attrNameLst>
                                          <p:attrName>style.visibility</p:attrName>
                                        </p:attrNameLst>
                                      </p:cBhvr>
                                      <p:to>
                                        <p:strVal val="visible"/>
                                      </p:to>
                                    </p:set>
                                    <p:animEffect transition="in" filter="wipe(left)">
                                      <p:cBhvr>
                                        <p:cTn id="13" dur="500"/>
                                        <p:tgtEl>
                                          <p:spTgt spid="6">
                                            <p:bg/>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wipe(left)">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wipe(left)">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wipe(left)">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wipe(left)">
                                      <p:cBhvr>
                                        <p:cTn id="33" dur="500"/>
                                        <p:tgtEl>
                                          <p:spTgt spid="6">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6">
                                            <p:txEl>
                                              <p:pRg st="4" end="4"/>
                                            </p:txEl>
                                          </p:spTgt>
                                        </p:tgtEl>
                                        <p:attrNameLst>
                                          <p:attrName>style.visibility</p:attrName>
                                        </p:attrNameLst>
                                      </p:cBhvr>
                                      <p:to>
                                        <p:strVal val="visible"/>
                                      </p:to>
                                    </p:set>
                                    <p:animEffect transition="in" filter="wipe(left)">
                                      <p:cBhvr>
                                        <p:cTn id="38" dur="500"/>
                                        <p:tgtEl>
                                          <p:spTgt spid="6">
                                            <p:txEl>
                                              <p:pRg st="4" end="4"/>
                                            </p:txEl>
                                          </p:spTgt>
                                        </p:tgtEl>
                                      </p:cBhvr>
                                    </p:animEffect>
                                  </p:childTnLst>
                                </p:cTn>
                              </p:par>
                            </p:childTnLst>
                          </p:cTn>
                        </p:par>
                      </p:childTnLst>
                    </p:cTn>
                  </p:par>
                </p:childTnLst>
              </p:cTn>
              <p:nextCondLst>
                <p:cond evt="onClick" delay="0">
                  <p:tgtEl>
                    <p:spTgt spid="8"/>
                  </p:tgtEl>
                </p:cond>
              </p:nextCondLst>
            </p:seq>
          </p:childTnLst>
        </p:cTn>
      </p:par>
    </p:tnLst>
    <p:bldLst>
      <p:bldP spid="6" grpId="0" build="p" animBg="1"/>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91AB818-B2FA-4878-B342-34FC8CA8C0C5}"/>
              </a:ext>
            </a:extLst>
          </p:cNvPr>
          <p:cNvSpPr/>
          <p:nvPr/>
        </p:nvSpPr>
        <p:spPr>
          <a:xfrm>
            <a:off x="1637831" y="430984"/>
            <a:ext cx="8686800" cy="2599751"/>
          </a:xfrm>
          <a:prstGeom prst="rect">
            <a:avLst/>
          </a:prstGeom>
        </p:spPr>
        <p:txBody>
          <a:bodyPr wrap="square">
            <a:spAutoFit/>
          </a:bodyPr>
          <a:lstStyle/>
          <a:p>
            <a:pPr algn="just">
              <a:lnSpc>
                <a:spcPct val="150000"/>
              </a:lnSpc>
              <a:spcAft>
                <a:spcPts val="800"/>
              </a:spcAft>
            </a:pPr>
            <a:r>
              <a:rPr lang="vi-VN" sz="2800" dirty="0">
                <a:latin typeface="Times New Roman" panose="02020603050405020304" pitchFamily="18" charset="0"/>
                <a:ea typeface="Arial" panose="020B0604020202020204" pitchFamily="34" charset="0"/>
                <a:cs typeface="Times New Roman" panose="02020603050405020304" pitchFamily="18" charset="0"/>
              </a:rPr>
              <a:t>	</a:t>
            </a:r>
            <a:r>
              <a:rPr lang="it-IT" sz="2800" dirty="0">
                <a:latin typeface="Times New Roman" panose="02020603050405020304" pitchFamily="18" charset="0"/>
                <a:ea typeface="Arial" panose="020B0604020202020204" pitchFamily="34" charset="0"/>
                <a:cs typeface="Times New Roman" panose="02020603050405020304" pitchFamily="18" charset="0"/>
              </a:rPr>
              <a:t>Một lò xo có độ </a:t>
            </a:r>
            <a:r>
              <a:rPr lang="it-IT" sz="2800">
                <a:latin typeface="Times New Roman" panose="02020603050405020304" pitchFamily="18" charset="0"/>
                <a:ea typeface="Arial" panose="020B0604020202020204" pitchFamily="34" charset="0"/>
                <a:cs typeface="Times New Roman" panose="02020603050405020304" pitchFamily="18" charset="0"/>
              </a:rPr>
              <a:t>cứng 5</a:t>
            </a:r>
            <a:r>
              <a:rPr lang="vi-VN" sz="2800">
                <a:latin typeface="Times New Roman" panose="02020603050405020304" pitchFamily="18" charset="0"/>
                <a:ea typeface="Arial" panose="020B0604020202020204" pitchFamily="34" charset="0"/>
                <a:cs typeface="Times New Roman" panose="02020603050405020304" pitchFamily="18" charset="0"/>
              </a:rPr>
              <a:t> 89</a:t>
            </a:r>
            <a:r>
              <a:rPr lang="it-IT" sz="2800">
                <a:latin typeface="Times New Roman" panose="02020603050405020304" pitchFamily="18" charset="0"/>
                <a:ea typeface="Arial" panose="020B0604020202020204" pitchFamily="34" charset="0"/>
                <a:cs typeface="Times New Roman" panose="02020603050405020304" pitchFamily="18" charset="0"/>
              </a:rPr>
              <a:t>0 </a:t>
            </a:r>
            <a:r>
              <a:rPr lang="it-IT" sz="2800" dirty="0">
                <a:latin typeface="Times New Roman" panose="02020603050405020304" pitchFamily="18" charset="0"/>
                <a:ea typeface="Arial" panose="020B0604020202020204" pitchFamily="34" charset="0"/>
                <a:cs typeface="Times New Roman" panose="02020603050405020304" pitchFamily="18" charset="0"/>
              </a:rPr>
              <a:t>N/m khi được kéo giãn đến độ dài </a:t>
            </a:r>
            <a:r>
              <a:rPr lang="it-IT" sz="2800" i="1" dirty="0">
                <a:latin typeface="Times New Roman" panose="02020603050405020304" pitchFamily="18" charset="0"/>
                <a:ea typeface="Arial" panose="020B0604020202020204" pitchFamily="34" charset="0"/>
                <a:cs typeface="Times New Roman" panose="02020603050405020304" pitchFamily="18" charset="0"/>
              </a:rPr>
              <a:t>l</a:t>
            </a:r>
            <a:r>
              <a:rPr lang="it-IT" sz="2800" dirty="0">
                <a:latin typeface="Times New Roman" panose="02020603050405020304" pitchFamily="18" charset="0"/>
                <a:ea typeface="Arial" panose="020B0604020202020204" pitchFamily="34" charset="0"/>
                <a:cs typeface="Times New Roman" panose="02020603050405020304" pitchFamily="18" charset="0"/>
              </a:rPr>
              <a:t> </a:t>
            </a:r>
            <a:r>
              <a:rPr lang="it-IT" sz="2800">
                <a:latin typeface="Times New Roman" panose="02020603050405020304" pitchFamily="18" charset="0"/>
                <a:ea typeface="Arial" panose="020B0604020202020204" pitchFamily="34" charset="0"/>
                <a:cs typeface="Times New Roman" panose="02020603050405020304" pitchFamily="18" charset="0"/>
              </a:rPr>
              <a:t>= 0,</a:t>
            </a:r>
            <a:r>
              <a:rPr lang="en-US" sz="2800">
                <a:latin typeface="Times New Roman" panose="02020603050405020304" pitchFamily="18" charset="0"/>
                <a:ea typeface="Arial" panose="020B0604020202020204" pitchFamily="34" charset="0"/>
                <a:cs typeface="Times New Roman" panose="02020603050405020304" pitchFamily="18" charset="0"/>
              </a:rPr>
              <a:t>9</a:t>
            </a:r>
            <a:r>
              <a:rPr lang="it-IT" sz="2800">
                <a:latin typeface="Times New Roman" panose="02020603050405020304" pitchFamily="18" charset="0"/>
                <a:ea typeface="Arial" panose="020B0604020202020204" pitchFamily="34" charset="0"/>
                <a:cs typeface="Times New Roman" panose="02020603050405020304" pitchFamily="18" charset="0"/>
              </a:rPr>
              <a:t> </a:t>
            </a:r>
            <a:r>
              <a:rPr lang="it-IT" sz="2800" dirty="0">
                <a:latin typeface="Times New Roman" panose="02020603050405020304" pitchFamily="18" charset="0"/>
                <a:ea typeface="Arial" panose="020B0604020202020204" pitchFamily="34" charset="0"/>
                <a:cs typeface="Times New Roman" panose="02020603050405020304" pitchFamily="18" charset="0"/>
              </a:rPr>
              <a:t>m (còn trong giới hạn đàn hồi) thì đo được lực đàn hồi </a:t>
            </a:r>
            <a:r>
              <a:rPr lang="it-IT" sz="2800">
                <a:latin typeface="Times New Roman" panose="02020603050405020304" pitchFamily="18" charset="0"/>
                <a:ea typeface="Arial" panose="020B0604020202020204" pitchFamily="34" charset="0"/>
                <a:cs typeface="Times New Roman" panose="02020603050405020304" pitchFamily="18" charset="0"/>
              </a:rPr>
              <a:t>là </a:t>
            </a:r>
            <a:r>
              <a:rPr lang="vi-VN" sz="2800">
                <a:latin typeface="Times New Roman" panose="02020603050405020304" pitchFamily="18" charset="0"/>
                <a:ea typeface="Arial" panose="020B0604020202020204" pitchFamily="34" charset="0"/>
                <a:cs typeface="Times New Roman" panose="02020603050405020304" pitchFamily="18" charset="0"/>
              </a:rPr>
              <a:t>27</a:t>
            </a:r>
            <a:r>
              <a:rPr lang="it-IT" sz="2800">
                <a:latin typeface="Times New Roman" panose="02020603050405020304" pitchFamily="18" charset="0"/>
                <a:ea typeface="Arial" panose="020B0604020202020204" pitchFamily="34" charset="0"/>
                <a:cs typeface="Times New Roman" panose="02020603050405020304" pitchFamily="18" charset="0"/>
              </a:rPr>
              <a:t>0 </a:t>
            </a:r>
            <a:r>
              <a:rPr lang="it-IT" sz="2800" dirty="0">
                <a:latin typeface="Times New Roman" panose="02020603050405020304" pitchFamily="18" charset="0"/>
                <a:ea typeface="Arial" panose="020B0604020202020204" pitchFamily="34" charset="0"/>
                <a:cs typeface="Times New Roman" panose="02020603050405020304" pitchFamily="18" charset="0"/>
              </a:rPr>
              <a:t>N. Hỏi khi không tác dụng lực thì chiều dài ban đầu </a:t>
            </a:r>
            <a:r>
              <a:rPr lang="it-IT" sz="2800" i="1" dirty="0">
                <a:latin typeface="Times New Roman" panose="02020603050405020304" pitchFamily="18" charset="0"/>
                <a:ea typeface="Arial" panose="020B0604020202020204" pitchFamily="34" charset="0"/>
                <a:cs typeface="Times New Roman" panose="02020603050405020304" pitchFamily="18" charset="0"/>
              </a:rPr>
              <a:t>l</a:t>
            </a:r>
            <a:r>
              <a:rPr lang="it-IT" sz="2800" i="1" baseline="-25000" dirty="0">
                <a:latin typeface="Times New Roman" panose="02020603050405020304" pitchFamily="18" charset="0"/>
                <a:ea typeface="Arial" panose="020B0604020202020204" pitchFamily="34" charset="0"/>
                <a:cs typeface="Times New Roman" panose="02020603050405020304" pitchFamily="18" charset="0"/>
              </a:rPr>
              <a:t>o</a:t>
            </a:r>
            <a:r>
              <a:rPr lang="it-IT" sz="2800" dirty="0">
                <a:latin typeface="Times New Roman" panose="02020603050405020304" pitchFamily="18" charset="0"/>
                <a:ea typeface="Arial" panose="020B0604020202020204" pitchFamily="34" charset="0"/>
                <a:cs typeface="Times New Roman" panose="02020603050405020304" pitchFamily="18" charset="0"/>
              </a:rPr>
              <a:t> của lò xo là bao nhiêu?</a:t>
            </a:r>
            <a:endParaRPr lang="vi-VN" sz="2400" dirty="0">
              <a:ea typeface="Arial" panose="020B0604020202020204" pitchFamily="34" charset="0"/>
              <a:cs typeface="Times New Roman" panose="02020603050405020304" pitchFamily="18" charset="0"/>
            </a:endParaRPr>
          </a:p>
        </p:txBody>
      </p:sp>
      <p:sp>
        <p:nvSpPr>
          <p:cNvPr id="5" name="Title 1">
            <a:extLst>
              <a:ext uri="{FF2B5EF4-FFF2-40B4-BE49-F238E27FC236}">
                <a16:creationId xmlns:a16="http://schemas.microsoft.com/office/drawing/2014/main" id="{722C52A7-3E7A-46AA-B033-B0A9EB04E78E}"/>
              </a:ext>
            </a:extLst>
          </p:cNvPr>
          <p:cNvSpPr txBox="1">
            <a:spLocks/>
          </p:cNvSpPr>
          <p:nvPr/>
        </p:nvSpPr>
        <p:spPr>
          <a:xfrm>
            <a:off x="1637831" y="3200401"/>
            <a:ext cx="2556686" cy="3226617"/>
          </a:xfrm>
          <a:prstGeom prst="rect">
            <a:avLst/>
          </a:prstGeom>
          <a:solidFill>
            <a:schemeClr val="accent1">
              <a:lumMod val="20000"/>
              <a:lumOff val="80000"/>
            </a:schemeClr>
          </a:solidFill>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3600" b="1">
                <a:latin typeface="Times New Roman" panose="02020603050405020304" pitchFamily="18" charset="0"/>
                <a:cs typeface="Times New Roman" panose="02020603050405020304" pitchFamily="18" charset="0"/>
              </a:rPr>
              <a:t>TT</a:t>
            </a:r>
            <a:r>
              <a:rPr lang="en-US" sz="3600">
                <a:latin typeface="Times New Roman" panose="02020603050405020304" pitchFamily="18" charset="0"/>
                <a:cs typeface="Times New Roman" panose="02020603050405020304" pitchFamily="18" charset="0"/>
              </a:rPr>
              <a:t>: </a:t>
            </a:r>
          </a:p>
          <a:p>
            <a:pPr>
              <a:lnSpc>
                <a:spcPct val="150000"/>
              </a:lnSpc>
            </a:pPr>
            <a:r>
              <a:rPr lang="vi-VN" sz="3600" i="1">
                <a:solidFill>
                  <a:schemeClr val="accent6"/>
                </a:solidFill>
                <a:latin typeface="Times New Roman" panose="02020603050405020304" pitchFamily="18" charset="0"/>
                <a:ea typeface="Arial" panose="020B0604020202020204" pitchFamily="34" charset="0"/>
                <a:cs typeface="Times New Roman" panose="02020603050405020304" pitchFamily="18" charset="0"/>
              </a:rPr>
              <a:t>k</a:t>
            </a:r>
            <a:r>
              <a:rPr lang="vi-VN" sz="3600">
                <a:solidFill>
                  <a:schemeClr val="accent6"/>
                </a:solidFill>
                <a:latin typeface="Times New Roman" panose="02020603050405020304" pitchFamily="18" charset="0"/>
                <a:ea typeface="Arial" panose="020B0604020202020204" pitchFamily="34" charset="0"/>
                <a:cs typeface="Times New Roman" panose="02020603050405020304" pitchFamily="18" charset="0"/>
              </a:rPr>
              <a:t> = 5 890 N/m </a:t>
            </a:r>
          </a:p>
          <a:p>
            <a:pPr>
              <a:lnSpc>
                <a:spcPct val="150000"/>
              </a:lnSpc>
            </a:pPr>
            <a:r>
              <a:rPr lang="vi-VN" sz="3600" i="1">
                <a:solidFill>
                  <a:srgbClr val="333399"/>
                </a:solidFill>
                <a:latin typeface="Times New Roman" panose="02020603050405020304" pitchFamily="18" charset="0"/>
                <a:ea typeface="Arial" panose="020B0604020202020204" pitchFamily="34" charset="0"/>
                <a:cs typeface="Times New Roman" panose="02020603050405020304" pitchFamily="18" charset="0"/>
              </a:rPr>
              <a:t>l</a:t>
            </a:r>
            <a:r>
              <a:rPr lang="vi-VN" sz="3600">
                <a:solidFill>
                  <a:srgbClr val="333399"/>
                </a:solidFill>
                <a:latin typeface="Times New Roman" panose="02020603050405020304" pitchFamily="18" charset="0"/>
                <a:ea typeface="Arial" panose="020B0604020202020204" pitchFamily="34" charset="0"/>
                <a:cs typeface="Times New Roman" panose="02020603050405020304" pitchFamily="18" charset="0"/>
              </a:rPr>
              <a:t> = 0,9 m</a:t>
            </a:r>
          </a:p>
          <a:p>
            <a:pPr>
              <a:lnSpc>
                <a:spcPct val="150000"/>
              </a:lnSpc>
            </a:pPr>
            <a:r>
              <a:rPr lang="vi-VN" sz="3600" i="1">
                <a:solidFill>
                  <a:srgbClr val="333399"/>
                </a:solidFill>
                <a:latin typeface="Times New Roman" panose="02020603050405020304" pitchFamily="18" charset="0"/>
                <a:ea typeface="Arial" panose="020B0604020202020204" pitchFamily="34" charset="0"/>
                <a:cs typeface="Times New Roman" panose="02020603050405020304" pitchFamily="18" charset="0"/>
              </a:rPr>
              <a:t>F</a:t>
            </a:r>
            <a:r>
              <a:rPr lang="vi-VN" sz="3600" i="1" baseline="-25000">
                <a:solidFill>
                  <a:srgbClr val="333399"/>
                </a:solidFill>
                <a:latin typeface="Times New Roman" panose="02020603050405020304" pitchFamily="18" charset="0"/>
                <a:ea typeface="Arial" panose="020B0604020202020204" pitchFamily="34" charset="0"/>
                <a:cs typeface="Times New Roman" panose="02020603050405020304" pitchFamily="18" charset="0"/>
              </a:rPr>
              <a:t>đh</a:t>
            </a:r>
            <a:r>
              <a:rPr lang="vi-VN" sz="3600">
                <a:solidFill>
                  <a:srgbClr val="333399"/>
                </a:solidFill>
                <a:latin typeface="Times New Roman" panose="02020603050405020304" pitchFamily="18" charset="0"/>
                <a:ea typeface="Arial" panose="020B0604020202020204" pitchFamily="34" charset="0"/>
                <a:cs typeface="Times New Roman" panose="02020603050405020304" pitchFamily="18" charset="0"/>
              </a:rPr>
              <a:t> = 270 N </a:t>
            </a:r>
          </a:p>
          <a:p>
            <a:pPr>
              <a:lnSpc>
                <a:spcPct val="150000"/>
              </a:lnSpc>
            </a:pPr>
            <a:r>
              <a:rPr lang="it-IT" sz="3600" i="1">
                <a:solidFill>
                  <a:srgbClr val="FF0000"/>
                </a:solidFill>
                <a:latin typeface="Times New Roman" panose="02020603050405020304" pitchFamily="18" charset="0"/>
                <a:ea typeface="Arial" panose="020B0604020202020204" pitchFamily="34" charset="0"/>
                <a:cs typeface="Times New Roman" panose="02020603050405020304" pitchFamily="18" charset="0"/>
              </a:rPr>
              <a:t>l</a:t>
            </a:r>
            <a:r>
              <a:rPr lang="vi-VN" sz="3600" i="1" baseline="-25000">
                <a:solidFill>
                  <a:srgbClr val="FF0000"/>
                </a:solidFill>
                <a:latin typeface="Times New Roman" panose="02020603050405020304" pitchFamily="18" charset="0"/>
                <a:ea typeface="Arial" panose="020B0604020202020204" pitchFamily="34" charset="0"/>
                <a:cs typeface="Times New Roman" panose="02020603050405020304" pitchFamily="18" charset="0"/>
              </a:rPr>
              <a:t>o</a:t>
            </a:r>
            <a:r>
              <a:rPr lang="vi-VN" sz="3600">
                <a:solidFill>
                  <a:srgbClr val="FF0000"/>
                </a:solidFill>
                <a:latin typeface="Times New Roman" panose="02020603050405020304" pitchFamily="18" charset="0"/>
                <a:ea typeface="Arial" panose="020B0604020202020204" pitchFamily="34" charset="0"/>
                <a:cs typeface="Times New Roman" panose="02020603050405020304" pitchFamily="18" charset="0"/>
              </a:rPr>
              <a:t> </a:t>
            </a:r>
            <a:r>
              <a:rPr lang="vi-VN" sz="3600">
                <a:solidFill>
                  <a:srgbClr val="FF3300"/>
                </a:solidFill>
                <a:latin typeface="Times New Roman" panose="02020603050405020304" pitchFamily="18" charset="0"/>
                <a:ea typeface="Arial" panose="020B0604020202020204" pitchFamily="34" charset="0"/>
                <a:cs typeface="Times New Roman" panose="02020603050405020304" pitchFamily="18" charset="0"/>
              </a:rPr>
              <a:t>= </a:t>
            </a:r>
            <a:r>
              <a:rPr lang="en-US" sz="3600">
                <a:solidFill>
                  <a:srgbClr val="FF3300"/>
                </a:solidFill>
                <a:latin typeface="Times New Roman" panose="02020603050405020304" pitchFamily="18" charset="0"/>
                <a:cs typeface="Times New Roman" panose="02020603050405020304" pitchFamily="18" charset="0"/>
              </a:rPr>
              <a:t>? </a:t>
            </a:r>
            <a:endParaRPr lang="en-US" sz="3600" dirty="0">
              <a:solidFill>
                <a:srgbClr val="FF3300"/>
              </a:solidFill>
              <a:latin typeface="Times New Roman" panose="02020603050405020304" pitchFamily="18" charset="0"/>
              <a:cs typeface="Times New Roman" panose="02020603050405020304" pitchFamily="18" charset="0"/>
            </a:endParaRPr>
          </a:p>
        </p:txBody>
      </p:sp>
      <p:sp>
        <p:nvSpPr>
          <p:cNvPr id="6" name="Title 1">
            <a:extLst>
              <a:ext uri="{FF2B5EF4-FFF2-40B4-BE49-F238E27FC236}">
                <a16:creationId xmlns:a16="http://schemas.microsoft.com/office/drawing/2014/main" id="{3109275D-AD7F-4C2B-A402-D6CC2E5F5766}"/>
              </a:ext>
            </a:extLst>
          </p:cNvPr>
          <p:cNvSpPr txBox="1">
            <a:spLocks/>
          </p:cNvSpPr>
          <p:nvPr/>
        </p:nvSpPr>
        <p:spPr>
          <a:xfrm>
            <a:off x="4261892" y="2895600"/>
            <a:ext cx="6172200" cy="34465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4000" b="1">
                <a:latin typeface="Times New Roman" panose="02020603050405020304" pitchFamily="18" charset="0"/>
                <a:cs typeface="Times New Roman" panose="02020603050405020304" pitchFamily="18" charset="0"/>
              </a:rPr>
              <a:t>Giải</a:t>
            </a:r>
            <a:r>
              <a:rPr lang="en-US" sz="4000">
                <a:latin typeface="Times New Roman" panose="02020603050405020304" pitchFamily="18" charset="0"/>
                <a:cs typeface="Times New Roman" panose="02020603050405020304" pitchFamily="18" charset="0"/>
              </a:rPr>
              <a:t>:</a:t>
            </a:r>
            <a:r>
              <a:rPr lang="vi-VN" sz="4000">
                <a:latin typeface="Times New Roman" panose="02020603050405020304" pitchFamily="18" charset="0"/>
                <a:cs typeface="Times New Roman" panose="02020603050405020304" pitchFamily="18" charset="0"/>
              </a:rPr>
              <a:t>   </a:t>
            </a:r>
          </a:p>
          <a:p>
            <a:pPr>
              <a:lnSpc>
                <a:spcPct val="150000"/>
              </a:lnSpc>
            </a:pPr>
            <a:r>
              <a:rPr lang="vi-VN" sz="4000" b="1" i="1">
                <a:solidFill>
                  <a:srgbClr val="FF3300"/>
                </a:solidFill>
                <a:latin typeface="Times New Roman" panose="02020603050405020304" pitchFamily="18" charset="0"/>
                <a:cs typeface="Times New Roman" panose="02020603050405020304" pitchFamily="18" charset="0"/>
              </a:rPr>
              <a:t>      F</a:t>
            </a:r>
            <a:r>
              <a:rPr lang="vi-VN" sz="4000" b="1" i="1" baseline="-25000">
                <a:solidFill>
                  <a:srgbClr val="FF3300"/>
                </a:solidFill>
                <a:latin typeface="Times New Roman" panose="02020603050405020304" pitchFamily="18" charset="0"/>
                <a:cs typeface="Times New Roman" panose="02020603050405020304" pitchFamily="18" charset="0"/>
              </a:rPr>
              <a:t>đh</a:t>
            </a:r>
            <a:r>
              <a:rPr lang="vi-VN" sz="4000" b="1" i="1">
                <a:solidFill>
                  <a:srgbClr val="FF3300"/>
                </a:solidFill>
                <a:latin typeface="Times New Roman" panose="02020603050405020304" pitchFamily="18" charset="0"/>
                <a:cs typeface="Times New Roman" panose="02020603050405020304" pitchFamily="18" charset="0"/>
              </a:rPr>
              <a:t> = k | </a:t>
            </a:r>
            <a:r>
              <a:rPr lang="vi-VN" sz="4000" b="1" i="1">
                <a:solidFill>
                  <a:srgbClr val="FF3300"/>
                </a:solidFill>
                <a:latin typeface="Times New Roman" panose="02020603050405020304" pitchFamily="18" charset="0"/>
                <a:cs typeface="Times New Roman" panose="02020603050405020304" pitchFamily="18" charset="0"/>
                <a:sym typeface="Symbol" panose="05050102010706020507" pitchFamily="18" charset="2"/>
              </a:rPr>
              <a:t>l | = k |l - l</a:t>
            </a:r>
            <a:r>
              <a:rPr lang="vi-VN" sz="4000" b="1" i="1" baseline="-25000">
                <a:solidFill>
                  <a:srgbClr val="FF3300"/>
                </a:solidFill>
                <a:latin typeface="Times New Roman" panose="02020603050405020304" pitchFamily="18" charset="0"/>
                <a:cs typeface="Times New Roman" panose="02020603050405020304" pitchFamily="18" charset="0"/>
                <a:sym typeface="Symbol" panose="05050102010706020507" pitchFamily="18" charset="2"/>
              </a:rPr>
              <a:t>o</a:t>
            </a:r>
            <a:r>
              <a:rPr lang="vi-VN" sz="4000" b="1" i="1">
                <a:solidFill>
                  <a:srgbClr val="FF3300"/>
                </a:solidFill>
                <a:latin typeface="Times New Roman" panose="02020603050405020304" pitchFamily="18" charset="0"/>
                <a:cs typeface="Times New Roman" panose="02020603050405020304" pitchFamily="18" charset="0"/>
                <a:sym typeface="Symbol" panose="05050102010706020507" pitchFamily="18" charset="2"/>
              </a:rPr>
              <a:t>|</a:t>
            </a:r>
          </a:p>
          <a:p>
            <a:pPr>
              <a:lnSpc>
                <a:spcPct val="150000"/>
              </a:lnSpc>
            </a:pPr>
            <a:r>
              <a:rPr lang="vi-VN" sz="40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270</a:t>
            </a:r>
            <a:r>
              <a:rPr lang="vi-VN" sz="4000">
                <a:solidFill>
                  <a:srgbClr val="00B0F0"/>
                </a:solidFill>
                <a:latin typeface="Times New Roman" panose="02020603050405020304" pitchFamily="18" charset="0"/>
                <a:cs typeface="Times New Roman" panose="02020603050405020304" pitchFamily="18" charset="0"/>
              </a:rPr>
              <a:t> = 5890 </a:t>
            </a:r>
            <a:r>
              <a:rPr lang="vi-VN" sz="4000" i="1">
                <a:solidFill>
                  <a:srgbClr val="00B0F0"/>
                </a:solidFill>
                <a:latin typeface="Times New Roman" panose="02020603050405020304" pitchFamily="18" charset="0"/>
                <a:cs typeface="Times New Roman" panose="02020603050405020304" pitchFamily="18" charset="0"/>
              </a:rPr>
              <a:t>(</a:t>
            </a:r>
            <a:r>
              <a:rPr lang="vi-VN" sz="4000" i="1">
                <a:solidFill>
                  <a:srgbClr val="00B0F0"/>
                </a:solidFill>
                <a:latin typeface="Times New Roman" panose="02020603050405020304" pitchFamily="18" charset="0"/>
                <a:cs typeface="Times New Roman" panose="02020603050405020304" pitchFamily="18" charset="0"/>
                <a:sym typeface="Symbol" panose="05050102010706020507" pitchFamily="18" charset="2"/>
              </a:rPr>
              <a:t>0,9 – </a:t>
            </a:r>
            <a:r>
              <a:rPr lang="vi-VN" sz="4000" i="1">
                <a:solidFill>
                  <a:srgbClr val="FF0000"/>
                </a:solidFill>
                <a:latin typeface="Times New Roman" panose="02020603050405020304" pitchFamily="18" charset="0"/>
                <a:cs typeface="Times New Roman" panose="02020603050405020304" pitchFamily="18" charset="0"/>
                <a:sym typeface="Symbol" panose="05050102010706020507" pitchFamily="18" charset="2"/>
              </a:rPr>
              <a:t>l</a:t>
            </a:r>
            <a:r>
              <a:rPr lang="vi-VN" sz="4000" i="1" baseline="-25000">
                <a:solidFill>
                  <a:srgbClr val="FF0000"/>
                </a:solidFill>
                <a:latin typeface="Times New Roman" panose="02020603050405020304" pitchFamily="18" charset="0"/>
                <a:cs typeface="Times New Roman" panose="02020603050405020304" pitchFamily="18" charset="0"/>
                <a:sym typeface="Symbol" panose="05050102010706020507" pitchFamily="18" charset="2"/>
              </a:rPr>
              <a:t>o</a:t>
            </a:r>
            <a:r>
              <a:rPr lang="vi-VN" sz="4000" i="1">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endParaRPr lang="en-US" sz="4000">
              <a:solidFill>
                <a:srgbClr val="00B0F0"/>
              </a:solidFill>
              <a:latin typeface="Times New Roman" panose="02020603050405020304" pitchFamily="18" charset="0"/>
              <a:cs typeface="Times New Roman" panose="02020603050405020304" pitchFamily="18" charset="0"/>
              <a:sym typeface="Symbol" panose="05050102010706020507" pitchFamily="18" charset="2"/>
            </a:endParaRPr>
          </a:p>
          <a:p>
            <a:pPr>
              <a:lnSpc>
                <a:spcPct val="150000"/>
              </a:lnSpc>
            </a:pPr>
            <a:r>
              <a:rPr lang="vi-VN" sz="40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40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vi-VN" sz="40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vi-VN" sz="4000" b="1" i="1">
                <a:solidFill>
                  <a:srgbClr val="FF3300"/>
                </a:solidFill>
                <a:latin typeface="Times New Roman" panose="02020603050405020304" pitchFamily="18" charset="0"/>
                <a:cs typeface="Times New Roman" panose="02020603050405020304" pitchFamily="18" charset="0"/>
                <a:sym typeface="Symbol" panose="05050102010706020507" pitchFamily="18" charset="2"/>
              </a:rPr>
              <a:t>l</a:t>
            </a:r>
            <a:r>
              <a:rPr lang="vi-VN" sz="4000" i="1" baseline="-25000">
                <a:solidFill>
                  <a:srgbClr val="FF0000"/>
                </a:solidFill>
                <a:latin typeface="Times New Roman" panose="02020603050405020304" pitchFamily="18" charset="0"/>
                <a:cs typeface="Times New Roman" panose="02020603050405020304" pitchFamily="18" charset="0"/>
                <a:sym typeface="Symbol" panose="05050102010706020507" pitchFamily="18" charset="2"/>
              </a:rPr>
              <a:t>o</a:t>
            </a:r>
            <a:r>
              <a:rPr lang="en-US" sz="40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4000">
                <a:solidFill>
                  <a:srgbClr val="00B0F0"/>
                </a:solidFill>
                <a:latin typeface="Times New Roman" panose="02020603050405020304" pitchFamily="18" charset="0"/>
                <a:cs typeface="Times New Roman" panose="02020603050405020304" pitchFamily="18" charset="0"/>
              </a:rPr>
              <a:t> 0,854 m</a:t>
            </a:r>
            <a:endParaRPr lang="en-US" sz="4000" baseline="30000">
              <a:solidFill>
                <a:srgbClr val="00B0F0"/>
              </a:solidFill>
              <a:latin typeface="Times New Roman" panose="02020603050405020304" pitchFamily="18" charset="0"/>
              <a:cs typeface="Times New Roman" panose="02020603050405020304" pitchFamily="18" charset="0"/>
            </a:endParaRPr>
          </a:p>
        </p:txBody>
      </p:sp>
      <p:sp>
        <p:nvSpPr>
          <p:cNvPr id="7" name="Smiley Face 6">
            <a:extLst>
              <a:ext uri="{FF2B5EF4-FFF2-40B4-BE49-F238E27FC236}">
                <a16:creationId xmlns:a16="http://schemas.microsoft.com/office/drawing/2014/main" id="{4DFD5DA6-1030-4EB1-B72D-C2DD18E6EF1A}"/>
              </a:ext>
            </a:extLst>
          </p:cNvPr>
          <p:cNvSpPr/>
          <p:nvPr/>
        </p:nvSpPr>
        <p:spPr bwMode="auto">
          <a:xfrm>
            <a:off x="9829801" y="6005293"/>
            <a:ext cx="732575" cy="732575"/>
          </a:xfrm>
          <a:prstGeom prst="smileyFace">
            <a:avLst/>
          </a:prstGeom>
          <a:solidFill>
            <a:srgbClr val="FFFF00"/>
          </a:solidFill>
          <a:ln w="9525" cap="flat" cmpd="sng" algn="ctr">
            <a:solidFill>
              <a:srgbClr val="333399"/>
            </a:solidFill>
            <a:prstDash val="solid"/>
            <a:round/>
            <a:headEnd type="none" w="med" len="med"/>
            <a:tailEnd type="none" w="med" len="med"/>
          </a:ln>
          <a:effectLst>
            <a:outerShdw blurRad="50800" dist="38100" dir="5400000" algn="t" rotWithShape="0">
              <a:prstClr val="black">
                <a:alpha val="40000"/>
              </a:prstClr>
            </a:outerShdw>
          </a:effectLst>
        </p:spPr>
        <p:txBody>
          <a:bodyPr vert="horz" wrap="square" lIns="91440" tIns="45720" rIns="91440" bIns="45720" numCol="1" rtlCol="0" anchor="t" anchorCtr="0" compatLnSpc="1">
            <a:prstTxWarp prst="textNoShape">
              <a:avLst/>
            </a:prstTxWarp>
          </a:bodyPr>
          <a:lstStyle/>
          <a:p>
            <a:endParaRPr lang="vi-VN">
              <a:latin typeface="Arial" charset="0"/>
            </a:endParaRPr>
          </a:p>
        </p:txBody>
      </p:sp>
      <p:sp>
        <p:nvSpPr>
          <p:cNvPr id="8" name="TextBox 7">
            <a:extLst>
              <a:ext uri="{FF2B5EF4-FFF2-40B4-BE49-F238E27FC236}">
                <a16:creationId xmlns:a16="http://schemas.microsoft.com/office/drawing/2014/main" id="{EF70FD04-D797-45E0-9426-AD62410BCFA1}"/>
              </a:ext>
            </a:extLst>
          </p:cNvPr>
          <p:cNvSpPr txBox="1"/>
          <p:nvPr/>
        </p:nvSpPr>
        <p:spPr>
          <a:xfrm>
            <a:off x="1231805" y="616721"/>
            <a:ext cx="1800762" cy="415498"/>
          </a:xfrm>
          <a:prstGeom prst="rect">
            <a:avLst/>
          </a:prstGeom>
          <a:noFill/>
        </p:spPr>
        <p:txBody>
          <a:bodyPr wrap="square">
            <a:spAutoFit/>
          </a:bodyPr>
          <a:lstStyle/>
          <a:p>
            <a:pPr>
              <a:defRPr/>
            </a:pPr>
            <a:r>
              <a:rPr lang="en-US" sz="2100" b="1">
                <a:ln w="0"/>
                <a:solidFill>
                  <a:srgbClr val="C00000"/>
                </a:solidFill>
              </a:rPr>
              <a:t>BÀI TẬP 5</a:t>
            </a:r>
            <a:endParaRPr lang="en-US" sz="2100" b="1" dirty="0">
              <a:ln w="0"/>
              <a:solidFill>
                <a:srgbClr val="C00000"/>
              </a:solidFill>
            </a:endParaRPr>
          </a:p>
        </p:txBody>
      </p:sp>
    </p:spTree>
    <p:extLst>
      <p:ext uri="{BB962C8B-B14F-4D97-AF65-F5344CB8AC3E}">
        <p14:creationId xmlns:p14="http://schemas.microsoft.com/office/powerpoint/2010/main" val="85777339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5">
                                            <p:bg/>
                                          </p:spTgt>
                                        </p:tgtEl>
                                        <p:attrNameLst>
                                          <p:attrName>style.visibility</p:attrName>
                                        </p:attrNameLst>
                                      </p:cBhvr>
                                      <p:to>
                                        <p:strVal val="visible"/>
                                      </p:to>
                                    </p:set>
                                    <p:animEffect transition="in" filter="wipe(left)">
                                      <p:cBhvr>
                                        <p:cTn id="13" dur="500"/>
                                        <p:tgtEl>
                                          <p:spTgt spid="5">
                                            <p:bg/>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wipe(left)">
                                      <p:cBhvr>
                                        <p:cTn id="18" dur="500"/>
                                        <p:tgtEl>
                                          <p:spTgt spid="5">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animEffect transition="in" filter="wipe(left)">
                                      <p:cBhvr>
                                        <p:cTn id="23" dur="500"/>
                                        <p:tgtEl>
                                          <p:spTgt spid="5">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5">
                                            <p:txEl>
                                              <p:pRg st="2" end="2"/>
                                            </p:txEl>
                                          </p:spTgt>
                                        </p:tgtEl>
                                        <p:attrNameLst>
                                          <p:attrName>style.visibility</p:attrName>
                                        </p:attrNameLst>
                                      </p:cBhvr>
                                      <p:to>
                                        <p:strVal val="visible"/>
                                      </p:to>
                                    </p:set>
                                    <p:animEffect transition="in" filter="wipe(left)">
                                      <p:cBhvr>
                                        <p:cTn id="28" dur="500"/>
                                        <p:tgtEl>
                                          <p:spTgt spid="5">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5">
                                            <p:txEl>
                                              <p:pRg st="3" end="3"/>
                                            </p:txEl>
                                          </p:spTgt>
                                        </p:tgtEl>
                                        <p:attrNameLst>
                                          <p:attrName>style.visibility</p:attrName>
                                        </p:attrNameLst>
                                      </p:cBhvr>
                                      <p:to>
                                        <p:strVal val="visible"/>
                                      </p:to>
                                    </p:set>
                                    <p:animEffect transition="in" filter="wipe(left)">
                                      <p:cBhvr>
                                        <p:cTn id="33" dur="500"/>
                                        <p:tgtEl>
                                          <p:spTgt spid="5">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5">
                                            <p:txEl>
                                              <p:pRg st="4" end="4"/>
                                            </p:txEl>
                                          </p:spTgt>
                                        </p:tgtEl>
                                        <p:attrNameLst>
                                          <p:attrName>style.visibility</p:attrName>
                                        </p:attrNameLst>
                                      </p:cBhvr>
                                      <p:to>
                                        <p:strVal val="visible"/>
                                      </p:to>
                                    </p:set>
                                    <p:animEffect transition="in" filter="wipe(left)">
                                      <p:cBhvr>
                                        <p:cTn id="38" dur="500"/>
                                        <p:tgtEl>
                                          <p:spTgt spid="5">
                                            <p:txEl>
                                              <p:pRg st="4" end="4"/>
                                            </p:txEl>
                                          </p:spTgt>
                                        </p:tgtEl>
                                      </p:cBhvr>
                                    </p:animEffect>
                                  </p:childTnLst>
                                </p:cTn>
                              </p:par>
                            </p:childTnLst>
                          </p:cTn>
                        </p:par>
                      </p:childTnLst>
                    </p:cTn>
                  </p:par>
                </p:childTnLst>
              </p:cTn>
              <p:nextCondLst>
                <p:cond evt="onClick" delay="0">
                  <p:tgtEl>
                    <p:spTgt spid="7"/>
                  </p:tgtEl>
                </p:cond>
              </p:nextCondLst>
            </p:seq>
          </p:childTnLst>
        </p:cTn>
      </p:par>
    </p:tnLst>
    <p:bldLst>
      <p:bldP spid="5" grpId="0" build="p" animBg="1"/>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37D299DE-6A9E-4CAB-8873-D686F49D114F}"/>
              </a:ext>
            </a:extLst>
          </p:cNvPr>
          <p:cNvGraphicFramePr>
            <a:graphicFrameLocks noChangeAspect="1"/>
          </p:cNvGraphicFramePr>
          <p:nvPr/>
        </p:nvGraphicFramePr>
        <p:xfrm>
          <a:off x="7650949" y="4155830"/>
          <a:ext cx="529173" cy="860146"/>
        </p:xfrm>
        <a:graphic>
          <a:graphicData uri="http://schemas.openxmlformats.org/presentationml/2006/ole">
            <mc:AlternateContent xmlns:mc="http://schemas.openxmlformats.org/markup-compatibility/2006">
              <mc:Choice xmlns:v="urn:schemas-microsoft-com:vml" Requires="v">
                <p:oleObj spid="_x0000_s3198" name="Equation" r:id="rId3" imgW="152280" imgH="203040" progId="Equation.3">
                  <p:embed/>
                </p:oleObj>
              </mc:Choice>
              <mc:Fallback>
                <p:oleObj name="Equation" r:id="rId3" imgW="152280" imgH="203040" progId="Equation.3">
                  <p:embed/>
                  <p:pic>
                    <p:nvPicPr>
                      <p:cNvPr id="2" name="Object 1">
                        <a:extLst>
                          <a:ext uri="{FF2B5EF4-FFF2-40B4-BE49-F238E27FC236}">
                            <a16:creationId xmlns:a16="http://schemas.microsoft.com/office/drawing/2014/main" id="{37D299DE-6A9E-4CAB-8873-D686F49D114F}"/>
                          </a:ext>
                        </a:extLst>
                      </p:cNvPr>
                      <p:cNvPicPr>
                        <a:picLocks noChangeAspect="1" noChangeArrowheads="1"/>
                      </p:cNvPicPr>
                      <p:nvPr/>
                    </p:nvPicPr>
                    <p:blipFill>
                      <a:blip r:embed="rId4"/>
                      <a:srcRect/>
                      <a:stretch>
                        <a:fillRect/>
                      </a:stretch>
                    </p:blipFill>
                    <p:spPr bwMode="auto">
                      <a:xfrm>
                        <a:off x="7650949" y="4155830"/>
                        <a:ext cx="529173" cy="860146"/>
                      </a:xfrm>
                      <a:prstGeom prst="rect">
                        <a:avLst/>
                      </a:prstGeom>
                      <a:noFill/>
                    </p:spPr>
                  </p:pic>
                </p:oleObj>
              </mc:Fallback>
            </mc:AlternateContent>
          </a:graphicData>
        </a:graphic>
      </p:graphicFrame>
      <p:graphicFrame>
        <p:nvGraphicFramePr>
          <p:cNvPr id="3" name="Object 2">
            <a:extLst>
              <a:ext uri="{FF2B5EF4-FFF2-40B4-BE49-F238E27FC236}">
                <a16:creationId xmlns:a16="http://schemas.microsoft.com/office/drawing/2014/main" id="{36925DC9-19A6-4BE9-BDA6-9EDFE5600BEF}"/>
              </a:ext>
            </a:extLst>
          </p:cNvPr>
          <p:cNvGraphicFramePr>
            <a:graphicFrameLocks noChangeAspect="1"/>
          </p:cNvGraphicFramePr>
          <p:nvPr/>
        </p:nvGraphicFramePr>
        <p:xfrm>
          <a:off x="7599685" y="2058651"/>
          <a:ext cx="702976" cy="1092591"/>
        </p:xfrm>
        <a:graphic>
          <a:graphicData uri="http://schemas.openxmlformats.org/presentationml/2006/ole">
            <mc:AlternateContent xmlns:mc="http://schemas.openxmlformats.org/markup-compatibility/2006">
              <mc:Choice xmlns:v="urn:schemas-microsoft-com:vml" Requires="v">
                <p:oleObj spid="_x0000_s3199" name="Equation" r:id="rId5" imgW="228600" imgH="253800" progId="Equation.3">
                  <p:embed/>
                </p:oleObj>
              </mc:Choice>
              <mc:Fallback>
                <p:oleObj name="Equation" r:id="rId5" imgW="228600" imgH="253800" progId="Equation.3">
                  <p:embed/>
                  <p:pic>
                    <p:nvPicPr>
                      <p:cNvPr id="3" name="Object 2">
                        <a:extLst>
                          <a:ext uri="{FF2B5EF4-FFF2-40B4-BE49-F238E27FC236}">
                            <a16:creationId xmlns:a16="http://schemas.microsoft.com/office/drawing/2014/main" id="{36925DC9-19A6-4BE9-BDA6-9EDFE5600BEF}"/>
                          </a:ext>
                        </a:extLst>
                      </p:cNvPr>
                      <p:cNvPicPr>
                        <a:picLocks noChangeAspect="1" noChangeArrowheads="1"/>
                      </p:cNvPicPr>
                      <p:nvPr/>
                    </p:nvPicPr>
                    <p:blipFill>
                      <a:blip r:embed="rId6"/>
                      <a:srcRect/>
                      <a:stretch>
                        <a:fillRect/>
                      </a:stretch>
                    </p:blipFill>
                    <p:spPr bwMode="auto">
                      <a:xfrm>
                        <a:off x="7599685" y="2058651"/>
                        <a:ext cx="702976" cy="1092591"/>
                      </a:xfrm>
                      <a:prstGeom prst="rect">
                        <a:avLst/>
                      </a:prstGeom>
                      <a:noFill/>
                    </p:spPr>
                  </p:pic>
                </p:oleObj>
              </mc:Fallback>
            </mc:AlternateContent>
          </a:graphicData>
        </a:graphic>
      </p:graphicFrame>
      <p:cxnSp>
        <p:nvCxnSpPr>
          <p:cNvPr id="4" name="Straight Connector 3">
            <a:extLst>
              <a:ext uri="{FF2B5EF4-FFF2-40B4-BE49-F238E27FC236}">
                <a16:creationId xmlns:a16="http://schemas.microsoft.com/office/drawing/2014/main" id="{618D0800-BE1D-4F36-926A-805588FDD779}"/>
              </a:ext>
            </a:extLst>
          </p:cNvPr>
          <p:cNvCxnSpPr/>
          <p:nvPr/>
        </p:nvCxnSpPr>
        <p:spPr>
          <a:xfrm flipH="1" flipV="1">
            <a:off x="3350949" y="3424644"/>
            <a:ext cx="398872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B712168E-041A-4951-BF4B-C90A00211208}"/>
              </a:ext>
            </a:extLst>
          </p:cNvPr>
          <p:cNvCxnSpPr/>
          <p:nvPr/>
        </p:nvCxnSpPr>
        <p:spPr>
          <a:xfrm flipH="1" flipV="1">
            <a:off x="3694098" y="392881"/>
            <a:ext cx="22012" cy="1989562"/>
          </a:xfrm>
          <a:prstGeom prst="line">
            <a:avLst/>
          </a:prstGeom>
          <a:ln w="38100">
            <a:headEnd type="stealth" w="lg" len="lg"/>
            <a:tailEnd type="stealth" w="lg" len="lg"/>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E6337A74-14ED-4CE3-BB13-406FD193F5A0}"/>
              </a:ext>
            </a:extLst>
          </p:cNvPr>
          <p:cNvGrpSpPr/>
          <p:nvPr/>
        </p:nvGrpSpPr>
        <p:grpSpPr>
          <a:xfrm>
            <a:off x="4254803" y="251555"/>
            <a:ext cx="1423015" cy="104138"/>
            <a:chOff x="1965576" y="786765"/>
            <a:chExt cx="1133475" cy="76820"/>
          </a:xfrm>
        </p:grpSpPr>
        <p:sp>
          <p:nvSpPr>
            <p:cNvPr id="7" name="AutoShape 291" descr="Light upward diagonal">
              <a:extLst>
                <a:ext uri="{FF2B5EF4-FFF2-40B4-BE49-F238E27FC236}">
                  <a16:creationId xmlns:a16="http://schemas.microsoft.com/office/drawing/2014/main" id="{0E531BF3-C6EC-4740-8A3E-4E7C079CE47A}"/>
                </a:ext>
              </a:extLst>
            </p:cNvPr>
            <p:cNvSpPr>
              <a:spLocks noChangeArrowheads="1"/>
            </p:cNvSpPr>
            <p:nvPr/>
          </p:nvSpPr>
          <p:spPr bwMode="auto">
            <a:xfrm>
              <a:off x="1978276" y="786765"/>
              <a:ext cx="1120775" cy="71741"/>
            </a:xfrm>
            <a:prstGeom prst="parallelogram">
              <a:avLst>
                <a:gd name="adj" fmla="val 195605"/>
              </a:avLst>
            </a:prstGeom>
            <a:pattFill prst="ltUpDiag">
              <a:fgClr>
                <a:srgbClr val="000000"/>
              </a:fgClr>
              <a:bgClr>
                <a:srgbClr val="FFFFFF"/>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US"/>
            </a:p>
          </p:txBody>
        </p:sp>
        <p:cxnSp>
          <p:nvCxnSpPr>
            <p:cNvPr id="8" name="AutoShape 292">
              <a:extLst>
                <a:ext uri="{FF2B5EF4-FFF2-40B4-BE49-F238E27FC236}">
                  <a16:creationId xmlns:a16="http://schemas.microsoft.com/office/drawing/2014/main" id="{939F6E0B-3CD5-45AD-9F28-2A9D62381BB3}"/>
                </a:ext>
              </a:extLst>
            </p:cNvPr>
            <p:cNvCxnSpPr>
              <a:cxnSpLocks noChangeShapeType="1"/>
            </p:cNvCxnSpPr>
            <p:nvPr/>
          </p:nvCxnSpPr>
          <p:spPr bwMode="auto">
            <a:xfrm>
              <a:off x="1965576" y="863585"/>
              <a:ext cx="962660" cy="0"/>
            </a:xfrm>
            <a:prstGeom prst="straightConnector1">
              <a:avLst/>
            </a:prstGeom>
            <a:noFill/>
            <a:ln w="3175">
              <a:solidFill>
                <a:srgbClr val="000000"/>
              </a:solidFill>
              <a:round/>
              <a:headEnd/>
              <a:tailEnd/>
            </a:ln>
            <a:extLst>
              <a:ext uri="{909E8E84-426E-40DD-AFC4-6F175D3DCCD1}">
                <a14:hiddenFill xmlns:a14="http://schemas.microsoft.com/office/drawing/2010/main">
                  <a:noFill/>
                </a14:hiddenFill>
              </a:ext>
            </a:extLst>
          </p:spPr>
        </p:cxnSp>
      </p:grpSp>
      <p:grpSp>
        <p:nvGrpSpPr>
          <p:cNvPr id="9" name="Group 8">
            <a:extLst>
              <a:ext uri="{FF2B5EF4-FFF2-40B4-BE49-F238E27FC236}">
                <a16:creationId xmlns:a16="http://schemas.microsoft.com/office/drawing/2014/main" id="{2E9FE7D8-ACC7-44D8-9461-52C5308E74FA}"/>
              </a:ext>
            </a:extLst>
          </p:cNvPr>
          <p:cNvGrpSpPr/>
          <p:nvPr/>
        </p:nvGrpSpPr>
        <p:grpSpPr>
          <a:xfrm>
            <a:off x="4766673" y="377519"/>
            <a:ext cx="375065" cy="1994806"/>
            <a:chOff x="2181053" y="2737698"/>
            <a:chExt cx="224790" cy="1107219"/>
          </a:xfrm>
        </p:grpSpPr>
        <p:grpSp>
          <p:nvGrpSpPr>
            <p:cNvPr id="10" name="Group 293">
              <a:extLst>
                <a:ext uri="{FF2B5EF4-FFF2-40B4-BE49-F238E27FC236}">
                  <a16:creationId xmlns:a16="http://schemas.microsoft.com/office/drawing/2014/main" id="{CE221396-52F9-427E-B791-96AB1BD0ACD7}"/>
                </a:ext>
              </a:extLst>
            </p:cNvPr>
            <p:cNvGrpSpPr>
              <a:grpSpLocks/>
            </p:cNvGrpSpPr>
            <p:nvPr/>
          </p:nvGrpSpPr>
          <p:grpSpPr bwMode="auto">
            <a:xfrm>
              <a:off x="2181053" y="2737698"/>
              <a:ext cx="224790" cy="1027861"/>
              <a:chOff x="9127" y="3457"/>
              <a:chExt cx="748" cy="2101"/>
            </a:xfrm>
          </p:grpSpPr>
          <p:sp>
            <p:nvSpPr>
              <p:cNvPr id="12" name="Oval 294">
                <a:extLst>
                  <a:ext uri="{FF2B5EF4-FFF2-40B4-BE49-F238E27FC236}">
                    <a16:creationId xmlns:a16="http://schemas.microsoft.com/office/drawing/2014/main" id="{65FFDC98-945A-401E-8BE6-14B38E18060A}"/>
                  </a:ext>
                </a:extLst>
              </p:cNvPr>
              <p:cNvSpPr>
                <a:spLocks noChangeArrowheads="1"/>
              </p:cNvSpPr>
              <p:nvPr/>
            </p:nvSpPr>
            <p:spPr bwMode="auto">
              <a:xfrm>
                <a:off x="9155" y="3467"/>
                <a:ext cx="720" cy="360"/>
              </a:xfrm>
              <a:prstGeom prst="ellipse">
                <a:avLst/>
              </a:prstGeom>
              <a:solidFill>
                <a:srgbClr val="FFFFFF"/>
              </a:solidFill>
              <a:ln w="9525">
                <a:solidFill>
                  <a:srgbClr val="000000"/>
                </a:solid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3" name="Rectangle 295">
                <a:extLst>
                  <a:ext uri="{FF2B5EF4-FFF2-40B4-BE49-F238E27FC236}">
                    <a16:creationId xmlns:a16="http://schemas.microsoft.com/office/drawing/2014/main" id="{AC8531B4-3A85-45C3-805F-C9D370728C21}"/>
                  </a:ext>
                </a:extLst>
              </p:cNvPr>
              <p:cNvSpPr>
                <a:spLocks noChangeArrowheads="1"/>
              </p:cNvSpPr>
              <p:nvPr/>
            </p:nvSpPr>
            <p:spPr bwMode="auto">
              <a:xfrm>
                <a:off x="9127" y="3457"/>
                <a:ext cx="360" cy="29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US"/>
              </a:p>
            </p:txBody>
          </p:sp>
          <p:sp>
            <p:nvSpPr>
              <p:cNvPr id="14" name="Oval 296">
                <a:extLst>
                  <a:ext uri="{FF2B5EF4-FFF2-40B4-BE49-F238E27FC236}">
                    <a16:creationId xmlns:a16="http://schemas.microsoft.com/office/drawing/2014/main" id="{C28EBD67-0BBA-4431-8696-7AB3B670B72A}"/>
                  </a:ext>
                </a:extLst>
              </p:cNvPr>
              <p:cNvSpPr>
                <a:spLocks noChangeArrowheads="1"/>
              </p:cNvSpPr>
              <p:nvPr/>
            </p:nvSpPr>
            <p:spPr bwMode="auto">
              <a:xfrm>
                <a:off x="9155" y="3647"/>
                <a:ext cx="720" cy="360"/>
              </a:xfrm>
              <a:prstGeom prst="ellipse">
                <a:avLst/>
              </a:prstGeom>
              <a:solidFill>
                <a:srgbClr val="FFFFFF"/>
              </a:solidFill>
              <a:ln w="9525">
                <a:solidFill>
                  <a:srgbClr val="000000"/>
                </a:solid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Oval 297">
                <a:extLst>
                  <a:ext uri="{FF2B5EF4-FFF2-40B4-BE49-F238E27FC236}">
                    <a16:creationId xmlns:a16="http://schemas.microsoft.com/office/drawing/2014/main" id="{74B3D28E-785B-4E69-8641-B193169F1A7A}"/>
                  </a:ext>
                </a:extLst>
              </p:cNvPr>
              <p:cNvSpPr>
                <a:spLocks noChangeArrowheads="1"/>
              </p:cNvSpPr>
              <p:nvPr/>
            </p:nvSpPr>
            <p:spPr bwMode="auto">
              <a:xfrm>
                <a:off x="9155" y="3827"/>
                <a:ext cx="720" cy="360"/>
              </a:xfrm>
              <a:prstGeom prst="ellipse">
                <a:avLst/>
              </a:prstGeom>
              <a:solidFill>
                <a:srgbClr val="FFFFFF"/>
              </a:solidFill>
              <a:ln w="9525">
                <a:solidFill>
                  <a:srgbClr val="000000"/>
                </a:solid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6" name="Oval 298">
                <a:extLst>
                  <a:ext uri="{FF2B5EF4-FFF2-40B4-BE49-F238E27FC236}">
                    <a16:creationId xmlns:a16="http://schemas.microsoft.com/office/drawing/2014/main" id="{9E81C90D-78E4-46EE-A632-7CDFC7114186}"/>
                  </a:ext>
                </a:extLst>
              </p:cNvPr>
              <p:cNvSpPr>
                <a:spLocks noChangeArrowheads="1"/>
              </p:cNvSpPr>
              <p:nvPr/>
            </p:nvSpPr>
            <p:spPr bwMode="auto">
              <a:xfrm>
                <a:off x="9155" y="4007"/>
                <a:ext cx="720" cy="360"/>
              </a:xfrm>
              <a:prstGeom prst="ellipse">
                <a:avLst/>
              </a:prstGeom>
              <a:solidFill>
                <a:srgbClr val="FFFFFF"/>
              </a:solidFill>
              <a:ln w="9525">
                <a:solidFill>
                  <a:srgbClr val="000000"/>
                </a:solid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7" name="Oval 299">
                <a:extLst>
                  <a:ext uri="{FF2B5EF4-FFF2-40B4-BE49-F238E27FC236}">
                    <a16:creationId xmlns:a16="http://schemas.microsoft.com/office/drawing/2014/main" id="{1495D4A1-31F7-4DBE-8981-7172044FBFC2}"/>
                  </a:ext>
                </a:extLst>
              </p:cNvPr>
              <p:cNvSpPr>
                <a:spLocks noChangeArrowheads="1"/>
              </p:cNvSpPr>
              <p:nvPr/>
            </p:nvSpPr>
            <p:spPr bwMode="auto">
              <a:xfrm>
                <a:off x="9155" y="4187"/>
                <a:ext cx="720" cy="360"/>
              </a:xfrm>
              <a:prstGeom prst="ellipse">
                <a:avLst/>
              </a:prstGeom>
              <a:solidFill>
                <a:srgbClr val="FFFFFF"/>
              </a:solidFill>
              <a:ln w="9525">
                <a:solidFill>
                  <a:srgbClr val="000000"/>
                </a:solid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8" name="Rectangle 300">
                <a:extLst>
                  <a:ext uri="{FF2B5EF4-FFF2-40B4-BE49-F238E27FC236}">
                    <a16:creationId xmlns:a16="http://schemas.microsoft.com/office/drawing/2014/main" id="{E6F927AE-7C9C-4E94-9E43-D691856F188B}"/>
                  </a:ext>
                </a:extLst>
              </p:cNvPr>
              <p:cNvSpPr>
                <a:spLocks noChangeArrowheads="1"/>
              </p:cNvSpPr>
              <p:nvPr/>
            </p:nvSpPr>
            <p:spPr bwMode="auto">
              <a:xfrm>
                <a:off x="9158" y="4448"/>
                <a:ext cx="360" cy="17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US"/>
              </a:p>
            </p:txBody>
          </p:sp>
          <p:sp>
            <p:nvSpPr>
              <p:cNvPr id="19" name="Freeform 301">
                <a:extLst>
                  <a:ext uri="{FF2B5EF4-FFF2-40B4-BE49-F238E27FC236}">
                    <a16:creationId xmlns:a16="http://schemas.microsoft.com/office/drawing/2014/main" id="{611F43EC-2D99-4B20-B439-D1A837141F9E}"/>
                  </a:ext>
                </a:extLst>
              </p:cNvPr>
              <p:cNvSpPr>
                <a:spLocks/>
              </p:cNvSpPr>
              <p:nvPr/>
            </p:nvSpPr>
            <p:spPr bwMode="auto">
              <a:xfrm>
                <a:off x="9157" y="4157"/>
                <a:ext cx="611" cy="145"/>
              </a:xfrm>
              <a:custGeom>
                <a:avLst/>
                <a:gdLst>
                  <a:gd name="T0" fmla="*/ 0 w 611"/>
                  <a:gd name="T1" fmla="*/ 39 h 145"/>
                  <a:gd name="T2" fmla="*/ 25 w 611"/>
                  <a:gd name="T3" fmla="*/ 100 h 145"/>
                  <a:gd name="T4" fmla="*/ 127 w 611"/>
                  <a:gd name="T5" fmla="*/ 139 h 145"/>
                  <a:gd name="T6" fmla="*/ 271 w 611"/>
                  <a:gd name="T7" fmla="*/ 136 h 145"/>
                  <a:gd name="T8" fmla="*/ 448 w 611"/>
                  <a:gd name="T9" fmla="*/ 85 h 145"/>
                  <a:gd name="T10" fmla="*/ 611 w 611"/>
                  <a:gd name="T11" fmla="*/ 0 h 145"/>
                </a:gdLst>
                <a:ahLst/>
                <a:cxnLst>
                  <a:cxn ang="0">
                    <a:pos x="T0" y="T1"/>
                  </a:cxn>
                  <a:cxn ang="0">
                    <a:pos x="T2" y="T3"/>
                  </a:cxn>
                  <a:cxn ang="0">
                    <a:pos x="T4" y="T5"/>
                  </a:cxn>
                  <a:cxn ang="0">
                    <a:pos x="T6" y="T7"/>
                  </a:cxn>
                  <a:cxn ang="0">
                    <a:pos x="T8" y="T9"/>
                  </a:cxn>
                  <a:cxn ang="0">
                    <a:pos x="T10" y="T11"/>
                  </a:cxn>
                </a:cxnLst>
                <a:rect l="0" t="0" r="r" b="b"/>
                <a:pathLst>
                  <a:path w="611" h="145">
                    <a:moveTo>
                      <a:pt x="0" y="39"/>
                    </a:moveTo>
                    <a:cubicBezTo>
                      <a:pt x="4" y="49"/>
                      <a:pt x="4" y="83"/>
                      <a:pt x="25" y="100"/>
                    </a:cubicBezTo>
                    <a:cubicBezTo>
                      <a:pt x="46" y="117"/>
                      <a:pt x="86" y="133"/>
                      <a:pt x="127" y="139"/>
                    </a:cubicBezTo>
                    <a:cubicBezTo>
                      <a:pt x="168" y="145"/>
                      <a:pt x="218" y="145"/>
                      <a:pt x="271" y="136"/>
                    </a:cubicBezTo>
                    <a:cubicBezTo>
                      <a:pt x="324" y="127"/>
                      <a:pt x="391" y="108"/>
                      <a:pt x="448" y="85"/>
                    </a:cubicBezTo>
                    <a:cubicBezTo>
                      <a:pt x="505" y="62"/>
                      <a:pt x="577" y="18"/>
                      <a:pt x="611" y="0"/>
                    </a:cubicBezTo>
                  </a:path>
                </a:pathLst>
              </a:custGeom>
              <a:noFill/>
              <a:ln w="3175"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a:p>
            </p:txBody>
          </p:sp>
          <p:sp>
            <p:nvSpPr>
              <p:cNvPr id="20" name="Freeform 302">
                <a:extLst>
                  <a:ext uri="{FF2B5EF4-FFF2-40B4-BE49-F238E27FC236}">
                    <a16:creationId xmlns:a16="http://schemas.microsoft.com/office/drawing/2014/main" id="{A1F9B1E9-FB7D-4B97-960D-753F9B596BD4}"/>
                  </a:ext>
                </a:extLst>
              </p:cNvPr>
              <p:cNvSpPr>
                <a:spLocks/>
              </p:cNvSpPr>
              <p:nvPr/>
            </p:nvSpPr>
            <p:spPr bwMode="auto">
              <a:xfrm>
                <a:off x="9157" y="3976"/>
                <a:ext cx="611" cy="145"/>
              </a:xfrm>
              <a:custGeom>
                <a:avLst/>
                <a:gdLst>
                  <a:gd name="T0" fmla="*/ 0 w 611"/>
                  <a:gd name="T1" fmla="*/ 39 h 145"/>
                  <a:gd name="T2" fmla="*/ 25 w 611"/>
                  <a:gd name="T3" fmla="*/ 100 h 145"/>
                  <a:gd name="T4" fmla="*/ 127 w 611"/>
                  <a:gd name="T5" fmla="*/ 139 h 145"/>
                  <a:gd name="T6" fmla="*/ 271 w 611"/>
                  <a:gd name="T7" fmla="*/ 136 h 145"/>
                  <a:gd name="T8" fmla="*/ 448 w 611"/>
                  <a:gd name="T9" fmla="*/ 85 h 145"/>
                  <a:gd name="T10" fmla="*/ 611 w 611"/>
                  <a:gd name="T11" fmla="*/ 0 h 145"/>
                </a:gdLst>
                <a:ahLst/>
                <a:cxnLst>
                  <a:cxn ang="0">
                    <a:pos x="T0" y="T1"/>
                  </a:cxn>
                  <a:cxn ang="0">
                    <a:pos x="T2" y="T3"/>
                  </a:cxn>
                  <a:cxn ang="0">
                    <a:pos x="T4" y="T5"/>
                  </a:cxn>
                  <a:cxn ang="0">
                    <a:pos x="T6" y="T7"/>
                  </a:cxn>
                  <a:cxn ang="0">
                    <a:pos x="T8" y="T9"/>
                  </a:cxn>
                  <a:cxn ang="0">
                    <a:pos x="T10" y="T11"/>
                  </a:cxn>
                </a:cxnLst>
                <a:rect l="0" t="0" r="r" b="b"/>
                <a:pathLst>
                  <a:path w="611" h="145">
                    <a:moveTo>
                      <a:pt x="0" y="39"/>
                    </a:moveTo>
                    <a:cubicBezTo>
                      <a:pt x="4" y="49"/>
                      <a:pt x="4" y="83"/>
                      <a:pt x="25" y="100"/>
                    </a:cubicBezTo>
                    <a:cubicBezTo>
                      <a:pt x="46" y="117"/>
                      <a:pt x="86" y="133"/>
                      <a:pt x="127" y="139"/>
                    </a:cubicBezTo>
                    <a:cubicBezTo>
                      <a:pt x="168" y="145"/>
                      <a:pt x="218" y="145"/>
                      <a:pt x="271" y="136"/>
                    </a:cubicBezTo>
                    <a:cubicBezTo>
                      <a:pt x="324" y="127"/>
                      <a:pt x="391" y="108"/>
                      <a:pt x="448" y="85"/>
                    </a:cubicBezTo>
                    <a:cubicBezTo>
                      <a:pt x="505" y="62"/>
                      <a:pt x="577" y="18"/>
                      <a:pt x="611" y="0"/>
                    </a:cubicBezTo>
                  </a:path>
                </a:pathLst>
              </a:custGeom>
              <a:noFill/>
              <a:ln w="3175"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a:p>
            </p:txBody>
          </p:sp>
          <p:sp>
            <p:nvSpPr>
              <p:cNvPr id="21" name="Freeform 303">
                <a:extLst>
                  <a:ext uri="{FF2B5EF4-FFF2-40B4-BE49-F238E27FC236}">
                    <a16:creationId xmlns:a16="http://schemas.microsoft.com/office/drawing/2014/main" id="{8756752E-73EE-44D0-80A9-7A9719E18074}"/>
                  </a:ext>
                </a:extLst>
              </p:cNvPr>
              <p:cNvSpPr>
                <a:spLocks/>
              </p:cNvSpPr>
              <p:nvPr/>
            </p:nvSpPr>
            <p:spPr bwMode="auto">
              <a:xfrm>
                <a:off x="9157" y="3798"/>
                <a:ext cx="611" cy="145"/>
              </a:xfrm>
              <a:custGeom>
                <a:avLst/>
                <a:gdLst>
                  <a:gd name="T0" fmla="*/ 0 w 611"/>
                  <a:gd name="T1" fmla="*/ 39 h 145"/>
                  <a:gd name="T2" fmla="*/ 25 w 611"/>
                  <a:gd name="T3" fmla="*/ 100 h 145"/>
                  <a:gd name="T4" fmla="*/ 127 w 611"/>
                  <a:gd name="T5" fmla="*/ 139 h 145"/>
                  <a:gd name="T6" fmla="*/ 271 w 611"/>
                  <a:gd name="T7" fmla="*/ 136 h 145"/>
                  <a:gd name="T8" fmla="*/ 448 w 611"/>
                  <a:gd name="T9" fmla="*/ 85 h 145"/>
                  <a:gd name="T10" fmla="*/ 611 w 611"/>
                  <a:gd name="T11" fmla="*/ 0 h 145"/>
                </a:gdLst>
                <a:ahLst/>
                <a:cxnLst>
                  <a:cxn ang="0">
                    <a:pos x="T0" y="T1"/>
                  </a:cxn>
                  <a:cxn ang="0">
                    <a:pos x="T2" y="T3"/>
                  </a:cxn>
                  <a:cxn ang="0">
                    <a:pos x="T4" y="T5"/>
                  </a:cxn>
                  <a:cxn ang="0">
                    <a:pos x="T6" y="T7"/>
                  </a:cxn>
                  <a:cxn ang="0">
                    <a:pos x="T8" y="T9"/>
                  </a:cxn>
                  <a:cxn ang="0">
                    <a:pos x="T10" y="T11"/>
                  </a:cxn>
                </a:cxnLst>
                <a:rect l="0" t="0" r="r" b="b"/>
                <a:pathLst>
                  <a:path w="611" h="145">
                    <a:moveTo>
                      <a:pt x="0" y="39"/>
                    </a:moveTo>
                    <a:cubicBezTo>
                      <a:pt x="4" y="49"/>
                      <a:pt x="4" y="83"/>
                      <a:pt x="25" y="100"/>
                    </a:cubicBezTo>
                    <a:cubicBezTo>
                      <a:pt x="46" y="117"/>
                      <a:pt x="86" y="133"/>
                      <a:pt x="127" y="139"/>
                    </a:cubicBezTo>
                    <a:cubicBezTo>
                      <a:pt x="168" y="145"/>
                      <a:pt x="218" y="145"/>
                      <a:pt x="271" y="136"/>
                    </a:cubicBezTo>
                    <a:cubicBezTo>
                      <a:pt x="324" y="127"/>
                      <a:pt x="391" y="108"/>
                      <a:pt x="448" y="85"/>
                    </a:cubicBezTo>
                    <a:cubicBezTo>
                      <a:pt x="505" y="62"/>
                      <a:pt x="577" y="18"/>
                      <a:pt x="611" y="0"/>
                    </a:cubicBezTo>
                  </a:path>
                </a:pathLst>
              </a:custGeom>
              <a:noFill/>
              <a:ln w="63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a:p>
            </p:txBody>
          </p:sp>
          <p:sp>
            <p:nvSpPr>
              <p:cNvPr id="22" name="Oval 304">
                <a:extLst>
                  <a:ext uri="{FF2B5EF4-FFF2-40B4-BE49-F238E27FC236}">
                    <a16:creationId xmlns:a16="http://schemas.microsoft.com/office/drawing/2014/main" id="{B7716880-C139-429C-90E4-54B3FF5474A1}"/>
                  </a:ext>
                </a:extLst>
              </p:cNvPr>
              <p:cNvSpPr>
                <a:spLocks noChangeArrowheads="1"/>
              </p:cNvSpPr>
              <p:nvPr/>
            </p:nvSpPr>
            <p:spPr bwMode="auto">
              <a:xfrm>
                <a:off x="9153" y="4398"/>
                <a:ext cx="720" cy="360"/>
              </a:xfrm>
              <a:prstGeom prst="ellipse">
                <a:avLst/>
              </a:prstGeom>
              <a:solidFill>
                <a:srgbClr val="FFFFFF"/>
              </a:solidFill>
              <a:ln w="9525">
                <a:solidFill>
                  <a:srgbClr val="000000"/>
                </a:solid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23" name="Oval 305">
                <a:extLst>
                  <a:ext uri="{FF2B5EF4-FFF2-40B4-BE49-F238E27FC236}">
                    <a16:creationId xmlns:a16="http://schemas.microsoft.com/office/drawing/2014/main" id="{57E203AE-0D3B-4908-BF48-94AF5C9ACD5B}"/>
                  </a:ext>
                </a:extLst>
              </p:cNvPr>
              <p:cNvSpPr>
                <a:spLocks noChangeArrowheads="1"/>
              </p:cNvSpPr>
              <p:nvPr/>
            </p:nvSpPr>
            <p:spPr bwMode="auto">
              <a:xfrm>
                <a:off x="9153" y="4578"/>
                <a:ext cx="720" cy="360"/>
              </a:xfrm>
              <a:prstGeom prst="ellipse">
                <a:avLst/>
              </a:prstGeom>
              <a:solidFill>
                <a:srgbClr val="FFFFFF"/>
              </a:solidFill>
              <a:ln w="9525">
                <a:solidFill>
                  <a:srgbClr val="000000"/>
                </a:solid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24" name="Oval 306">
                <a:extLst>
                  <a:ext uri="{FF2B5EF4-FFF2-40B4-BE49-F238E27FC236}">
                    <a16:creationId xmlns:a16="http://schemas.microsoft.com/office/drawing/2014/main" id="{AD30D300-D065-4B58-8C41-D80F14739527}"/>
                  </a:ext>
                </a:extLst>
              </p:cNvPr>
              <p:cNvSpPr>
                <a:spLocks noChangeArrowheads="1"/>
              </p:cNvSpPr>
              <p:nvPr/>
            </p:nvSpPr>
            <p:spPr bwMode="auto">
              <a:xfrm>
                <a:off x="9153" y="4758"/>
                <a:ext cx="720" cy="360"/>
              </a:xfrm>
              <a:prstGeom prst="ellipse">
                <a:avLst/>
              </a:prstGeom>
              <a:solidFill>
                <a:srgbClr val="FFFFFF"/>
              </a:solidFill>
              <a:ln w="9525">
                <a:solidFill>
                  <a:srgbClr val="000000"/>
                </a:solid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25" name="Oval 307">
                <a:extLst>
                  <a:ext uri="{FF2B5EF4-FFF2-40B4-BE49-F238E27FC236}">
                    <a16:creationId xmlns:a16="http://schemas.microsoft.com/office/drawing/2014/main" id="{5D54431E-F197-48DD-A995-2DA3233D9441}"/>
                  </a:ext>
                </a:extLst>
              </p:cNvPr>
              <p:cNvSpPr>
                <a:spLocks noChangeArrowheads="1"/>
              </p:cNvSpPr>
              <p:nvPr/>
            </p:nvSpPr>
            <p:spPr bwMode="auto">
              <a:xfrm>
                <a:off x="9153" y="4938"/>
                <a:ext cx="720" cy="360"/>
              </a:xfrm>
              <a:prstGeom prst="ellipse">
                <a:avLst/>
              </a:prstGeom>
              <a:solidFill>
                <a:srgbClr val="FFFFFF"/>
              </a:solidFill>
              <a:ln w="9525">
                <a:solidFill>
                  <a:srgbClr val="000000"/>
                </a:solid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26" name="Oval 308">
                <a:extLst>
                  <a:ext uri="{FF2B5EF4-FFF2-40B4-BE49-F238E27FC236}">
                    <a16:creationId xmlns:a16="http://schemas.microsoft.com/office/drawing/2014/main" id="{FB53BA84-83BE-47B7-BA1A-C9548D133A36}"/>
                  </a:ext>
                </a:extLst>
              </p:cNvPr>
              <p:cNvSpPr>
                <a:spLocks noChangeArrowheads="1"/>
              </p:cNvSpPr>
              <p:nvPr/>
            </p:nvSpPr>
            <p:spPr bwMode="auto">
              <a:xfrm>
                <a:off x="9153" y="5118"/>
                <a:ext cx="720" cy="360"/>
              </a:xfrm>
              <a:prstGeom prst="ellipse">
                <a:avLst/>
              </a:prstGeom>
              <a:solidFill>
                <a:srgbClr val="FFFFFF"/>
              </a:solidFill>
              <a:ln w="9525">
                <a:solidFill>
                  <a:srgbClr val="000000"/>
                </a:solid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27" name="Rectangle 309">
                <a:extLst>
                  <a:ext uri="{FF2B5EF4-FFF2-40B4-BE49-F238E27FC236}">
                    <a16:creationId xmlns:a16="http://schemas.microsoft.com/office/drawing/2014/main" id="{D3666B49-8D9E-40FB-88BF-0591CB6A0C82}"/>
                  </a:ext>
                </a:extLst>
              </p:cNvPr>
              <p:cNvSpPr>
                <a:spLocks noChangeArrowheads="1"/>
              </p:cNvSpPr>
              <p:nvPr/>
            </p:nvSpPr>
            <p:spPr bwMode="auto">
              <a:xfrm>
                <a:off x="9156" y="5379"/>
                <a:ext cx="340" cy="17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US"/>
              </a:p>
            </p:txBody>
          </p:sp>
          <p:sp>
            <p:nvSpPr>
              <p:cNvPr id="28" name="Freeform 310">
                <a:extLst>
                  <a:ext uri="{FF2B5EF4-FFF2-40B4-BE49-F238E27FC236}">
                    <a16:creationId xmlns:a16="http://schemas.microsoft.com/office/drawing/2014/main" id="{3C4A7A6B-B2E3-46A1-A711-C34E190AF328}"/>
                  </a:ext>
                </a:extLst>
              </p:cNvPr>
              <p:cNvSpPr>
                <a:spLocks/>
              </p:cNvSpPr>
              <p:nvPr/>
            </p:nvSpPr>
            <p:spPr bwMode="auto">
              <a:xfrm>
                <a:off x="9152" y="5266"/>
                <a:ext cx="611" cy="145"/>
              </a:xfrm>
              <a:custGeom>
                <a:avLst/>
                <a:gdLst>
                  <a:gd name="T0" fmla="*/ 0 w 611"/>
                  <a:gd name="T1" fmla="*/ 39 h 145"/>
                  <a:gd name="T2" fmla="*/ 25 w 611"/>
                  <a:gd name="T3" fmla="*/ 100 h 145"/>
                  <a:gd name="T4" fmla="*/ 127 w 611"/>
                  <a:gd name="T5" fmla="*/ 139 h 145"/>
                  <a:gd name="T6" fmla="*/ 271 w 611"/>
                  <a:gd name="T7" fmla="*/ 136 h 145"/>
                  <a:gd name="T8" fmla="*/ 448 w 611"/>
                  <a:gd name="T9" fmla="*/ 85 h 145"/>
                  <a:gd name="T10" fmla="*/ 611 w 611"/>
                  <a:gd name="T11" fmla="*/ 0 h 145"/>
                </a:gdLst>
                <a:ahLst/>
                <a:cxnLst>
                  <a:cxn ang="0">
                    <a:pos x="T0" y="T1"/>
                  </a:cxn>
                  <a:cxn ang="0">
                    <a:pos x="T2" y="T3"/>
                  </a:cxn>
                  <a:cxn ang="0">
                    <a:pos x="T4" y="T5"/>
                  </a:cxn>
                  <a:cxn ang="0">
                    <a:pos x="T6" y="T7"/>
                  </a:cxn>
                  <a:cxn ang="0">
                    <a:pos x="T8" y="T9"/>
                  </a:cxn>
                  <a:cxn ang="0">
                    <a:pos x="T10" y="T11"/>
                  </a:cxn>
                </a:cxnLst>
                <a:rect l="0" t="0" r="r" b="b"/>
                <a:pathLst>
                  <a:path w="611" h="145">
                    <a:moveTo>
                      <a:pt x="0" y="39"/>
                    </a:moveTo>
                    <a:cubicBezTo>
                      <a:pt x="4" y="49"/>
                      <a:pt x="4" y="83"/>
                      <a:pt x="25" y="100"/>
                    </a:cubicBezTo>
                    <a:cubicBezTo>
                      <a:pt x="46" y="117"/>
                      <a:pt x="86" y="133"/>
                      <a:pt x="127" y="139"/>
                    </a:cubicBezTo>
                    <a:cubicBezTo>
                      <a:pt x="168" y="145"/>
                      <a:pt x="218" y="145"/>
                      <a:pt x="271" y="136"/>
                    </a:cubicBezTo>
                    <a:cubicBezTo>
                      <a:pt x="324" y="127"/>
                      <a:pt x="391" y="108"/>
                      <a:pt x="448" y="85"/>
                    </a:cubicBezTo>
                    <a:cubicBezTo>
                      <a:pt x="505" y="62"/>
                      <a:pt x="577" y="18"/>
                      <a:pt x="611" y="0"/>
                    </a:cubicBezTo>
                  </a:path>
                </a:pathLst>
              </a:custGeom>
              <a:noFill/>
              <a:ln w="3175"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a:p>
            </p:txBody>
          </p:sp>
          <p:sp>
            <p:nvSpPr>
              <p:cNvPr id="29" name="Freeform 311">
                <a:extLst>
                  <a:ext uri="{FF2B5EF4-FFF2-40B4-BE49-F238E27FC236}">
                    <a16:creationId xmlns:a16="http://schemas.microsoft.com/office/drawing/2014/main" id="{FD9431A2-1366-4C6B-A118-9DAE1190877C}"/>
                  </a:ext>
                </a:extLst>
              </p:cNvPr>
              <p:cNvSpPr>
                <a:spLocks/>
              </p:cNvSpPr>
              <p:nvPr/>
            </p:nvSpPr>
            <p:spPr bwMode="auto">
              <a:xfrm>
                <a:off x="9155" y="5088"/>
                <a:ext cx="611" cy="145"/>
              </a:xfrm>
              <a:custGeom>
                <a:avLst/>
                <a:gdLst>
                  <a:gd name="T0" fmla="*/ 0 w 611"/>
                  <a:gd name="T1" fmla="*/ 39 h 145"/>
                  <a:gd name="T2" fmla="*/ 25 w 611"/>
                  <a:gd name="T3" fmla="*/ 100 h 145"/>
                  <a:gd name="T4" fmla="*/ 127 w 611"/>
                  <a:gd name="T5" fmla="*/ 139 h 145"/>
                  <a:gd name="T6" fmla="*/ 271 w 611"/>
                  <a:gd name="T7" fmla="*/ 136 h 145"/>
                  <a:gd name="T8" fmla="*/ 448 w 611"/>
                  <a:gd name="T9" fmla="*/ 85 h 145"/>
                  <a:gd name="T10" fmla="*/ 611 w 611"/>
                  <a:gd name="T11" fmla="*/ 0 h 145"/>
                </a:gdLst>
                <a:ahLst/>
                <a:cxnLst>
                  <a:cxn ang="0">
                    <a:pos x="T0" y="T1"/>
                  </a:cxn>
                  <a:cxn ang="0">
                    <a:pos x="T2" y="T3"/>
                  </a:cxn>
                  <a:cxn ang="0">
                    <a:pos x="T4" y="T5"/>
                  </a:cxn>
                  <a:cxn ang="0">
                    <a:pos x="T6" y="T7"/>
                  </a:cxn>
                  <a:cxn ang="0">
                    <a:pos x="T8" y="T9"/>
                  </a:cxn>
                  <a:cxn ang="0">
                    <a:pos x="T10" y="T11"/>
                  </a:cxn>
                </a:cxnLst>
                <a:rect l="0" t="0" r="r" b="b"/>
                <a:pathLst>
                  <a:path w="611" h="145">
                    <a:moveTo>
                      <a:pt x="0" y="39"/>
                    </a:moveTo>
                    <a:cubicBezTo>
                      <a:pt x="4" y="49"/>
                      <a:pt x="4" y="83"/>
                      <a:pt x="25" y="100"/>
                    </a:cubicBezTo>
                    <a:cubicBezTo>
                      <a:pt x="46" y="117"/>
                      <a:pt x="86" y="133"/>
                      <a:pt x="127" y="139"/>
                    </a:cubicBezTo>
                    <a:cubicBezTo>
                      <a:pt x="168" y="145"/>
                      <a:pt x="218" y="145"/>
                      <a:pt x="271" y="136"/>
                    </a:cubicBezTo>
                    <a:cubicBezTo>
                      <a:pt x="324" y="127"/>
                      <a:pt x="391" y="108"/>
                      <a:pt x="448" y="85"/>
                    </a:cubicBezTo>
                    <a:cubicBezTo>
                      <a:pt x="505" y="62"/>
                      <a:pt x="577" y="18"/>
                      <a:pt x="611" y="0"/>
                    </a:cubicBezTo>
                  </a:path>
                </a:pathLst>
              </a:custGeom>
              <a:noFill/>
              <a:ln w="3175"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a:p>
            </p:txBody>
          </p:sp>
          <p:sp>
            <p:nvSpPr>
              <p:cNvPr id="30" name="Freeform 312">
                <a:extLst>
                  <a:ext uri="{FF2B5EF4-FFF2-40B4-BE49-F238E27FC236}">
                    <a16:creationId xmlns:a16="http://schemas.microsoft.com/office/drawing/2014/main" id="{21175E1A-460C-4462-8C21-B0C2FEE36A03}"/>
                  </a:ext>
                </a:extLst>
              </p:cNvPr>
              <p:cNvSpPr>
                <a:spLocks/>
              </p:cNvSpPr>
              <p:nvPr/>
            </p:nvSpPr>
            <p:spPr bwMode="auto">
              <a:xfrm>
                <a:off x="9155" y="4907"/>
                <a:ext cx="611" cy="145"/>
              </a:xfrm>
              <a:custGeom>
                <a:avLst/>
                <a:gdLst>
                  <a:gd name="T0" fmla="*/ 0 w 611"/>
                  <a:gd name="T1" fmla="*/ 39 h 145"/>
                  <a:gd name="T2" fmla="*/ 25 w 611"/>
                  <a:gd name="T3" fmla="*/ 100 h 145"/>
                  <a:gd name="T4" fmla="*/ 127 w 611"/>
                  <a:gd name="T5" fmla="*/ 139 h 145"/>
                  <a:gd name="T6" fmla="*/ 271 w 611"/>
                  <a:gd name="T7" fmla="*/ 136 h 145"/>
                  <a:gd name="T8" fmla="*/ 448 w 611"/>
                  <a:gd name="T9" fmla="*/ 85 h 145"/>
                  <a:gd name="T10" fmla="*/ 611 w 611"/>
                  <a:gd name="T11" fmla="*/ 0 h 145"/>
                </a:gdLst>
                <a:ahLst/>
                <a:cxnLst>
                  <a:cxn ang="0">
                    <a:pos x="T0" y="T1"/>
                  </a:cxn>
                  <a:cxn ang="0">
                    <a:pos x="T2" y="T3"/>
                  </a:cxn>
                  <a:cxn ang="0">
                    <a:pos x="T4" y="T5"/>
                  </a:cxn>
                  <a:cxn ang="0">
                    <a:pos x="T6" y="T7"/>
                  </a:cxn>
                  <a:cxn ang="0">
                    <a:pos x="T8" y="T9"/>
                  </a:cxn>
                  <a:cxn ang="0">
                    <a:pos x="T10" y="T11"/>
                  </a:cxn>
                </a:cxnLst>
                <a:rect l="0" t="0" r="r" b="b"/>
                <a:pathLst>
                  <a:path w="611" h="145">
                    <a:moveTo>
                      <a:pt x="0" y="39"/>
                    </a:moveTo>
                    <a:cubicBezTo>
                      <a:pt x="4" y="49"/>
                      <a:pt x="4" y="83"/>
                      <a:pt x="25" y="100"/>
                    </a:cubicBezTo>
                    <a:cubicBezTo>
                      <a:pt x="46" y="117"/>
                      <a:pt x="86" y="133"/>
                      <a:pt x="127" y="139"/>
                    </a:cubicBezTo>
                    <a:cubicBezTo>
                      <a:pt x="168" y="145"/>
                      <a:pt x="218" y="145"/>
                      <a:pt x="271" y="136"/>
                    </a:cubicBezTo>
                    <a:cubicBezTo>
                      <a:pt x="324" y="127"/>
                      <a:pt x="391" y="108"/>
                      <a:pt x="448" y="85"/>
                    </a:cubicBezTo>
                    <a:cubicBezTo>
                      <a:pt x="505" y="62"/>
                      <a:pt x="577" y="18"/>
                      <a:pt x="611" y="0"/>
                    </a:cubicBezTo>
                  </a:path>
                </a:pathLst>
              </a:custGeom>
              <a:noFill/>
              <a:ln w="3175"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a:p>
            </p:txBody>
          </p:sp>
          <p:sp>
            <p:nvSpPr>
              <p:cNvPr id="31" name="Freeform 313">
                <a:extLst>
                  <a:ext uri="{FF2B5EF4-FFF2-40B4-BE49-F238E27FC236}">
                    <a16:creationId xmlns:a16="http://schemas.microsoft.com/office/drawing/2014/main" id="{3EED89CD-1C7C-426E-9E91-918A912D633D}"/>
                  </a:ext>
                </a:extLst>
              </p:cNvPr>
              <p:cNvSpPr>
                <a:spLocks/>
              </p:cNvSpPr>
              <p:nvPr/>
            </p:nvSpPr>
            <p:spPr bwMode="auto">
              <a:xfrm>
                <a:off x="9155" y="4729"/>
                <a:ext cx="611" cy="145"/>
              </a:xfrm>
              <a:custGeom>
                <a:avLst/>
                <a:gdLst>
                  <a:gd name="T0" fmla="*/ 0 w 611"/>
                  <a:gd name="T1" fmla="*/ 39 h 145"/>
                  <a:gd name="T2" fmla="*/ 25 w 611"/>
                  <a:gd name="T3" fmla="*/ 100 h 145"/>
                  <a:gd name="T4" fmla="*/ 127 w 611"/>
                  <a:gd name="T5" fmla="*/ 139 h 145"/>
                  <a:gd name="T6" fmla="*/ 271 w 611"/>
                  <a:gd name="T7" fmla="*/ 136 h 145"/>
                  <a:gd name="T8" fmla="*/ 448 w 611"/>
                  <a:gd name="T9" fmla="*/ 85 h 145"/>
                  <a:gd name="T10" fmla="*/ 611 w 611"/>
                  <a:gd name="T11" fmla="*/ 0 h 145"/>
                </a:gdLst>
                <a:ahLst/>
                <a:cxnLst>
                  <a:cxn ang="0">
                    <a:pos x="T0" y="T1"/>
                  </a:cxn>
                  <a:cxn ang="0">
                    <a:pos x="T2" y="T3"/>
                  </a:cxn>
                  <a:cxn ang="0">
                    <a:pos x="T4" y="T5"/>
                  </a:cxn>
                  <a:cxn ang="0">
                    <a:pos x="T6" y="T7"/>
                  </a:cxn>
                  <a:cxn ang="0">
                    <a:pos x="T8" y="T9"/>
                  </a:cxn>
                  <a:cxn ang="0">
                    <a:pos x="T10" y="T11"/>
                  </a:cxn>
                </a:cxnLst>
                <a:rect l="0" t="0" r="r" b="b"/>
                <a:pathLst>
                  <a:path w="611" h="145">
                    <a:moveTo>
                      <a:pt x="0" y="39"/>
                    </a:moveTo>
                    <a:cubicBezTo>
                      <a:pt x="4" y="49"/>
                      <a:pt x="4" y="83"/>
                      <a:pt x="25" y="100"/>
                    </a:cubicBezTo>
                    <a:cubicBezTo>
                      <a:pt x="46" y="117"/>
                      <a:pt x="86" y="133"/>
                      <a:pt x="127" y="139"/>
                    </a:cubicBezTo>
                    <a:cubicBezTo>
                      <a:pt x="168" y="145"/>
                      <a:pt x="218" y="145"/>
                      <a:pt x="271" y="136"/>
                    </a:cubicBezTo>
                    <a:cubicBezTo>
                      <a:pt x="324" y="127"/>
                      <a:pt x="391" y="108"/>
                      <a:pt x="448" y="85"/>
                    </a:cubicBezTo>
                    <a:cubicBezTo>
                      <a:pt x="505" y="62"/>
                      <a:pt x="577" y="18"/>
                      <a:pt x="611" y="0"/>
                    </a:cubicBezTo>
                  </a:path>
                </a:pathLst>
              </a:custGeom>
              <a:noFill/>
              <a:ln w="63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a:p>
            </p:txBody>
          </p:sp>
          <p:sp>
            <p:nvSpPr>
              <p:cNvPr id="32" name="Freeform 314">
                <a:extLst>
                  <a:ext uri="{FF2B5EF4-FFF2-40B4-BE49-F238E27FC236}">
                    <a16:creationId xmlns:a16="http://schemas.microsoft.com/office/drawing/2014/main" id="{1F40ACA3-4076-4E25-A776-1BD4E89B449E}"/>
                  </a:ext>
                </a:extLst>
              </p:cNvPr>
              <p:cNvSpPr>
                <a:spLocks/>
              </p:cNvSpPr>
              <p:nvPr/>
            </p:nvSpPr>
            <p:spPr bwMode="auto">
              <a:xfrm>
                <a:off x="9154" y="4335"/>
                <a:ext cx="611" cy="145"/>
              </a:xfrm>
              <a:custGeom>
                <a:avLst/>
                <a:gdLst>
                  <a:gd name="T0" fmla="*/ 0 w 611"/>
                  <a:gd name="T1" fmla="*/ 39 h 145"/>
                  <a:gd name="T2" fmla="*/ 25 w 611"/>
                  <a:gd name="T3" fmla="*/ 100 h 145"/>
                  <a:gd name="T4" fmla="*/ 127 w 611"/>
                  <a:gd name="T5" fmla="*/ 139 h 145"/>
                  <a:gd name="T6" fmla="*/ 271 w 611"/>
                  <a:gd name="T7" fmla="*/ 136 h 145"/>
                  <a:gd name="T8" fmla="*/ 448 w 611"/>
                  <a:gd name="T9" fmla="*/ 85 h 145"/>
                  <a:gd name="T10" fmla="*/ 611 w 611"/>
                  <a:gd name="T11" fmla="*/ 0 h 145"/>
                </a:gdLst>
                <a:ahLst/>
                <a:cxnLst>
                  <a:cxn ang="0">
                    <a:pos x="T0" y="T1"/>
                  </a:cxn>
                  <a:cxn ang="0">
                    <a:pos x="T2" y="T3"/>
                  </a:cxn>
                  <a:cxn ang="0">
                    <a:pos x="T4" y="T5"/>
                  </a:cxn>
                  <a:cxn ang="0">
                    <a:pos x="T6" y="T7"/>
                  </a:cxn>
                  <a:cxn ang="0">
                    <a:pos x="T8" y="T9"/>
                  </a:cxn>
                  <a:cxn ang="0">
                    <a:pos x="T10" y="T11"/>
                  </a:cxn>
                </a:cxnLst>
                <a:rect l="0" t="0" r="r" b="b"/>
                <a:pathLst>
                  <a:path w="611" h="145">
                    <a:moveTo>
                      <a:pt x="0" y="39"/>
                    </a:moveTo>
                    <a:cubicBezTo>
                      <a:pt x="4" y="49"/>
                      <a:pt x="4" y="83"/>
                      <a:pt x="25" y="100"/>
                    </a:cubicBezTo>
                    <a:cubicBezTo>
                      <a:pt x="46" y="117"/>
                      <a:pt x="86" y="133"/>
                      <a:pt x="127" y="139"/>
                    </a:cubicBezTo>
                    <a:cubicBezTo>
                      <a:pt x="168" y="145"/>
                      <a:pt x="218" y="145"/>
                      <a:pt x="271" y="136"/>
                    </a:cubicBezTo>
                    <a:cubicBezTo>
                      <a:pt x="324" y="127"/>
                      <a:pt x="391" y="108"/>
                      <a:pt x="448" y="85"/>
                    </a:cubicBezTo>
                    <a:cubicBezTo>
                      <a:pt x="505" y="62"/>
                      <a:pt x="577" y="18"/>
                      <a:pt x="611" y="0"/>
                    </a:cubicBezTo>
                  </a:path>
                </a:pathLst>
              </a:custGeom>
              <a:noFill/>
              <a:ln w="63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a:p>
            </p:txBody>
          </p:sp>
          <p:sp>
            <p:nvSpPr>
              <p:cNvPr id="33" name="Freeform 315">
                <a:extLst>
                  <a:ext uri="{FF2B5EF4-FFF2-40B4-BE49-F238E27FC236}">
                    <a16:creationId xmlns:a16="http://schemas.microsoft.com/office/drawing/2014/main" id="{02B82843-F207-4A42-8A99-25CA4E3BD14F}"/>
                  </a:ext>
                </a:extLst>
              </p:cNvPr>
              <p:cNvSpPr>
                <a:spLocks/>
              </p:cNvSpPr>
              <p:nvPr/>
            </p:nvSpPr>
            <p:spPr bwMode="auto">
              <a:xfrm>
                <a:off x="9154" y="4541"/>
                <a:ext cx="611" cy="145"/>
              </a:xfrm>
              <a:custGeom>
                <a:avLst/>
                <a:gdLst>
                  <a:gd name="T0" fmla="*/ 0 w 611"/>
                  <a:gd name="T1" fmla="*/ 39 h 145"/>
                  <a:gd name="T2" fmla="*/ 25 w 611"/>
                  <a:gd name="T3" fmla="*/ 100 h 145"/>
                  <a:gd name="T4" fmla="*/ 127 w 611"/>
                  <a:gd name="T5" fmla="*/ 139 h 145"/>
                  <a:gd name="T6" fmla="*/ 271 w 611"/>
                  <a:gd name="T7" fmla="*/ 136 h 145"/>
                  <a:gd name="T8" fmla="*/ 448 w 611"/>
                  <a:gd name="T9" fmla="*/ 85 h 145"/>
                  <a:gd name="T10" fmla="*/ 611 w 611"/>
                  <a:gd name="T11" fmla="*/ 0 h 145"/>
                </a:gdLst>
                <a:ahLst/>
                <a:cxnLst>
                  <a:cxn ang="0">
                    <a:pos x="T0" y="T1"/>
                  </a:cxn>
                  <a:cxn ang="0">
                    <a:pos x="T2" y="T3"/>
                  </a:cxn>
                  <a:cxn ang="0">
                    <a:pos x="T4" y="T5"/>
                  </a:cxn>
                  <a:cxn ang="0">
                    <a:pos x="T6" y="T7"/>
                  </a:cxn>
                  <a:cxn ang="0">
                    <a:pos x="T8" y="T9"/>
                  </a:cxn>
                  <a:cxn ang="0">
                    <a:pos x="T10" y="T11"/>
                  </a:cxn>
                </a:cxnLst>
                <a:rect l="0" t="0" r="r" b="b"/>
                <a:pathLst>
                  <a:path w="611" h="145">
                    <a:moveTo>
                      <a:pt x="0" y="39"/>
                    </a:moveTo>
                    <a:cubicBezTo>
                      <a:pt x="4" y="49"/>
                      <a:pt x="4" y="83"/>
                      <a:pt x="25" y="100"/>
                    </a:cubicBezTo>
                    <a:cubicBezTo>
                      <a:pt x="46" y="117"/>
                      <a:pt x="86" y="133"/>
                      <a:pt x="127" y="139"/>
                    </a:cubicBezTo>
                    <a:cubicBezTo>
                      <a:pt x="168" y="145"/>
                      <a:pt x="218" y="145"/>
                      <a:pt x="271" y="136"/>
                    </a:cubicBezTo>
                    <a:cubicBezTo>
                      <a:pt x="324" y="127"/>
                      <a:pt x="391" y="108"/>
                      <a:pt x="448" y="85"/>
                    </a:cubicBezTo>
                    <a:cubicBezTo>
                      <a:pt x="505" y="62"/>
                      <a:pt x="577" y="18"/>
                      <a:pt x="611" y="0"/>
                    </a:cubicBezTo>
                  </a:path>
                </a:pathLst>
              </a:custGeom>
              <a:noFill/>
              <a:ln w="63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a:p>
            </p:txBody>
          </p:sp>
        </p:grpSp>
        <p:cxnSp>
          <p:nvCxnSpPr>
            <p:cNvPr id="11" name="AutoShape 316">
              <a:extLst>
                <a:ext uri="{FF2B5EF4-FFF2-40B4-BE49-F238E27FC236}">
                  <a16:creationId xmlns:a16="http://schemas.microsoft.com/office/drawing/2014/main" id="{9DE86647-6182-44D5-8EF2-3D97B620FD15}"/>
                </a:ext>
              </a:extLst>
            </p:cNvPr>
            <p:cNvCxnSpPr>
              <a:cxnSpLocks noChangeShapeType="1"/>
            </p:cNvCxnSpPr>
            <p:nvPr/>
          </p:nvCxnSpPr>
          <p:spPr bwMode="auto">
            <a:xfrm>
              <a:off x="2292813" y="3726196"/>
              <a:ext cx="0" cy="118721"/>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grpSp>
      <p:sp>
        <p:nvSpPr>
          <p:cNvPr id="34" name="Oval 317">
            <a:extLst>
              <a:ext uri="{FF2B5EF4-FFF2-40B4-BE49-F238E27FC236}">
                <a16:creationId xmlns:a16="http://schemas.microsoft.com/office/drawing/2014/main" id="{4A1A1B9E-065D-4663-95AD-9D84CBA76533}"/>
              </a:ext>
            </a:extLst>
          </p:cNvPr>
          <p:cNvSpPr>
            <a:spLocks noChangeArrowheads="1"/>
          </p:cNvSpPr>
          <p:nvPr/>
        </p:nvSpPr>
        <p:spPr bwMode="auto">
          <a:xfrm>
            <a:off x="7110733" y="3461212"/>
            <a:ext cx="512605" cy="553394"/>
          </a:xfrm>
          <a:prstGeom prst="ellipse">
            <a:avLst/>
          </a:prstGeom>
          <a:solidFill>
            <a:srgbClr val="FFFFFF"/>
          </a:solidFill>
          <a:ln w="12700">
            <a:solidFill>
              <a:srgbClr val="000000"/>
            </a:solidFill>
            <a:round/>
            <a:headEnd/>
            <a:tailEnd/>
          </a:ln>
          <a:effectLst>
            <a:innerShdw blurRad="63500" dist="50800" dir="2700000">
              <a:prstClr val="black">
                <a:alpha val="50000"/>
              </a:prstClr>
            </a:innerShdw>
          </a:effectLst>
        </p:spPr>
        <p:txBody>
          <a:bodyPr vert="horz" wrap="square" lIns="68580" tIns="34290" rIns="68580" bIns="34290" numCol="1" anchor="t" anchorCtr="0" compatLnSpc="1">
            <a:prstTxWarp prst="textNoShape">
              <a:avLst/>
            </a:prstTxWarp>
          </a:bodyPr>
          <a:lstStyle/>
          <a:p>
            <a:endParaRPr lang="en-US"/>
          </a:p>
        </p:txBody>
      </p:sp>
      <p:grpSp>
        <p:nvGrpSpPr>
          <p:cNvPr id="35" name="Group 34">
            <a:extLst>
              <a:ext uri="{FF2B5EF4-FFF2-40B4-BE49-F238E27FC236}">
                <a16:creationId xmlns:a16="http://schemas.microsoft.com/office/drawing/2014/main" id="{F4566A0C-F504-4EFE-989F-F1CD7FC62496}"/>
              </a:ext>
            </a:extLst>
          </p:cNvPr>
          <p:cNvGrpSpPr/>
          <p:nvPr/>
        </p:nvGrpSpPr>
        <p:grpSpPr>
          <a:xfrm>
            <a:off x="6647557" y="228600"/>
            <a:ext cx="1423015" cy="104138"/>
            <a:chOff x="1965576" y="786765"/>
            <a:chExt cx="1133475" cy="76820"/>
          </a:xfrm>
        </p:grpSpPr>
        <p:sp>
          <p:nvSpPr>
            <p:cNvPr id="36" name="AutoShape 291" descr="Light upward diagonal">
              <a:extLst>
                <a:ext uri="{FF2B5EF4-FFF2-40B4-BE49-F238E27FC236}">
                  <a16:creationId xmlns:a16="http://schemas.microsoft.com/office/drawing/2014/main" id="{CCAA408F-5436-4149-8A56-30EA346581B8}"/>
                </a:ext>
              </a:extLst>
            </p:cNvPr>
            <p:cNvSpPr>
              <a:spLocks noChangeArrowheads="1"/>
            </p:cNvSpPr>
            <p:nvPr/>
          </p:nvSpPr>
          <p:spPr bwMode="auto">
            <a:xfrm>
              <a:off x="1978276" y="786765"/>
              <a:ext cx="1120775" cy="71741"/>
            </a:xfrm>
            <a:prstGeom prst="parallelogram">
              <a:avLst>
                <a:gd name="adj" fmla="val 195605"/>
              </a:avLst>
            </a:prstGeom>
            <a:pattFill prst="ltUpDiag">
              <a:fgClr>
                <a:srgbClr val="000000"/>
              </a:fgClr>
              <a:bgClr>
                <a:srgbClr val="FFFFFF"/>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US"/>
            </a:p>
          </p:txBody>
        </p:sp>
        <p:cxnSp>
          <p:nvCxnSpPr>
            <p:cNvPr id="37" name="AutoShape 292">
              <a:extLst>
                <a:ext uri="{FF2B5EF4-FFF2-40B4-BE49-F238E27FC236}">
                  <a16:creationId xmlns:a16="http://schemas.microsoft.com/office/drawing/2014/main" id="{FAD499E8-BEA6-4126-A8C3-B8800CB7FD57}"/>
                </a:ext>
              </a:extLst>
            </p:cNvPr>
            <p:cNvCxnSpPr>
              <a:cxnSpLocks noChangeShapeType="1"/>
            </p:cNvCxnSpPr>
            <p:nvPr/>
          </p:nvCxnSpPr>
          <p:spPr bwMode="auto">
            <a:xfrm>
              <a:off x="1965576" y="863585"/>
              <a:ext cx="962660" cy="0"/>
            </a:xfrm>
            <a:prstGeom prst="straightConnector1">
              <a:avLst/>
            </a:prstGeom>
            <a:noFill/>
            <a:ln w="3175">
              <a:solidFill>
                <a:srgbClr val="000000"/>
              </a:solidFill>
              <a:round/>
              <a:headEnd/>
              <a:tailEnd/>
            </a:ln>
            <a:extLst>
              <a:ext uri="{909E8E84-426E-40DD-AFC4-6F175D3DCCD1}">
                <a14:hiddenFill xmlns:a14="http://schemas.microsoft.com/office/drawing/2010/main">
                  <a:noFill/>
                </a14:hiddenFill>
              </a:ext>
            </a:extLst>
          </p:spPr>
        </p:cxnSp>
      </p:grpSp>
      <p:grpSp>
        <p:nvGrpSpPr>
          <p:cNvPr id="38" name="Group 37">
            <a:extLst>
              <a:ext uri="{FF2B5EF4-FFF2-40B4-BE49-F238E27FC236}">
                <a16:creationId xmlns:a16="http://schemas.microsoft.com/office/drawing/2014/main" id="{72F18496-F1FB-4221-92D0-300F8CF7FE28}"/>
              </a:ext>
            </a:extLst>
          </p:cNvPr>
          <p:cNvGrpSpPr/>
          <p:nvPr/>
        </p:nvGrpSpPr>
        <p:grpSpPr>
          <a:xfrm>
            <a:off x="7159427" y="354564"/>
            <a:ext cx="375065" cy="3098934"/>
            <a:chOff x="2181053" y="2737698"/>
            <a:chExt cx="224790" cy="1107219"/>
          </a:xfrm>
        </p:grpSpPr>
        <p:grpSp>
          <p:nvGrpSpPr>
            <p:cNvPr id="39" name="Group 293">
              <a:extLst>
                <a:ext uri="{FF2B5EF4-FFF2-40B4-BE49-F238E27FC236}">
                  <a16:creationId xmlns:a16="http://schemas.microsoft.com/office/drawing/2014/main" id="{3FC56DFA-AFA6-43AF-8F84-1DC072E988B7}"/>
                </a:ext>
              </a:extLst>
            </p:cNvPr>
            <p:cNvGrpSpPr>
              <a:grpSpLocks/>
            </p:cNvGrpSpPr>
            <p:nvPr/>
          </p:nvGrpSpPr>
          <p:grpSpPr bwMode="auto">
            <a:xfrm>
              <a:off x="2181053" y="2737698"/>
              <a:ext cx="224790" cy="1027861"/>
              <a:chOff x="9127" y="3457"/>
              <a:chExt cx="748" cy="2101"/>
            </a:xfrm>
          </p:grpSpPr>
          <p:sp>
            <p:nvSpPr>
              <p:cNvPr id="41" name="Oval 294">
                <a:extLst>
                  <a:ext uri="{FF2B5EF4-FFF2-40B4-BE49-F238E27FC236}">
                    <a16:creationId xmlns:a16="http://schemas.microsoft.com/office/drawing/2014/main" id="{C5BC9DFB-2176-4B30-B1B3-4E0E6122A70A}"/>
                  </a:ext>
                </a:extLst>
              </p:cNvPr>
              <p:cNvSpPr>
                <a:spLocks noChangeArrowheads="1"/>
              </p:cNvSpPr>
              <p:nvPr/>
            </p:nvSpPr>
            <p:spPr bwMode="auto">
              <a:xfrm>
                <a:off x="9155" y="3467"/>
                <a:ext cx="720" cy="360"/>
              </a:xfrm>
              <a:prstGeom prst="ellipse">
                <a:avLst/>
              </a:prstGeom>
              <a:solidFill>
                <a:srgbClr val="FFFFFF"/>
              </a:solidFill>
              <a:ln w="9525">
                <a:solidFill>
                  <a:srgbClr val="000000"/>
                </a:solid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42" name="Rectangle 295">
                <a:extLst>
                  <a:ext uri="{FF2B5EF4-FFF2-40B4-BE49-F238E27FC236}">
                    <a16:creationId xmlns:a16="http://schemas.microsoft.com/office/drawing/2014/main" id="{8CAE5C0F-CC72-424B-ADC6-A137DE4B4FB9}"/>
                  </a:ext>
                </a:extLst>
              </p:cNvPr>
              <p:cNvSpPr>
                <a:spLocks noChangeArrowheads="1"/>
              </p:cNvSpPr>
              <p:nvPr/>
            </p:nvSpPr>
            <p:spPr bwMode="auto">
              <a:xfrm>
                <a:off x="9127" y="3457"/>
                <a:ext cx="360" cy="29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US"/>
              </a:p>
            </p:txBody>
          </p:sp>
          <p:sp>
            <p:nvSpPr>
              <p:cNvPr id="43" name="Oval 296">
                <a:extLst>
                  <a:ext uri="{FF2B5EF4-FFF2-40B4-BE49-F238E27FC236}">
                    <a16:creationId xmlns:a16="http://schemas.microsoft.com/office/drawing/2014/main" id="{1A7F575C-B8FB-44B3-B1AA-8BE6FB7D9273}"/>
                  </a:ext>
                </a:extLst>
              </p:cNvPr>
              <p:cNvSpPr>
                <a:spLocks noChangeArrowheads="1"/>
              </p:cNvSpPr>
              <p:nvPr/>
            </p:nvSpPr>
            <p:spPr bwMode="auto">
              <a:xfrm>
                <a:off x="9155" y="3647"/>
                <a:ext cx="720" cy="360"/>
              </a:xfrm>
              <a:prstGeom prst="ellipse">
                <a:avLst/>
              </a:prstGeom>
              <a:solidFill>
                <a:srgbClr val="FFFFFF"/>
              </a:solidFill>
              <a:ln w="9525">
                <a:solidFill>
                  <a:srgbClr val="000000"/>
                </a:solid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44" name="Oval 297">
                <a:extLst>
                  <a:ext uri="{FF2B5EF4-FFF2-40B4-BE49-F238E27FC236}">
                    <a16:creationId xmlns:a16="http://schemas.microsoft.com/office/drawing/2014/main" id="{8396D1AD-0F07-41DF-85DF-99DC530C952F}"/>
                  </a:ext>
                </a:extLst>
              </p:cNvPr>
              <p:cNvSpPr>
                <a:spLocks noChangeArrowheads="1"/>
              </p:cNvSpPr>
              <p:nvPr/>
            </p:nvSpPr>
            <p:spPr bwMode="auto">
              <a:xfrm>
                <a:off x="9155" y="3827"/>
                <a:ext cx="720" cy="360"/>
              </a:xfrm>
              <a:prstGeom prst="ellipse">
                <a:avLst/>
              </a:prstGeom>
              <a:solidFill>
                <a:srgbClr val="FFFFFF"/>
              </a:solidFill>
              <a:ln w="9525">
                <a:solidFill>
                  <a:srgbClr val="000000"/>
                </a:solid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45" name="Oval 298">
                <a:extLst>
                  <a:ext uri="{FF2B5EF4-FFF2-40B4-BE49-F238E27FC236}">
                    <a16:creationId xmlns:a16="http://schemas.microsoft.com/office/drawing/2014/main" id="{4E8FAE57-45BA-4E6D-B0B2-3B6408B557EA}"/>
                  </a:ext>
                </a:extLst>
              </p:cNvPr>
              <p:cNvSpPr>
                <a:spLocks noChangeArrowheads="1"/>
              </p:cNvSpPr>
              <p:nvPr/>
            </p:nvSpPr>
            <p:spPr bwMode="auto">
              <a:xfrm>
                <a:off x="9155" y="4007"/>
                <a:ext cx="720" cy="360"/>
              </a:xfrm>
              <a:prstGeom prst="ellipse">
                <a:avLst/>
              </a:prstGeom>
              <a:solidFill>
                <a:srgbClr val="FFFFFF"/>
              </a:solidFill>
              <a:ln w="9525">
                <a:solidFill>
                  <a:srgbClr val="000000"/>
                </a:solid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46" name="Oval 299">
                <a:extLst>
                  <a:ext uri="{FF2B5EF4-FFF2-40B4-BE49-F238E27FC236}">
                    <a16:creationId xmlns:a16="http://schemas.microsoft.com/office/drawing/2014/main" id="{4D566FFA-1EF9-498F-A2A0-BA66E790F834}"/>
                  </a:ext>
                </a:extLst>
              </p:cNvPr>
              <p:cNvSpPr>
                <a:spLocks noChangeArrowheads="1"/>
              </p:cNvSpPr>
              <p:nvPr/>
            </p:nvSpPr>
            <p:spPr bwMode="auto">
              <a:xfrm>
                <a:off x="9155" y="4187"/>
                <a:ext cx="720" cy="360"/>
              </a:xfrm>
              <a:prstGeom prst="ellipse">
                <a:avLst/>
              </a:prstGeom>
              <a:solidFill>
                <a:srgbClr val="FFFFFF"/>
              </a:solidFill>
              <a:ln w="9525">
                <a:solidFill>
                  <a:srgbClr val="000000"/>
                </a:solid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47" name="Rectangle 300">
                <a:extLst>
                  <a:ext uri="{FF2B5EF4-FFF2-40B4-BE49-F238E27FC236}">
                    <a16:creationId xmlns:a16="http://schemas.microsoft.com/office/drawing/2014/main" id="{B4510900-07B5-4250-BD90-412F2220DB71}"/>
                  </a:ext>
                </a:extLst>
              </p:cNvPr>
              <p:cNvSpPr>
                <a:spLocks noChangeArrowheads="1"/>
              </p:cNvSpPr>
              <p:nvPr/>
            </p:nvSpPr>
            <p:spPr bwMode="auto">
              <a:xfrm>
                <a:off x="9158" y="4448"/>
                <a:ext cx="360" cy="17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US"/>
              </a:p>
            </p:txBody>
          </p:sp>
          <p:sp>
            <p:nvSpPr>
              <p:cNvPr id="48" name="Freeform 301">
                <a:extLst>
                  <a:ext uri="{FF2B5EF4-FFF2-40B4-BE49-F238E27FC236}">
                    <a16:creationId xmlns:a16="http://schemas.microsoft.com/office/drawing/2014/main" id="{B42DEC44-D12D-4374-82E4-D4287E88AC0E}"/>
                  </a:ext>
                </a:extLst>
              </p:cNvPr>
              <p:cNvSpPr>
                <a:spLocks/>
              </p:cNvSpPr>
              <p:nvPr/>
            </p:nvSpPr>
            <p:spPr bwMode="auto">
              <a:xfrm>
                <a:off x="9157" y="4157"/>
                <a:ext cx="611" cy="145"/>
              </a:xfrm>
              <a:custGeom>
                <a:avLst/>
                <a:gdLst>
                  <a:gd name="T0" fmla="*/ 0 w 611"/>
                  <a:gd name="T1" fmla="*/ 39 h 145"/>
                  <a:gd name="T2" fmla="*/ 25 w 611"/>
                  <a:gd name="T3" fmla="*/ 100 h 145"/>
                  <a:gd name="T4" fmla="*/ 127 w 611"/>
                  <a:gd name="T5" fmla="*/ 139 h 145"/>
                  <a:gd name="T6" fmla="*/ 271 w 611"/>
                  <a:gd name="T7" fmla="*/ 136 h 145"/>
                  <a:gd name="T8" fmla="*/ 448 w 611"/>
                  <a:gd name="T9" fmla="*/ 85 h 145"/>
                  <a:gd name="T10" fmla="*/ 611 w 611"/>
                  <a:gd name="T11" fmla="*/ 0 h 145"/>
                </a:gdLst>
                <a:ahLst/>
                <a:cxnLst>
                  <a:cxn ang="0">
                    <a:pos x="T0" y="T1"/>
                  </a:cxn>
                  <a:cxn ang="0">
                    <a:pos x="T2" y="T3"/>
                  </a:cxn>
                  <a:cxn ang="0">
                    <a:pos x="T4" y="T5"/>
                  </a:cxn>
                  <a:cxn ang="0">
                    <a:pos x="T6" y="T7"/>
                  </a:cxn>
                  <a:cxn ang="0">
                    <a:pos x="T8" y="T9"/>
                  </a:cxn>
                  <a:cxn ang="0">
                    <a:pos x="T10" y="T11"/>
                  </a:cxn>
                </a:cxnLst>
                <a:rect l="0" t="0" r="r" b="b"/>
                <a:pathLst>
                  <a:path w="611" h="145">
                    <a:moveTo>
                      <a:pt x="0" y="39"/>
                    </a:moveTo>
                    <a:cubicBezTo>
                      <a:pt x="4" y="49"/>
                      <a:pt x="4" y="83"/>
                      <a:pt x="25" y="100"/>
                    </a:cubicBezTo>
                    <a:cubicBezTo>
                      <a:pt x="46" y="117"/>
                      <a:pt x="86" y="133"/>
                      <a:pt x="127" y="139"/>
                    </a:cubicBezTo>
                    <a:cubicBezTo>
                      <a:pt x="168" y="145"/>
                      <a:pt x="218" y="145"/>
                      <a:pt x="271" y="136"/>
                    </a:cubicBezTo>
                    <a:cubicBezTo>
                      <a:pt x="324" y="127"/>
                      <a:pt x="391" y="108"/>
                      <a:pt x="448" y="85"/>
                    </a:cubicBezTo>
                    <a:cubicBezTo>
                      <a:pt x="505" y="62"/>
                      <a:pt x="577" y="18"/>
                      <a:pt x="611" y="0"/>
                    </a:cubicBezTo>
                  </a:path>
                </a:pathLst>
              </a:custGeom>
              <a:noFill/>
              <a:ln w="3175"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a:p>
            </p:txBody>
          </p:sp>
          <p:sp>
            <p:nvSpPr>
              <p:cNvPr id="49" name="Freeform 302">
                <a:extLst>
                  <a:ext uri="{FF2B5EF4-FFF2-40B4-BE49-F238E27FC236}">
                    <a16:creationId xmlns:a16="http://schemas.microsoft.com/office/drawing/2014/main" id="{F835B1CA-4ADE-4DB0-B58F-57381E78FA64}"/>
                  </a:ext>
                </a:extLst>
              </p:cNvPr>
              <p:cNvSpPr>
                <a:spLocks/>
              </p:cNvSpPr>
              <p:nvPr/>
            </p:nvSpPr>
            <p:spPr bwMode="auto">
              <a:xfrm>
                <a:off x="9157" y="3976"/>
                <a:ext cx="611" cy="145"/>
              </a:xfrm>
              <a:custGeom>
                <a:avLst/>
                <a:gdLst>
                  <a:gd name="T0" fmla="*/ 0 w 611"/>
                  <a:gd name="T1" fmla="*/ 39 h 145"/>
                  <a:gd name="T2" fmla="*/ 25 w 611"/>
                  <a:gd name="T3" fmla="*/ 100 h 145"/>
                  <a:gd name="T4" fmla="*/ 127 w 611"/>
                  <a:gd name="T5" fmla="*/ 139 h 145"/>
                  <a:gd name="T6" fmla="*/ 271 w 611"/>
                  <a:gd name="T7" fmla="*/ 136 h 145"/>
                  <a:gd name="T8" fmla="*/ 448 w 611"/>
                  <a:gd name="T9" fmla="*/ 85 h 145"/>
                  <a:gd name="T10" fmla="*/ 611 w 611"/>
                  <a:gd name="T11" fmla="*/ 0 h 145"/>
                </a:gdLst>
                <a:ahLst/>
                <a:cxnLst>
                  <a:cxn ang="0">
                    <a:pos x="T0" y="T1"/>
                  </a:cxn>
                  <a:cxn ang="0">
                    <a:pos x="T2" y="T3"/>
                  </a:cxn>
                  <a:cxn ang="0">
                    <a:pos x="T4" y="T5"/>
                  </a:cxn>
                  <a:cxn ang="0">
                    <a:pos x="T6" y="T7"/>
                  </a:cxn>
                  <a:cxn ang="0">
                    <a:pos x="T8" y="T9"/>
                  </a:cxn>
                  <a:cxn ang="0">
                    <a:pos x="T10" y="T11"/>
                  </a:cxn>
                </a:cxnLst>
                <a:rect l="0" t="0" r="r" b="b"/>
                <a:pathLst>
                  <a:path w="611" h="145">
                    <a:moveTo>
                      <a:pt x="0" y="39"/>
                    </a:moveTo>
                    <a:cubicBezTo>
                      <a:pt x="4" y="49"/>
                      <a:pt x="4" y="83"/>
                      <a:pt x="25" y="100"/>
                    </a:cubicBezTo>
                    <a:cubicBezTo>
                      <a:pt x="46" y="117"/>
                      <a:pt x="86" y="133"/>
                      <a:pt x="127" y="139"/>
                    </a:cubicBezTo>
                    <a:cubicBezTo>
                      <a:pt x="168" y="145"/>
                      <a:pt x="218" y="145"/>
                      <a:pt x="271" y="136"/>
                    </a:cubicBezTo>
                    <a:cubicBezTo>
                      <a:pt x="324" y="127"/>
                      <a:pt x="391" y="108"/>
                      <a:pt x="448" y="85"/>
                    </a:cubicBezTo>
                    <a:cubicBezTo>
                      <a:pt x="505" y="62"/>
                      <a:pt x="577" y="18"/>
                      <a:pt x="611" y="0"/>
                    </a:cubicBezTo>
                  </a:path>
                </a:pathLst>
              </a:custGeom>
              <a:noFill/>
              <a:ln w="3175"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a:p>
            </p:txBody>
          </p:sp>
          <p:sp>
            <p:nvSpPr>
              <p:cNvPr id="50" name="Freeform 303">
                <a:extLst>
                  <a:ext uri="{FF2B5EF4-FFF2-40B4-BE49-F238E27FC236}">
                    <a16:creationId xmlns:a16="http://schemas.microsoft.com/office/drawing/2014/main" id="{32270B02-3E5D-4823-BC9A-AE2315343D96}"/>
                  </a:ext>
                </a:extLst>
              </p:cNvPr>
              <p:cNvSpPr>
                <a:spLocks/>
              </p:cNvSpPr>
              <p:nvPr/>
            </p:nvSpPr>
            <p:spPr bwMode="auto">
              <a:xfrm>
                <a:off x="9157" y="3798"/>
                <a:ext cx="611" cy="145"/>
              </a:xfrm>
              <a:custGeom>
                <a:avLst/>
                <a:gdLst>
                  <a:gd name="T0" fmla="*/ 0 w 611"/>
                  <a:gd name="T1" fmla="*/ 39 h 145"/>
                  <a:gd name="T2" fmla="*/ 25 w 611"/>
                  <a:gd name="T3" fmla="*/ 100 h 145"/>
                  <a:gd name="T4" fmla="*/ 127 w 611"/>
                  <a:gd name="T5" fmla="*/ 139 h 145"/>
                  <a:gd name="T6" fmla="*/ 271 w 611"/>
                  <a:gd name="T7" fmla="*/ 136 h 145"/>
                  <a:gd name="T8" fmla="*/ 448 w 611"/>
                  <a:gd name="T9" fmla="*/ 85 h 145"/>
                  <a:gd name="T10" fmla="*/ 611 w 611"/>
                  <a:gd name="T11" fmla="*/ 0 h 145"/>
                </a:gdLst>
                <a:ahLst/>
                <a:cxnLst>
                  <a:cxn ang="0">
                    <a:pos x="T0" y="T1"/>
                  </a:cxn>
                  <a:cxn ang="0">
                    <a:pos x="T2" y="T3"/>
                  </a:cxn>
                  <a:cxn ang="0">
                    <a:pos x="T4" y="T5"/>
                  </a:cxn>
                  <a:cxn ang="0">
                    <a:pos x="T6" y="T7"/>
                  </a:cxn>
                  <a:cxn ang="0">
                    <a:pos x="T8" y="T9"/>
                  </a:cxn>
                  <a:cxn ang="0">
                    <a:pos x="T10" y="T11"/>
                  </a:cxn>
                </a:cxnLst>
                <a:rect l="0" t="0" r="r" b="b"/>
                <a:pathLst>
                  <a:path w="611" h="145">
                    <a:moveTo>
                      <a:pt x="0" y="39"/>
                    </a:moveTo>
                    <a:cubicBezTo>
                      <a:pt x="4" y="49"/>
                      <a:pt x="4" y="83"/>
                      <a:pt x="25" y="100"/>
                    </a:cubicBezTo>
                    <a:cubicBezTo>
                      <a:pt x="46" y="117"/>
                      <a:pt x="86" y="133"/>
                      <a:pt x="127" y="139"/>
                    </a:cubicBezTo>
                    <a:cubicBezTo>
                      <a:pt x="168" y="145"/>
                      <a:pt x="218" y="145"/>
                      <a:pt x="271" y="136"/>
                    </a:cubicBezTo>
                    <a:cubicBezTo>
                      <a:pt x="324" y="127"/>
                      <a:pt x="391" y="108"/>
                      <a:pt x="448" y="85"/>
                    </a:cubicBezTo>
                    <a:cubicBezTo>
                      <a:pt x="505" y="62"/>
                      <a:pt x="577" y="18"/>
                      <a:pt x="611" y="0"/>
                    </a:cubicBezTo>
                  </a:path>
                </a:pathLst>
              </a:custGeom>
              <a:noFill/>
              <a:ln w="63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a:p>
            </p:txBody>
          </p:sp>
          <p:sp>
            <p:nvSpPr>
              <p:cNvPr id="51" name="Oval 304">
                <a:extLst>
                  <a:ext uri="{FF2B5EF4-FFF2-40B4-BE49-F238E27FC236}">
                    <a16:creationId xmlns:a16="http://schemas.microsoft.com/office/drawing/2014/main" id="{EF7058E9-65F7-46DC-897A-FB581890E4B9}"/>
                  </a:ext>
                </a:extLst>
              </p:cNvPr>
              <p:cNvSpPr>
                <a:spLocks noChangeArrowheads="1"/>
              </p:cNvSpPr>
              <p:nvPr/>
            </p:nvSpPr>
            <p:spPr bwMode="auto">
              <a:xfrm>
                <a:off x="9153" y="4398"/>
                <a:ext cx="720" cy="360"/>
              </a:xfrm>
              <a:prstGeom prst="ellipse">
                <a:avLst/>
              </a:prstGeom>
              <a:solidFill>
                <a:srgbClr val="FFFFFF"/>
              </a:solidFill>
              <a:ln w="9525">
                <a:solidFill>
                  <a:srgbClr val="000000"/>
                </a:solid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52" name="Oval 305">
                <a:extLst>
                  <a:ext uri="{FF2B5EF4-FFF2-40B4-BE49-F238E27FC236}">
                    <a16:creationId xmlns:a16="http://schemas.microsoft.com/office/drawing/2014/main" id="{83911C2B-DCB2-4067-BE74-1194DF9C88E7}"/>
                  </a:ext>
                </a:extLst>
              </p:cNvPr>
              <p:cNvSpPr>
                <a:spLocks noChangeArrowheads="1"/>
              </p:cNvSpPr>
              <p:nvPr/>
            </p:nvSpPr>
            <p:spPr bwMode="auto">
              <a:xfrm>
                <a:off x="9153" y="4578"/>
                <a:ext cx="720" cy="360"/>
              </a:xfrm>
              <a:prstGeom prst="ellipse">
                <a:avLst/>
              </a:prstGeom>
              <a:solidFill>
                <a:srgbClr val="FFFFFF"/>
              </a:solidFill>
              <a:ln w="9525">
                <a:solidFill>
                  <a:srgbClr val="000000"/>
                </a:solid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53" name="Oval 306">
                <a:extLst>
                  <a:ext uri="{FF2B5EF4-FFF2-40B4-BE49-F238E27FC236}">
                    <a16:creationId xmlns:a16="http://schemas.microsoft.com/office/drawing/2014/main" id="{F22C09AA-64AD-48C2-A9E3-DF8C6B78C8F6}"/>
                  </a:ext>
                </a:extLst>
              </p:cNvPr>
              <p:cNvSpPr>
                <a:spLocks noChangeArrowheads="1"/>
              </p:cNvSpPr>
              <p:nvPr/>
            </p:nvSpPr>
            <p:spPr bwMode="auto">
              <a:xfrm>
                <a:off x="9153" y="4758"/>
                <a:ext cx="720" cy="360"/>
              </a:xfrm>
              <a:prstGeom prst="ellipse">
                <a:avLst/>
              </a:prstGeom>
              <a:solidFill>
                <a:srgbClr val="FFFFFF"/>
              </a:solidFill>
              <a:ln w="9525">
                <a:solidFill>
                  <a:srgbClr val="000000"/>
                </a:solid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54" name="Oval 307">
                <a:extLst>
                  <a:ext uri="{FF2B5EF4-FFF2-40B4-BE49-F238E27FC236}">
                    <a16:creationId xmlns:a16="http://schemas.microsoft.com/office/drawing/2014/main" id="{C5B0D4D9-64CF-4C99-A4DB-ADDA30C303D5}"/>
                  </a:ext>
                </a:extLst>
              </p:cNvPr>
              <p:cNvSpPr>
                <a:spLocks noChangeArrowheads="1"/>
              </p:cNvSpPr>
              <p:nvPr/>
            </p:nvSpPr>
            <p:spPr bwMode="auto">
              <a:xfrm>
                <a:off x="9153" y="4938"/>
                <a:ext cx="720" cy="360"/>
              </a:xfrm>
              <a:prstGeom prst="ellipse">
                <a:avLst/>
              </a:prstGeom>
              <a:solidFill>
                <a:srgbClr val="FFFFFF"/>
              </a:solidFill>
              <a:ln w="9525">
                <a:solidFill>
                  <a:srgbClr val="000000"/>
                </a:solid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55" name="Oval 308">
                <a:extLst>
                  <a:ext uri="{FF2B5EF4-FFF2-40B4-BE49-F238E27FC236}">
                    <a16:creationId xmlns:a16="http://schemas.microsoft.com/office/drawing/2014/main" id="{B7DE4F1F-D760-47E8-A40B-AEBC8027FCBB}"/>
                  </a:ext>
                </a:extLst>
              </p:cNvPr>
              <p:cNvSpPr>
                <a:spLocks noChangeArrowheads="1"/>
              </p:cNvSpPr>
              <p:nvPr/>
            </p:nvSpPr>
            <p:spPr bwMode="auto">
              <a:xfrm>
                <a:off x="9153" y="5118"/>
                <a:ext cx="720" cy="360"/>
              </a:xfrm>
              <a:prstGeom prst="ellipse">
                <a:avLst/>
              </a:prstGeom>
              <a:solidFill>
                <a:srgbClr val="FFFFFF"/>
              </a:solidFill>
              <a:ln w="9525">
                <a:solidFill>
                  <a:srgbClr val="000000"/>
                </a:solid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56" name="Rectangle 309">
                <a:extLst>
                  <a:ext uri="{FF2B5EF4-FFF2-40B4-BE49-F238E27FC236}">
                    <a16:creationId xmlns:a16="http://schemas.microsoft.com/office/drawing/2014/main" id="{43228407-60D9-4F73-A836-222DFEFB7DEE}"/>
                  </a:ext>
                </a:extLst>
              </p:cNvPr>
              <p:cNvSpPr>
                <a:spLocks noChangeArrowheads="1"/>
              </p:cNvSpPr>
              <p:nvPr/>
            </p:nvSpPr>
            <p:spPr bwMode="auto">
              <a:xfrm>
                <a:off x="9156" y="5379"/>
                <a:ext cx="340" cy="17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US"/>
              </a:p>
            </p:txBody>
          </p:sp>
          <p:sp>
            <p:nvSpPr>
              <p:cNvPr id="57" name="Freeform 310">
                <a:extLst>
                  <a:ext uri="{FF2B5EF4-FFF2-40B4-BE49-F238E27FC236}">
                    <a16:creationId xmlns:a16="http://schemas.microsoft.com/office/drawing/2014/main" id="{7085E50C-41AE-4E3C-BE51-658D989452D0}"/>
                  </a:ext>
                </a:extLst>
              </p:cNvPr>
              <p:cNvSpPr>
                <a:spLocks/>
              </p:cNvSpPr>
              <p:nvPr/>
            </p:nvSpPr>
            <p:spPr bwMode="auto">
              <a:xfrm>
                <a:off x="9152" y="5266"/>
                <a:ext cx="611" cy="145"/>
              </a:xfrm>
              <a:custGeom>
                <a:avLst/>
                <a:gdLst>
                  <a:gd name="T0" fmla="*/ 0 w 611"/>
                  <a:gd name="T1" fmla="*/ 39 h 145"/>
                  <a:gd name="T2" fmla="*/ 25 w 611"/>
                  <a:gd name="T3" fmla="*/ 100 h 145"/>
                  <a:gd name="T4" fmla="*/ 127 w 611"/>
                  <a:gd name="T5" fmla="*/ 139 h 145"/>
                  <a:gd name="T6" fmla="*/ 271 w 611"/>
                  <a:gd name="T7" fmla="*/ 136 h 145"/>
                  <a:gd name="T8" fmla="*/ 448 w 611"/>
                  <a:gd name="T9" fmla="*/ 85 h 145"/>
                  <a:gd name="T10" fmla="*/ 611 w 611"/>
                  <a:gd name="T11" fmla="*/ 0 h 145"/>
                </a:gdLst>
                <a:ahLst/>
                <a:cxnLst>
                  <a:cxn ang="0">
                    <a:pos x="T0" y="T1"/>
                  </a:cxn>
                  <a:cxn ang="0">
                    <a:pos x="T2" y="T3"/>
                  </a:cxn>
                  <a:cxn ang="0">
                    <a:pos x="T4" y="T5"/>
                  </a:cxn>
                  <a:cxn ang="0">
                    <a:pos x="T6" y="T7"/>
                  </a:cxn>
                  <a:cxn ang="0">
                    <a:pos x="T8" y="T9"/>
                  </a:cxn>
                  <a:cxn ang="0">
                    <a:pos x="T10" y="T11"/>
                  </a:cxn>
                </a:cxnLst>
                <a:rect l="0" t="0" r="r" b="b"/>
                <a:pathLst>
                  <a:path w="611" h="145">
                    <a:moveTo>
                      <a:pt x="0" y="39"/>
                    </a:moveTo>
                    <a:cubicBezTo>
                      <a:pt x="4" y="49"/>
                      <a:pt x="4" y="83"/>
                      <a:pt x="25" y="100"/>
                    </a:cubicBezTo>
                    <a:cubicBezTo>
                      <a:pt x="46" y="117"/>
                      <a:pt x="86" y="133"/>
                      <a:pt x="127" y="139"/>
                    </a:cubicBezTo>
                    <a:cubicBezTo>
                      <a:pt x="168" y="145"/>
                      <a:pt x="218" y="145"/>
                      <a:pt x="271" y="136"/>
                    </a:cubicBezTo>
                    <a:cubicBezTo>
                      <a:pt x="324" y="127"/>
                      <a:pt x="391" y="108"/>
                      <a:pt x="448" y="85"/>
                    </a:cubicBezTo>
                    <a:cubicBezTo>
                      <a:pt x="505" y="62"/>
                      <a:pt x="577" y="18"/>
                      <a:pt x="611" y="0"/>
                    </a:cubicBezTo>
                  </a:path>
                </a:pathLst>
              </a:custGeom>
              <a:noFill/>
              <a:ln w="3175"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a:p>
            </p:txBody>
          </p:sp>
          <p:sp>
            <p:nvSpPr>
              <p:cNvPr id="58" name="Freeform 311">
                <a:extLst>
                  <a:ext uri="{FF2B5EF4-FFF2-40B4-BE49-F238E27FC236}">
                    <a16:creationId xmlns:a16="http://schemas.microsoft.com/office/drawing/2014/main" id="{B752F53D-D79C-4FAF-B281-9C9C41F38D26}"/>
                  </a:ext>
                </a:extLst>
              </p:cNvPr>
              <p:cNvSpPr>
                <a:spLocks/>
              </p:cNvSpPr>
              <p:nvPr/>
            </p:nvSpPr>
            <p:spPr bwMode="auto">
              <a:xfrm>
                <a:off x="9155" y="5088"/>
                <a:ext cx="611" cy="145"/>
              </a:xfrm>
              <a:custGeom>
                <a:avLst/>
                <a:gdLst>
                  <a:gd name="T0" fmla="*/ 0 w 611"/>
                  <a:gd name="T1" fmla="*/ 39 h 145"/>
                  <a:gd name="T2" fmla="*/ 25 w 611"/>
                  <a:gd name="T3" fmla="*/ 100 h 145"/>
                  <a:gd name="T4" fmla="*/ 127 w 611"/>
                  <a:gd name="T5" fmla="*/ 139 h 145"/>
                  <a:gd name="T6" fmla="*/ 271 w 611"/>
                  <a:gd name="T7" fmla="*/ 136 h 145"/>
                  <a:gd name="T8" fmla="*/ 448 w 611"/>
                  <a:gd name="T9" fmla="*/ 85 h 145"/>
                  <a:gd name="T10" fmla="*/ 611 w 611"/>
                  <a:gd name="T11" fmla="*/ 0 h 145"/>
                </a:gdLst>
                <a:ahLst/>
                <a:cxnLst>
                  <a:cxn ang="0">
                    <a:pos x="T0" y="T1"/>
                  </a:cxn>
                  <a:cxn ang="0">
                    <a:pos x="T2" y="T3"/>
                  </a:cxn>
                  <a:cxn ang="0">
                    <a:pos x="T4" y="T5"/>
                  </a:cxn>
                  <a:cxn ang="0">
                    <a:pos x="T6" y="T7"/>
                  </a:cxn>
                  <a:cxn ang="0">
                    <a:pos x="T8" y="T9"/>
                  </a:cxn>
                  <a:cxn ang="0">
                    <a:pos x="T10" y="T11"/>
                  </a:cxn>
                </a:cxnLst>
                <a:rect l="0" t="0" r="r" b="b"/>
                <a:pathLst>
                  <a:path w="611" h="145">
                    <a:moveTo>
                      <a:pt x="0" y="39"/>
                    </a:moveTo>
                    <a:cubicBezTo>
                      <a:pt x="4" y="49"/>
                      <a:pt x="4" y="83"/>
                      <a:pt x="25" y="100"/>
                    </a:cubicBezTo>
                    <a:cubicBezTo>
                      <a:pt x="46" y="117"/>
                      <a:pt x="86" y="133"/>
                      <a:pt x="127" y="139"/>
                    </a:cubicBezTo>
                    <a:cubicBezTo>
                      <a:pt x="168" y="145"/>
                      <a:pt x="218" y="145"/>
                      <a:pt x="271" y="136"/>
                    </a:cubicBezTo>
                    <a:cubicBezTo>
                      <a:pt x="324" y="127"/>
                      <a:pt x="391" y="108"/>
                      <a:pt x="448" y="85"/>
                    </a:cubicBezTo>
                    <a:cubicBezTo>
                      <a:pt x="505" y="62"/>
                      <a:pt x="577" y="18"/>
                      <a:pt x="611" y="0"/>
                    </a:cubicBezTo>
                  </a:path>
                </a:pathLst>
              </a:custGeom>
              <a:noFill/>
              <a:ln w="3175"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a:p>
            </p:txBody>
          </p:sp>
          <p:sp>
            <p:nvSpPr>
              <p:cNvPr id="59" name="Freeform 312">
                <a:extLst>
                  <a:ext uri="{FF2B5EF4-FFF2-40B4-BE49-F238E27FC236}">
                    <a16:creationId xmlns:a16="http://schemas.microsoft.com/office/drawing/2014/main" id="{7383A4AB-D979-4C9B-AA23-594FC6D1D33A}"/>
                  </a:ext>
                </a:extLst>
              </p:cNvPr>
              <p:cNvSpPr>
                <a:spLocks/>
              </p:cNvSpPr>
              <p:nvPr/>
            </p:nvSpPr>
            <p:spPr bwMode="auto">
              <a:xfrm>
                <a:off x="9155" y="4907"/>
                <a:ext cx="611" cy="145"/>
              </a:xfrm>
              <a:custGeom>
                <a:avLst/>
                <a:gdLst>
                  <a:gd name="T0" fmla="*/ 0 w 611"/>
                  <a:gd name="T1" fmla="*/ 39 h 145"/>
                  <a:gd name="T2" fmla="*/ 25 w 611"/>
                  <a:gd name="T3" fmla="*/ 100 h 145"/>
                  <a:gd name="T4" fmla="*/ 127 w 611"/>
                  <a:gd name="T5" fmla="*/ 139 h 145"/>
                  <a:gd name="T6" fmla="*/ 271 w 611"/>
                  <a:gd name="T7" fmla="*/ 136 h 145"/>
                  <a:gd name="T8" fmla="*/ 448 w 611"/>
                  <a:gd name="T9" fmla="*/ 85 h 145"/>
                  <a:gd name="T10" fmla="*/ 611 w 611"/>
                  <a:gd name="T11" fmla="*/ 0 h 145"/>
                </a:gdLst>
                <a:ahLst/>
                <a:cxnLst>
                  <a:cxn ang="0">
                    <a:pos x="T0" y="T1"/>
                  </a:cxn>
                  <a:cxn ang="0">
                    <a:pos x="T2" y="T3"/>
                  </a:cxn>
                  <a:cxn ang="0">
                    <a:pos x="T4" y="T5"/>
                  </a:cxn>
                  <a:cxn ang="0">
                    <a:pos x="T6" y="T7"/>
                  </a:cxn>
                  <a:cxn ang="0">
                    <a:pos x="T8" y="T9"/>
                  </a:cxn>
                  <a:cxn ang="0">
                    <a:pos x="T10" y="T11"/>
                  </a:cxn>
                </a:cxnLst>
                <a:rect l="0" t="0" r="r" b="b"/>
                <a:pathLst>
                  <a:path w="611" h="145">
                    <a:moveTo>
                      <a:pt x="0" y="39"/>
                    </a:moveTo>
                    <a:cubicBezTo>
                      <a:pt x="4" y="49"/>
                      <a:pt x="4" y="83"/>
                      <a:pt x="25" y="100"/>
                    </a:cubicBezTo>
                    <a:cubicBezTo>
                      <a:pt x="46" y="117"/>
                      <a:pt x="86" y="133"/>
                      <a:pt x="127" y="139"/>
                    </a:cubicBezTo>
                    <a:cubicBezTo>
                      <a:pt x="168" y="145"/>
                      <a:pt x="218" y="145"/>
                      <a:pt x="271" y="136"/>
                    </a:cubicBezTo>
                    <a:cubicBezTo>
                      <a:pt x="324" y="127"/>
                      <a:pt x="391" y="108"/>
                      <a:pt x="448" y="85"/>
                    </a:cubicBezTo>
                    <a:cubicBezTo>
                      <a:pt x="505" y="62"/>
                      <a:pt x="577" y="18"/>
                      <a:pt x="611" y="0"/>
                    </a:cubicBezTo>
                  </a:path>
                </a:pathLst>
              </a:custGeom>
              <a:noFill/>
              <a:ln w="3175"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a:p>
            </p:txBody>
          </p:sp>
          <p:sp>
            <p:nvSpPr>
              <p:cNvPr id="60" name="Freeform 313">
                <a:extLst>
                  <a:ext uri="{FF2B5EF4-FFF2-40B4-BE49-F238E27FC236}">
                    <a16:creationId xmlns:a16="http://schemas.microsoft.com/office/drawing/2014/main" id="{BC899AA2-BA8B-4E8C-A4DC-1E54732AF5AA}"/>
                  </a:ext>
                </a:extLst>
              </p:cNvPr>
              <p:cNvSpPr>
                <a:spLocks/>
              </p:cNvSpPr>
              <p:nvPr/>
            </p:nvSpPr>
            <p:spPr bwMode="auto">
              <a:xfrm>
                <a:off x="9155" y="4729"/>
                <a:ext cx="611" cy="145"/>
              </a:xfrm>
              <a:custGeom>
                <a:avLst/>
                <a:gdLst>
                  <a:gd name="T0" fmla="*/ 0 w 611"/>
                  <a:gd name="T1" fmla="*/ 39 h 145"/>
                  <a:gd name="T2" fmla="*/ 25 w 611"/>
                  <a:gd name="T3" fmla="*/ 100 h 145"/>
                  <a:gd name="T4" fmla="*/ 127 w 611"/>
                  <a:gd name="T5" fmla="*/ 139 h 145"/>
                  <a:gd name="T6" fmla="*/ 271 w 611"/>
                  <a:gd name="T7" fmla="*/ 136 h 145"/>
                  <a:gd name="T8" fmla="*/ 448 w 611"/>
                  <a:gd name="T9" fmla="*/ 85 h 145"/>
                  <a:gd name="T10" fmla="*/ 611 w 611"/>
                  <a:gd name="T11" fmla="*/ 0 h 145"/>
                </a:gdLst>
                <a:ahLst/>
                <a:cxnLst>
                  <a:cxn ang="0">
                    <a:pos x="T0" y="T1"/>
                  </a:cxn>
                  <a:cxn ang="0">
                    <a:pos x="T2" y="T3"/>
                  </a:cxn>
                  <a:cxn ang="0">
                    <a:pos x="T4" y="T5"/>
                  </a:cxn>
                  <a:cxn ang="0">
                    <a:pos x="T6" y="T7"/>
                  </a:cxn>
                  <a:cxn ang="0">
                    <a:pos x="T8" y="T9"/>
                  </a:cxn>
                  <a:cxn ang="0">
                    <a:pos x="T10" y="T11"/>
                  </a:cxn>
                </a:cxnLst>
                <a:rect l="0" t="0" r="r" b="b"/>
                <a:pathLst>
                  <a:path w="611" h="145">
                    <a:moveTo>
                      <a:pt x="0" y="39"/>
                    </a:moveTo>
                    <a:cubicBezTo>
                      <a:pt x="4" y="49"/>
                      <a:pt x="4" y="83"/>
                      <a:pt x="25" y="100"/>
                    </a:cubicBezTo>
                    <a:cubicBezTo>
                      <a:pt x="46" y="117"/>
                      <a:pt x="86" y="133"/>
                      <a:pt x="127" y="139"/>
                    </a:cubicBezTo>
                    <a:cubicBezTo>
                      <a:pt x="168" y="145"/>
                      <a:pt x="218" y="145"/>
                      <a:pt x="271" y="136"/>
                    </a:cubicBezTo>
                    <a:cubicBezTo>
                      <a:pt x="324" y="127"/>
                      <a:pt x="391" y="108"/>
                      <a:pt x="448" y="85"/>
                    </a:cubicBezTo>
                    <a:cubicBezTo>
                      <a:pt x="505" y="62"/>
                      <a:pt x="577" y="18"/>
                      <a:pt x="611" y="0"/>
                    </a:cubicBezTo>
                  </a:path>
                </a:pathLst>
              </a:custGeom>
              <a:noFill/>
              <a:ln w="63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a:p>
            </p:txBody>
          </p:sp>
          <p:sp>
            <p:nvSpPr>
              <p:cNvPr id="61" name="Freeform 314">
                <a:extLst>
                  <a:ext uri="{FF2B5EF4-FFF2-40B4-BE49-F238E27FC236}">
                    <a16:creationId xmlns:a16="http://schemas.microsoft.com/office/drawing/2014/main" id="{DBC6B41A-CCAF-478E-BB90-8F16D1A25CEE}"/>
                  </a:ext>
                </a:extLst>
              </p:cNvPr>
              <p:cNvSpPr>
                <a:spLocks/>
              </p:cNvSpPr>
              <p:nvPr/>
            </p:nvSpPr>
            <p:spPr bwMode="auto">
              <a:xfrm>
                <a:off x="9154" y="4335"/>
                <a:ext cx="611" cy="145"/>
              </a:xfrm>
              <a:custGeom>
                <a:avLst/>
                <a:gdLst>
                  <a:gd name="T0" fmla="*/ 0 w 611"/>
                  <a:gd name="T1" fmla="*/ 39 h 145"/>
                  <a:gd name="T2" fmla="*/ 25 w 611"/>
                  <a:gd name="T3" fmla="*/ 100 h 145"/>
                  <a:gd name="T4" fmla="*/ 127 w 611"/>
                  <a:gd name="T5" fmla="*/ 139 h 145"/>
                  <a:gd name="T6" fmla="*/ 271 w 611"/>
                  <a:gd name="T7" fmla="*/ 136 h 145"/>
                  <a:gd name="T8" fmla="*/ 448 w 611"/>
                  <a:gd name="T9" fmla="*/ 85 h 145"/>
                  <a:gd name="T10" fmla="*/ 611 w 611"/>
                  <a:gd name="T11" fmla="*/ 0 h 145"/>
                </a:gdLst>
                <a:ahLst/>
                <a:cxnLst>
                  <a:cxn ang="0">
                    <a:pos x="T0" y="T1"/>
                  </a:cxn>
                  <a:cxn ang="0">
                    <a:pos x="T2" y="T3"/>
                  </a:cxn>
                  <a:cxn ang="0">
                    <a:pos x="T4" y="T5"/>
                  </a:cxn>
                  <a:cxn ang="0">
                    <a:pos x="T6" y="T7"/>
                  </a:cxn>
                  <a:cxn ang="0">
                    <a:pos x="T8" y="T9"/>
                  </a:cxn>
                  <a:cxn ang="0">
                    <a:pos x="T10" y="T11"/>
                  </a:cxn>
                </a:cxnLst>
                <a:rect l="0" t="0" r="r" b="b"/>
                <a:pathLst>
                  <a:path w="611" h="145">
                    <a:moveTo>
                      <a:pt x="0" y="39"/>
                    </a:moveTo>
                    <a:cubicBezTo>
                      <a:pt x="4" y="49"/>
                      <a:pt x="4" y="83"/>
                      <a:pt x="25" y="100"/>
                    </a:cubicBezTo>
                    <a:cubicBezTo>
                      <a:pt x="46" y="117"/>
                      <a:pt x="86" y="133"/>
                      <a:pt x="127" y="139"/>
                    </a:cubicBezTo>
                    <a:cubicBezTo>
                      <a:pt x="168" y="145"/>
                      <a:pt x="218" y="145"/>
                      <a:pt x="271" y="136"/>
                    </a:cubicBezTo>
                    <a:cubicBezTo>
                      <a:pt x="324" y="127"/>
                      <a:pt x="391" y="108"/>
                      <a:pt x="448" y="85"/>
                    </a:cubicBezTo>
                    <a:cubicBezTo>
                      <a:pt x="505" y="62"/>
                      <a:pt x="577" y="18"/>
                      <a:pt x="611" y="0"/>
                    </a:cubicBezTo>
                  </a:path>
                </a:pathLst>
              </a:custGeom>
              <a:noFill/>
              <a:ln w="63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a:p>
            </p:txBody>
          </p:sp>
          <p:sp>
            <p:nvSpPr>
              <p:cNvPr id="62" name="Freeform 315">
                <a:extLst>
                  <a:ext uri="{FF2B5EF4-FFF2-40B4-BE49-F238E27FC236}">
                    <a16:creationId xmlns:a16="http://schemas.microsoft.com/office/drawing/2014/main" id="{F0DBFE0C-A54E-49EB-B0AC-D295BD4A653C}"/>
                  </a:ext>
                </a:extLst>
              </p:cNvPr>
              <p:cNvSpPr>
                <a:spLocks/>
              </p:cNvSpPr>
              <p:nvPr/>
            </p:nvSpPr>
            <p:spPr bwMode="auto">
              <a:xfrm>
                <a:off x="9154" y="4541"/>
                <a:ext cx="611" cy="145"/>
              </a:xfrm>
              <a:custGeom>
                <a:avLst/>
                <a:gdLst>
                  <a:gd name="T0" fmla="*/ 0 w 611"/>
                  <a:gd name="T1" fmla="*/ 39 h 145"/>
                  <a:gd name="T2" fmla="*/ 25 w 611"/>
                  <a:gd name="T3" fmla="*/ 100 h 145"/>
                  <a:gd name="T4" fmla="*/ 127 w 611"/>
                  <a:gd name="T5" fmla="*/ 139 h 145"/>
                  <a:gd name="T6" fmla="*/ 271 w 611"/>
                  <a:gd name="T7" fmla="*/ 136 h 145"/>
                  <a:gd name="T8" fmla="*/ 448 w 611"/>
                  <a:gd name="T9" fmla="*/ 85 h 145"/>
                  <a:gd name="T10" fmla="*/ 611 w 611"/>
                  <a:gd name="T11" fmla="*/ 0 h 145"/>
                </a:gdLst>
                <a:ahLst/>
                <a:cxnLst>
                  <a:cxn ang="0">
                    <a:pos x="T0" y="T1"/>
                  </a:cxn>
                  <a:cxn ang="0">
                    <a:pos x="T2" y="T3"/>
                  </a:cxn>
                  <a:cxn ang="0">
                    <a:pos x="T4" y="T5"/>
                  </a:cxn>
                  <a:cxn ang="0">
                    <a:pos x="T6" y="T7"/>
                  </a:cxn>
                  <a:cxn ang="0">
                    <a:pos x="T8" y="T9"/>
                  </a:cxn>
                  <a:cxn ang="0">
                    <a:pos x="T10" y="T11"/>
                  </a:cxn>
                </a:cxnLst>
                <a:rect l="0" t="0" r="r" b="b"/>
                <a:pathLst>
                  <a:path w="611" h="145">
                    <a:moveTo>
                      <a:pt x="0" y="39"/>
                    </a:moveTo>
                    <a:cubicBezTo>
                      <a:pt x="4" y="49"/>
                      <a:pt x="4" y="83"/>
                      <a:pt x="25" y="100"/>
                    </a:cubicBezTo>
                    <a:cubicBezTo>
                      <a:pt x="46" y="117"/>
                      <a:pt x="86" y="133"/>
                      <a:pt x="127" y="139"/>
                    </a:cubicBezTo>
                    <a:cubicBezTo>
                      <a:pt x="168" y="145"/>
                      <a:pt x="218" y="145"/>
                      <a:pt x="271" y="136"/>
                    </a:cubicBezTo>
                    <a:cubicBezTo>
                      <a:pt x="324" y="127"/>
                      <a:pt x="391" y="108"/>
                      <a:pt x="448" y="85"/>
                    </a:cubicBezTo>
                    <a:cubicBezTo>
                      <a:pt x="505" y="62"/>
                      <a:pt x="577" y="18"/>
                      <a:pt x="611" y="0"/>
                    </a:cubicBezTo>
                  </a:path>
                </a:pathLst>
              </a:custGeom>
              <a:noFill/>
              <a:ln w="63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a:p>
            </p:txBody>
          </p:sp>
        </p:grpSp>
        <p:cxnSp>
          <p:nvCxnSpPr>
            <p:cNvPr id="40" name="AutoShape 316">
              <a:extLst>
                <a:ext uri="{FF2B5EF4-FFF2-40B4-BE49-F238E27FC236}">
                  <a16:creationId xmlns:a16="http://schemas.microsoft.com/office/drawing/2014/main" id="{E8CB0B12-C489-460B-BE91-5FC27A597FA4}"/>
                </a:ext>
              </a:extLst>
            </p:cNvPr>
            <p:cNvCxnSpPr>
              <a:cxnSpLocks noChangeShapeType="1"/>
            </p:cNvCxnSpPr>
            <p:nvPr/>
          </p:nvCxnSpPr>
          <p:spPr bwMode="auto">
            <a:xfrm>
              <a:off x="2292813" y="3726196"/>
              <a:ext cx="0" cy="118721"/>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grpSp>
      <p:cxnSp>
        <p:nvCxnSpPr>
          <p:cNvPr id="63" name="Straight Connector 62">
            <a:extLst>
              <a:ext uri="{FF2B5EF4-FFF2-40B4-BE49-F238E27FC236}">
                <a16:creationId xmlns:a16="http://schemas.microsoft.com/office/drawing/2014/main" id="{B96CB60F-69EE-464B-A9DB-A303FF92B250}"/>
              </a:ext>
            </a:extLst>
          </p:cNvPr>
          <p:cNvCxnSpPr/>
          <p:nvPr/>
        </p:nvCxnSpPr>
        <p:spPr>
          <a:xfrm flipH="1" flipV="1">
            <a:off x="6157664" y="325711"/>
            <a:ext cx="0" cy="3098934"/>
          </a:xfrm>
          <a:prstGeom prst="line">
            <a:avLst/>
          </a:prstGeom>
          <a:ln w="38100">
            <a:headEnd type="stealth"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A3CE27CD-4FE3-4D48-A173-35A5162C5EB0}"/>
              </a:ext>
            </a:extLst>
          </p:cNvPr>
          <p:cNvCxnSpPr/>
          <p:nvPr/>
        </p:nvCxnSpPr>
        <p:spPr>
          <a:xfrm flipH="1">
            <a:off x="5677818" y="348809"/>
            <a:ext cx="91838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68C748CF-465E-4859-B988-4955CFF6D1F1}"/>
              </a:ext>
            </a:extLst>
          </p:cNvPr>
          <p:cNvCxnSpPr/>
          <p:nvPr/>
        </p:nvCxnSpPr>
        <p:spPr>
          <a:xfrm flipH="1">
            <a:off x="3336419" y="362582"/>
            <a:ext cx="91838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12C1ACA0-2D4A-4A67-88CA-1E771AA57BE5}"/>
              </a:ext>
            </a:extLst>
          </p:cNvPr>
          <p:cNvCxnSpPr/>
          <p:nvPr/>
        </p:nvCxnSpPr>
        <p:spPr>
          <a:xfrm flipH="1">
            <a:off x="3083771" y="2424344"/>
            <a:ext cx="189050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AC2D1BA0-17C7-4081-8464-FAB0B2178FC6}"/>
              </a:ext>
            </a:extLst>
          </p:cNvPr>
          <p:cNvCxnSpPr/>
          <p:nvPr/>
        </p:nvCxnSpPr>
        <p:spPr>
          <a:xfrm flipH="1" flipV="1">
            <a:off x="4228703" y="2458718"/>
            <a:ext cx="0" cy="991659"/>
          </a:xfrm>
          <a:prstGeom prst="line">
            <a:avLst/>
          </a:prstGeom>
          <a:ln w="38100">
            <a:headEnd type="stealth" w="lg" len="lg"/>
            <a:tailEnd type="stealth" w="lg" len="lg"/>
          </a:ln>
        </p:spPr>
        <p:style>
          <a:lnRef idx="1">
            <a:schemeClr val="accent1"/>
          </a:lnRef>
          <a:fillRef idx="0">
            <a:schemeClr val="accent1"/>
          </a:fillRef>
          <a:effectRef idx="0">
            <a:schemeClr val="accent1"/>
          </a:effectRef>
          <a:fontRef idx="minor">
            <a:schemeClr val="tx1"/>
          </a:fontRef>
        </p:style>
      </p:cxnSp>
      <p:sp>
        <p:nvSpPr>
          <p:cNvPr id="68" name="TextBox 67">
            <a:extLst>
              <a:ext uri="{FF2B5EF4-FFF2-40B4-BE49-F238E27FC236}">
                <a16:creationId xmlns:a16="http://schemas.microsoft.com/office/drawing/2014/main" id="{9580C2A6-58A3-422A-8BCA-7DC9ADC39C8F}"/>
              </a:ext>
            </a:extLst>
          </p:cNvPr>
          <p:cNvSpPr txBox="1"/>
          <p:nvPr/>
        </p:nvSpPr>
        <p:spPr>
          <a:xfrm>
            <a:off x="3180772" y="1038301"/>
            <a:ext cx="1567984" cy="646331"/>
          </a:xfrm>
          <a:prstGeom prst="rect">
            <a:avLst/>
          </a:prstGeom>
          <a:noFill/>
        </p:spPr>
        <p:txBody>
          <a:bodyPr wrap="square" rtlCol="0">
            <a:spAutoFit/>
          </a:bodyPr>
          <a:lstStyle/>
          <a:p>
            <a:r>
              <a:rPr lang="en-US" sz="3600" i="1" dirty="0">
                <a:latin typeface="Times New Roman" panose="02020603050405020304" pitchFamily="18" charset="0"/>
                <a:cs typeface="Times New Roman" panose="02020603050405020304" pitchFamily="18" charset="0"/>
              </a:rPr>
              <a:t>l</a:t>
            </a:r>
            <a:r>
              <a:rPr lang="en-US" sz="3600" i="1" baseline="-25000" dirty="0">
                <a:latin typeface="Times New Roman" panose="02020603050405020304" pitchFamily="18" charset="0"/>
                <a:cs typeface="Times New Roman" panose="02020603050405020304" pitchFamily="18" charset="0"/>
              </a:rPr>
              <a:t>0</a:t>
            </a:r>
            <a:endParaRPr lang="en-US" sz="3600" i="1" dirty="0">
              <a:latin typeface="Times New Roman" panose="02020603050405020304" pitchFamily="18" charset="0"/>
              <a:cs typeface="Times New Roman" panose="02020603050405020304" pitchFamily="18" charset="0"/>
            </a:endParaRPr>
          </a:p>
        </p:txBody>
      </p:sp>
      <p:sp>
        <p:nvSpPr>
          <p:cNvPr id="69" name="TextBox 68">
            <a:extLst>
              <a:ext uri="{FF2B5EF4-FFF2-40B4-BE49-F238E27FC236}">
                <a16:creationId xmlns:a16="http://schemas.microsoft.com/office/drawing/2014/main" id="{8EF0A7A1-5DF8-47E5-806D-0A41AE947EAF}"/>
              </a:ext>
            </a:extLst>
          </p:cNvPr>
          <p:cNvSpPr txBox="1"/>
          <p:nvPr/>
        </p:nvSpPr>
        <p:spPr>
          <a:xfrm>
            <a:off x="5754284" y="1690969"/>
            <a:ext cx="1567984" cy="646331"/>
          </a:xfrm>
          <a:prstGeom prst="rect">
            <a:avLst/>
          </a:prstGeom>
          <a:noFill/>
        </p:spPr>
        <p:txBody>
          <a:bodyPr wrap="square" rtlCol="0">
            <a:spAutoFit/>
          </a:bodyPr>
          <a:lstStyle/>
          <a:p>
            <a:r>
              <a:rPr lang="en-US" sz="3600" i="1" dirty="0">
                <a:latin typeface="Times New Roman" panose="02020603050405020304" pitchFamily="18" charset="0"/>
                <a:cs typeface="Times New Roman" panose="02020603050405020304" pitchFamily="18" charset="0"/>
              </a:rPr>
              <a:t>l</a:t>
            </a:r>
          </a:p>
        </p:txBody>
      </p:sp>
      <p:sp>
        <p:nvSpPr>
          <p:cNvPr id="70" name="TextBox 69">
            <a:extLst>
              <a:ext uri="{FF2B5EF4-FFF2-40B4-BE49-F238E27FC236}">
                <a16:creationId xmlns:a16="http://schemas.microsoft.com/office/drawing/2014/main" id="{A256418F-4DFA-4B50-8862-D9B50AC93AD9}"/>
              </a:ext>
            </a:extLst>
          </p:cNvPr>
          <p:cNvSpPr txBox="1"/>
          <p:nvPr/>
        </p:nvSpPr>
        <p:spPr>
          <a:xfrm>
            <a:off x="3625200" y="2667441"/>
            <a:ext cx="1567984" cy="553998"/>
          </a:xfrm>
          <a:prstGeom prst="rect">
            <a:avLst/>
          </a:prstGeom>
          <a:noFill/>
        </p:spPr>
        <p:txBody>
          <a:bodyPr wrap="square" rtlCol="0">
            <a:spAutoFit/>
          </a:bodyPr>
          <a:lstStyle/>
          <a:p>
            <a:r>
              <a:rPr lang="en-US" sz="3000" i="1" dirty="0">
                <a:latin typeface="Times New Roman" panose="02020603050405020304" pitchFamily="18" charset="0"/>
                <a:cs typeface="Times New Roman" panose="02020603050405020304" pitchFamily="18" charset="0"/>
                <a:sym typeface="Symbol" panose="05050102010706020507" pitchFamily="18" charset="2"/>
              </a:rPr>
              <a:t></a:t>
            </a:r>
            <a:r>
              <a:rPr lang="en-US" sz="3000" i="1" dirty="0">
                <a:latin typeface="Times New Roman" panose="02020603050405020304" pitchFamily="18" charset="0"/>
                <a:cs typeface="Times New Roman" panose="02020603050405020304" pitchFamily="18" charset="0"/>
              </a:rPr>
              <a:t>l</a:t>
            </a:r>
          </a:p>
        </p:txBody>
      </p:sp>
      <p:sp>
        <p:nvSpPr>
          <p:cNvPr id="74" name="Oval 73">
            <a:extLst>
              <a:ext uri="{FF2B5EF4-FFF2-40B4-BE49-F238E27FC236}">
                <a16:creationId xmlns:a16="http://schemas.microsoft.com/office/drawing/2014/main" id="{C4546007-F41C-4230-8558-E61D9A8CE2E9}"/>
              </a:ext>
            </a:extLst>
          </p:cNvPr>
          <p:cNvSpPr/>
          <p:nvPr/>
        </p:nvSpPr>
        <p:spPr bwMode="auto">
          <a:xfrm>
            <a:off x="7073683" y="3430172"/>
            <a:ext cx="614310" cy="608344"/>
          </a:xfrm>
          <a:prstGeom prst="ellipse">
            <a:avLst/>
          </a:prstGeom>
          <a:solidFill>
            <a:srgbClr val="92D050"/>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dirty="0">
              <a:latin typeface="Arial" charset="0"/>
            </a:endParaRPr>
          </a:p>
        </p:txBody>
      </p:sp>
      <p:cxnSp>
        <p:nvCxnSpPr>
          <p:cNvPr id="71" name="Straight Arrow Connector 70">
            <a:extLst>
              <a:ext uri="{FF2B5EF4-FFF2-40B4-BE49-F238E27FC236}">
                <a16:creationId xmlns:a16="http://schemas.microsoft.com/office/drawing/2014/main" id="{A2CA91BD-8263-4A6C-A978-DE993D8D1FEA}"/>
              </a:ext>
            </a:extLst>
          </p:cNvPr>
          <p:cNvCxnSpPr/>
          <p:nvPr/>
        </p:nvCxnSpPr>
        <p:spPr>
          <a:xfrm>
            <a:off x="7380838" y="3769696"/>
            <a:ext cx="0" cy="1735403"/>
          </a:xfrm>
          <a:prstGeom prst="straightConnector1">
            <a:avLst/>
          </a:prstGeom>
          <a:ln w="76200">
            <a:solidFill>
              <a:srgbClr val="7030A0"/>
            </a:solidFill>
            <a:headEnd type="oval" w="sm" len="sm"/>
            <a:tailEnd type="stealth"/>
          </a:ln>
        </p:spPr>
        <p:style>
          <a:lnRef idx="1">
            <a:schemeClr val="accent1"/>
          </a:lnRef>
          <a:fillRef idx="0">
            <a:schemeClr val="accent1"/>
          </a:fillRef>
          <a:effectRef idx="0">
            <a:schemeClr val="accent1"/>
          </a:effectRef>
          <a:fontRef idx="minor">
            <a:schemeClr val="tx1"/>
          </a:fontRef>
        </p:style>
      </p:cxnSp>
      <p:cxnSp>
        <p:nvCxnSpPr>
          <p:cNvPr id="72" name="Straight Arrow Connector 71">
            <a:extLst>
              <a:ext uri="{FF2B5EF4-FFF2-40B4-BE49-F238E27FC236}">
                <a16:creationId xmlns:a16="http://schemas.microsoft.com/office/drawing/2014/main" id="{01091858-E178-4D88-A60A-305F7E40A7BF}"/>
              </a:ext>
            </a:extLst>
          </p:cNvPr>
          <p:cNvCxnSpPr/>
          <p:nvPr/>
        </p:nvCxnSpPr>
        <p:spPr>
          <a:xfrm flipH="1" flipV="1">
            <a:off x="7380838" y="1755324"/>
            <a:ext cx="0" cy="1735403"/>
          </a:xfrm>
          <a:prstGeom prst="straightConnector1">
            <a:avLst/>
          </a:prstGeom>
          <a:ln w="76200">
            <a:solidFill>
              <a:srgbClr val="FF0000"/>
            </a:solidFill>
            <a:headEnd type="oval" w="sm" len="sm"/>
            <a:tailEnd type="stealth"/>
          </a:ln>
        </p:spPr>
        <p:style>
          <a:lnRef idx="1">
            <a:schemeClr val="accent1"/>
          </a:lnRef>
          <a:fillRef idx="0">
            <a:schemeClr val="accent1"/>
          </a:fillRef>
          <a:effectRef idx="0">
            <a:schemeClr val="accent1"/>
          </a:effectRef>
          <a:fontRef idx="minor">
            <a:schemeClr val="tx1"/>
          </a:fontRef>
        </p:style>
      </p:cxnSp>
      <p:sp>
        <p:nvSpPr>
          <p:cNvPr id="75" name="Rectangle 74">
            <a:extLst>
              <a:ext uri="{FF2B5EF4-FFF2-40B4-BE49-F238E27FC236}">
                <a16:creationId xmlns:a16="http://schemas.microsoft.com/office/drawing/2014/main" id="{AF8D8AA0-3B9C-44EC-AC56-500D8FCABC42}"/>
              </a:ext>
            </a:extLst>
          </p:cNvPr>
          <p:cNvSpPr/>
          <p:nvPr/>
        </p:nvSpPr>
        <p:spPr>
          <a:xfrm>
            <a:off x="1645601" y="3500365"/>
            <a:ext cx="5894117" cy="1752531"/>
          </a:xfrm>
          <a:prstGeom prst="rect">
            <a:avLst/>
          </a:prstGeom>
        </p:spPr>
        <p:txBody>
          <a:bodyPr wrap="square">
            <a:spAutoFit/>
          </a:bodyPr>
          <a:lstStyle/>
          <a:p>
            <a:pPr>
              <a:lnSpc>
                <a:spcPct val="150000"/>
              </a:lnSpc>
            </a:pPr>
            <a:r>
              <a:rPr lang="en-US" sz="3600">
                <a:latin typeface="Times New Roman" panose="02020603050405020304" pitchFamily="18" charset="0"/>
                <a:ea typeface="Arial" panose="020B0604020202020204" pitchFamily="34" charset="0"/>
                <a:cs typeface="Times New Roman" panose="02020603050405020304" pitchFamily="18" charset="0"/>
              </a:rPr>
              <a:t>Khi đạt cân bằng:   </a:t>
            </a:r>
          </a:p>
          <a:p>
            <a:pPr algn="ctr">
              <a:lnSpc>
                <a:spcPct val="107000"/>
              </a:lnSpc>
            </a:pPr>
            <a:r>
              <a:rPr lang="en-US" sz="5400" i="1">
                <a:solidFill>
                  <a:srgbClr val="FF0000"/>
                </a:solidFill>
                <a:latin typeface="Times New Roman" panose="02020603050405020304" pitchFamily="18" charset="0"/>
                <a:ea typeface="Arial" panose="020B0604020202020204" pitchFamily="34" charset="0"/>
                <a:cs typeface="Times New Roman" panose="02020603050405020304" pitchFamily="18" charset="0"/>
              </a:rPr>
              <a:t>P = F</a:t>
            </a:r>
            <a:r>
              <a:rPr lang="en-US" sz="5400" i="1" baseline="-25000">
                <a:solidFill>
                  <a:srgbClr val="FF0000"/>
                </a:solidFill>
                <a:latin typeface="Times New Roman" panose="02020603050405020304" pitchFamily="18" charset="0"/>
                <a:ea typeface="Arial" panose="020B0604020202020204" pitchFamily="34" charset="0"/>
                <a:cs typeface="Times New Roman" panose="02020603050405020304" pitchFamily="18" charset="0"/>
              </a:rPr>
              <a:t>đh</a:t>
            </a:r>
          </a:p>
        </p:txBody>
      </p:sp>
      <p:sp>
        <p:nvSpPr>
          <p:cNvPr id="76" name="TextBox 75">
            <a:extLst>
              <a:ext uri="{FF2B5EF4-FFF2-40B4-BE49-F238E27FC236}">
                <a16:creationId xmlns:a16="http://schemas.microsoft.com/office/drawing/2014/main" id="{4E3FDEA0-8561-47F1-A1C5-A4B8972ACDAC}"/>
              </a:ext>
            </a:extLst>
          </p:cNvPr>
          <p:cNvSpPr txBox="1"/>
          <p:nvPr/>
        </p:nvSpPr>
        <p:spPr>
          <a:xfrm>
            <a:off x="3180773" y="5406250"/>
            <a:ext cx="3078293" cy="769441"/>
          </a:xfrm>
          <a:prstGeom prst="rect">
            <a:avLst/>
          </a:prstGeom>
          <a:noFill/>
        </p:spPr>
        <p:txBody>
          <a:bodyPr wrap="square" rtlCol="0">
            <a:spAutoFit/>
          </a:bodyPr>
          <a:lstStyle/>
          <a:p>
            <a:r>
              <a:rPr lang="en-US" sz="4400" i="1">
                <a:solidFill>
                  <a:srgbClr val="7030A0"/>
                </a:solidFill>
                <a:latin typeface="Times New Roman" panose="02020603050405020304" pitchFamily="18" charset="0"/>
                <a:cs typeface="Times New Roman" panose="02020603050405020304" pitchFamily="18" charset="0"/>
                <a:sym typeface="Symbol" panose="05050102010706020507" pitchFamily="18" charset="2"/>
              </a:rPr>
              <a:t>mg = k|l| </a:t>
            </a:r>
            <a:endParaRPr lang="en-US" sz="4400" i="1" dirty="0">
              <a:solidFill>
                <a:srgbClr val="7030A0"/>
              </a:solidFill>
              <a:latin typeface="Times New Roman" panose="02020603050405020304" pitchFamily="18" charset="0"/>
              <a:cs typeface="Times New Roman" panose="02020603050405020304" pitchFamily="18" charset="0"/>
            </a:endParaRPr>
          </a:p>
        </p:txBody>
      </p:sp>
      <p:sp>
        <p:nvSpPr>
          <p:cNvPr id="77" name="TextBox 76">
            <a:extLst>
              <a:ext uri="{FF2B5EF4-FFF2-40B4-BE49-F238E27FC236}">
                <a16:creationId xmlns:a16="http://schemas.microsoft.com/office/drawing/2014/main" id="{7EC59907-2C80-4C85-85F6-B8B65E4C20CB}"/>
              </a:ext>
            </a:extLst>
          </p:cNvPr>
          <p:cNvSpPr txBox="1"/>
          <p:nvPr/>
        </p:nvSpPr>
        <p:spPr>
          <a:xfrm>
            <a:off x="6846621" y="6068170"/>
            <a:ext cx="2667000" cy="646331"/>
          </a:xfrm>
          <a:prstGeom prst="rect">
            <a:avLst/>
          </a:prstGeom>
          <a:noFill/>
        </p:spPr>
        <p:txBody>
          <a:bodyPr wrap="square" rtlCol="0">
            <a:spAutoFit/>
          </a:bodyPr>
          <a:lstStyle/>
          <a:p>
            <a:r>
              <a:rPr lang="en-US" sz="3600" i="1" dirty="0">
                <a:solidFill>
                  <a:srgbClr val="FF0000"/>
                </a:solidFill>
                <a:latin typeface="Times New Roman" panose="02020603050405020304" pitchFamily="18" charset="0"/>
                <a:cs typeface="Times New Roman" panose="02020603050405020304" pitchFamily="18" charset="0"/>
              </a:rPr>
              <a:t>|</a:t>
            </a:r>
            <a:r>
              <a:rPr lang="en-US" sz="3600" i="1"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l|=| l – </a:t>
            </a:r>
            <a:r>
              <a:rPr lang="en-US" sz="3600" i="1">
                <a:solidFill>
                  <a:srgbClr val="FF0000"/>
                </a:solidFill>
                <a:latin typeface="Times New Roman" panose="02020603050405020304" pitchFamily="18" charset="0"/>
                <a:cs typeface="Times New Roman" panose="02020603050405020304" pitchFamily="18" charset="0"/>
                <a:sym typeface="Symbol" panose="05050102010706020507" pitchFamily="18" charset="2"/>
              </a:rPr>
              <a:t>l</a:t>
            </a:r>
            <a:r>
              <a:rPr lang="en-US" sz="3600" i="1" baseline="-25000">
                <a:solidFill>
                  <a:srgbClr val="FF0000"/>
                </a:solidFill>
                <a:latin typeface="Times New Roman" panose="02020603050405020304" pitchFamily="18" charset="0"/>
                <a:cs typeface="Times New Roman" panose="02020603050405020304" pitchFamily="18" charset="0"/>
                <a:sym typeface="Symbol" panose="05050102010706020507" pitchFamily="18" charset="2"/>
              </a:rPr>
              <a:t>o </a:t>
            </a:r>
            <a:r>
              <a:rPr lang="en-US" sz="3600" i="1">
                <a:solidFill>
                  <a:srgbClr val="FF0000"/>
                </a:solidFill>
                <a:latin typeface="Times New Roman" panose="02020603050405020304" pitchFamily="18" charset="0"/>
                <a:cs typeface="Times New Roman" panose="02020603050405020304" pitchFamily="18" charset="0"/>
                <a:sym typeface="Symbol" panose="05050102010706020507" pitchFamily="18" charset="2"/>
              </a:rPr>
              <a:t>|</a:t>
            </a:r>
            <a:endParaRPr lang="en-US" sz="36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911691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D1F3A5F-E111-44ED-BEE4-9FB90045BCA5}"/>
              </a:ext>
            </a:extLst>
          </p:cNvPr>
          <p:cNvSpPr/>
          <p:nvPr/>
        </p:nvSpPr>
        <p:spPr>
          <a:xfrm>
            <a:off x="2048213" y="457200"/>
            <a:ext cx="6429103" cy="2241960"/>
          </a:xfrm>
          <a:prstGeom prst="rect">
            <a:avLst/>
          </a:prstGeom>
        </p:spPr>
        <p:txBody>
          <a:bodyPr wrap="square">
            <a:spAutoFit/>
          </a:bodyPr>
          <a:lstStyle/>
          <a:p>
            <a:pPr>
              <a:lnSpc>
                <a:spcPct val="150000"/>
              </a:lnSpc>
            </a:pPr>
            <a:r>
              <a:rPr lang="vi-VN" sz="2400" dirty="0">
                <a:latin typeface="Times New Roman" panose="02020603050405020304" pitchFamily="18" charset="0"/>
                <a:ea typeface="Arial" panose="020B0604020202020204" pitchFamily="34" charset="0"/>
              </a:rPr>
              <a:t>    Tính khối lượng vật treo lên một lò xo có độ </a:t>
            </a:r>
            <a:r>
              <a:rPr lang="vi-VN" sz="2400">
                <a:latin typeface="Times New Roman" panose="02020603050405020304" pitchFamily="18" charset="0"/>
                <a:ea typeface="Arial" panose="020B0604020202020204" pitchFamily="34" charset="0"/>
              </a:rPr>
              <a:t>cứng 390 </a:t>
            </a:r>
            <a:r>
              <a:rPr lang="vi-VN" sz="2400" dirty="0">
                <a:latin typeface="Times New Roman" panose="02020603050405020304" pitchFamily="18" charset="0"/>
                <a:ea typeface="Arial" panose="020B0604020202020204" pitchFamily="34" charset="0"/>
              </a:rPr>
              <a:t>N/m làm lò xo bị giãn thêm một đoạn </a:t>
            </a:r>
            <a:r>
              <a:rPr lang="vi-VN" sz="2400" i="1" dirty="0">
                <a:latin typeface="Times New Roman" panose="02020603050405020304" pitchFamily="18" charset="0"/>
                <a:ea typeface="Arial" panose="020B0604020202020204" pitchFamily="34" charset="0"/>
              </a:rPr>
              <a:t> |</a:t>
            </a:r>
            <a:r>
              <a:rPr lang="vi-VN" sz="2400" i="1" dirty="0">
                <a:latin typeface="Times New Roman" panose="02020603050405020304" pitchFamily="18" charset="0"/>
                <a:ea typeface="Arial" panose="020B0604020202020204" pitchFamily="34" charset="0"/>
                <a:cs typeface="Times New Roman" panose="02020603050405020304" pitchFamily="18" charset="0"/>
                <a:sym typeface="Symbol" panose="05050102010706020507" pitchFamily="18" charset="2"/>
              </a:rPr>
              <a:t></a:t>
            </a:r>
            <a:r>
              <a:rPr lang="vi-VN" sz="2400" i="1" dirty="0">
                <a:latin typeface="Times New Roman" panose="02020603050405020304" pitchFamily="18" charset="0"/>
                <a:ea typeface="Arial" panose="020B0604020202020204" pitchFamily="34" charset="0"/>
              </a:rPr>
              <a:t>l|</a:t>
            </a:r>
            <a:r>
              <a:rPr lang="vi-VN" sz="2400" dirty="0">
                <a:latin typeface="Times New Roman" panose="02020603050405020304" pitchFamily="18" charset="0"/>
                <a:ea typeface="Arial" panose="020B0604020202020204" pitchFamily="34" charset="0"/>
              </a:rPr>
              <a:t> </a:t>
            </a:r>
            <a:r>
              <a:rPr lang="vi-VN" sz="2400">
                <a:latin typeface="Times New Roman" panose="02020603050405020304" pitchFamily="18" charset="0"/>
                <a:ea typeface="Arial" panose="020B0604020202020204" pitchFamily="34" charset="0"/>
              </a:rPr>
              <a:t>= 0,016 </a:t>
            </a:r>
            <a:r>
              <a:rPr lang="vi-VN" sz="2400" dirty="0">
                <a:latin typeface="Times New Roman" panose="02020603050405020304" pitchFamily="18" charset="0"/>
                <a:ea typeface="Arial" panose="020B0604020202020204" pitchFamily="34" charset="0"/>
              </a:rPr>
              <a:t>m khi đạt cân bằng</a:t>
            </a:r>
            <a:r>
              <a:rPr lang="vi-VN" sz="2400">
                <a:latin typeface="Times New Roman" panose="02020603050405020304" pitchFamily="18" charset="0"/>
                <a:ea typeface="Arial" panose="020B0604020202020204" pitchFamily="34" charset="0"/>
              </a:rPr>
              <a:t>. </a:t>
            </a:r>
          </a:p>
          <a:p>
            <a:pPr>
              <a:lnSpc>
                <a:spcPct val="150000"/>
              </a:lnSpc>
            </a:pPr>
            <a:r>
              <a:rPr lang="vi-VN" sz="2400">
                <a:latin typeface="Times New Roman" panose="02020603050405020304" pitchFamily="18" charset="0"/>
                <a:ea typeface="Arial" panose="020B0604020202020204" pitchFamily="34" charset="0"/>
              </a:rPr>
              <a:t>Cho </a:t>
            </a:r>
            <a:r>
              <a:rPr lang="vi-VN" sz="2400" i="1">
                <a:latin typeface="Times New Roman" panose="02020603050405020304" pitchFamily="18" charset="0"/>
                <a:ea typeface="Arial" panose="020B0604020202020204" pitchFamily="34" charset="0"/>
              </a:rPr>
              <a:t>g</a:t>
            </a:r>
            <a:r>
              <a:rPr lang="vi-VN" sz="2400">
                <a:latin typeface="Times New Roman" panose="02020603050405020304" pitchFamily="18" charset="0"/>
                <a:ea typeface="Arial" panose="020B0604020202020204" pitchFamily="34" charset="0"/>
              </a:rPr>
              <a:t> = </a:t>
            </a:r>
            <a:r>
              <a:rPr lang="en-US" sz="2400">
                <a:latin typeface="Times New Roman" panose="02020603050405020304" pitchFamily="18" charset="0"/>
                <a:ea typeface="Arial" panose="020B0604020202020204" pitchFamily="34" charset="0"/>
              </a:rPr>
              <a:t>9,8</a:t>
            </a:r>
            <a:r>
              <a:rPr lang="vi-VN" sz="2400">
                <a:latin typeface="Times New Roman" panose="02020603050405020304" pitchFamily="18" charset="0"/>
                <a:ea typeface="Arial" panose="020B0604020202020204" pitchFamily="34" charset="0"/>
              </a:rPr>
              <a:t>3 m/s</a:t>
            </a:r>
            <a:r>
              <a:rPr lang="vi-VN" sz="2400" baseline="30000">
                <a:latin typeface="Times New Roman" panose="02020603050405020304" pitchFamily="18" charset="0"/>
                <a:ea typeface="Arial" panose="020B0604020202020204" pitchFamily="34" charset="0"/>
              </a:rPr>
              <a:t>2</a:t>
            </a:r>
            <a:r>
              <a:rPr lang="vi-VN" sz="2000">
                <a:latin typeface="Times New Roman" panose="02020603050405020304" pitchFamily="18" charset="0"/>
                <a:ea typeface="Arial" panose="020B0604020202020204" pitchFamily="34" charset="0"/>
              </a:rPr>
              <a:t>.</a:t>
            </a:r>
            <a:endParaRPr lang="vi-VN" sz="2400" dirty="0"/>
          </a:p>
        </p:txBody>
      </p:sp>
      <p:pic>
        <p:nvPicPr>
          <p:cNvPr id="21" name="Picture 20">
            <a:extLst>
              <a:ext uri="{FF2B5EF4-FFF2-40B4-BE49-F238E27FC236}">
                <a16:creationId xmlns:a16="http://schemas.microsoft.com/office/drawing/2014/main" id="{8335B59E-8FAB-4FED-9253-8C34DCD5F9E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8164344" y="626796"/>
            <a:ext cx="2503659" cy="2080635"/>
          </a:xfrm>
          <a:prstGeom prst="rect">
            <a:avLst/>
          </a:prstGeom>
          <a:noFill/>
          <a:ln>
            <a:noFill/>
          </a:ln>
        </p:spPr>
      </p:pic>
      <p:sp>
        <p:nvSpPr>
          <p:cNvPr id="16" name="Oval 15">
            <a:extLst>
              <a:ext uri="{FF2B5EF4-FFF2-40B4-BE49-F238E27FC236}">
                <a16:creationId xmlns:a16="http://schemas.microsoft.com/office/drawing/2014/main" id="{ABB23682-FD91-4B01-9ED2-C4EDA6744C6F}"/>
              </a:ext>
            </a:extLst>
          </p:cNvPr>
          <p:cNvSpPr/>
          <p:nvPr/>
        </p:nvSpPr>
        <p:spPr bwMode="auto">
          <a:xfrm>
            <a:off x="9831219" y="2410243"/>
            <a:ext cx="461665" cy="457181"/>
          </a:xfrm>
          <a:prstGeom prst="ellipse">
            <a:avLst/>
          </a:prstGeom>
          <a:solidFill>
            <a:srgbClr val="92D050"/>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dirty="0">
              <a:latin typeface="Arial" charset="0"/>
            </a:endParaRPr>
          </a:p>
        </p:txBody>
      </p:sp>
      <p:sp>
        <p:nvSpPr>
          <p:cNvPr id="7" name="Title 1">
            <a:extLst>
              <a:ext uri="{FF2B5EF4-FFF2-40B4-BE49-F238E27FC236}">
                <a16:creationId xmlns:a16="http://schemas.microsoft.com/office/drawing/2014/main" id="{BA33A601-4627-43F5-8E24-3A43A2CA53B8}"/>
              </a:ext>
            </a:extLst>
          </p:cNvPr>
          <p:cNvSpPr txBox="1">
            <a:spLocks/>
          </p:cNvSpPr>
          <p:nvPr/>
        </p:nvSpPr>
        <p:spPr>
          <a:xfrm>
            <a:off x="1637831" y="2765827"/>
            <a:ext cx="2556686" cy="3226617"/>
          </a:xfrm>
          <a:prstGeom prst="rect">
            <a:avLst/>
          </a:prstGeom>
          <a:solidFill>
            <a:schemeClr val="accent1">
              <a:lumMod val="20000"/>
              <a:lumOff val="80000"/>
            </a:schemeClr>
          </a:solidFill>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3600" b="1">
                <a:latin typeface="Times New Roman" panose="02020603050405020304" pitchFamily="18" charset="0"/>
                <a:cs typeface="Times New Roman" panose="02020603050405020304" pitchFamily="18" charset="0"/>
              </a:rPr>
              <a:t>TT</a:t>
            </a:r>
            <a:r>
              <a:rPr lang="en-US" sz="3600">
                <a:latin typeface="Times New Roman" panose="02020603050405020304" pitchFamily="18" charset="0"/>
                <a:cs typeface="Times New Roman" panose="02020603050405020304" pitchFamily="18" charset="0"/>
              </a:rPr>
              <a:t>: </a:t>
            </a:r>
          </a:p>
          <a:p>
            <a:pPr>
              <a:lnSpc>
                <a:spcPct val="150000"/>
              </a:lnSpc>
            </a:pPr>
            <a:r>
              <a:rPr lang="vi-VN" sz="3600" i="1">
                <a:solidFill>
                  <a:schemeClr val="accent6"/>
                </a:solidFill>
                <a:latin typeface="Times New Roman" panose="02020603050405020304" pitchFamily="18" charset="0"/>
                <a:ea typeface="Arial" panose="020B0604020202020204" pitchFamily="34" charset="0"/>
                <a:cs typeface="Times New Roman" panose="02020603050405020304" pitchFamily="18" charset="0"/>
              </a:rPr>
              <a:t>k</a:t>
            </a:r>
            <a:r>
              <a:rPr lang="vi-VN" sz="3600">
                <a:solidFill>
                  <a:schemeClr val="accent6"/>
                </a:solidFill>
                <a:latin typeface="Times New Roman" panose="02020603050405020304" pitchFamily="18" charset="0"/>
                <a:ea typeface="Arial" panose="020B0604020202020204" pitchFamily="34" charset="0"/>
                <a:cs typeface="Times New Roman" panose="02020603050405020304" pitchFamily="18" charset="0"/>
              </a:rPr>
              <a:t> = 390 N/m </a:t>
            </a:r>
          </a:p>
          <a:p>
            <a:pPr>
              <a:lnSpc>
                <a:spcPct val="150000"/>
              </a:lnSpc>
            </a:pPr>
            <a:r>
              <a:rPr lang="vi-VN" sz="3600" i="1">
                <a:solidFill>
                  <a:srgbClr val="7030A0"/>
                </a:solidFill>
                <a:latin typeface="Times New Roman" panose="02020603050405020304" pitchFamily="18" charset="0"/>
                <a:ea typeface="Arial" panose="020B0604020202020204" pitchFamily="34" charset="0"/>
              </a:rPr>
              <a:t>|</a:t>
            </a:r>
            <a:r>
              <a:rPr lang="vi-VN" sz="3600" i="1">
                <a:solidFill>
                  <a:srgbClr val="7030A0"/>
                </a:solidFill>
                <a:latin typeface="Times New Roman" panose="02020603050405020304" pitchFamily="18" charset="0"/>
                <a:ea typeface="Arial" panose="020B0604020202020204" pitchFamily="34" charset="0"/>
                <a:cs typeface="Times New Roman" panose="02020603050405020304" pitchFamily="18" charset="0"/>
                <a:sym typeface="Symbol" panose="05050102010706020507" pitchFamily="18" charset="2"/>
              </a:rPr>
              <a:t></a:t>
            </a:r>
            <a:r>
              <a:rPr lang="vi-VN" sz="3600" i="1">
                <a:solidFill>
                  <a:srgbClr val="7030A0"/>
                </a:solidFill>
                <a:latin typeface="Times New Roman" panose="02020603050405020304" pitchFamily="18" charset="0"/>
                <a:ea typeface="Arial" panose="020B0604020202020204" pitchFamily="34" charset="0"/>
              </a:rPr>
              <a:t>l|</a:t>
            </a:r>
            <a:r>
              <a:rPr lang="vi-VN" sz="3600">
                <a:solidFill>
                  <a:srgbClr val="7030A0"/>
                </a:solidFill>
                <a:latin typeface="Times New Roman" panose="02020603050405020304" pitchFamily="18" charset="0"/>
                <a:ea typeface="Arial" panose="020B0604020202020204" pitchFamily="34" charset="0"/>
              </a:rPr>
              <a:t> = 0,016 m</a:t>
            </a:r>
            <a:endParaRPr lang="vi-VN" sz="3600">
              <a:solidFill>
                <a:srgbClr val="7030A0"/>
              </a:solidFill>
              <a:latin typeface="Times New Roman" panose="02020603050405020304" pitchFamily="18" charset="0"/>
              <a:ea typeface="Arial" panose="020B0604020202020204" pitchFamily="34" charset="0"/>
              <a:cs typeface="Times New Roman" panose="02020603050405020304" pitchFamily="18" charset="0"/>
            </a:endParaRPr>
          </a:p>
          <a:p>
            <a:pPr>
              <a:lnSpc>
                <a:spcPct val="150000"/>
              </a:lnSpc>
            </a:pPr>
            <a:r>
              <a:rPr lang="vi-VN" sz="3600" i="1">
                <a:solidFill>
                  <a:srgbClr val="7030A0"/>
                </a:solidFill>
                <a:latin typeface="Times New Roman" panose="02020603050405020304" pitchFamily="18" charset="0"/>
                <a:ea typeface="Arial" panose="020B0604020202020204" pitchFamily="34" charset="0"/>
              </a:rPr>
              <a:t>g</a:t>
            </a:r>
            <a:r>
              <a:rPr lang="vi-VN" sz="3600">
                <a:solidFill>
                  <a:srgbClr val="7030A0"/>
                </a:solidFill>
                <a:latin typeface="Times New Roman" panose="02020603050405020304" pitchFamily="18" charset="0"/>
                <a:ea typeface="Arial" panose="020B0604020202020204" pitchFamily="34" charset="0"/>
              </a:rPr>
              <a:t> = 9,83 m/s</a:t>
            </a:r>
            <a:r>
              <a:rPr lang="vi-VN" sz="3600" baseline="30000">
                <a:solidFill>
                  <a:srgbClr val="7030A0"/>
                </a:solidFill>
                <a:latin typeface="Times New Roman" panose="02020603050405020304" pitchFamily="18" charset="0"/>
                <a:ea typeface="Arial" panose="020B0604020202020204" pitchFamily="34" charset="0"/>
              </a:rPr>
              <a:t>2</a:t>
            </a:r>
            <a:endParaRPr lang="vi-VN" sz="3600">
              <a:solidFill>
                <a:srgbClr val="7030A0"/>
              </a:solidFill>
              <a:latin typeface="Times New Roman" panose="02020603050405020304" pitchFamily="18" charset="0"/>
              <a:ea typeface="Arial" panose="020B0604020202020204" pitchFamily="34" charset="0"/>
              <a:cs typeface="Times New Roman" panose="02020603050405020304" pitchFamily="18" charset="0"/>
            </a:endParaRPr>
          </a:p>
          <a:p>
            <a:pPr>
              <a:lnSpc>
                <a:spcPct val="150000"/>
              </a:lnSpc>
            </a:pPr>
            <a:r>
              <a:rPr lang="vi-VN" sz="3600" i="1">
                <a:solidFill>
                  <a:srgbClr val="FF0000"/>
                </a:solidFill>
                <a:latin typeface="Times New Roman" panose="02020603050405020304" pitchFamily="18" charset="0"/>
                <a:ea typeface="Arial" panose="020B0604020202020204" pitchFamily="34" charset="0"/>
                <a:cs typeface="Times New Roman" panose="02020603050405020304" pitchFamily="18" charset="0"/>
              </a:rPr>
              <a:t>m</a:t>
            </a:r>
            <a:r>
              <a:rPr lang="vi-VN" sz="3600">
                <a:solidFill>
                  <a:srgbClr val="FF0000"/>
                </a:solidFill>
                <a:latin typeface="Times New Roman" panose="02020603050405020304" pitchFamily="18" charset="0"/>
                <a:ea typeface="Arial" panose="020B0604020202020204" pitchFamily="34" charset="0"/>
                <a:cs typeface="Times New Roman" panose="02020603050405020304" pitchFamily="18" charset="0"/>
              </a:rPr>
              <a:t> </a:t>
            </a:r>
            <a:r>
              <a:rPr lang="vi-VN" sz="3600">
                <a:solidFill>
                  <a:srgbClr val="FF3300"/>
                </a:solidFill>
                <a:latin typeface="Times New Roman" panose="02020603050405020304" pitchFamily="18" charset="0"/>
                <a:ea typeface="Arial" panose="020B0604020202020204" pitchFamily="34" charset="0"/>
                <a:cs typeface="Times New Roman" panose="02020603050405020304" pitchFamily="18" charset="0"/>
              </a:rPr>
              <a:t>= </a:t>
            </a:r>
            <a:r>
              <a:rPr lang="en-US" sz="3600">
                <a:solidFill>
                  <a:srgbClr val="FF3300"/>
                </a:solidFill>
                <a:latin typeface="Times New Roman" panose="02020603050405020304" pitchFamily="18" charset="0"/>
                <a:cs typeface="Times New Roman" panose="02020603050405020304" pitchFamily="18" charset="0"/>
              </a:rPr>
              <a:t>? </a:t>
            </a:r>
            <a:endParaRPr lang="en-US" sz="3600" dirty="0">
              <a:solidFill>
                <a:srgbClr val="FF3300"/>
              </a:solidFill>
              <a:latin typeface="Times New Roman" panose="02020603050405020304" pitchFamily="18" charset="0"/>
              <a:cs typeface="Times New Roman" panose="02020603050405020304" pitchFamily="18" charset="0"/>
            </a:endParaRPr>
          </a:p>
        </p:txBody>
      </p:sp>
      <p:sp>
        <p:nvSpPr>
          <p:cNvPr id="8" name="Title 1">
            <a:extLst>
              <a:ext uri="{FF2B5EF4-FFF2-40B4-BE49-F238E27FC236}">
                <a16:creationId xmlns:a16="http://schemas.microsoft.com/office/drawing/2014/main" id="{15F6C829-AA95-4773-A1B7-78D22F2974CA}"/>
              </a:ext>
            </a:extLst>
          </p:cNvPr>
          <p:cNvSpPr txBox="1">
            <a:spLocks/>
          </p:cNvSpPr>
          <p:nvPr/>
        </p:nvSpPr>
        <p:spPr>
          <a:xfrm>
            <a:off x="4194517" y="2588852"/>
            <a:ext cx="6172200" cy="34465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3200" b="1">
                <a:latin typeface="Times New Roman" panose="02020603050405020304" pitchFamily="18" charset="0"/>
                <a:cs typeface="Times New Roman" panose="02020603050405020304" pitchFamily="18" charset="0"/>
              </a:rPr>
              <a:t>Giải</a:t>
            </a:r>
            <a:r>
              <a:rPr lang="en-US" sz="3200">
                <a:latin typeface="Times New Roman" panose="02020603050405020304" pitchFamily="18" charset="0"/>
                <a:cs typeface="Times New Roman" panose="02020603050405020304" pitchFamily="18" charset="0"/>
              </a:rPr>
              <a:t>:</a:t>
            </a:r>
            <a:r>
              <a:rPr lang="vi-VN" sz="3200">
                <a:latin typeface="Times New Roman" panose="02020603050405020304" pitchFamily="18" charset="0"/>
                <a:cs typeface="Times New Roman" panose="02020603050405020304" pitchFamily="18" charset="0"/>
              </a:rPr>
              <a:t>   </a:t>
            </a:r>
            <a:r>
              <a:rPr lang="en-US" sz="3200">
                <a:solidFill>
                  <a:srgbClr val="00B0F0"/>
                </a:solidFill>
                <a:latin typeface="Times New Roman" panose="02020603050405020304" pitchFamily="18" charset="0"/>
                <a:ea typeface="Arial" panose="020B0604020202020204" pitchFamily="34" charset="0"/>
                <a:cs typeface="Times New Roman" panose="02020603050405020304" pitchFamily="18" charset="0"/>
              </a:rPr>
              <a:t>Khi đạt cân bằng:   </a:t>
            </a:r>
          </a:p>
          <a:p>
            <a:pPr algn="ctr">
              <a:lnSpc>
                <a:spcPct val="107000"/>
              </a:lnSpc>
            </a:pPr>
            <a:r>
              <a:rPr lang="en-US" sz="3200" b="1" i="1">
                <a:solidFill>
                  <a:srgbClr val="FF0000"/>
                </a:solidFill>
                <a:latin typeface="Times New Roman" panose="02020603050405020304" pitchFamily="18" charset="0"/>
                <a:ea typeface="Arial" panose="020B0604020202020204" pitchFamily="34" charset="0"/>
                <a:cs typeface="Times New Roman" panose="02020603050405020304" pitchFamily="18" charset="0"/>
              </a:rPr>
              <a:t>P = F</a:t>
            </a:r>
            <a:r>
              <a:rPr lang="en-US" sz="3200" b="1" i="1" baseline="-25000">
                <a:solidFill>
                  <a:srgbClr val="FF0000"/>
                </a:solidFill>
                <a:latin typeface="Times New Roman" panose="02020603050405020304" pitchFamily="18" charset="0"/>
                <a:ea typeface="Arial" panose="020B0604020202020204" pitchFamily="34" charset="0"/>
                <a:cs typeface="Times New Roman" panose="02020603050405020304" pitchFamily="18" charset="0"/>
              </a:rPr>
              <a:t>đh</a:t>
            </a:r>
          </a:p>
          <a:p>
            <a:pPr>
              <a:lnSpc>
                <a:spcPct val="150000"/>
              </a:lnSpc>
            </a:pPr>
            <a:r>
              <a:rPr lang="vi-VN" sz="3200" b="1" i="1">
                <a:solidFill>
                  <a:srgbClr val="FF3300"/>
                </a:solidFill>
                <a:latin typeface="Times New Roman" panose="02020603050405020304" pitchFamily="18" charset="0"/>
                <a:cs typeface="Times New Roman" panose="02020603050405020304" pitchFamily="18" charset="0"/>
              </a:rPr>
              <a:t>		   mg = k | </a:t>
            </a:r>
            <a:r>
              <a:rPr lang="vi-VN" sz="3200" b="1" i="1">
                <a:solidFill>
                  <a:srgbClr val="FF3300"/>
                </a:solidFill>
                <a:latin typeface="Times New Roman" panose="02020603050405020304" pitchFamily="18" charset="0"/>
                <a:cs typeface="Times New Roman" panose="02020603050405020304" pitchFamily="18" charset="0"/>
                <a:sym typeface="Symbol" panose="05050102010706020507" pitchFamily="18" charset="2"/>
              </a:rPr>
              <a:t>l |</a:t>
            </a:r>
          </a:p>
          <a:p>
            <a:pPr>
              <a:lnSpc>
                <a:spcPct val="150000"/>
              </a:lnSpc>
            </a:pPr>
            <a:r>
              <a:rPr lang="vi-VN"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vi-VN" sz="3200" b="1" i="1">
                <a:solidFill>
                  <a:srgbClr val="FF0000"/>
                </a:solidFill>
                <a:latin typeface="Times New Roman" panose="02020603050405020304" pitchFamily="18" charset="0"/>
                <a:cs typeface="Times New Roman" panose="02020603050405020304" pitchFamily="18" charset="0"/>
                <a:sym typeface="Symbol" panose="05050102010706020507" pitchFamily="18" charset="2"/>
              </a:rPr>
              <a:t>m</a:t>
            </a:r>
            <a:r>
              <a:rPr lang="vi-VN"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 9,83</a:t>
            </a:r>
            <a:r>
              <a:rPr lang="vi-VN" sz="3200">
                <a:solidFill>
                  <a:srgbClr val="00B0F0"/>
                </a:solidFill>
                <a:latin typeface="Times New Roman" panose="02020603050405020304" pitchFamily="18" charset="0"/>
                <a:cs typeface="Times New Roman" panose="02020603050405020304" pitchFamily="18" charset="0"/>
              </a:rPr>
              <a:t> =  390 . 0,016</a:t>
            </a:r>
            <a:endParaRPr lang="en-US" sz="3200">
              <a:solidFill>
                <a:srgbClr val="00B0F0"/>
              </a:solidFill>
              <a:latin typeface="Times New Roman" panose="02020603050405020304" pitchFamily="18" charset="0"/>
              <a:cs typeface="Times New Roman" panose="02020603050405020304" pitchFamily="18" charset="0"/>
              <a:sym typeface="Symbol" panose="05050102010706020507" pitchFamily="18" charset="2"/>
            </a:endParaRPr>
          </a:p>
          <a:p>
            <a:pPr>
              <a:lnSpc>
                <a:spcPct val="150000"/>
              </a:lnSpc>
            </a:pPr>
            <a:r>
              <a:rPr lang="vi-VN"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vi-VN"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vi-VN" sz="3200" b="1" i="1">
                <a:solidFill>
                  <a:srgbClr val="FF3300"/>
                </a:solidFill>
                <a:latin typeface="Times New Roman" panose="02020603050405020304" pitchFamily="18" charset="0"/>
                <a:cs typeface="Times New Roman" panose="02020603050405020304" pitchFamily="18" charset="0"/>
                <a:sym typeface="Symbol" panose="05050102010706020507" pitchFamily="18" charset="2"/>
              </a:rPr>
              <a:t>m</a:t>
            </a:r>
            <a:r>
              <a:rPr lang="en-US"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3200">
                <a:solidFill>
                  <a:srgbClr val="00B0F0"/>
                </a:solidFill>
                <a:latin typeface="Times New Roman" panose="02020603050405020304" pitchFamily="18" charset="0"/>
                <a:cs typeface="Times New Roman" panose="02020603050405020304" pitchFamily="18" charset="0"/>
              </a:rPr>
              <a:t> 0,63 kg</a:t>
            </a:r>
            <a:endParaRPr lang="en-US" sz="3200" baseline="30000">
              <a:solidFill>
                <a:srgbClr val="00B0F0"/>
              </a:solidFill>
              <a:latin typeface="Times New Roman" panose="02020603050405020304" pitchFamily="18" charset="0"/>
              <a:cs typeface="Times New Roman" panose="02020603050405020304" pitchFamily="18" charset="0"/>
            </a:endParaRPr>
          </a:p>
        </p:txBody>
      </p:sp>
      <p:sp>
        <p:nvSpPr>
          <p:cNvPr id="9" name="Smiley Face 8">
            <a:extLst>
              <a:ext uri="{FF2B5EF4-FFF2-40B4-BE49-F238E27FC236}">
                <a16:creationId xmlns:a16="http://schemas.microsoft.com/office/drawing/2014/main" id="{4C304380-C719-485F-AD67-4700E53A2AA9}"/>
              </a:ext>
            </a:extLst>
          </p:cNvPr>
          <p:cNvSpPr/>
          <p:nvPr/>
        </p:nvSpPr>
        <p:spPr bwMode="auto">
          <a:xfrm>
            <a:off x="9829801" y="6005293"/>
            <a:ext cx="732575" cy="732575"/>
          </a:xfrm>
          <a:prstGeom prst="smileyFace">
            <a:avLst/>
          </a:prstGeom>
          <a:solidFill>
            <a:srgbClr val="FFFF00"/>
          </a:solidFill>
          <a:ln w="9525" cap="flat" cmpd="sng" algn="ctr">
            <a:solidFill>
              <a:srgbClr val="333399"/>
            </a:solidFill>
            <a:prstDash val="solid"/>
            <a:round/>
            <a:headEnd type="none" w="med" len="med"/>
            <a:tailEnd type="none" w="med" len="med"/>
          </a:ln>
          <a:effectLst>
            <a:outerShdw blurRad="50800" dist="38100" dir="5400000" algn="t" rotWithShape="0">
              <a:prstClr val="black">
                <a:alpha val="40000"/>
              </a:prstClr>
            </a:outerShdw>
          </a:effectLst>
        </p:spPr>
        <p:txBody>
          <a:bodyPr vert="horz" wrap="square" lIns="91440" tIns="45720" rIns="91440" bIns="45720" numCol="1" rtlCol="0" anchor="t" anchorCtr="0" compatLnSpc="1">
            <a:prstTxWarp prst="textNoShape">
              <a:avLst/>
            </a:prstTxWarp>
          </a:bodyPr>
          <a:lstStyle/>
          <a:p>
            <a:endParaRPr lang="vi-VN">
              <a:latin typeface="Arial" charset="0"/>
            </a:endParaRPr>
          </a:p>
        </p:txBody>
      </p:sp>
      <p:sp>
        <p:nvSpPr>
          <p:cNvPr id="10" name="TextBox 9">
            <a:extLst>
              <a:ext uri="{FF2B5EF4-FFF2-40B4-BE49-F238E27FC236}">
                <a16:creationId xmlns:a16="http://schemas.microsoft.com/office/drawing/2014/main" id="{9ADE8ADD-427F-4E94-A80E-CAD0462B7948}"/>
              </a:ext>
            </a:extLst>
          </p:cNvPr>
          <p:cNvSpPr txBox="1"/>
          <p:nvPr/>
        </p:nvSpPr>
        <p:spPr>
          <a:xfrm>
            <a:off x="1023461" y="626796"/>
            <a:ext cx="1800762" cy="415498"/>
          </a:xfrm>
          <a:prstGeom prst="rect">
            <a:avLst/>
          </a:prstGeom>
          <a:noFill/>
        </p:spPr>
        <p:txBody>
          <a:bodyPr wrap="square">
            <a:spAutoFit/>
          </a:bodyPr>
          <a:lstStyle/>
          <a:p>
            <a:pPr>
              <a:defRPr/>
            </a:pPr>
            <a:r>
              <a:rPr lang="en-US" sz="2100" b="1">
                <a:ln w="0"/>
                <a:solidFill>
                  <a:srgbClr val="C00000"/>
                </a:solidFill>
              </a:rPr>
              <a:t>BÀI TẬP 6</a:t>
            </a:r>
            <a:endParaRPr lang="en-US" sz="2100" b="1" dirty="0">
              <a:ln w="0"/>
              <a:solidFill>
                <a:srgbClr val="C00000"/>
              </a:solidFill>
            </a:endParaRPr>
          </a:p>
        </p:txBody>
      </p:sp>
    </p:spTree>
    <p:extLst>
      <p:ext uri="{BB962C8B-B14F-4D97-AF65-F5344CB8AC3E}">
        <p14:creationId xmlns:p14="http://schemas.microsoft.com/office/powerpoint/2010/main" val="377972122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wipe(left)">
                                      <p:cBhvr>
                                        <p:cTn id="13" dur="500"/>
                                        <p:tgtEl>
                                          <p:spTgt spid="7">
                                            <p:bg/>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Effect transition="in" filter="wipe(left)">
                                      <p:cBhvr>
                                        <p:cTn id="18" dur="500"/>
                                        <p:tgtEl>
                                          <p:spTgt spid="7">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7">
                                            <p:txEl>
                                              <p:pRg st="1" end="1"/>
                                            </p:txEl>
                                          </p:spTgt>
                                        </p:tgtEl>
                                        <p:attrNameLst>
                                          <p:attrName>style.visibility</p:attrName>
                                        </p:attrNameLst>
                                      </p:cBhvr>
                                      <p:to>
                                        <p:strVal val="visible"/>
                                      </p:to>
                                    </p:set>
                                    <p:animEffect transition="in" filter="wipe(left)">
                                      <p:cBhvr>
                                        <p:cTn id="23" dur="500"/>
                                        <p:tgtEl>
                                          <p:spTgt spid="7">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7">
                                            <p:txEl>
                                              <p:pRg st="2" end="2"/>
                                            </p:txEl>
                                          </p:spTgt>
                                        </p:tgtEl>
                                        <p:attrNameLst>
                                          <p:attrName>style.visibility</p:attrName>
                                        </p:attrNameLst>
                                      </p:cBhvr>
                                      <p:to>
                                        <p:strVal val="visible"/>
                                      </p:to>
                                    </p:set>
                                    <p:animEffect transition="in" filter="wipe(left)">
                                      <p:cBhvr>
                                        <p:cTn id="28" dur="500"/>
                                        <p:tgtEl>
                                          <p:spTgt spid="7">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7">
                                            <p:txEl>
                                              <p:pRg st="3" end="3"/>
                                            </p:txEl>
                                          </p:spTgt>
                                        </p:tgtEl>
                                        <p:attrNameLst>
                                          <p:attrName>style.visibility</p:attrName>
                                        </p:attrNameLst>
                                      </p:cBhvr>
                                      <p:to>
                                        <p:strVal val="visible"/>
                                      </p:to>
                                    </p:set>
                                    <p:animEffect transition="in" filter="wipe(left)">
                                      <p:cBhvr>
                                        <p:cTn id="33" dur="500"/>
                                        <p:tgtEl>
                                          <p:spTgt spid="7">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7">
                                            <p:txEl>
                                              <p:pRg st="4" end="4"/>
                                            </p:txEl>
                                          </p:spTgt>
                                        </p:tgtEl>
                                        <p:attrNameLst>
                                          <p:attrName>style.visibility</p:attrName>
                                        </p:attrNameLst>
                                      </p:cBhvr>
                                      <p:to>
                                        <p:strVal val="visible"/>
                                      </p:to>
                                    </p:set>
                                    <p:animEffect transition="in" filter="wipe(left)">
                                      <p:cBhvr>
                                        <p:cTn id="38" dur="500"/>
                                        <p:tgtEl>
                                          <p:spTgt spid="7">
                                            <p:txEl>
                                              <p:pRg st="4" end="4"/>
                                            </p:txEl>
                                          </p:spTgt>
                                        </p:tgtEl>
                                      </p:cBhvr>
                                    </p:animEffect>
                                  </p:childTnLst>
                                </p:cTn>
                              </p:par>
                            </p:childTnLst>
                          </p:cTn>
                        </p:par>
                      </p:childTnLst>
                    </p:cTn>
                  </p:par>
                </p:childTnLst>
              </p:cTn>
              <p:nextCondLst>
                <p:cond evt="onClick" delay="0">
                  <p:tgtEl>
                    <p:spTgt spid="9"/>
                  </p:tgtEl>
                </p:cond>
              </p:nextCondLst>
            </p:seq>
          </p:childTnLst>
        </p:cTn>
      </p:par>
    </p:tnLst>
    <p:bldLst>
      <p:bldP spid="7" grpId="0" build="p" animBg="1"/>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
            <a:extLst>
              <a:ext uri="{FF2B5EF4-FFF2-40B4-BE49-F238E27FC236}">
                <a16:creationId xmlns:a16="http://schemas.microsoft.com/office/drawing/2014/main" id="{97F07D66-1272-4ABA-9822-82B70A2BE934}"/>
              </a:ext>
            </a:extLst>
          </p:cNvPr>
          <p:cNvPicPr>
            <a:picLocks noChangeAspect="1" noChangeArrowheads="1"/>
          </p:cNvPicPr>
          <p:nvPr/>
        </p:nvPicPr>
        <p:blipFill>
          <a:blip r:embed="rId4">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486400" y="1236736"/>
            <a:ext cx="3712582" cy="29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 name="Group 15">
            <a:extLst>
              <a:ext uri="{FF2B5EF4-FFF2-40B4-BE49-F238E27FC236}">
                <a16:creationId xmlns:a16="http://schemas.microsoft.com/office/drawing/2014/main" id="{C4B487F8-FC0E-46E4-A2AB-433A28B1A39B}"/>
              </a:ext>
            </a:extLst>
          </p:cNvPr>
          <p:cNvGrpSpPr/>
          <p:nvPr/>
        </p:nvGrpSpPr>
        <p:grpSpPr>
          <a:xfrm>
            <a:off x="7076069" y="1736353"/>
            <a:ext cx="743999" cy="1371600"/>
            <a:chOff x="2634108" y="4182617"/>
            <a:chExt cx="743999" cy="1371600"/>
          </a:xfrm>
        </p:grpSpPr>
        <p:graphicFrame>
          <p:nvGraphicFramePr>
            <p:cNvPr id="17" name="Object 16">
              <a:extLst>
                <a:ext uri="{FF2B5EF4-FFF2-40B4-BE49-F238E27FC236}">
                  <a16:creationId xmlns:a16="http://schemas.microsoft.com/office/drawing/2014/main" id="{3F333194-1EFB-4E60-AD5C-4D3797C7A623}"/>
                </a:ext>
              </a:extLst>
            </p:cNvPr>
            <p:cNvGraphicFramePr>
              <a:graphicFrameLocks noChangeAspect="1"/>
            </p:cNvGraphicFramePr>
            <p:nvPr/>
          </p:nvGraphicFramePr>
          <p:xfrm>
            <a:off x="2956605" y="4848380"/>
            <a:ext cx="421502" cy="634507"/>
          </p:xfrm>
          <a:graphic>
            <a:graphicData uri="http://schemas.openxmlformats.org/presentationml/2006/ole">
              <mc:AlternateContent xmlns:mc="http://schemas.openxmlformats.org/markup-compatibility/2006">
                <mc:Choice xmlns:v="urn:schemas-microsoft-com:vml" Requires="v">
                  <p:oleObj spid="_x0000_s4222" name="Equation" r:id="rId5" imgW="152280" imgH="203040" progId="Equation.3">
                    <p:embed/>
                  </p:oleObj>
                </mc:Choice>
                <mc:Fallback>
                  <p:oleObj name="Equation" r:id="rId5" imgW="152280" imgH="203040" progId="Equation.3">
                    <p:embed/>
                    <p:pic>
                      <p:nvPicPr>
                        <p:cNvPr id="17" name="Object 16">
                          <a:extLst>
                            <a:ext uri="{FF2B5EF4-FFF2-40B4-BE49-F238E27FC236}">
                              <a16:creationId xmlns:a16="http://schemas.microsoft.com/office/drawing/2014/main" id="{3F333194-1EFB-4E60-AD5C-4D3797C7A623}"/>
                            </a:ext>
                          </a:extLst>
                        </p:cNvPr>
                        <p:cNvPicPr>
                          <a:picLocks noChangeAspect="1" noChangeArrowheads="1"/>
                        </p:cNvPicPr>
                        <p:nvPr/>
                      </p:nvPicPr>
                      <p:blipFill>
                        <a:blip r:embed="rId6"/>
                        <a:srcRect/>
                        <a:stretch>
                          <a:fillRect/>
                        </a:stretch>
                      </p:blipFill>
                      <p:spPr bwMode="auto">
                        <a:xfrm>
                          <a:off x="2956605" y="4848380"/>
                          <a:ext cx="421502" cy="634507"/>
                        </a:xfrm>
                        <a:prstGeom prst="rect">
                          <a:avLst/>
                        </a:prstGeom>
                        <a:noFill/>
                      </p:spPr>
                    </p:pic>
                  </p:oleObj>
                </mc:Fallback>
              </mc:AlternateContent>
            </a:graphicData>
          </a:graphic>
        </p:graphicFrame>
        <p:cxnSp>
          <p:nvCxnSpPr>
            <p:cNvPr id="18" name="Straight Arrow Connector 17">
              <a:extLst>
                <a:ext uri="{FF2B5EF4-FFF2-40B4-BE49-F238E27FC236}">
                  <a16:creationId xmlns:a16="http://schemas.microsoft.com/office/drawing/2014/main" id="{DF8BE90C-796E-47DC-A6B2-84D3FB39B29E}"/>
                </a:ext>
              </a:extLst>
            </p:cNvPr>
            <p:cNvCxnSpPr/>
            <p:nvPr/>
          </p:nvCxnSpPr>
          <p:spPr>
            <a:xfrm>
              <a:off x="2634108" y="4182617"/>
              <a:ext cx="0" cy="1371600"/>
            </a:xfrm>
            <a:prstGeom prst="straightConnector1">
              <a:avLst/>
            </a:prstGeom>
            <a:ln w="101600">
              <a:solidFill>
                <a:srgbClr val="00B0F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id="{99B673EA-BBE6-48F8-BE52-D9067981112E}"/>
              </a:ext>
            </a:extLst>
          </p:cNvPr>
          <p:cNvGrpSpPr/>
          <p:nvPr/>
        </p:nvGrpSpPr>
        <p:grpSpPr>
          <a:xfrm>
            <a:off x="7076069" y="381000"/>
            <a:ext cx="849161" cy="1371600"/>
            <a:chOff x="2522361" y="3489423"/>
            <a:chExt cx="849161" cy="1371600"/>
          </a:xfrm>
        </p:grpSpPr>
        <p:cxnSp>
          <p:nvCxnSpPr>
            <p:cNvPr id="20" name="Straight Arrow Connector 19">
              <a:extLst>
                <a:ext uri="{FF2B5EF4-FFF2-40B4-BE49-F238E27FC236}">
                  <a16:creationId xmlns:a16="http://schemas.microsoft.com/office/drawing/2014/main" id="{73D1F8A3-59DA-418A-B390-A2E2FAC9A063}"/>
                </a:ext>
              </a:extLst>
            </p:cNvPr>
            <p:cNvCxnSpPr/>
            <p:nvPr/>
          </p:nvCxnSpPr>
          <p:spPr>
            <a:xfrm flipV="1">
              <a:off x="2522361" y="3489423"/>
              <a:ext cx="0" cy="1371600"/>
            </a:xfrm>
            <a:prstGeom prst="straightConnector1">
              <a:avLst/>
            </a:prstGeom>
            <a:ln w="101600">
              <a:solidFill>
                <a:srgbClr val="FF2905"/>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21" name="Object 20">
              <a:extLst>
                <a:ext uri="{FF2B5EF4-FFF2-40B4-BE49-F238E27FC236}">
                  <a16:creationId xmlns:a16="http://schemas.microsoft.com/office/drawing/2014/main" id="{F6627778-CF4F-4846-93F1-1DAFB86487C0}"/>
                </a:ext>
              </a:extLst>
            </p:cNvPr>
            <p:cNvGraphicFramePr>
              <a:graphicFrameLocks noChangeAspect="1"/>
            </p:cNvGraphicFramePr>
            <p:nvPr/>
          </p:nvGraphicFramePr>
          <p:xfrm>
            <a:off x="2739697" y="3779935"/>
            <a:ext cx="631825" cy="790575"/>
          </p:xfrm>
          <a:graphic>
            <a:graphicData uri="http://schemas.openxmlformats.org/presentationml/2006/ole">
              <mc:AlternateContent xmlns:mc="http://schemas.openxmlformats.org/markup-compatibility/2006">
                <mc:Choice xmlns:v="urn:schemas-microsoft-com:vml" Requires="v">
                  <p:oleObj spid="_x0000_s4223" name="Equation" r:id="rId7" imgW="228600" imgH="253800" progId="Equation.3">
                    <p:embed/>
                  </p:oleObj>
                </mc:Choice>
                <mc:Fallback>
                  <p:oleObj name="Equation" r:id="rId7" imgW="228600" imgH="253800" progId="Equation.3">
                    <p:embed/>
                    <p:pic>
                      <p:nvPicPr>
                        <p:cNvPr id="21" name="Object 20">
                          <a:extLst>
                            <a:ext uri="{FF2B5EF4-FFF2-40B4-BE49-F238E27FC236}">
                              <a16:creationId xmlns:a16="http://schemas.microsoft.com/office/drawing/2014/main" id="{F6627778-CF4F-4846-93F1-1DAFB86487C0}"/>
                            </a:ext>
                          </a:extLst>
                        </p:cNvPr>
                        <p:cNvPicPr>
                          <a:picLocks noChangeAspect="1" noChangeArrowheads="1"/>
                        </p:cNvPicPr>
                        <p:nvPr/>
                      </p:nvPicPr>
                      <p:blipFill>
                        <a:blip r:embed="rId8"/>
                        <a:srcRect/>
                        <a:stretch>
                          <a:fillRect/>
                        </a:stretch>
                      </p:blipFill>
                      <p:spPr bwMode="auto">
                        <a:xfrm>
                          <a:off x="2739697" y="3779935"/>
                          <a:ext cx="631825" cy="790575"/>
                        </a:xfrm>
                        <a:prstGeom prst="rect">
                          <a:avLst/>
                        </a:prstGeom>
                        <a:noFill/>
                      </p:spPr>
                    </p:pic>
                  </p:oleObj>
                </mc:Fallback>
              </mc:AlternateContent>
            </a:graphicData>
          </a:graphic>
        </p:graphicFrame>
      </p:grpSp>
      <p:pic>
        <p:nvPicPr>
          <p:cNvPr id="22" name="Picture 1">
            <a:extLst>
              <a:ext uri="{FF2B5EF4-FFF2-40B4-BE49-F238E27FC236}">
                <a16:creationId xmlns:a16="http://schemas.microsoft.com/office/drawing/2014/main" id="{CF3EA29A-55A6-4257-A65D-AA4FD521A2CC}"/>
              </a:ext>
            </a:extLst>
          </p:cNvPr>
          <p:cNvPicPr>
            <a:picLocks noChangeAspect="1" noChangeArrowheads="1"/>
          </p:cNvPicPr>
          <p:nvPr/>
        </p:nvPicPr>
        <p:blipFill>
          <a:blip r:embed="rId4">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568652" y="447009"/>
            <a:ext cx="3712582" cy="3821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Rectangle 22">
            <a:extLst>
              <a:ext uri="{FF2B5EF4-FFF2-40B4-BE49-F238E27FC236}">
                <a16:creationId xmlns:a16="http://schemas.microsoft.com/office/drawing/2014/main" id="{AA39117D-3E29-421D-88D4-735B65823743}"/>
              </a:ext>
            </a:extLst>
          </p:cNvPr>
          <p:cNvSpPr/>
          <p:nvPr/>
        </p:nvSpPr>
        <p:spPr>
          <a:xfrm>
            <a:off x="3789325" y="529205"/>
            <a:ext cx="727161" cy="79674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Straight Connector 23">
            <a:extLst>
              <a:ext uri="{FF2B5EF4-FFF2-40B4-BE49-F238E27FC236}">
                <a16:creationId xmlns:a16="http://schemas.microsoft.com/office/drawing/2014/main" id="{9B7A7EFA-755A-464B-8C6A-CFECECA916C4}"/>
              </a:ext>
            </a:extLst>
          </p:cNvPr>
          <p:cNvCxnSpPr/>
          <p:nvPr/>
        </p:nvCxnSpPr>
        <p:spPr>
          <a:xfrm flipH="1" flipV="1">
            <a:off x="5765432" y="1325946"/>
            <a:ext cx="6023" cy="652779"/>
          </a:xfrm>
          <a:prstGeom prst="line">
            <a:avLst/>
          </a:prstGeom>
          <a:ln w="38100">
            <a:headEnd type="stealth" w="lg" len="lg"/>
            <a:tailEnd type="stealth" w="lg" len="lg"/>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2D884FA4-ADA9-4010-AF86-71DF88050723}"/>
              </a:ext>
            </a:extLst>
          </p:cNvPr>
          <p:cNvSpPr txBox="1"/>
          <p:nvPr/>
        </p:nvSpPr>
        <p:spPr>
          <a:xfrm>
            <a:off x="5044692" y="1236733"/>
            <a:ext cx="1248946" cy="707886"/>
          </a:xfrm>
          <a:prstGeom prst="rect">
            <a:avLst/>
          </a:prstGeom>
          <a:noFill/>
        </p:spPr>
        <p:txBody>
          <a:bodyPr wrap="square" rtlCol="0">
            <a:spAutoFit/>
          </a:bodyPr>
          <a:lstStyle/>
          <a:p>
            <a:r>
              <a:rPr lang="en-US" sz="4000" i="1" dirty="0">
                <a:latin typeface="Times New Roman" panose="02020603050405020304" pitchFamily="18" charset="0"/>
                <a:cs typeface="Times New Roman" panose="02020603050405020304" pitchFamily="18" charset="0"/>
                <a:sym typeface="Symbol" panose="05050102010706020507" pitchFamily="18" charset="2"/>
              </a:rPr>
              <a:t></a:t>
            </a:r>
            <a:r>
              <a:rPr lang="en-US" sz="4000" i="1" dirty="0">
                <a:latin typeface="Times New Roman" panose="02020603050405020304" pitchFamily="18" charset="0"/>
                <a:cs typeface="Times New Roman" panose="02020603050405020304" pitchFamily="18" charset="0"/>
              </a:rPr>
              <a:t>l</a:t>
            </a:r>
          </a:p>
        </p:txBody>
      </p:sp>
      <p:sp>
        <p:nvSpPr>
          <p:cNvPr id="14" name="Rectangle 13">
            <a:extLst>
              <a:ext uri="{FF2B5EF4-FFF2-40B4-BE49-F238E27FC236}">
                <a16:creationId xmlns:a16="http://schemas.microsoft.com/office/drawing/2014/main" id="{314E516B-0984-45A2-AFFD-BBE73E7F2611}"/>
              </a:ext>
            </a:extLst>
          </p:cNvPr>
          <p:cNvSpPr/>
          <p:nvPr/>
        </p:nvSpPr>
        <p:spPr>
          <a:xfrm>
            <a:off x="2097634" y="4026517"/>
            <a:ext cx="5894117" cy="1752531"/>
          </a:xfrm>
          <a:prstGeom prst="rect">
            <a:avLst/>
          </a:prstGeom>
        </p:spPr>
        <p:txBody>
          <a:bodyPr wrap="square">
            <a:spAutoFit/>
          </a:bodyPr>
          <a:lstStyle/>
          <a:p>
            <a:pPr>
              <a:lnSpc>
                <a:spcPct val="150000"/>
              </a:lnSpc>
            </a:pPr>
            <a:r>
              <a:rPr lang="en-US" sz="3600">
                <a:latin typeface="Times New Roman" panose="02020603050405020304" pitchFamily="18" charset="0"/>
                <a:ea typeface="Arial" panose="020B0604020202020204" pitchFamily="34" charset="0"/>
                <a:cs typeface="Times New Roman" panose="02020603050405020304" pitchFamily="18" charset="0"/>
              </a:rPr>
              <a:t>Khi đạt cân bằng:   </a:t>
            </a:r>
          </a:p>
          <a:p>
            <a:pPr algn="ctr">
              <a:lnSpc>
                <a:spcPct val="107000"/>
              </a:lnSpc>
            </a:pPr>
            <a:r>
              <a:rPr lang="en-US" sz="5400">
                <a:solidFill>
                  <a:srgbClr val="FF0000"/>
                </a:solidFill>
                <a:latin typeface="Times New Roman" panose="02020603050405020304" pitchFamily="18" charset="0"/>
                <a:ea typeface="Arial" panose="020B0604020202020204" pitchFamily="34" charset="0"/>
                <a:cs typeface="Times New Roman" panose="02020603050405020304" pitchFamily="18" charset="0"/>
              </a:rPr>
              <a:t>P = F</a:t>
            </a:r>
            <a:r>
              <a:rPr lang="en-US" sz="5400" baseline="-25000">
                <a:solidFill>
                  <a:srgbClr val="FF0000"/>
                </a:solidFill>
                <a:latin typeface="Times New Roman" panose="02020603050405020304" pitchFamily="18" charset="0"/>
                <a:ea typeface="Arial" panose="020B0604020202020204" pitchFamily="34" charset="0"/>
                <a:cs typeface="Times New Roman" panose="02020603050405020304" pitchFamily="18" charset="0"/>
              </a:rPr>
              <a:t>đh</a:t>
            </a:r>
          </a:p>
        </p:txBody>
      </p:sp>
      <p:sp>
        <p:nvSpPr>
          <p:cNvPr id="26" name="TextBox 25">
            <a:extLst>
              <a:ext uri="{FF2B5EF4-FFF2-40B4-BE49-F238E27FC236}">
                <a16:creationId xmlns:a16="http://schemas.microsoft.com/office/drawing/2014/main" id="{ED1A7BD2-A293-4A35-8C13-B7F074488E41}"/>
              </a:ext>
            </a:extLst>
          </p:cNvPr>
          <p:cNvSpPr txBox="1"/>
          <p:nvPr/>
        </p:nvSpPr>
        <p:spPr>
          <a:xfrm>
            <a:off x="3768329" y="5706486"/>
            <a:ext cx="3078293" cy="769441"/>
          </a:xfrm>
          <a:prstGeom prst="rect">
            <a:avLst/>
          </a:prstGeom>
          <a:noFill/>
        </p:spPr>
        <p:txBody>
          <a:bodyPr wrap="square" rtlCol="0">
            <a:spAutoFit/>
          </a:bodyPr>
          <a:lstStyle/>
          <a:p>
            <a:r>
              <a:rPr lang="en-US" sz="4400" i="1">
                <a:solidFill>
                  <a:srgbClr val="7030A0"/>
                </a:solidFill>
                <a:latin typeface="Times New Roman" panose="02020603050405020304" pitchFamily="18" charset="0"/>
                <a:cs typeface="Times New Roman" panose="02020603050405020304" pitchFamily="18" charset="0"/>
                <a:sym typeface="Symbol" panose="05050102010706020507" pitchFamily="18" charset="2"/>
              </a:rPr>
              <a:t>mg = k|l| </a:t>
            </a:r>
            <a:endParaRPr lang="en-US" sz="4400" i="1" dirty="0">
              <a:solidFill>
                <a:srgbClr val="7030A0"/>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E7F36FF2-D7C0-4FAF-88F9-2AB68D68B66D}"/>
              </a:ext>
            </a:extLst>
          </p:cNvPr>
          <p:cNvSpPr txBox="1"/>
          <p:nvPr/>
        </p:nvSpPr>
        <p:spPr>
          <a:xfrm>
            <a:off x="7925229" y="6152761"/>
            <a:ext cx="2667000" cy="646331"/>
          </a:xfrm>
          <a:prstGeom prst="rect">
            <a:avLst/>
          </a:prstGeom>
          <a:noFill/>
        </p:spPr>
        <p:txBody>
          <a:bodyPr wrap="square" rtlCol="0">
            <a:spAutoFit/>
          </a:bodyPr>
          <a:lstStyle/>
          <a:p>
            <a:r>
              <a:rPr lang="en-US" sz="3600" i="1" dirty="0">
                <a:solidFill>
                  <a:srgbClr val="FF0000"/>
                </a:solidFill>
                <a:latin typeface="Times New Roman" panose="02020603050405020304" pitchFamily="18" charset="0"/>
                <a:cs typeface="Times New Roman" panose="02020603050405020304" pitchFamily="18" charset="0"/>
              </a:rPr>
              <a:t>|</a:t>
            </a:r>
            <a:r>
              <a:rPr lang="en-US" sz="3600" i="1"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l|=| l – </a:t>
            </a:r>
            <a:r>
              <a:rPr lang="en-US" sz="3600" i="1">
                <a:solidFill>
                  <a:srgbClr val="FF0000"/>
                </a:solidFill>
                <a:latin typeface="Times New Roman" panose="02020603050405020304" pitchFamily="18" charset="0"/>
                <a:cs typeface="Times New Roman" panose="02020603050405020304" pitchFamily="18" charset="0"/>
                <a:sym typeface="Symbol" panose="05050102010706020507" pitchFamily="18" charset="2"/>
              </a:rPr>
              <a:t>l</a:t>
            </a:r>
            <a:r>
              <a:rPr lang="en-US" sz="3600" i="1" baseline="-25000">
                <a:solidFill>
                  <a:srgbClr val="FF0000"/>
                </a:solidFill>
                <a:latin typeface="Times New Roman" panose="02020603050405020304" pitchFamily="18" charset="0"/>
                <a:cs typeface="Times New Roman" panose="02020603050405020304" pitchFamily="18" charset="0"/>
                <a:sym typeface="Symbol" panose="05050102010706020507" pitchFamily="18" charset="2"/>
              </a:rPr>
              <a:t>o </a:t>
            </a:r>
            <a:r>
              <a:rPr lang="en-US" sz="3600" i="1">
                <a:solidFill>
                  <a:srgbClr val="FF0000"/>
                </a:solidFill>
                <a:latin typeface="Times New Roman" panose="02020603050405020304" pitchFamily="18" charset="0"/>
                <a:cs typeface="Times New Roman" panose="02020603050405020304" pitchFamily="18" charset="0"/>
                <a:sym typeface="Symbol" panose="05050102010706020507" pitchFamily="18" charset="2"/>
              </a:rPr>
              <a:t>|</a:t>
            </a:r>
            <a:endParaRPr lang="en-US" sz="36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369092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strips(downRigh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3"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strips(upRight)">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156674B6-EBBD-468B-9631-1715712931BC}"/>
              </a:ext>
            </a:extLst>
          </p:cNvPr>
          <p:cNvPicPr/>
          <p:nvPr/>
        </p:nvPicPr>
        <p:blipFill>
          <a:blip r:embed="rId3"/>
          <a:stretch>
            <a:fillRect/>
          </a:stretch>
        </p:blipFill>
        <p:spPr>
          <a:xfrm>
            <a:off x="8271315" y="482987"/>
            <a:ext cx="2394341" cy="1953070"/>
          </a:xfrm>
          <a:prstGeom prst="rect">
            <a:avLst/>
          </a:prstGeom>
        </p:spPr>
      </p:pic>
      <p:sp>
        <p:nvSpPr>
          <p:cNvPr id="2" name="Cube 1">
            <a:extLst>
              <a:ext uri="{FF2B5EF4-FFF2-40B4-BE49-F238E27FC236}">
                <a16:creationId xmlns:a16="http://schemas.microsoft.com/office/drawing/2014/main" id="{64230978-BDDF-4057-AAB0-B41B5C4D495F}"/>
              </a:ext>
            </a:extLst>
          </p:cNvPr>
          <p:cNvSpPr/>
          <p:nvPr/>
        </p:nvSpPr>
        <p:spPr bwMode="auto">
          <a:xfrm>
            <a:off x="9768906" y="572338"/>
            <a:ext cx="546463" cy="544286"/>
          </a:xfrm>
          <a:prstGeom prst="cube">
            <a:avLst>
              <a:gd name="adj" fmla="val 14511"/>
            </a:avLst>
          </a:prstGeom>
          <a:solidFill>
            <a:srgbClr val="00CC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vi-VN">
              <a:latin typeface="Arial" charset="0"/>
            </a:endParaRPr>
          </a:p>
        </p:txBody>
      </p:sp>
      <p:sp>
        <p:nvSpPr>
          <p:cNvPr id="5" name="Rectangle 4">
            <a:extLst>
              <a:ext uri="{FF2B5EF4-FFF2-40B4-BE49-F238E27FC236}">
                <a16:creationId xmlns:a16="http://schemas.microsoft.com/office/drawing/2014/main" id="{A4DBFCCE-827F-4768-9C8B-9DBDD4808582}"/>
              </a:ext>
            </a:extLst>
          </p:cNvPr>
          <p:cNvSpPr/>
          <p:nvPr/>
        </p:nvSpPr>
        <p:spPr>
          <a:xfrm>
            <a:off x="1601489" y="858277"/>
            <a:ext cx="6781800" cy="1687578"/>
          </a:xfrm>
          <a:prstGeom prst="rect">
            <a:avLst/>
          </a:prstGeom>
        </p:spPr>
        <p:txBody>
          <a:bodyPr wrap="square">
            <a:spAutoFit/>
          </a:bodyPr>
          <a:lstStyle/>
          <a:p>
            <a:pPr algn="just">
              <a:lnSpc>
                <a:spcPct val="150000"/>
              </a:lnSpc>
            </a:pPr>
            <a:r>
              <a:rPr lang="vi-VN" sz="2400" dirty="0">
                <a:latin typeface="Times New Roman" panose="02020603050405020304" pitchFamily="18" charset="0"/>
                <a:ea typeface="Arial" panose="020B0604020202020204" pitchFamily="34" charset="0"/>
              </a:rPr>
              <a:t>	Tính khối lượng vật đặt lên một lò xo có độ </a:t>
            </a:r>
            <a:r>
              <a:rPr lang="vi-VN" sz="2400">
                <a:latin typeface="Times New Roman" panose="02020603050405020304" pitchFamily="18" charset="0"/>
                <a:ea typeface="Arial" panose="020B0604020202020204" pitchFamily="34" charset="0"/>
              </a:rPr>
              <a:t>cứng 9 980 </a:t>
            </a:r>
            <a:r>
              <a:rPr lang="vi-VN" sz="2400" dirty="0">
                <a:latin typeface="Times New Roman" panose="02020603050405020304" pitchFamily="18" charset="0"/>
                <a:ea typeface="Arial" panose="020B0604020202020204" pitchFamily="34" charset="0"/>
              </a:rPr>
              <a:t>N/m làm lò xo bị nén xuống một đoạn </a:t>
            </a:r>
            <a:r>
              <a:rPr lang="vi-VN" sz="2400" i="1" dirty="0">
                <a:latin typeface="Times New Roman" panose="02020603050405020304" pitchFamily="18" charset="0"/>
                <a:ea typeface="Arial" panose="020B0604020202020204" pitchFamily="34" charset="0"/>
              </a:rPr>
              <a:t> |</a:t>
            </a:r>
            <a:r>
              <a:rPr lang="vi-VN" sz="2400" i="1" dirty="0">
                <a:latin typeface="Times New Roman" panose="02020603050405020304" pitchFamily="18" charset="0"/>
                <a:ea typeface="Arial" panose="020B0604020202020204" pitchFamily="34" charset="0"/>
                <a:cs typeface="Times New Roman" panose="02020603050405020304" pitchFamily="18" charset="0"/>
                <a:sym typeface="Symbol" panose="05050102010706020507" pitchFamily="18" charset="2"/>
              </a:rPr>
              <a:t></a:t>
            </a:r>
            <a:r>
              <a:rPr lang="vi-VN" sz="2400" i="1" dirty="0">
                <a:latin typeface="Times New Roman" panose="02020603050405020304" pitchFamily="18" charset="0"/>
                <a:ea typeface="Arial" panose="020B0604020202020204" pitchFamily="34" charset="0"/>
              </a:rPr>
              <a:t>l|</a:t>
            </a:r>
            <a:r>
              <a:rPr lang="vi-VN" sz="2400" dirty="0">
                <a:latin typeface="Times New Roman" panose="02020603050405020304" pitchFamily="18" charset="0"/>
                <a:ea typeface="Arial" panose="020B0604020202020204" pitchFamily="34" charset="0"/>
              </a:rPr>
              <a:t> </a:t>
            </a:r>
            <a:r>
              <a:rPr lang="vi-VN" sz="2400">
                <a:latin typeface="Times New Roman" panose="02020603050405020304" pitchFamily="18" charset="0"/>
                <a:ea typeface="Arial" panose="020B0604020202020204" pitchFamily="34" charset="0"/>
              </a:rPr>
              <a:t>= 0,023 </a:t>
            </a:r>
            <a:r>
              <a:rPr lang="vi-VN" sz="2400" dirty="0">
                <a:latin typeface="Times New Roman" panose="02020603050405020304" pitchFamily="18" charset="0"/>
                <a:ea typeface="Arial" panose="020B0604020202020204" pitchFamily="34" charset="0"/>
              </a:rPr>
              <a:t>m khi đạt cân bằng. Cho </a:t>
            </a:r>
            <a:r>
              <a:rPr lang="vi-VN" sz="2400" i="1" dirty="0">
                <a:latin typeface="Times New Roman" panose="02020603050405020304" pitchFamily="18" charset="0"/>
                <a:ea typeface="Arial" panose="020B0604020202020204" pitchFamily="34" charset="0"/>
              </a:rPr>
              <a:t>g</a:t>
            </a:r>
            <a:r>
              <a:rPr lang="vi-VN" sz="2400" dirty="0">
                <a:latin typeface="Times New Roman" panose="02020603050405020304" pitchFamily="18" charset="0"/>
                <a:ea typeface="Arial" panose="020B0604020202020204" pitchFamily="34" charset="0"/>
              </a:rPr>
              <a:t> = 10 m/s</a:t>
            </a:r>
            <a:r>
              <a:rPr lang="vi-VN" sz="2400" baseline="30000" dirty="0">
                <a:latin typeface="Times New Roman" panose="02020603050405020304" pitchFamily="18" charset="0"/>
                <a:ea typeface="Arial" panose="020B0604020202020204" pitchFamily="34" charset="0"/>
              </a:rPr>
              <a:t>2</a:t>
            </a:r>
            <a:r>
              <a:rPr lang="vi-VN" sz="2000" dirty="0">
                <a:latin typeface="Times New Roman" panose="02020603050405020304" pitchFamily="18" charset="0"/>
                <a:ea typeface="Arial" panose="020B0604020202020204" pitchFamily="34" charset="0"/>
              </a:rPr>
              <a:t>.</a:t>
            </a:r>
            <a:endParaRPr lang="vi-VN" sz="2400" dirty="0"/>
          </a:p>
        </p:txBody>
      </p:sp>
      <p:sp>
        <p:nvSpPr>
          <p:cNvPr id="7" name="Title 1">
            <a:extLst>
              <a:ext uri="{FF2B5EF4-FFF2-40B4-BE49-F238E27FC236}">
                <a16:creationId xmlns:a16="http://schemas.microsoft.com/office/drawing/2014/main" id="{274C3283-C68C-4499-BAC8-3BE56AB9DFA0}"/>
              </a:ext>
            </a:extLst>
          </p:cNvPr>
          <p:cNvSpPr txBox="1">
            <a:spLocks/>
          </p:cNvSpPr>
          <p:nvPr/>
        </p:nvSpPr>
        <p:spPr>
          <a:xfrm>
            <a:off x="1637831" y="2765827"/>
            <a:ext cx="2556686" cy="3226617"/>
          </a:xfrm>
          <a:prstGeom prst="rect">
            <a:avLst/>
          </a:prstGeom>
          <a:solidFill>
            <a:schemeClr val="accent1">
              <a:lumMod val="20000"/>
              <a:lumOff val="80000"/>
            </a:schemeClr>
          </a:solidFill>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3600" b="1">
                <a:latin typeface="Times New Roman" panose="02020603050405020304" pitchFamily="18" charset="0"/>
                <a:cs typeface="Times New Roman" panose="02020603050405020304" pitchFamily="18" charset="0"/>
              </a:rPr>
              <a:t>TT</a:t>
            </a:r>
            <a:r>
              <a:rPr lang="en-US" sz="3600">
                <a:latin typeface="Times New Roman" panose="02020603050405020304" pitchFamily="18" charset="0"/>
                <a:cs typeface="Times New Roman" panose="02020603050405020304" pitchFamily="18" charset="0"/>
              </a:rPr>
              <a:t>: </a:t>
            </a:r>
          </a:p>
          <a:p>
            <a:pPr>
              <a:lnSpc>
                <a:spcPct val="150000"/>
              </a:lnSpc>
            </a:pPr>
            <a:r>
              <a:rPr lang="vi-VN" sz="3600" i="1">
                <a:solidFill>
                  <a:schemeClr val="accent6"/>
                </a:solidFill>
                <a:latin typeface="Times New Roman" panose="02020603050405020304" pitchFamily="18" charset="0"/>
                <a:ea typeface="Arial" panose="020B0604020202020204" pitchFamily="34" charset="0"/>
                <a:cs typeface="Times New Roman" panose="02020603050405020304" pitchFamily="18" charset="0"/>
              </a:rPr>
              <a:t>k</a:t>
            </a:r>
            <a:r>
              <a:rPr lang="vi-VN" sz="3600">
                <a:solidFill>
                  <a:schemeClr val="accent6"/>
                </a:solidFill>
                <a:latin typeface="Times New Roman" panose="02020603050405020304" pitchFamily="18" charset="0"/>
                <a:ea typeface="Arial" panose="020B0604020202020204" pitchFamily="34" charset="0"/>
                <a:cs typeface="Times New Roman" panose="02020603050405020304" pitchFamily="18" charset="0"/>
              </a:rPr>
              <a:t> = 9 980 N/m </a:t>
            </a:r>
          </a:p>
          <a:p>
            <a:pPr>
              <a:lnSpc>
                <a:spcPct val="150000"/>
              </a:lnSpc>
            </a:pPr>
            <a:r>
              <a:rPr lang="vi-VN" sz="3600" i="1">
                <a:solidFill>
                  <a:srgbClr val="7030A0"/>
                </a:solidFill>
                <a:latin typeface="Times New Roman" panose="02020603050405020304" pitchFamily="18" charset="0"/>
                <a:ea typeface="Arial" panose="020B0604020202020204" pitchFamily="34" charset="0"/>
              </a:rPr>
              <a:t>|</a:t>
            </a:r>
            <a:r>
              <a:rPr lang="vi-VN" sz="3600" i="1">
                <a:solidFill>
                  <a:srgbClr val="7030A0"/>
                </a:solidFill>
                <a:latin typeface="Times New Roman" panose="02020603050405020304" pitchFamily="18" charset="0"/>
                <a:ea typeface="Arial" panose="020B0604020202020204" pitchFamily="34" charset="0"/>
                <a:cs typeface="Times New Roman" panose="02020603050405020304" pitchFamily="18" charset="0"/>
                <a:sym typeface="Symbol" panose="05050102010706020507" pitchFamily="18" charset="2"/>
              </a:rPr>
              <a:t></a:t>
            </a:r>
            <a:r>
              <a:rPr lang="vi-VN" sz="3600" i="1">
                <a:solidFill>
                  <a:srgbClr val="7030A0"/>
                </a:solidFill>
                <a:latin typeface="Times New Roman" panose="02020603050405020304" pitchFamily="18" charset="0"/>
                <a:ea typeface="Arial" panose="020B0604020202020204" pitchFamily="34" charset="0"/>
              </a:rPr>
              <a:t>l|</a:t>
            </a:r>
            <a:r>
              <a:rPr lang="vi-VN" sz="3600">
                <a:solidFill>
                  <a:srgbClr val="7030A0"/>
                </a:solidFill>
                <a:latin typeface="Times New Roman" panose="02020603050405020304" pitchFamily="18" charset="0"/>
                <a:ea typeface="Arial" panose="020B0604020202020204" pitchFamily="34" charset="0"/>
              </a:rPr>
              <a:t> = 0,023 m</a:t>
            </a:r>
            <a:endParaRPr lang="vi-VN" sz="3600">
              <a:solidFill>
                <a:srgbClr val="7030A0"/>
              </a:solidFill>
              <a:latin typeface="Times New Roman" panose="02020603050405020304" pitchFamily="18" charset="0"/>
              <a:ea typeface="Arial" panose="020B0604020202020204" pitchFamily="34" charset="0"/>
              <a:cs typeface="Times New Roman" panose="02020603050405020304" pitchFamily="18" charset="0"/>
            </a:endParaRPr>
          </a:p>
          <a:p>
            <a:pPr>
              <a:lnSpc>
                <a:spcPct val="150000"/>
              </a:lnSpc>
            </a:pPr>
            <a:r>
              <a:rPr lang="vi-VN" sz="3600" i="1">
                <a:solidFill>
                  <a:srgbClr val="7030A0"/>
                </a:solidFill>
                <a:latin typeface="Times New Roman" panose="02020603050405020304" pitchFamily="18" charset="0"/>
                <a:ea typeface="Arial" panose="020B0604020202020204" pitchFamily="34" charset="0"/>
              </a:rPr>
              <a:t>g</a:t>
            </a:r>
            <a:r>
              <a:rPr lang="vi-VN" sz="3600">
                <a:solidFill>
                  <a:srgbClr val="7030A0"/>
                </a:solidFill>
                <a:latin typeface="Times New Roman" panose="02020603050405020304" pitchFamily="18" charset="0"/>
                <a:ea typeface="Arial" panose="020B0604020202020204" pitchFamily="34" charset="0"/>
              </a:rPr>
              <a:t> = 10 m/s</a:t>
            </a:r>
            <a:r>
              <a:rPr lang="vi-VN" sz="3600" baseline="30000">
                <a:solidFill>
                  <a:srgbClr val="7030A0"/>
                </a:solidFill>
                <a:latin typeface="Times New Roman" panose="02020603050405020304" pitchFamily="18" charset="0"/>
                <a:ea typeface="Arial" panose="020B0604020202020204" pitchFamily="34" charset="0"/>
              </a:rPr>
              <a:t>2</a:t>
            </a:r>
            <a:endParaRPr lang="vi-VN" sz="3600">
              <a:solidFill>
                <a:srgbClr val="7030A0"/>
              </a:solidFill>
              <a:latin typeface="Times New Roman" panose="02020603050405020304" pitchFamily="18" charset="0"/>
              <a:ea typeface="Arial" panose="020B0604020202020204" pitchFamily="34" charset="0"/>
              <a:cs typeface="Times New Roman" panose="02020603050405020304" pitchFamily="18" charset="0"/>
            </a:endParaRPr>
          </a:p>
          <a:p>
            <a:pPr>
              <a:lnSpc>
                <a:spcPct val="150000"/>
              </a:lnSpc>
            </a:pPr>
            <a:r>
              <a:rPr lang="vi-VN" sz="3600" i="1">
                <a:solidFill>
                  <a:srgbClr val="FF0000"/>
                </a:solidFill>
                <a:latin typeface="Times New Roman" panose="02020603050405020304" pitchFamily="18" charset="0"/>
                <a:ea typeface="Arial" panose="020B0604020202020204" pitchFamily="34" charset="0"/>
                <a:cs typeface="Times New Roman" panose="02020603050405020304" pitchFamily="18" charset="0"/>
              </a:rPr>
              <a:t>m</a:t>
            </a:r>
            <a:r>
              <a:rPr lang="vi-VN" sz="3600">
                <a:solidFill>
                  <a:srgbClr val="FF0000"/>
                </a:solidFill>
                <a:latin typeface="Times New Roman" panose="02020603050405020304" pitchFamily="18" charset="0"/>
                <a:ea typeface="Arial" panose="020B0604020202020204" pitchFamily="34" charset="0"/>
                <a:cs typeface="Times New Roman" panose="02020603050405020304" pitchFamily="18" charset="0"/>
              </a:rPr>
              <a:t> </a:t>
            </a:r>
            <a:r>
              <a:rPr lang="vi-VN" sz="3600">
                <a:solidFill>
                  <a:srgbClr val="FF3300"/>
                </a:solidFill>
                <a:latin typeface="Times New Roman" panose="02020603050405020304" pitchFamily="18" charset="0"/>
                <a:ea typeface="Arial" panose="020B0604020202020204" pitchFamily="34" charset="0"/>
                <a:cs typeface="Times New Roman" panose="02020603050405020304" pitchFamily="18" charset="0"/>
              </a:rPr>
              <a:t>= </a:t>
            </a:r>
            <a:r>
              <a:rPr lang="en-US" sz="3600">
                <a:solidFill>
                  <a:srgbClr val="FF3300"/>
                </a:solidFill>
                <a:latin typeface="Times New Roman" panose="02020603050405020304" pitchFamily="18" charset="0"/>
                <a:cs typeface="Times New Roman" panose="02020603050405020304" pitchFamily="18" charset="0"/>
              </a:rPr>
              <a:t>? </a:t>
            </a:r>
            <a:endParaRPr lang="en-US" sz="3600" dirty="0">
              <a:solidFill>
                <a:srgbClr val="FF3300"/>
              </a:solidFill>
              <a:latin typeface="Times New Roman" panose="02020603050405020304" pitchFamily="18" charset="0"/>
              <a:cs typeface="Times New Roman" panose="02020603050405020304" pitchFamily="18" charset="0"/>
            </a:endParaRPr>
          </a:p>
        </p:txBody>
      </p:sp>
      <p:sp>
        <p:nvSpPr>
          <p:cNvPr id="8" name="Title 1">
            <a:extLst>
              <a:ext uri="{FF2B5EF4-FFF2-40B4-BE49-F238E27FC236}">
                <a16:creationId xmlns:a16="http://schemas.microsoft.com/office/drawing/2014/main" id="{D7BF8F98-316F-46AF-8A69-4F8EAF0AA58E}"/>
              </a:ext>
            </a:extLst>
          </p:cNvPr>
          <p:cNvSpPr txBox="1">
            <a:spLocks/>
          </p:cNvSpPr>
          <p:nvPr/>
        </p:nvSpPr>
        <p:spPr>
          <a:xfrm>
            <a:off x="4194517" y="2588852"/>
            <a:ext cx="6172200" cy="34465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3200" b="1">
                <a:latin typeface="Times New Roman" panose="02020603050405020304" pitchFamily="18" charset="0"/>
                <a:cs typeface="Times New Roman" panose="02020603050405020304" pitchFamily="18" charset="0"/>
              </a:rPr>
              <a:t>Giải</a:t>
            </a:r>
            <a:r>
              <a:rPr lang="en-US" sz="3200">
                <a:latin typeface="Times New Roman" panose="02020603050405020304" pitchFamily="18" charset="0"/>
                <a:cs typeface="Times New Roman" panose="02020603050405020304" pitchFamily="18" charset="0"/>
              </a:rPr>
              <a:t>:</a:t>
            </a:r>
            <a:r>
              <a:rPr lang="vi-VN" sz="3200">
                <a:latin typeface="Times New Roman" panose="02020603050405020304" pitchFamily="18" charset="0"/>
                <a:cs typeface="Times New Roman" panose="02020603050405020304" pitchFamily="18" charset="0"/>
              </a:rPr>
              <a:t>   </a:t>
            </a:r>
            <a:r>
              <a:rPr lang="en-US" sz="3200">
                <a:solidFill>
                  <a:srgbClr val="00B0F0"/>
                </a:solidFill>
                <a:latin typeface="Times New Roman" panose="02020603050405020304" pitchFamily="18" charset="0"/>
                <a:ea typeface="Arial" panose="020B0604020202020204" pitchFamily="34" charset="0"/>
                <a:cs typeface="Times New Roman" panose="02020603050405020304" pitchFamily="18" charset="0"/>
              </a:rPr>
              <a:t>Khi đạt cân bằng:   </a:t>
            </a:r>
          </a:p>
          <a:p>
            <a:pPr algn="ctr">
              <a:lnSpc>
                <a:spcPct val="107000"/>
              </a:lnSpc>
            </a:pPr>
            <a:r>
              <a:rPr lang="en-US" sz="3200" b="1" i="1">
                <a:solidFill>
                  <a:srgbClr val="FF0000"/>
                </a:solidFill>
                <a:latin typeface="Times New Roman" panose="02020603050405020304" pitchFamily="18" charset="0"/>
                <a:ea typeface="Arial" panose="020B0604020202020204" pitchFamily="34" charset="0"/>
                <a:cs typeface="Times New Roman" panose="02020603050405020304" pitchFamily="18" charset="0"/>
              </a:rPr>
              <a:t>P = F</a:t>
            </a:r>
            <a:r>
              <a:rPr lang="en-US" sz="3200" b="1" i="1" baseline="-25000">
                <a:solidFill>
                  <a:srgbClr val="FF0000"/>
                </a:solidFill>
                <a:latin typeface="Times New Roman" panose="02020603050405020304" pitchFamily="18" charset="0"/>
                <a:ea typeface="Arial" panose="020B0604020202020204" pitchFamily="34" charset="0"/>
                <a:cs typeface="Times New Roman" panose="02020603050405020304" pitchFamily="18" charset="0"/>
              </a:rPr>
              <a:t>đh</a:t>
            </a:r>
          </a:p>
          <a:p>
            <a:pPr>
              <a:lnSpc>
                <a:spcPct val="150000"/>
              </a:lnSpc>
            </a:pPr>
            <a:r>
              <a:rPr lang="vi-VN" sz="3200" b="1" i="1">
                <a:solidFill>
                  <a:srgbClr val="FF3300"/>
                </a:solidFill>
                <a:latin typeface="Times New Roman" panose="02020603050405020304" pitchFamily="18" charset="0"/>
                <a:cs typeface="Times New Roman" panose="02020603050405020304" pitchFamily="18" charset="0"/>
              </a:rPr>
              <a:t>		   mg = k | </a:t>
            </a:r>
            <a:r>
              <a:rPr lang="vi-VN" sz="3200" b="1" i="1">
                <a:solidFill>
                  <a:srgbClr val="FF3300"/>
                </a:solidFill>
                <a:latin typeface="Times New Roman" panose="02020603050405020304" pitchFamily="18" charset="0"/>
                <a:cs typeface="Times New Roman" panose="02020603050405020304" pitchFamily="18" charset="0"/>
                <a:sym typeface="Symbol" panose="05050102010706020507" pitchFamily="18" charset="2"/>
              </a:rPr>
              <a:t>l |</a:t>
            </a:r>
          </a:p>
          <a:p>
            <a:pPr>
              <a:lnSpc>
                <a:spcPct val="150000"/>
              </a:lnSpc>
            </a:pPr>
            <a:r>
              <a:rPr lang="vi-VN"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vi-VN" sz="3200" b="1" i="1">
                <a:solidFill>
                  <a:srgbClr val="FF0000"/>
                </a:solidFill>
                <a:latin typeface="Times New Roman" panose="02020603050405020304" pitchFamily="18" charset="0"/>
                <a:cs typeface="Times New Roman" panose="02020603050405020304" pitchFamily="18" charset="0"/>
                <a:sym typeface="Symbol" panose="05050102010706020507" pitchFamily="18" charset="2"/>
              </a:rPr>
              <a:t>m</a:t>
            </a:r>
            <a:r>
              <a:rPr lang="vi-VN"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 10</a:t>
            </a:r>
            <a:r>
              <a:rPr lang="vi-VN" sz="3200">
                <a:solidFill>
                  <a:srgbClr val="00B0F0"/>
                </a:solidFill>
                <a:latin typeface="Times New Roman" panose="02020603050405020304" pitchFamily="18" charset="0"/>
                <a:cs typeface="Times New Roman" panose="02020603050405020304" pitchFamily="18" charset="0"/>
              </a:rPr>
              <a:t> =  9980 . 0,023</a:t>
            </a:r>
            <a:endParaRPr lang="en-US" sz="3200">
              <a:solidFill>
                <a:srgbClr val="00B0F0"/>
              </a:solidFill>
              <a:latin typeface="Times New Roman" panose="02020603050405020304" pitchFamily="18" charset="0"/>
              <a:cs typeface="Times New Roman" panose="02020603050405020304" pitchFamily="18" charset="0"/>
              <a:sym typeface="Symbol" panose="05050102010706020507" pitchFamily="18" charset="2"/>
            </a:endParaRPr>
          </a:p>
          <a:p>
            <a:pPr>
              <a:lnSpc>
                <a:spcPct val="150000"/>
              </a:lnSpc>
            </a:pPr>
            <a:r>
              <a:rPr lang="vi-VN"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vi-VN"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vi-VN" sz="3200" b="1" i="1">
                <a:solidFill>
                  <a:srgbClr val="FF3300"/>
                </a:solidFill>
                <a:latin typeface="Times New Roman" panose="02020603050405020304" pitchFamily="18" charset="0"/>
                <a:cs typeface="Times New Roman" panose="02020603050405020304" pitchFamily="18" charset="0"/>
                <a:sym typeface="Symbol" panose="05050102010706020507" pitchFamily="18" charset="2"/>
              </a:rPr>
              <a:t>m</a:t>
            </a:r>
            <a:r>
              <a:rPr lang="en-US"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3200">
                <a:solidFill>
                  <a:srgbClr val="00B0F0"/>
                </a:solidFill>
                <a:latin typeface="Times New Roman" panose="02020603050405020304" pitchFamily="18" charset="0"/>
                <a:cs typeface="Times New Roman" panose="02020603050405020304" pitchFamily="18" charset="0"/>
              </a:rPr>
              <a:t> 22,954 kg</a:t>
            </a:r>
            <a:endParaRPr lang="en-US" sz="3200" baseline="30000">
              <a:solidFill>
                <a:srgbClr val="00B0F0"/>
              </a:solidFill>
              <a:latin typeface="Times New Roman" panose="02020603050405020304" pitchFamily="18" charset="0"/>
              <a:cs typeface="Times New Roman" panose="02020603050405020304" pitchFamily="18" charset="0"/>
            </a:endParaRPr>
          </a:p>
        </p:txBody>
      </p:sp>
      <p:sp>
        <p:nvSpPr>
          <p:cNvPr id="9" name="Smiley Face 8">
            <a:extLst>
              <a:ext uri="{FF2B5EF4-FFF2-40B4-BE49-F238E27FC236}">
                <a16:creationId xmlns:a16="http://schemas.microsoft.com/office/drawing/2014/main" id="{93B69551-9743-4DBD-9B97-B1DBEE5BE351}"/>
              </a:ext>
            </a:extLst>
          </p:cNvPr>
          <p:cNvSpPr/>
          <p:nvPr/>
        </p:nvSpPr>
        <p:spPr bwMode="auto">
          <a:xfrm>
            <a:off x="9829801" y="6005293"/>
            <a:ext cx="732575" cy="732575"/>
          </a:xfrm>
          <a:prstGeom prst="smileyFace">
            <a:avLst/>
          </a:prstGeom>
          <a:solidFill>
            <a:srgbClr val="FFFF00"/>
          </a:solidFill>
          <a:ln w="9525" cap="flat" cmpd="sng" algn="ctr">
            <a:solidFill>
              <a:srgbClr val="333399"/>
            </a:solidFill>
            <a:prstDash val="solid"/>
            <a:round/>
            <a:headEnd type="none" w="med" len="med"/>
            <a:tailEnd type="none" w="med" len="med"/>
          </a:ln>
          <a:effectLst>
            <a:outerShdw blurRad="50800" dist="38100" dir="5400000" algn="t" rotWithShape="0">
              <a:prstClr val="black">
                <a:alpha val="40000"/>
              </a:prstClr>
            </a:outerShdw>
          </a:effectLst>
        </p:spPr>
        <p:txBody>
          <a:bodyPr vert="horz" wrap="square" lIns="91440" tIns="45720" rIns="91440" bIns="45720" numCol="1" rtlCol="0" anchor="t" anchorCtr="0" compatLnSpc="1">
            <a:prstTxWarp prst="textNoShape">
              <a:avLst/>
            </a:prstTxWarp>
          </a:bodyPr>
          <a:lstStyle/>
          <a:p>
            <a:endParaRPr lang="vi-VN">
              <a:latin typeface="Arial" charset="0"/>
            </a:endParaRPr>
          </a:p>
        </p:txBody>
      </p:sp>
      <p:sp>
        <p:nvSpPr>
          <p:cNvPr id="10" name="TextBox 9">
            <a:extLst>
              <a:ext uri="{FF2B5EF4-FFF2-40B4-BE49-F238E27FC236}">
                <a16:creationId xmlns:a16="http://schemas.microsoft.com/office/drawing/2014/main" id="{83A61CF8-6635-4D83-99C4-76A252FF4E68}"/>
              </a:ext>
            </a:extLst>
          </p:cNvPr>
          <p:cNvSpPr txBox="1"/>
          <p:nvPr/>
        </p:nvSpPr>
        <p:spPr>
          <a:xfrm>
            <a:off x="1532747" y="512549"/>
            <a:ext cx="1800762" cy="415498"/>
          </a:xfrm>
          <a:prstGeom prst="rect">
            <a:avLst/>
          </a:prstGeom>
          <a:noFill/>
        </p:spPr>
        <p:txBody>
          <a:bodyPr wrap="square">
            <a:spAutoFit/>
          </a:bodyPr>
          <a:lstStyle/>
          <a:p>
            <a:pPr>
              <a:defRPr/>
            </a:pPr>
            <a:r>
              <a:rPr lang="en-US" sz="2100" b="1">
                <a:ln w="0"/>
                <a:solidFill>
                  <a:srgbClr val="C00000"/>
                </a:solidFill>
              </a:rPr>
              <a:t>BÀI TẬP 7</a:t>
            </a:r>
            <a:endParaRPr lang="en-US" sz="2100" b="1" dirty="0">
              <a:ln w="0"/>
              <a:solidFill>
                <a:srgbClr val="C00000"/>
              </a:solidFill>
            </a:endParaRPr>
          </a:p>
        </p:txBody>
      </p:sp>
    </p:spTree>
    <p:extLst>
      <p:ext uri="{BB962C8B-B14F-4D97-AF65-F5344CB8AC3E}">
        <p14:creationId xmlns:p14="http://schemas.microsoft.com/office/powerpoint/2010/main" val="27400832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wipe(left)">
                                      <p:cBhvr>
                                        <p:cTn id="13" dur="500"/>
                                        <p:tgtEl>
                                          <p:spTgt spid="7">
                                            <p:bg/>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Effect transition="in" filter="wipe(left)">
                                      <p:cBhvr>
                                        <p:cTn id="18" dur="500"/>
                                        <p:tgtEl>
                                          <p:spTgt spid="7">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7">
                                            <p:txEl>
                                              <p:pRg st="1" end="1"/>
                                            </p:txEl>
                                          </p:spTgt>
                                        </p:tgtEl>
                                        <p:attrNameLst>
                                          <p:attrName>style.visibility</p:attrName>
                                        </p:attrNameLst>
                                      </p:cBhvr>
                                      <p:to>
                                        <p:strVal val="visible"/>
                                      </p:to>
                                    </p:set>
                                    <p:animEffect transition="in" filter="wipe(left)">
                                      <p:cBhvr>
                                        <p:cTn id="23" dur="500"/>
                                        <p:tgtEl>
                                          <p:spTgt spid="7">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7">
                                            <p:txEl>
                                              <p:pRg st="2" end="2"/>
                                            </p:txEl>
                                          </p:spTgt>
                                        </p:tgtEl>
                                        <p:attrNameLst>
                                          <p:attrName>style.visibility</p:attrName>
                                        </p:attrNameLst>
                                      </p:cBhvr>
                                      <p:to>
                                        <p:strVal val="visible"/>
                                      </p:to>
                                    </p:set>
                                    <p:animEffect transition="in" filter="wipe(left)">
                                      <p:cBhvr>
                                        <p:cTn id="28" dur="500"/>
                                        <p:tgtEl>
                                          <p:spTgt spid="7">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7">
                                            <p:txEl>
                                              <p:pRg st="3" end="3"/>
                                            </p:txEl>
                                          </p:spTgt>
                                        </p:tgtEl>
                                        <p:attrNameLst>
                                          <p:attrName>style.visibility</p:attrName>
                                        </p:attrNameLst>
                                      </p:cBhvr>
                                      <p:to>
                                        <p:strVal val="visible"/>
                                      </p:to>
                                    </p:set>
                                    <p:animEffect transition="in" filter="wipe(left)">
                                      <p:cBhvr>
                                        <p:cTn id="33" dur="500"/>
                                        <p:tgtEl>
                                          <p:spTgt spid="7">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7">
                                            <p:txEl>
                                              <p:pRg st="4" end="4"/>
                                            </p:txEl>
                                          </p:spTgt>
                                        </p:tgtEl>
                                        <p:attrNameLst>
                                          <p:attrName>style.visibility</p:attrName>
                                        </p:attrNameLst>
                                      </p:cBhvr>
                                      <p:to>
                                        <p:strVal val="visible"/>
                                      </p:to>
                                    </p:set>
                                    <p:animEffect transition="in" filter="wipe(left)">
                                      <p:cBhvr>
                                        <p:cTn id="38" dur="500"/>
                                        <p:tgtEl>
                                          <p:spTgt spid="7">
                                            <p:txEl>
                                              <p:pRg st="4" end="4"/>
                                            </p:txEl>
                                          </p:spTgt>
                                        </p:tgtEl>
                                      </p:cBhvr>
                                    </p:animEffect>
                                  </p:childTnLst>
                                </p:cTn>
                              </p:par>
                            </p:childTnLst>
                          </p:cTn>
                        </p:par>
                      </p:childTnLst>
                    </p:cTn>
                  </p:par>
                </p:childTnLst>
              </p:cTn>
              <p:nextCondLst>
                <p:cond evt="onClick" delay="0">
                  <p:tgtEl>
                    <p:spTgt spid="9"/>
                  </p:tgtEl>
                </p:cond>
              </p:nextCondLst>
            </p:seq>
          </p:childTnLst>
        </p:cTn>
      </p:par>
    </p:tnLst>
    <p:bldLst>
      <p:bldP spid="7" grpId="0" build="p" animBg="1"/>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B0F3D3F-CFE1-435E-8A0A-4C0BFBD60E25}"/>
              </a:ext>
            </a:extLst>
          </p:cNvPr>
          <p:cNvSpPr/>
          <p:nvPr/>
        </p:nvSpPr>
        <p:spPr>
          <a:xfrm>
            <a:off x="1745237" y="370552"/>
            <a:ext cx="8701526" cy="2218300"/>
          </a:xfrm>
          <a:prstGeom prst="rect">
            <a:avLst/>
          </a:prstGeom>
        </p:spPr>
        <p:txBody>
          <a:bodyPr wrap="square">
            <a:spAutoFit/>
          </a:bodyPr>
          <a:lstStyle/>
          <a:p>
            <a:pPr algn="just">
              <a:lnSpc>
                <a:spcPct val="150000"/>
              </a:lnSpc>
            </a:pPr>
            <a:r>
              <a:rPr lang="vi-VN" sz="3200" dirty="0">
                <a:latin typeface="Times New Roman" panose="02020603050405020304" pitchFamily="18" charset="0"/>
                <a:ea typeface="Arial" panose="020B0604020202020204" pitchFamily="34" charset="0"/>
              </a:rPr>
              <a:t>	Tính độ cứng lò xo, biết rằng khi đặt một vật </a:t>
            </a:r>
            <a:r>
              <a:rPr lang="vi-VN" sz="3200">
                <a:latin typeface="Times New Roman" panose="02020603050405020304" pitchFamily="18" charset="0"/>
                <a:ea typeface="Arial" panose="020B0604020202020204" pitchFamily="34" charset="0"/>
              </a:rPr>
              <a:t>nặng 228 </a:t>
            </a:r>
            <a:r>
              <a:rPr lang="vi-VN" sz="3200" dirty="0">
                <a:latin typeface="Times New Roman" panose="02020603050405020304" pitchFamily="18" charset="0"/>
                <a:ea typeface="Arial" panose="020B0604020202020204" pitchFamily="34" charset="0"/>
              </a:rPr>
              <a:t>kg lên thì lò xo co lại một đoạn </a:t>
            </a:r>
            <a:br>
              <a:rPr lang="vi-VN" sz="3200" dirty="0">
                <a:latin typeface="Times New Roman" panose="02020603050405020304" pitchFamily="18" charset="0"/>
                <a:ea typeface="Arial" panose="020B0604020202020204" pitchFamily="34" charset="0"/>
              </a:rPr>
            </a:br>
            <a:r>
              <a:rPr lang="vi-VN" sz="3200" dirty="0">
                <a:latin typeface="Times New Roman" panose="02020603050405020304" pitchFamily="18" charset="0"/>
                <a:ea typeface="Arial" panose="020B0604020202020204" pitchFamily="34" charset="0"/>
              </a:rPr>
              <a:t>|</a:t>
            </a:r>
            <a:r>
              <a:rPr lang="vi-VN" sz="3200" dirty="0">
                <a:ea typeface="Arial" panose="020B0604020202020204" pitchFamily="34" charset="0"/>
                <a:cs typeface="Times New Roman" panose="02020603050405020304" pitchFamily="18" charset="0"/>
                <a:sym typeface="Symbol" panose="05050102010706020507" pitchFamily="18" charset="2"/>
              </a:rPr>
              <a:t></a:t>
            </a:r>
            <a:r>
              <a:rPr lang="vi-VN" sz="3200" i="1" dirty="0">
                <a:latin typeface="Times New Roman" panose="02020603050405020304" pitchFamily="18" charset="0"/>
                <a:ea typeface="Arial" panose="020B0604020202020204" pitchFamily="34" charset="0"/>
              </a:rPr>
              <a:t>l</a:t>
            </a:r>
            <a:r>
              <a:rPr lang="vi-VN" sz="3200" dirty="0">
                <a:latin typeface="Times New Roman" panose="02020603050405020304" pitchFamily="18" charset="0"/>
                <a:ea typeface="Arial" panose="020B0604020202020204" pitchFamily="34" charset="0"/>
              </a:rPr>
              <a:t>| </a:t>
            </a:r>
            <a:r>
              <a:rPr lang="vi-VN" sz="3200">
                <a:latin typeface="Times New Roman" panose="02020603050405020304" pitchFamily="18" charset="0"/>
                <a:ea typeface="Arial" panose="020B0604020202020204" pitchFamily="34" charset="0"/>
              </a:rPr>
              <a:t>= 0,014 </a:t>
            </a:r>
            <a:r>
              <a:rPr lang="vi-VN" sz="3200" dirty="0">
                <a:latin typeface="Times New Roman" panose="02020603050405020304" pitchFamily="18" charset="0"/>
                <a:ea typeface="Arial" panose="020B0604020202020204" pitchFamily="34" charset="0"/>
              </a:rPr>
              <a:t>m khi đạt cân bằng. Cho </a:t>
            </a:r>
            <a:r>
              <a:rPr lang="vi-VN" sz="3200" i="1" dirty="0">
                <a:latin typeface="Times New Roman" panose="02020603050405020304" pitchFamily="18" charset="0"/>
                <a:ea typeface="Arial" panose="020B0604020202020204" pitchFamily="34" charset="0"/>
              </a:rPr>
              <a:t>g</a:t>
            </a:r>
            <a:r>
              <a:rPr lang="vi-VN" sz="3200" dirty="0">
                <a:latin typeface="Times New Roman" panose="02020603050405020304" pitchFamily="18" charset="0"/>
                <a:ea typeface="Arial" panose="020B0604020202020204" pitchFamily="34" charset="0"/>
              </a:rPr>
              <a:t> </a:t>
            </a:r>
            <a:r>
              <a:rPr lang="vi-VN" sz="3200">
                <a:latin typeface="Times New Roman" panose="02020603050405020304" pitchFamily="18" charset="0"/>
                <a:ea typeface="Arial" panose="020B0604020202020204" pitchFamily="34" charset="0"/>
              </a:rPr>
              <a:t>= 9,8 </a:t>
            </a:r>
            <a:r>
              <a:rPr lang="vi-VN" sz="3200" dirty="0">
                <a:latin typeface="Times New Roman" panose="02020603050405020304" pitchFamily="18" charset="0"/>
                <a:ea typeface="Arial" panose="020B0604020202020204" pitchFamily="34" charset="0"/>
              </a:rPr>
              <a:t>m/s</a:t>
            </a:r>
            <a:r>
              <a:rPr lang="vi-VN" sz="3200" baseline="30000" dirty="0">
                <a:latin typeface="Times New Roman" panose="02020603050405020304" pitchFamily="18" charset="0"/>
                <a:ea typeface="Arial" panose="020B0604020202020204" pitchFamily="34" charset="0"/>
              </a:rPr>
              <a:t>2</a:t>
            </a:r>
            <a:r>
              <a:rPr lang="vi-VN" sz="3200" dirty="0">
                <a:latin typeface="Times New Roman" panose="02020603050405020304" pitchFamily="18" charset="0"/>
                <a:ea typeface="Arial" panose="020B0604020202020204" pitchFamily="34" charset="0"/>
              </a:rPr>
              <a:t>.</a:t>
            </a:r>
            <a:endParaRPr lang="vi-VN" sz="3200" dirty="0"/>
          </a:p>
        </p:txBody>
      </p:sp>
      <p:sp>
        <p:nvSpPr>
          <p:cNvPr id="6" name="Title 1">
            <a:extLst>
              <a:ext uri="{FF2B5EF4-FFF2-40B4-BE49-F238E27FC236}">
                <a16:creationId xmlns:a16="http://schemas.microsoft.com/office/drawing/2014/main" id="{7065DCD1-E6AA-48AC-AC89-944B8275D735}"/>
              </a:ext>
            </a:extLst>
          </p:cNvPr>
          <p:cNvSpPr txBox="1">
            <a:spLocks/>
          </p:cNvSpPr>
          <p:nvPr/>
        </p:nvSpPr>
        <p:spPr>
          <a:xfrm>
            <a:off x="1637831" y="2765827"/>
            <a:ext cx="2556686" cy="3226617"/>
          </a:xfrm>
          <a:prstGeom prst="rect">
            <a:avLst/>
          </a:prstGeom>
          <a:solidFill>
            <a:schemeClr val="accent1">
              <a:lumMod val="20000"/>
              <a:lumOff val="80000"/>
            </a:schemeClr>
          </a:solidFill>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3600" b="1">
                <a:latin typeface="Times New Roman" panose="02020603050405020304" pitchFamily="18" charset="0"/>
                <a:cs typeface="Times New Roman" panose="02020603050405020304" pitchFamily="18" charset="0"/>
              </a:rPr>
              <a:t>TT</a:t>
            </a:r>
            <a:r>
              <a:rPr lang="en-US" sz="3600">
                <a:latin typeface="Times New Roman" panose="02020603050405020304" pitchFamily="18" charset="0"/>
                <a:cs typeface="Times New Roman" panose="02020603050405020304" pitchFamily="18" charset="0"/>
              </a:rPr>
              <a:t>: </a:t>
            </a:r>
          </a:p>
          <a:p>
            <a:pPr>
              <a:lnSpc>
                <a:spcPct val="150000"/>
              </a:lnSpc>
            </a:pPr>
            <a:r>
              <a:rPr lang="vi-VN" sz="3600" i="1">
                <a:solidFill>
                  <a:schemeClr val="accent6"/>
                </a:solidFill>
                <a:latin typeface="Times New Roman" panose="02020603050405020304" pitchFamily="18" charset="0"/>
                <a:ea typeface="Arial" panose="020B0604020202020204" pitchFamily="34" charset="0"/>
                <a:cs typeface="Times New Roman" panose="02020603050405020304" pitchFamily="18" charset="0"/>
              </a:rPr>
              <a:t>m</a:t>
            </a:r>
            <a:r>
              <a:rPr lang="vi-VN" sz="3600">
                <a:solidFill>
                  <a:schemeClr val="accent6"/>
                </a:solidFill>
                <a:latin typeface="Times New Roman" panose="02020603050405020304" pitchFamily="18" charset="0"/>
                <a:ea typeface="Arial" panose="020B0604020202020204" pitchFamily="34" charset="0"/>
                <a:cs typeface="Times New Roman" panose="02020603050405020304" pitchFamily="18" charset="0"/>
              </a:rPr>
              <a:t> = 228 kg </a:t>
            </a:r>
          </a:p>
          <a:p>
            <a:pPr>
              <a:lnSpc>
                <a:spcPct val="150000"/>
              </a:lnSpc>
            </a:pPr>
            <a:r>
              <a:rPr lang="vi-VN" sz="3600" i="1">
                <a:solidFill>
                  <a:srgbClr val="7030A0"/>
                </a:solidFill>
                <a:latin typeface="Times New Roman" panose="02020603050405020304" pitchFamily="18" charset="0"/>
                <a:ea typeface="Arial" panose="020B0604020202020204" pitchFamily="34" charset="0"/>
              </a:rPr>
              <a:t>|</a:t>
            </a:r>
            <a:r>
              <a:rPr lang="vi-VN" sz="3600" i="1">
                <a:solidFill>
                  <a:srgbClr val="7030A0"/>
                </a:solidFill>
                <a:latin typeface="Times New Roman" panose="02020603050405020304" pitchFamily="18" charset="0"/>
                <a:ea typeface="Arial" panose="020B0604020202020204" pitchFamily="34" charset="0"/>
                <a:cs typeface="Times New Roman" panose="02020603050405020304" pitchFamily="18" charset="0"/>
                <a:sym typeface="Symbol" panose="05050102010706020507" pitchFamily="18" charset="2"/>
              </a:rPr>
              <a:t></a:t>
            </a:r>
            <a:r>
              <a:rPr lang="vi-VN" sz="3600" i="1">
                <a:solidFill>
                  <a:srgbClr val="7030A0"/>
                </a:solidFill>
                <a:latin typeface="Times New Roman" panose="02020603050405020304" pitchFamily="18" charset="0"/>
                <a:ea typeface="Arial" panose="020B0604020202020204" pitchFamily="34" charset="0"/>
              </a:rPr>
              <a:t>l|</a:t>
            </a:r>
            <a:r>
              <a:rPr lang="vi-VN" sz="3600">
                <a:solidFill>
                  <a:srgbClr val="7030A0"/>
                </a:solidFill>
                <a:latin typeface="Times New Roman" panose="02020603050405020304" pitchFamily="18" charset="0"/>
                <a:ea typeface="Arial" panose="020B0604020202020204" pitchFamily="34" charset="0"/>
              </a:rPr>
              <a:t> = 0,014 m</a:t>
            </a:r>
            <a:endParaRPr lang="vi-VN" sz="3600">
              <a:solidFill>
                <a:srgbClr val="7030A0"/>
              </a:solidFill>
              <a:latin typeface="Times New Roman" panose="02020603050405020304" pitchFamily="18" charset="0"/>
              <a:ea typeface="Arial" panose="020B0604020202020204" pitchFamily="34" charset="0"/>
              <a:cs typeface="Times New Roman" panose="02020603050405020304" pitchFamily="18" charset="0"/>
            </a:endParaRPr>
          </a:p>
          <a:p>
            <a:pPr>
              <a:lnSpc>
                <a:spcPct val="150000"/>
              </a:lnSpc>
            </a:pPr>
            <a:r>
              <a:rPr lang="vi-VN" sz="3600" i="1">
                <a:solidFill>
                  <a:srgbClr val="7030A0"/>
                </a:solidFill>
                <a:latin typeface="Times New Roman" panose="02020603050405020304" pitchFamily="18" charset="0"/>
                <a:ea typeface="Arial" panose="020B0604020202020204" pitchFamily="34" charset="0"/>
              </a:rPr>
              <a:t>g</a:t>
            </a:r>
            <a:r>
              <a:rPr lang="vi-VN" sz="3600">
                <a:solidFill>
                  <a:srgbClr val="7030A0"/>
                </a:solidFill>
                <a:latin typeface="Times New Roman" panose="02020603050405020304" pitchFamily="18" charset="0"/>
                <a:ea typeface="Arial" panose="020B0604020202020204" pitchFamily="34" charset="0"/>
              </a:rPr>
              <a:t> = 9,8 m/s</a:t>
            </a:r>
            <a:r>
              <a:rPr lang="vi-VN" sz="3600" baseline="30000">
                <a:solidFill>
                  <a:srgbClr val="7030A0"/>
                </a:solidFill>
                <a:latin typeface="Times New Roman" panose="02020603050405020304" pitchFamily="18" charset="0"/>
                <a:ea typeface="Arial" panose="020B0604020202020204" pitchFamily="34" charset="0"/>
              </a:rPr>
              <a:t>2</a:t>
            </a:r>
            <a:endParaRPr lang="vi-VN" sz="3600">
              <a:solidFill>
                <a:srgbClr val="7030A0"/>
              </a:solidFill>
              <a:latin typeface="Times New Roman" panose="02020603050405020304" pitchFamily="18" charset="0"/>
              <a:ea typeface="Arial" panose="020B0604020202020204" pitchFamily="34" charset="0"/>
              <a:cs typeface="Times New Roman" panose="02020603050405020304" pitchFamily="18" charset="0"/>
            </a:endParaRPr>
          </a:p>
          <a:p>
            <a:pPr>
              <a:lnSpc>
                <a:spcPct val="150000"/>
              </a:lnSpc>
            </a:pPr>
            <a:r>
              <a:rPr lang="vi-VN" sz="3600" i="1">
                <a:solidFill>
                  <a:srgbClr val="FF0000"/>
                </a:solidFill>
                <a:latin typeface="Times New Roman" panose="02020603050405020304" pitchFamily="18" charset="0"/>
                <a:ea typeface="Arial" panose="020B0604020202020204" pitchFamily="34" charset="0"/>
                <a:cs typeface="Times New Roman" panose="02020603050405020304" pitchFamily="18" charset="0"/>
              </a:rPr>
              <a:t>k</a:t>
            </a:r>
            <a:r>
              <a:rPr lang="vi-VN" sz="3600">
                <a:solidFill>
                  <a:srgbClr val="FF0000"/>
                </a:solidFill>
                <a:latin typeface="Times New Roman" panose="02020603050405020304" pitchFamily="18" charset="0"/>
                <a:ea typeface="Arial" panose="020B0604020202020204" pitchFamily="34" charset="0"/>
                <a:cs typeface="Times New Roman" panose="02020603050405020304" pitchFamily="18" charset="0"/>
              </a:rPr>
              <a:t> </a:t>
            </a:r>
            <a:r>
              <a:rPr lang="vi-VN" sz="3600">
                <a:solidFill>
                  <a:srgbClr val="FF3300"/>
                </a:solidFill>
                <a:latin typeface="Times New Roman" panose="02020603050405020304" pitchFamily="18" charset="0"/>
                <a:ea typeface="Arial" panose="020B0604020202020204" pitchFamily="34" charset="0"/>
                <a:cs typeface="Times New Roman" panose="02020603050405020304" pitchFamily="18" charset="0"/>
              </a:rPr>
              <a:t>= </a:t>
            </a:r>
            <a:r>
              <a:rPr lang="en-US" sz="3600">
                <a:solidFill>
                  <a:srgbClr val="FF3300"/>
                </a:solidFill>
                <a:latin typeface="Times New Roman" panose="02020603050405020304" pitchFamily="18" charset="0"/>
                <a:cs typeface="Times New Roman" panose="02020603050405020304" pitchFamily="18" charset="0"/>
              </a:rPr>
              <a:t>? </a:t>
            </a:r>
            <a:endParaRPr lang="en-US" sz="3600" dirty="0">
              <a:solidFill>
                <a:srgbClr val="FF3300"/>
              </a:solidFill>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B6C20570-634C-4FE9-88F9-99A87F57177C}"/>
              </a:ext>
            </a:extLst>
          </p:cNvPr>
          <p:cNvSpPr txBox="1">
            <a:spLocks/>
          </p:cNvSpPr>
          <p:nvPr/>
        </p:nvSpPr>
        <p:spPr>
          <a:xfrm>
            <a:off x="4194517" y="2588852"/>
            <a:ext cx="6172200" cy="34465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3200" b="1">
                <a:latin typeface="Times New Roman" panose="02020603050405020304" pitchFamily="18" charset="0"/>
                <a:cs typeface="Times New Roman" panose="02020603050405020304" pitchFamily="18" charset="0"/>
              </a:rPr>
              <a:t>Giải</a:t>
            </a:r>
            <a:r>
              <a:rPr lang="en-US" sz="3200">
                <a:latin typeface="Times New Roman" panose="02020603050405020304" pitchFamily="18" charset="0"/>
                <a:cs typeface="Times New Roman" panose="02020603050405020304" pitchFamily="18" charset="0"/>
              </a:rPr>
              <a:t>:</a:t>
            </a:r>
            <a:r>
              <a:rPr lang="vi-VN" sz="3200">
                <a:latin typeface="Times New Roman" panose="02020603050405020304" pitchFamily="18" charset="0"/>
                <a:cs typeface="Times New Roman" panose="02020603050405020304" pitchFamily="18" charset="0"/>
              </a:rPr>
              <a:t>   </a:t>
            </a:r>
            <a:r>
              <a:rPr lang="en-US" sz="3200">
                <a:solidFill>
                  <a:srgbClr val="00B0F0"/>
                </a:solidFill>
                <a:latin typeface="Times New Roman" panose="02020603050405020304" pitchFamily="18" charset="0"/>
                <a:ea typeface="Arial" panose="020B0604020202020204" pitchFamily="34" charset="0"/>
                <a:cs typeface="Times New Roman" panose="02020603050405020304" pitchFamily="18" charset="0"/>
              </a:rPr>
              <a:t>Khi đạt cân bằng:   </a:t>
            </a:r>
          </a:p>
          <a:p>
            <a:pPr algn="ctr">
              <a:lnSpc>
                <a:spcPct val="107000"/>
              </a:lnSpc>
            </a:pPr>
            <a:r>
              <a:rPr lang="en-US" sz="3200" b="1" i="1">
                <a:solidFill>
                  <a:srgbClr val="FF0000"/>
                </a:solidFill>
                <a:latin typeface="Times New Roman" panose="02020603050405020304" pitchFamily="18" charset="0"/>
                <a:ea typeface="Arial" panose="020B0604020202020204" pitchFamily="34" charset="0"/>
                <a:cs typeface="Times New Roman" panose="02020603050405020304" pitchFamily="18" charset="0"/>
              </a:rPr>
              <a:t>P = F</a:t>
            </a:r>
            <a:r>
              <a:rPr lang="en-US" sz="3200" b="1" i="1" baseline="-25000">
                <a:solidFill>
                  <a:srgbClr val="FF0000"/>
                </a:solidFill>
                <a:latin typeface="Times New Roman" panose="02020603050405020304" pitchFamily="18" charset="0"/>
                <a:ea typeface="Arial" panose="020B0604020202020204" pitchFamily="34" charset="0"/>
                <a:cs typeface="Times New Roman" panose="02020603050405020304" pitchFamily="18" charset="0"/>
              </a:rPr>
              <a:t>đh</a:t>
            </a:r>
          </a:p>
          <a:p>
            <a:pPr>
              <a:lnSpc>
                <a:spcPct val="150000"/>
              </a:lnSpc>
            </a:pPr>
            <a:r>
              <a:rPr lang="vi-VN" sz="3200" b="1" i="1">
                <a:solidFill>
                  <a:srgbClr val="FF3300"/>
                </a:solidFill>
                <a:latin typeface="Times New Roman" panose="02020603050405020304" pitchFamily="18" charset="0"/>
                <a:cs typeface="Times New Roman" panose="02020603050405020304" pitchFamily="18" charset="0"/>
              </a:rPr>
              <a:t>		   mg = k | </a:t>
            </a:r>
            <a:r>
              <a:rPr lang="vi-VN" sz="3200" b="1" i="1">
                <a:solidFill>
                  <a:srgbClr val="FF3300"/>
                </a:solidFill>
                <a:latin typeface="Times New Roman" panose="02020603050405020304" pitchFamily="18" charset="0"/>
                <a:cs typeface="Times New Roman" panose="02020603050405020304" pitchFamily="18" charset="0"/>
                <a:sym typeface="Symbol" panose="05050102010706020507" pitchFamily="18" charset="2"/>
              </a:rPr>
              <a:t>l |</a:t>
            </a:r>
          </a:p>
          <a:p>
            <a:pPr>
              <a:lnSpc>
                <a:spcPct val="150000"/>
              </a:lnSpc>
            </a:pPr>
            <a:r>
              <a:rPr lang="vi-VN"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228 . 9,8</a:t>
            </a:r>
            <a:r>
              <a:rPr lang="vi-VN" sz="3200">
                <a:solidFill>
                  <a:srgbClr val="00B0F0"/>
                </a:solidFill>
                <a:latin typeface="Times New Roman" panose="02020603050405020304" pitchFamily="18" charset="0"/>
                <a:cs typeface="Times New Roman" panose="02020603050405020304" pitchFamily="18" charset="0"/>
              </a:rPr>
              <a:t> = </a:t>
            </a:r>
            <a:r>
              <a:rPr lang="vi-VN" sz="3200" b="1" i="1">
                <a:solidFill>
                  <a:srgbClr val="FF3300"/>
                </a:solidFill>
                <a:latin typeface="Times New Roman" panose="02020603050405020304" pitchFamily="18" charset="0"/>
                <a:cs typeface="Times New Roman" panose="02020603050405020304" pitchFamily="18" charset="0"/>
              </a:rPr>
              <a:t>k </a:t>
            </a:r>
            <a:r>
              <a:rPr lang="vi-VN" sz="3200">
                <a:solidFill>
                  <a:srgbClr val="00B0F0"/>
                </a:solidFill>
                <a:latin typeface="Times New Roman" panose="02020603050405020304" pitchFamily="18" charset="0"/>
                <a:cs typeface="Times New Roman" panose="02020603050405020304" pitchFamily="18" charset="0"/>
              </a:rPr>
              <a:t>. 0,014</a:t>
            </a:r>
            <a:endParaRPr lang="en-US" sz="3200">
              <a:solidFill>
                <a:srgbClr val="00B0F0"/>
              </a:solidFill>
              <a:latin typeface="Times New Roman" panose="02020603050405020304" pitchFamily="18" charset="0"/>
              <a:cs typeface="Times New Roman" panose="02020603050405020304" pitchFamily="18" charset="0"/>
              <a:sym typeface="Symbol" panose="05050102010706020507" pitchFamily="18" charset="2"/>
            </a:endParaRPr>
          </a:p>
          <a:p>
            <a:pPr>
              <a:lnSpc>
                <a:spcPct val="150000"/>
              </a:lnSpc>
            </a:pPr>
            <a:r>
              <a:rPr lang="vi-VN"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vi-VN"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vi-VN" sz="3200" b="1" i="1">
                <a:solidFill>
                  <a:srgbClr val="FF3300"/>
                </a:solidFill>
                <a:latin typeface="Times New Roman" panose="02020603050405020304" pitchFamily="18" charset="0"/>
                <a:cs typeface="Times New Roman" panose="02020603050405020304" pitchFamily="18" charset="0"/>
              </a:rPr>
              <a:t>k</a:t>
            </a:r>
            <a:r>
              <a:rPr lang="en-US"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3200">
                <a:solidFill>
                  <a:srgbClr val="00B0F0"/>
                </a:solidFill>
                <a:latin typeface="Times New Roman" panose="02020603050405020304" pitchFamily="18" charset="0"/>
                <a:cs typeface="Times New Roman" panose="02020603050405020304" pitchFamily="18" charset="0"/>
              </a:rPr>
              <a:t> 159 600 N/m</a:t>
            </a:r>
            <a:endParaRPr lang="en-US" sz="3200" baseline="30000">
              <a:solidFill>
                <a:srgbClr val="00B0F0"/>
              </a:solidFill>
              <a:latin typeface="Times New Roman" panose="02020603050405020304" pitchFamily="18" charset="0"/>
              <a:cs typeface="Times New Roman" panose="02020603050405020304" pitchFamily="18" charset="0"/>
            </a:endParaRPr>
          </a:p>
        </p:txBody>
      </p:sp>
      <p:sp>
        <p:nvSpPr>
          <p:cNvPr id="8" name="Smiley Face 7">
            <a:extLst>
              <a:ext uri="{FF2B5EF4-FFF2-40B4-BE49-F238E27FC236}">
                <a16:creationId xmlns:a16="http://schemas.microsoft.com/office/drawing/2014/main" id="{720E6209-CBB3-45EF-A1DA-02CC1CA21917}"/>
              </a:ext>
            </a:extLst>
          </p:cNvPr>
          <p:cNvSpPr/>
          <p:nvPr/>
        </p:nvSpPr>
        <p:spPr bwMode="auto">
          <a:xfrm>
            <a:off x="9829801" y="6005293"/>
            <a:ext cx="732575" cy="732575"/>
          </a:xfrm>
          <a:prstGeom prst="smileyFace">
            <a:avLst/>
          </a:prstGeom>
          <a:solidFill>
            <a:srgbClr val="FFFF00"/>
          </a:solidFill>
          <a:ln w="9525" cap="flat" cmpd="sng" algn="ctr">
            <a:solidFill>
              <a:srgbClr val="333399"/>
            </a:solidFill>
            <a:prstDash val="solid"/>
            <a:round/>
            <a:headEnd type="none" w="med" len="med"/>
            <a:tailEnd type="none" w="med" len="med"/>
          </a:ln>
          <a:effectLst>
            <a:outerShdw blurRad="50800" dist="38100" dir="5400000" algn="t" rotWithShape="0">
              <a:prstClr val="black">
                <a:alpha val="40000"/>
              </a:prstClr>
            </a:outerShdw>
          </a:effectLst>
        </p:spPr>
        <p:txBody>
          <a:bodyPr vert="horz" wrap="square" lIns="91440" tIns="45720" rIns="91440" bIns="45720" numCol="1" rtlCol="0" anchor="t" anchorCtr="0" compatLnSpc="1">
            <a:prstTxWarp prst="textNoShape">
              <a:avLst/>
            </a:prstTxWarp>
          </a:bodyPr>
          <a:lstStyle/>
          <a:p>
            <a:endParaRPr lang="vi-VN">
              <a:latin typeface="Arial" charset="0"/>
            </a:endParaRPr>
          </a:p>
        </p:txBody>
      </p:sp>
      <p:sp>
        <p:nvSpPr>
          <p:cNvPr id="9" name="TextBox 8">
            <a:extLst>
              <a:ext uri="{FF2B5EF4-FFF2-40B4-BE49-F238E27FC236}">
                <a16:creationId xmlns:a16="http://schemas.microsoft.com/office/drawing/2014/main" id="{64A32058-6854-49B8-A7F9-C38AA0A10BDC}"/>
              </a:ext>
            </a:extLst>
          </p:cNvPr>
          <p:cNvSpPr txBox="1"/>
          <p:nvPr/>
        </p:nvSpPr>
        <p:spPr>
          <a:xfrm>
            <a:off x="1347552" y="657807"/>
            <a:ext cx="1800762" cy="415498"/>
          </a:xfrm>
          <a:prstGeom prst="rect">
            <a:avLst/>
          </a:prstGeom>
          <a:noFill/>
        </p:spPr>
        <p:txBody>
          <a:bodyPr wrap="square">
            <a:spAutoFit/>
          </a:bodyPr>
          <a:lstStyle/>
          <a:p>
            <a:pPr>
              <a:defRPr/>
            </a:pPr>
            <a:r>
              <a:rPr lang="en-US" sz="2100" b="1">
                <a:ln w="0"/>
                <a:solidFill>
                  <a:srgbClr val="C00000"/>
                </a:solidFill>
              </a:rPr>
              <a:t>BÀI TẬP 8</a:t>
            </a:r>
            <a:endParaRPr lang="en-US" sz="2100" b="1" dirty="0">
              <a:ln w="0"/>
              <a:solidFill>
                <a:srgbClr val="C00000"/>
              </a:solidFill>
            </a:endParaRPr>
          </a:p>
        </p:txBody>
      </p:sp>
    </p:spTree>
    <p:extLst>
      <p:ext uri="{BB962C8B-B14F-4D97-AF65-F5344CB8AC3E}">
        <p14:creationId xmlns:p14="http://schemas.microsoft.com/office/powerpoint/2010/main" val="272932281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6">
                                            <p:bg/>
                                          </p:spTgt>
                                        </p:tgtEl>
                                        <p:attrNameLst>
                                          <p:attrName>style.visibility</p:attrName>
                                        </p:attrNameLst>
                                      </p:cBhvr>
                                      <p:to>
                                        <p:strVal val="visible"/>
                                      </p:to>
                                    </p:set>
                                    <p:animEffect transition="in" filter="wipe(left)">
                                      <p:cBhvr>
                                        <p:cTn id="13" dur="500"/>
                                        <p:tgtEl>
                                          <p:spTgt spid="6">
                                            <p:bg/>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wipe(left)">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wipe(left)">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wipe(left)">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wipe(left)">
                                      <p:cBhvr>
                                        <p:cTn id="33" dur="500"/>
                                        <p:tgtEl>
                                          <p:spTgt spid="6">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6">
                                            <p:txEl>
                                              <p:pRg st="4" end="4"/>
                                            </p:txEl>
                                          </p:spTgt>
                                        </p:tgtEl>
                                        <p:attrNameLst>
                                          <p:attrName>style.visibility</p:attrName>
                                        </p:attrNameLst>
                                      </p:cBhvr>
                                      <p:to>
                                        <p:strVal val="visible"/>
                                      </p:to>
                                    </p:set>
                                    <p:animEffect transition="in" filter="wipe(left)">
                                      <p:cBhvr>
                                        <p:cTn id="38" dur="500"/>
                                        <p:tgtEl>
                                          <p:spTgt spid="6">
                                            <p:txEl>
                                              <p:pRg st="4" end="4"/>
                                            </p:txEl>
                                          </p:spTgt>
                                        </p:tgtEl>
                                      </p:cBhvr>
                                    </p:animEffect>
                                  </p:childTnLst>
                                </p:cTn>
                              </p:par>
                            </p:childTnLst>
                          </p:cTn>
                        </p:par>
                      </p:childTnLst>
                    </p:cTn>
                  </p:par>
                </p:childTnLst>
              </p:cTn>
              <p:nextCondLst>
                <p:cond evt="onClick" delay="0">
                  <p:tgtEl>
                    <p:spTgt spid="8"/>
                  </p:tgtEl>
                </p:cond>
              </p:nextCondLst>
            </p:seq>
          </p:childTnLst>
        </p:cTn>
      </p:par>
    </p:tnLst>
    <p:bldLst>
      <p:bldP spid="6" grpId="0" build="p" animBg="1"/>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B5CD76-3A2A-489D-8915-601ABBB331C3}"/>
              </a:ext>
            </a:extLst>
          </p:cNvPr>
          <p:cNvSpPr/>
          <p:nvPr/>
        </p:nvSpPr>
        <p:spPr>
          <a:xfrm>
            <a:off x="1905000" y="304801"/>
            <a:ext cx="8098972" cy="2219325"/>
          </a:xfrm>
          <a:prstGeom prst="rect">
            <a:avLst/>
          </a:prstGeom>
        </p:spPr>
        <p:txBody>
          <a:bodyPr wrap="square">
            <a:spAutoFit/>
          </a:bodyPr>
          <a:lstStyle/>
          <a:p>
            <a:pPr>
              <a:lnSpc>
                <a:spcPct val="150000"/>
              </a:lnSpc>
            </a:pPr>
            <a:r>
              <a:rPr lang="vi-VN" sz="3200" dirty="0">
                <a:latin typeface="Times New Roman" panose="02020603050405020304" pitchFamily="18" charset="0"/>
                <a:ea typeface="Arial" panose="020B0604020202020204" pitchFamily="34" charset="0"/>
              </a:rPr>
              <a:t>   Tính độ cứng lò xo biết rằng khi treo một vật </a:t>
            </a:r>
            <a:r>
              <a:rPr lang="vi-VN" sz="3200">
                <a:latin typeface="Times New Roman" panose="02020603050405020304" pitchFamily="18" charset="0"/>
                <a:ea typeface="Arial" panose="020B0604020202020204" pitchFamily="34" charset="0"/>
              </a:rPr>
              <a:t>nặng 0,15 </a:t>
            </a:r>
            <a:r>
              <a:rPr lang="vi-VN" sz="3200" dirty="0">
                <a:latin typeface="Times New Roman" panose="02020603050405020304" pitchFamily="18" charset="0"/>
                <a:ea typeface="Arial" panose="020B0604020202020204" pitchFamily="34" charset="0"/>
              </a:rPr>
              <a:t>kg lên thì lò xo giãn ra một </a:t>
            </a:r>
            <a:r>
              <a:rPr lang="vi-VN" sz="3200">
                <a:latin typeface="Times New Roman" panose="02020603050405020304" pitchFamily="18" charset="0"/>
                <a:ea typeface="Arial" panose="020B0604020202020204" pitchFamily="34" charset="0"/>
              </a:rPr>
              <a:t>đoạn </a:t>
            </a:r>
            <a:br>
              <a:rPr lang="vi-VN" sz="3200">
                <a:latin typeface="Times New Roman" panose="02020603050405020304" pitchFamily="18" charset="0"/>
                <a:ea typeface="Arial" panose="020B0604020202020204" pitchFamily="34" charset="0"/>
              </a:rPr>
            </a:br>
            <a:r>
              <a:rPr lang="vi-VN" sz="3200">
                <a:ea typeface="Arial" panose="020B0604020202020204" pitchFamily="34" charset="0"/>
                <a:cs typeface="Times New Roman" panose="02020603050405020304" pitchFamily="18" charset="0"/>
                <a:sym typeface="Symbol" panose="05050102010706020507" pitchFamily="18" charset="2"/>
              </a:rPr>
              <a:t></a:t>
            </a:r>
            <a:r>
              <a:rPr lang="vi-VN" sz="3200" i="1" dirty="0">
                <a:latin typeface="Times New Roman" panose="02020603050405020304" pitchFamily="18" charset="0"/>
                <a:ea typeface="Arial" panose="020B0604020202020204" pitchFamily="34" charset="0"/>
              </a:rPr>
              <a:t>l</a:t>
            </a:r>
            <a:r>
              <a:rPr lang="vi-VN" sz="3200" dirty="0">
                <a:latin typeface="Times New Roman" panose="02020603050405020304" pitchFamily="18" charset="0"/>
                <a:ea typeface="Arial" panose="020B0604020202020204" pitchFamily="34" charset="0"/>
              </a:rPr>
              <a:t> </a:t>
            </a:r>
            <a:r>
              <a:rPr lang="vi-VN" sz="3200">
                <a:latin typeface="Times New Roman" panose="02020603050405020304" pitchFamily="18" charset="0"/>
                <a:ea typeface="Arial" panose="020B0604020202020204" pitchFamily="34" charset="0"/>
              </a:rPr>
              <a:t>= 0,017 </a:t>
            </a:r>
            <a:r>
              <a:rPr lang="vi-VN" sz="3200" dirty="0">
                <a:latin typeface="Times New Roman" panose="02020603050405020304" pitchFamily="18" charset="0"/>
                <a:ea typeface="Arial" panose="020B0604020202020204" pitchFamily="34" charset="0"/>
              </a:rPr>
              <a:t>m khi đạt cân bằng. Cho </a:t>
            </a:r>
            <a:r>
              <a:rPr lang="vi-VN" sz="3200" i="1" dirty="0">
                <a:latin typeface="Times New Roman" panose="02020603050405020304" pitchFamily="18" charset="0"/>
                <a:ea typeface="Arial" panose="020B0604020202020204" pitchFamily="34" charset="0"/>
              </a:rPr>
              <a:t>g</a:t>
            </a:r>
            <a:r>
              <a:rPr lang="vi-VN" sz="3200" dirty="0">
                <a:latin typeface="Times New Roman" panose="02020603050405020304" pitchFamily="18" charset="0"/>
                <a:ea typeface="Arial" panose="020B0604020202020204" pitchFamily="34" charset="0"/>
              </a:rPr>
              <a:t> = 10 m/s</a:t>
            </a:r>
            <a:r>
              <a:rPr lang="vi-VN" sz="3200" baseline="30000" dirty="0">
                <a:latin typeface="Times New Roman" panose="02020603050405020304" pitchFamily="18" charset="0"/>
                <a:ea typeface="Arial" panose="020B0604020202020204" pitchFamily="34" charset="0"/>
              </a:rPr>
              <a:t>2</a:t>
            </a:r>
            <a:r>
              <a:rPr lang="vi-VN" sz="3200" dirty="0">
                <a:latin typeface="Times New Roman" panose="02020603050405020304" pitchFamily="18" charset="0"/>
                <a:ea typeface="Arial" panose="020B0604020202020204" pitchFamily="34" charset="0"/>
              </a:rPr>
              <a:t>.</a:t>
            </a:r>
            <a:endParaRPr lang="vi-VN" sz="3200" dirty="0"/>
          </a:p>
        </p:txBody>
      </p:sp>
      <p:sp>
        <p:nvSpPr>
          <p:cNvPr id="5" name="Title 1">
            <a:extLst>
              <a:ext uri="{FF2B5EF4-FFF2-40B4-BE49-F238E27FC236}">
                <a16:creationId xmlns:a16="http://schemas.microsoft.com/office/drawing/2014/main" id="{B25EB990-3CE9-4882-9592-01D700DF67E8}"/>
              </a:ext>
            </a:extLst>
          </p:cNvPr>
          <p:cNvSpPr txBox="1">
            <a:spLocks/>
          </p:cNvSpPr>
          <p:nvPr/>
        </p:nvSpPr>
        <p:spPr>
          <a:xfrm>
            <a:off x="1637831" y="2765827"/>
            <a:ext cx="2556686" cy="3226617"/>
          </a:xfrm>
          <a:prstGeom prst="rect">
            <a:avLst/>
          </a:prstGeom>
          <a:solidFill>
            <a:schemeClr val="accent1">
              <a:lumMod val="20000"/>
              <a:lumOff val="80000"/>
            </a:schemeClr>
          </a:solidFill>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3600" b="1">
                <a:latin typeface="Times New Roman" panose="02020603050405020304" pitchFamily="18" charset="0"/>
                <a:cs typeface="Times New Roman" panose="02020603050405020304" pitchFamily="18" charset="0"/>
              </a:rPr>
              <a:t>TT</a:t>
            </a:r>
            <a:r>
              <a:rPr lang="en-US" sz="3600">
                <a:latin typeface="Times New Roman" panose="02020603050405020304" pitchFamily="18" charset="0"/>
                <a:cs typeface="Times New Roman" panose="02020603050405020304" pitchFamily="18" charset="0"/>
              </a:rPr>
              <a:t>: </a:t>
            </a:r>
          </a:p>
          <a:p>
            <a:pPr>
              <a:lnSpc>
                <a:spcPct val="150000"/>
              </a:lnSpc>
            </a:pPr>
            <a:r>
              <a:rPr lang="vi-VN" sz="3600" i="1">
                <a:solidFill>
                  <a:schemeClr val="accent6"/>
                </a:solidFill>
                <a:latin typeface="Times New Roman" panose="02020603050405020304" pitchFamily="18" charset="0"/>
                <a:ea typeface="Arial" panose="020B0604020202020204" pitchFamily="34" charset="0"/>
                <a:cs typeface="Times New Roman" panose="02020603050405020304" pitchFamily="18" charset="0"/>
              </a:rPr>
              <a:t>m</a:t>
            </a:r>
            <a:r>
              <a:rPr lang="vi-VN" sz="3600">
                <a:solidFill>
                  <a:schemeClr val="accent6"/>
                </a:solidFill>
                <a:latin typeface="Times New Roman" panose="02020603050405020304" pitchFamily="18" charset="0"/>
                <a:ea typeface="Arial" panose="020B0604020202020204" pitchFamily="34" charset="0"/>
                <a:cs typeface="Times New Roman" panose="02020603050405020304" pitchFamily="18" charset="0"/>
              </a:rPr>
              <a:t> = 0,15 kg</a:t>
            </a:r>
          </a:p>
          <a:p>
            <a:pPr>
              <a:lnSpc>
                <a:spcPct val="150000"/>
              </a:lnSpc>
            </a:pPr>
            <a:r>
              <a:rPr lang="vi-VN" sz="3600" i="1">
                <a:solidFill>
                  <a:srgbClr val="7030A0"/>
                </a:solidFill>
                <a:latin typeface="Times New Roman" panose="02020603050405020304" pitchFamily="18" charset="0"/>
                <a:ea typeface="Arial" panose="020B0604020202020204" pitchFamily="34" charset="0"/>
              </a:rPr>
              <a:t>|</a:t>
            </a:r>
            <a:r>
              <a:rPr lang="vi-VN" sz="3600" i="1">
                <a:solidFill>
                  <a:srgbClr val="7030A0"/>
                </a:solidFill>
                <a:latin typeface="Times New Roman" panose="02020603050405020304" pitchFamily="18" charset="0"/>
                <a:ea typeface="Arial" panose="020B0604020202020204" pitchFamily="34" charset="0"/>
                <a:cs typeface="Times New Roman" panose="02020603050405020304" pitchFamily="18" charset="0"/>
                <a:sym typeface="Symbol" panose="05050102010706020507" pitchFamily="18" charset="2"/>
              </a:rPr>
              <a:t></a:t>
            </a:r>
            <a:r>
              <a:rPr lang="vi-VN" sz="3600" i="1">
                <a:solidFill>
                  <a:srgbClr val="7030A0"/>
                </a:solidFill>
                <a:latin typeface="Times New Roman" panose="02020603050405020304" pitchFamily="18" charset="0"/>
                <a:ea typeface="Arial" panose="020B0604020202020204" pitchFamily="34" charset="0"/>
              </a:rPr>
              <a:t>l|</a:t>
            </a:r>
            <a:r>
              <a:rPr lang="vi-VN" sz="3600">
                <a:solidFill>
                  <a:srgbClr val="7030A0"/>
                </a:solidFill>
                <a:latin typeface="Times New Roman" panose="02020603050405020304" pitchFamily="18" charset="0"/>
                <a:ea typeface="Arial" panose="020B0604020202020204" pitchFamily="34" charset="0"/>
              </a:rPr>
              <a:t> = 0,017 m</a:t>
            </a:r>
            <a:endParaRPr lang="vi-VN" sz="3600">
              <a:solidFill>
                <a:srgbClr val="7030A0"/>
              </a:solidFill>
              <a:latin typeface="Times New Roman" panose="02020603050405020304" pitchFamily="18" charset="0"/>
              <a:ea typeface="Arial" panose="020B0604020202020204" pitchFamily="34" charset="0"/>
              <a:cs typeface="Times New Roman" panose="02020603050405020304" pitchFamily="18" charset="0"/>
            </a:endParaRPr>
          </a:p>
          <a:p>
            <a:pPr>
              <a:lnSpc>
                <a:spcPct val="150000"/>
              </a:lnSpc>
            </a:pPr>
            <a:r>
              <a:rPr lang="vi-VN" sz="3600" i="1">
                <a:solidFill>
                  <a:srgbClr val="7030A0"/>
                </a:solidFill>
                <a:latin typeface="Times New Roman" panose="02020603050405020304" pitchFamily="18" charset="0"/>
                <a:ea typeface="Arial" panose="020B0604020202020204" pitchFamily="34" charset="0"/>
              </a:rPr>
              <a:t>g</a:t>
            </a:r>
            <a:r>
              <a:rPr lang="vi-VN" sz="3600">
                <a:solidFill>
                  <a:srgbClr val="7030A0"/>
                </a:solidFill>
                <a:latin typeface="Times New Roman" panose="02020603050405020304" pitchFamily="18" charset="0"/>
                <a:ea typeface="Arial" panose="020B0604020202020204" pitchFamily="34" charset="0"/>
              </a:rPr>
              <a:t> = 10 m/s</a:t>
            </a:r>
            <a:r>
              <a:rPr lang="vi-VN" sz="3600" baseline="30000">
                <a:solidFill>
                  <a:srgbClr val="7030A0"/>
                </a:solidFill>
                <a:latin typeface="Times New Roman" panose="02020603050405020304" pitchFamily="18" charset="0"/>
                <a:ea typeface="Arial" panose="020B0604020202020204" pitchFamily="34" charset="0"/>
              </a:rPr>
              <a:t>2</a:t>
            </a:r>
            <a:endParaRPr lang="vi-VN" sz="3600">
              <a:solidFill>
                <a:srgbClr val="7030A0"/>
              </a:solidFill>
              <a:latin typeface="Times New Roman" panose="02020603050405020304" pitchFamily="18" charset="0"/>
              <a:ea typeface="Arial" panose="020B0604020202020204" pitchFamily="34" charset="0"/>
              <a:cs typeface="Times New Roman" panose="02020603050405020304" pitchFamily="18" charset="0"/>
            </a:endParaRPr>
          </a:p>
          <a:p>
            <a:pPr>
              <a:lnSpc>
                <a:spcPct val="150000"/>
              </a:lnSpc>
            </a:pPr>
            <a:r>
              <a:rPr lang="vi-VN" sz="3600" i="1">
                <a:solidFill>
                  <a:srgbClr val="FF0000"/>
                </a:solidFill>
                <a:latin typeface="Times New Roman" panose="02020603050405020304" pitchFamily="18" charset="0"/>
                <a:ea typeface="Arial" panose="020B0604020202020204" pitchFamily="34" charset="0"/>
                <a:cs typeface="Times New Roman" panose="02020603050405020304" pitchFamily="18" charset="0"/>
              </a:rPr>
              <a:t>k</a:t>
            </a:r>
            <a:r>
              <a:rPr lang="vi-VN" sz="3600">
                <a:solidFill>
                  <a:srgbClr val="FF0000"/>
                </a:solidFill>
                <a:latin typeface="Times New Roman" panose="02020603050405020304" pitchFamily="18" charset="0"/>
                <a:ea typeface="Arial" panose="020B0604020202020204" pitchFamily="34" charset="0"/>
                <a:cs typeface="Times New Roman" panose="02020603050405020304" pitchFamily="18" charset="0"/>
              </a:rPr>
              <a:t> </a:t>
            </a:r>
            <a:r>
              <a:rPr lang="vi-VN" sz="3600">
                <a:solidFill>
                  <a:srgbClr val="FF3300"/>
                </a:solidFill>
                <a:latin typeface="Times New Roman" panose="02020603050405020304" pitchFamily="18" charset="0"/>
                <a:ea typeface="Arial" panose="020B0604020202020204" pitchFamily="34" charset="0"/>
                <a:cs typeface="Times New Roman" panose="02020603050405020304" pitchFamily="18" charset="0"/>
              </a:rPr>
              <a:t>= </a:t>
            </a:r>
            <a:r>
              <a:rPr lang="en-US" sz="3600">
                <a:solidFill>
                  <a:srgbClr val="FF3300"/>
                </a:solidFill>
                <a:latin typeface="Times New Roman" panose="02020603050405020304" pitchFamily="18" charset="0"/>
                <a:cs typeface="Times New Roman" panose="02020603050405020304" pitchFamily="18" charset="0"/>
              </a:rPr>
              <a:t>? </a:t>
            </a:r>
            <a:endParaRPr lang="en-US" sz="3600" dirty="0">
              <a:solidFill>
                <a:srgbClr val="FF3300"/>
              </a:solidFill>
              <a:latin typeface="Times New Roman" panose="02020603050405020304" pitchFamily="18" charset="0"/>
              <a:cs typeface="Times New Roman" panose="02020603050405020304" pitchFamily="18" charset="0"/>
            </a:endParaRPr>
          </a:p>
        </p:txBody>
      </p:sp>
      <p:sp>
        <p:nvSpPr>
          <p:cNvPr id="6" name="Title 1">
            <a:extLst>
              <a:ext uri="{FF2B5EF4-FFF2-40B4-BE49-F238E27FC236}">
                <a16:creationId xmlns:a16="http://schemas.microsoft.com/office/drawing/2014/main" id="{D7B85CE4-59A1-4354-851D-1670D4ACA936}"/>
              </a:ext>
            </a:extLst>
          </p:cNvPr>
          <p:cNvSpPr txBox="1">
            <a:spLocks/>
          </p:cNvSpPr>
          <p:nvPr/>
        </p:nvSpPr>
        <p:spPr>
          <a:xfrm>
            <a:off x="4194517" y="2588852"/>
            <a:ext cx="6172200" cy="34465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3200" b="1">
                <a:latin typeface="Times New Roman" panose="02020603050405020304" pitchFamily="18" charset="0"/>
                <a:cs typeface="Times New Roman" panose="02020603050405020304" pitchFamily="18" charset="0"/>
              </a:rPr>
              <a:t>Giải</a:t>
            </a:r>
            <a:r>
              <a:rPr lang="en-US" sz="3200">
                <a:latin typeface="Times New Roman" panose="02020603050405020304" pitchFamily="18" charset="0"/>
                <a:cs typeface="Times New Roman" panose="02020603050405020304" pitchFamily="18" charset="0"/>
              </a:rPr>
              <a:t>:</a:t>
            </a:r>
            <a:r>
              <a:rPr lang="vi-VN" sz="3200">
                <a:latin typeface="Times New Roman" panose="02020603050405020304" pitchFamily="18" charset="0"/>
                <a:cs typeface="Times New Roman" panose="02020603050405020304" pitchFamily="18" charset="0"/>
              </a:rPr>
              <a:t>   </a:t>
            </a:r>
            <a:r>
              <a:rPr lang="en-US" sz="3200">
                <a:solidFill>
                  <a:srgbClr val="00B0F0"/>
                </a:solidFill>
                <a:latin typeface="Times New Roman" panose="02020603050405020304" pitchFamily="18" charset="0"/>
                <a:ea typeface="Arial" panose="020B0604020202020204" pitchFamily="34" charset="0"/>
                <a:cs typeface="Times New Roman" panose="02020603050405020304" pitchFamily="18" charset="0"/>
              </a:rPr>
              <a:t>Khi đạt cân bằng:   </a:t>
            </a:r>
          </a:p>
          <a:p>
            <a:pPr algn="ctr">
              <a:lnSpc>
                <a:spcPct val="107000"/>
              </a:lnSpc>
            </a:pPr>
            <a:r>
              <a:rPr lang="en-US" sz="3200" b="1" i="1">
                <a:solidFill>
                  <a:srgbClr val="FF0000"/>
                </a:solidFill>
                <a:latin typeface="Times New Roman" panose="02020603050405020304" pitchFamily="18" charset="0"/>
                <a:ea typeface="Arial" panose="020B0604020202020204" pitchFamily="34" charset="0"/>
                <a:cs typeface="Times New Roman" panose="02020603050405020304" pitchFamily="18" charset="0"/>
              </a:rPr>
              <a:t>P = F</a:t>
            </a:r>
            <a:r>
              <a:rPr lang="en-US" sz="3200" b="1" i="1" baseline="-25000">
                <a:solidFill>
                  <a:srgbClr val="FF0000"/>
                </a:solidFill>
                <a:latin typeface="Times New Roman" panose="02020603050405020304" pitchFamily="18" charset="0"/>
                <a:ea typeface="Arial" panose="020B0604020202020204" pitchFamily="34" charset="0"/>
                <a:cs typeface="Times New Roman" panose="02020603050405020304" pitchFamily="18" charset="0"/>
              </a:rPr>
              <a:t>đh</a:t>
            </a:r>
          </a:p>
          <a:p>
            <a:pPr>
              <a:lnSpc>
                <a:spcPct val="150000"/>
              </a:lnSpc>
            </a:pPr>
            <a:r>
              <a:rPr lang="vi-VN" sz="3200" b="1" i="1">
                <a:solidFill>
                  <a:srgbClr val="FF3300"/>
                </a:solidFill>
                <a:latin typeface="Times New Roman" panose="02020603050405020304" pitchFamily="18" charset="0"/>
                <a:cs typeface="Times New Roman" panose="02020603050405020304" pitchFamily="18" charset="0"/>
              </a:rPr>
              <a:t>		   mg = k | </a:t>
            </a:r>
            <a:r>
              <a:rPr lang="vi-VN" sz="3200" b="1" i="1">
                <a:solidFill>
                  <a:srgbClr val="FF3300"/>
                </a:solidFill>
                <a:latin typeface="Times New Roman" panose="02020603050405020304" pitchFamily="18" charset="0"/>
                <a:cs typeface="Times New Roman" panose="02020603050405020304" pitchFamily="18" charset="0"/>
                <a:sym typeface="Symbol" panose="05050102010706020507" pitchFamily="18" charset="2"/>
              </a:rPr>
              <a:t>l |</a:t>
            </a:r>
          </a:p>
          <a:p>
            <a:pPr>
              <a:lnSpc>
                <a:spcPct val="150000"/>
              </a:lnSpc>
            </a:pPr>
            <a:r>
              <a:rPr lang="vi-VN"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0,15 . 10</a:t>
            </a:r>
            <a:r>
              <a:rPr lang="vi-VN" sz="3200">
                <a:solidFill>
                  <a:srgbClr val="00B0F0"/>
                </a:solidFill>
                <a:latin typeface="Times New Roman" panose="02020603050405020304" pitchFamily="18" charset="0"/>
                <a:cs typeface="Times New Roman" panose="02020603050405020304" pitchFamily="18" charset="0"/>
              </a:rPr>
              <a:t> = </a:t>
            </a:r>
            <a:r>
              <a:rPr lang="vi-VN" sz="3200" b="1" i="1">
                <a:solidFill>
                  <a:srgbClr val="FF3300"/>
                </a:solidFill>
                <a:latin typeface="Times New Roman" panose="02020603050405020304" pitchFamily="18" charset="0"/>
                <a:cs typeface="Times New Roman" panose="02020603050405020304" pitchFamily="18" charset="0"/>
              </a:rPr>
              <a:t>k </a:t>
            </a:r>
            <a:r>
              <a:rPr lang="vi-VN" sz="3200">
                <a:solidFill>
                  <a:srgbClr val="00B0F0"/>
                </a:solidFill>
                <a:latin typeface="Times New Roman" panose="02020603050405020304" pitchFamily="18" charset="0"/>
                <a:cs typeface="Times New Roman" panose="02020603050405020304" pitchFamily="18" charset="0"/>
              </a:rPr>
              <a:t>. 0,017</a:t>
            </a:r>
            <a:endParaRPr lang="en-US" sz="3200">
              <a:solidFill>
                <a:srgbClr val="00B0F0"/>
              </a:solidFill>
              <a:latin typeface="Times New Roman" panose="02020603050405020304" pitchFamily="18" charset="0"/>
              <a:cs typeface="Times New Roman" panose="02020603050405020304" pitchFamily="18" charset="0"/>
              <a:sym typeface="Symbol" panose="05050102010706020507" pitchFamily="18" charset="2"/>
            </a:endParaRPr>
          </a:p>
          <a:p>
            <a:pPr>
              <a:lnSpc>
                <a:spcPct val="150000"/>
              </a:lnSpc>
            </a:pPr>
            <a:r>
              <a:rPr lang="vi-VN"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vi-VN"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vi-VN" sz="3200" b="1" i="1">
                <a:solidFill>
                  <a:srgbClr val="FF3300"/>
                </a:solidFill>
                <a:latin typeface="Times New Roman" panose="02020603050405020304" pitchFamily="18" charset="0"/>
                <a:cs typeface="Times New Roman" panose="02020603050405020304" pitchFamily="18" charset="0"/>
              </a:rPr>
              <a:t>k</a:t>
            </a:r>
            <a:r>
              <a:rPr lang="en-US"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3200">
                <a:solidFill>
                  <a:srgbClr val="00B0F0"/>
                </a:solidFill>
                <a:latin typeface="Times New Roman" panose="02020603050405020304" pitchFamily="18" charset="0"/>
                <a:cs typeface="Times New Roman" panose="02020603050405020304" pitchFamily="18" charset="0"/>
              </a:rPr>
              <a:t> 88,24 N/m</a:t>
            </a:r>
            <a:endParaRPr lang="en-US" sz="3200" baseline="30000">
              <a:solidFill>
                <a:srgbClr val="00B0F0"/>
              </a:solidFill>
              <a:latin typeface="Times New Roman" panose="02020603050405020304" pitchFamily="18" charset="0"/>
              <a:cs typeface="Times New Roman" panose="02020603050405020304" pitchFamily="18" charset="0"/>
            </a:endParaRPr>
          </a:p>
        </p:txBody>
      </p:sp>
      <p:sp>
        <p:nvSpPr>
          <p:cNvPr id="7" name="Smiley Face 6">
            <a:extLst>
              <a:ext uri="{FF2B5EF4-FFF2-40B4-BE49-F238E27FC236}">
                <a16:creationId xmlns:a16="http://schemas.microsoft.com/office/drawing/2014/main" id="{279EDFE7-55EB-468D-8AC1-D425FF5D38DA}"/>
              </a:ext>
            </a:extLst>
          </p:cNvPr>
          <p:cNvSpPr/>
          <p:nvPr/>
        </p:nvSpPr>
        <p:spPr bwMode="auto">
          <a:xfrm>
            <a:off x="9829801" y="6005293"/>
            <a:ext cx="732575" cy="732575"/>
          </a:xfrm>
          <a:prstGeom prst="smileyFace">
            <a:avLst/>
          </a:prstGeom>
          <a:solidFill>
            <a:srgbClr val="FFFF00"/>
          </a:solidFill>
          <a:ln w="9525" cap="flat" cmpd="sng" algn="ctr">
            <a:solidFill>
              <a:srgbClr val="333399"/>
            </a:solidFill>
            <a:prstDash val="solid"/>
            <a:round/>
            <a:headEnd type="none" w="med" len="med"/>
            <a:tailEnd type="none" w="med" len="med"/>
          </a:ln>
          <a:effectLst>
            <a:outerShdw blurRad="50800" dist="38100" dir="5400000" algn="t" rotWithShape="0">
              <a:prstClr val="black">
                <a:alpha val="40000"/>
              </a:prstClr>
            </a:outerShdw>
          </a:effectLst>
        </p:spPr>
        <p:txBody>
          <a:bodyPr vert="horz" wrap="square" lIns="91440" tIns="45720" rIns="91440" bIns="45720" numCol="1" rtlCol="0" anchor="t" anchorCtr="0" compatLnSpc="1">
            <a:prstTxWarp prst="textNoShape">
              <a:avLst/>
            </a:prstTxWarp>
          </a:bodyPr>
          <a:lstStyle/>
          <a:p>
            <a:endParaRPr lang="vi-VN">
              <a:latin typeface="Arial" charset="0"/>
            </a:endParaRPr>
          </a:p>
        </p:txBody>
      </p:sp>
      <p:sp>
        <p:nvSpPr>
          <p:cNvPr id="8" name="TextBox 7">
            <a:extLst>
              <a:ext uri="{FF2B5EF4-FFF2-40B4-BE49-F238E27FC236}">
                <a16:creationId xmlns:a16="http://schemas.microsoft.com/office/drawing/2014/main" id="{2D947D96-2DFF-4DD7-BCC2-5581B3276683}"/>
              </a:ext>
            </a:extLst>
          </p:cNvPr>
          <p:cNvSpPr txBox="1"/>
          <p:nvPr/>
        </p:nvSpPr>
        <p:spPr>
          <a:xfrm>
            <a:off x="1004619" y="512549"/>
            <a:ext cx="1800762" cy="415498"/>
          </a:xfrm>
          <a:prstGeom prst="rect">
            <a:avLst/>
          </a:prstGeom>
          <a:noFill/>
        </p:spPr>
        <p:txBody>
          <a:bodyPr wrap="square">
            <a:spAutoFit/>
          </a:bodyPr>
          <a:lstStyle/>
          <a:p>
            <a:pPr>
              <a:defRPr/>
            </a:pPr>
            <a:r>
              <a:rPr lang="en-US" sz="2100" b="1">
                <a:ln w="0"/>
                <a:solidFill>
                  <a:srgbClr val="C00000"/>
                </a:solidFill>
              </a:rPr>
              <a:t>BÀI TẬP 9</a:t>
            </a:r>
            <a:endParaRPr lang="en-US" sz="2100" b="1" dirty="0">
              <a:ln w="0"/>
              <a:solidFill>
                <a:srgbClr val="C00000"/>
              </a:solidFill>
            </a:endParaRPr>
          </a:p>
        </p:txBody>
      </p:sp>
    </p:spTree>
    <p:extLst>
      <p:ext uri="{BB962C8B-B14F-4D97-AF65-F5344CB8AC3E}">
        <p14:creationId xmlns:p14="http://schemas.microsoft.com/office/powerpoint/2010/main" val="212402702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5">
                                            <p:bg/>
                                          </p:spTgt>
                                        </p:tgtEl>
                                        <p:attrNameLst>
                                          <p:attrName>style.visibility</p:attrName>
                                        </p:attrNameLst>
                                      </p:cBhvr>
                                      <p:to>
                                        <p:strVal val="visible"/>
                                      </p:to>
                                    </p:set>
                                    <p:animEffect transition="in" filter="wipe(left)">
                                      <p:cBhvr>
                                        <p:cTn id="13" dur="500"/>
                                        <p:tgtEl>
                                          <p:spTgt spid="5">
                                            <p:bg/>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wipe(left)">
                                      <p:cBhvr>
                                        <p:cTn id="18" dur="500"/>
                                        <p:tgtEl>
                                          <p:spTgt spid="5">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animEffect transition="in" filter="wipe(left)">
                                      <p:cBhvr>
                                        <p:cTn id="23" dur="500"/>
                                        <p:tgtEl>
                                          <p:spTgt spid="5">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5">
                                            <p:txEl>
                                              <p:pRg st="2" end="2"/>
                                            </p:txEl>
                                          </p:spTgt>
                                        </p:tgtEl>
                                        <p:attrNameLst>
                                          <p:attrName>style.visibility</p:attrName>
                                        </p:attrNameLst>
                                      </p:cBhvr>
                                      <p:to>
                                        <p:strVal val="visible"/>
                                      </p:to>
                                    </p:set>
                                    <p:animEffect transition="in" filter="wipe(left)">
                                      <p:cBhvr>
                                        <p:cTn id="28" dur="500"/>
                                        <p:tgtEl>
                                          <p:spTgt spid="5">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5">
                                            <p:txEl>
                                              <p:pRg st="3" end="3"/>
                                            </p:txEl>
                                          </p:spTgt>
                                        </p:tgtEl>
                                        <p:attrNameLst>
                                          <p:attrName>style.visibility</p:attrName>
                                        </p:attrNameLst>
                                      </p:cBhvr>
                                      <p:to>
                                        <p:strVal val="visible"/>
                                      </p:to>
                                    </p:set>
                                    <p:animEffect transition="in" filter="wipe(left)">
                                      <p:cBhvr>
                                        <p:cTn id="33" dur="500"/>
                                        <p:tgtEl>
                                          <p:spTgt spid="5">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5">
                                            <p:txEl>
                                              <p:pRg st="4" end="4"/>
                                            </p:txEl>
                                          </p:spTgt>
                                        </p:tgtEl>
                                        <p:attrNameLst>
                                          <p:attrName>style.visibility</p:attrName>
                                        </p:attrNameLst>
                                      </p:cBhvr>
                                      <p:to>
                                        <p:strVal val="visible"/>
                                      </p:to>
                                    </p:set>
                                    <p:animEffect transition="in" filter="wipe(left)">
                                      <p:cBhvr>
                                        <p:cTn id="38" dur="500"/>
                                        <p:tgtEl>
                                          <p:spTgt spid="5">
                                            <p:txEl>
                                              <p:pRg st="4" end="4"/>
                                            </p:txEl>
                                          </p:spTgt>
                                        </p:tgtEl>
                                      </p:cBhvr>
                                    </p:animEffect>
                                  </p:childTnLst>
                                </p:cTn>
                              </p:par>
                            </p:childTnLst>
                          </p:cTn>
                        </p:par>
                      </p:childTnLst>
                    </p:cTn>
                  </p:par>
                </p:childTnLst>
              </p:cTn>
              <p:nextCondLst>
                <p:cond evt="onClick" delay="0">
                  <p:tgtEl>
                    <p:spTgt spid="7"/>
                  </p:tgtEl>
                </p:cond>
              </p:nextCondLst>
            </p:seq>
          </p:childTnLst>
        </p:cTn>
      </p:par>
    </p:tnLst>
    <p:bldLst>
      <p:bldP spid="5" grpId="0" build="p" animBg="1"/>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B885D3F-4B49-4BFB-8C03-5F3DE1A37961}"/>
              </a:ext>
            </a:extLst>
          </p:cNvPr>
          <p:cNvSpPr/>
          <p:nvPr/>
        </p:nvSpPr>
        <p:spPr>
          <a:xfrm>
            <a:off x="1634652" y="381001"/>
            <a:ext cx="7509349" cy="2599751"/>
          </a:xfrm>
          <a:prstGeom prst="rect">
            <a:avLst/>
          </a:prstGeom>
        </p:spPr>
        <p:txBody>
          <a:bodyPr wrap="square">
            <a:spAutoFit/>
          </a:bodyPr>
          <a:lstStyle/>
          <a:p>
            <a:pPr algn="just">
              <a:lnSpc>
                <a:spcPct val="150000"/>
              </a:lnSpc>
            </a:pPr>
            <a:r>
              <a:rPr lang="vi-VN" sz="2800" dirty="0">
                <a:latin typeface="Times New Roman" panose="02020603050405020304" pitchFamily="18" charset="0"/>
                <a:ea typeface="Arial" panose="020B0604020202020204" pitchFamily="34" charset="0"/>
              </a:rPr>
              <a:t>	Đặt một vật khối </a:t>
            </a:r>
            <a:r>
              <a:rPr lang="vi-VN" sz="2800">
                <a:latin typeface="Times New Roman" panose="02020603050405020304" pitchFamily="18" charset="0"/>
                <a:ea typeface="Arial" panose="020B0604020202020204" pitchFamily="34" charset="0"/>
              </a:rPr>
              <a:t>lượng 2,5 </a:t>
            </a:r>
            <a:r>
              <a:rPr lang="vi-VN" sz="2800" dirty="0">
                <a:latin typeface="Times New Roman" panose="02020603050405020304" pitchFamily="18" charset="0"/>
                <a:ea typeface="Arial" panose="020B0604020202020204" pitchFamily="34" charset="0"/>
              </a:rPr>
              <a:t>kg lên một lò xo có độ </a:t>
            </a:r>
            <a:r>
              <a:rPr lang="vi-VN" sz="2800">
                <a:latin typeface="Times New Roman" panose="02020603050405020304" pitchFamily="18" charset="0"/>
                <a:ea typeface="Arial" panose="020B0604020202020204" pitchFamily="34" charset="0"/>
              </a:rPr>
              <a:t>cứng 1358 </a:t>
            </a:r>
            <a:r>
              <a:rPr lang="vi-VN" sz="2800" dirty="0">
                <a:latin typeface="Times New Roman" panose="02020603050405020304" pitchFamily="18" charset="0"/>
                <a:ea typeface="Arial" panose="020B0604020202020204" pitchFamily="34" charset="0"/>
              </a:rPr>
              <a:t>N/m làm lò xo co lại một đoạn </a:t>
            </a:r>
            <a:br>
              <a:rPr lang="vi-VN" sz="2800" dirty="0">
                <a:latin typeface="Times New Roman" panose="02020603050405020304" pitchFamily="18" charset="0"/>
                <a:ea typeface="Arial" panose="020B0604020202020204" pitchFamily="34" charset="0"/>
              </a:rPr>
            </a:br>
            <a:r>
              <a:rPr lang="vi-VN" sz="2800" i="1" dirty="0">
                <a:latin typeface="Times New Roman" panose="02020603050405020304" pitchFamily="18" charset="0"/>
                <a:ea typeface="Arial" panose="020B0604020202020204" pitchFamily="34" charset="0"/>
              </a:rPr>
              <a:t>|</a:t>
            </a:r>
            <a:r>
              <a:rPr lang="vi-VN" sz="2800" i="1" dirty="0">
                <a:latin typeface="Times New Roman" panose="02020603050405020304" pitchFamily="18" charset="0"/>
                <a:ea typeface="Arial" panose="020B0604020202020204" pitchFamily="34" charset="0"/>
                <a:cs typeface="Times New Roman" panose="02020603050405020304" pitchFamily="18" charset="0"/>
                <a:sym typeface="Symbol" panose="05050102010706020507" pitchFamily="18" charset="2"/>
              </a:rPr>
              <a:t></a:t>
            </a:r>
            <a:r>
              <a:rPr lang="vi-VN" sz="2800" i="1" dirty="0">
                <a:latin typeface="Times New Roman" panose="02020603050405020304" pitchFamily="18" charset="0"/>
                <a:ea typeface="Arial" panose="020B0604020202020204" pitchFamily="34" charset="0"/>
              </a:rPr>
              <a:t>l|</a:t>
            </a:r>
            <a:r>
              <a:rPr lang="vi-VN" sz="2800" dirty="0">
                <a:latin typeface="Times New Roman" panose="02020603050405020304" pitchFamily="18" charset="0"/>
                <a:ea typeface="Arial" panose="020B0604020202020204" pitchFamily="34" charset="0"/>
              </a:rPr>
              <a:t> </a:t>
            </a:r>
            <a:r>
              <a:rPr lang="vi-VN" sz="2800">
                <a:latin typeface="Times New Roman" panose="02020603050405020304" pitchFamily="18" charset="0"/>
                <a:ea typeface="Arial" panose="020B0604020202020204" pitchFamily="34" charset="0"/>
              </a:rPr>
              <a:t>= 0,018 </a:t>
            </a:r>
            <a:r>
              <a:rPr lang="vi-VN" sz="2800" dirty="0">
                <a:latin typeface="Times New Roman" panose="02020603050405020304" pitchFamily="18" charset="0"/>
                <a:ea typeface="Arial" panose="020B0604020202020204" pitchFamily="34" charset="0"/>
              </a:rPr>
              <a:t>m khi đạt cân bằng. Tính gia tốc trọng trường </a:t>
            </a:r>
            <a:r>
              <a:rPr lang="vi-VN" sz="2800" i="1" dirty="0">
                <a:latin typeface="Times New Roman" panose="02020603050405020304" pitchFamily="18" charset="0"/>
                <a:ea typeface="Arial" panose="020B0604020202020204" pitchFamily="34" charset="0"/>
              </a:rPr>
              <a:t>g</a:t>
            </a:r>
            <a:r>
              <a:rPr lang="vi-VN" sz="2800" dirty="0">
                <a:latin typeface="Times New Roman" panose="02020603050405020304" pitchFamily="18" charset="0"/>
                <a:ea typeface="Arial" panose="020B0604020202020204" pitchFamily="34" charset="0"/>
              </a:rPr>
              <a:t> tại khu vực làm thí nghiệm đó.</a:t>
            </a:r>
            <a:endParaRPr lang="vi-VN" sz="2800" dirty="0"/>
          </a:p>
        </p:txBody>
      </p:sp>
      <p:sp>
        <p:nvSpPr>
          <p:cNvPr id="6" name="Title 1">
            <a:extLst>
              <a:ext uri="{FF2B5EF4-FFF2-40B4-BE49-F238E27FC236}">
                <a16:creationId xmlns:a16="http://schemas.microsoft.com/office/drawing/2014/main" id="{9A44B484-BBB8-48ED-AF6D-34665E0C59F6}"/>
              </a:ext>
            </a:extLst>
          </p:cNvPr>
          <p:cNvSpPr txBox="1">
            <a:spLocks/>
          </p:cNvSpPr>
          <p:nvPr/>
        </p:nvSpPr>
        <p:spPr>
          <a:xfrm>
            <a:off x="1637831" y="3072575"/>
            <a:ext cx="2556686" cy="3226617"/>
          </a:xfrm>
          <a:prstGeom prst="rect">
            <a:avLst/>
          </a:prstGeom>
          <a:solidFill>
            <a:schemeClr val="accent1">
              <a:lumMod val="20000"/>
              <a:lumOff val="80000"/>
            </a:schemeClr>
          </a:solidFill>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3600" b="1">
                <a:latin typeface="Times New Roman" panose="02020603050405020304" pitchFamily="18" charset="0"/>
                <a:cs typeface="Times New Roman" panose="02020603050405020304" pitchFamily="18" charset="0"/>
              </a:rPr>
              <a:t>TT</a:t>
            </a:r>
            <a:r>
              <a:rPr lang="en-US" sz="3600">
                <a:latin typeface="Times New Roman" panose="02020603050405020304" pitchFamily="18" charset="0"/>
                <a:cs typeface="Times New Roman" panose="02020603050405020304" pitchFamily="18" charset="0"/>
              </a:rPr>
              <a:t>: </a:t>
            </a:r>
          </a:p>
          <a:p>
            <a:pPr>
              <a:lnSpc>
                <a:spcPct val="150000"/>
              </a:lnSpc>
            </a:pPr>
            <a:r>
              <a:rPr lang="vi-VN" sz="3600" i="1">
                <a:solidFill>
                  <a:schemeClr val="accent6"/>
                </a:solidFill>
                <a:latin typeface="Times New Roman" panose="02020603050405020304" pitchFamily="18" charset="0"/>
                <a:ea typeface="Arial" panose="020B0604020202020204" pitchFamily="34" charset="0"/>
                <a:cs typeface="Times New Roman" panose="02020603050405020304" pitchFamily="18" charset="0"/>
              </a:rPr>
              <a:t>m</a:t>
            </a:r>
            <a:r>
              <a:rPr lang="vi-VN" sz="3600">
                <a:solidFill>
                  <a:schemeClr val="accent6"/>
                </a:solidFill>
                <a:latin typeface="Times New Roman" panose="02020603050405020304" pitchFamily="18" charset="0"/>
                <a:ea typeface="Arial" panose="020B0604020202020204" pitchFamily="34" charset="0"/>
                <a:cs typeface="Times New Roman" panose="02020603050405020304" pitchFamily="18" charset="0"/>
              </a:rPr>
              <a:t> = 2,5 kg</a:t>
            </a:r>
          </a:p>
          <a:p>
            <a:pPr>
              <a:lnSpc>
                <a:spcPct val="150000"/>
              </a:lnSpc>
            </a:pPr>
            <a:r>
              <a:rPr lang="vi-VN" sz="3600" i="1">
                <a:solidFill>
                  <a:schemeClr val="accent6"/>
                </a:solidFill>
                <a:latin typeface="Times New Roman" panose="02020603050405020304" pitchFamily="18" charset="0"/>
                <a:ea typeface="Arial" panose="020B0604020202020204" pitchFamily="34" charset="0"/>
                <a:cs typeface="Times New Roman" panose="02020603050405020304" pitchFamily="18" charset="0"/>
              </a:rPr>
              <a:t>k</a:t>
            </a:r>
            <a:r>
              <a:rPr lang="vi-VN" sz="3600">
                <a:solidFill>
                  <a:schemeClr val="accent6"/>
                </a:solidFill>
                <a:latin typeface="Times New Roman" panose="02020603050405020304" pitchFamily="18" charset="0"/>
                <a:ea typeface="Arial" panose="020B0604020202020204" pitchFamily="34" charset="0"/>
                <a:cs typeface="Times New Roman" panose="02020603050405020304" pitchFamily="18" charset="0"/>
              </a:rPr>
              <a:t> = 1358 N/m</a:t>
            </a:r>
          </a:p>
          <a:p>
            <a:pPr>
              <a:lnSpc>
                <a:spcPct val="150000"/>
              </a:lnSpc>
            </a:pPr>
            <a:r>
              <a:rPr lang="vi-VN" sz="3600" i="1">
                <a:solidFill>
                  <a:srgbClr val="7030A0"/>
                </a:solidFill>
                <a:latin typeface="Times New Roman" panose="02020603050405020304" pitchFamily="18" charset="0"/>
                <a:ea typeface="Arial" panose="020B0604020202020204" pitchFamily="34" charset="0"/>
              </a:rPr>
              <a:t>|</a:t>
            </a:r>
            <a:r>
              <a:rPr lang="vi-VN" sz="3600" i="1">
                <a:solidFill>
                  <a:srgbClr val="7030A0"/>
                </a:solidFill>
                <a:latin typeface="Times New Roman" panose="02020603050405020304" pitchFamily="18" charset="0"/>
                <a:ea typeface="Arial" panose="020B0604020202020204" pitchFamily="34" charset="0"/>
                <a:cs typeface="Times New Roman" panose="02020603050405020304" pitchFamily="18" charset="0"/>
                <a:sym typeface="Symbol" panose="05050102010706020507" pitchFamily="18" charset="2"/>
              </a:rPr>
              <a:t></a:t>
            </a:r>
            <a:r>
              <a:rPr lang="vi-VN" sz="3600" i="1">
                <a:solidFill>
                  <a:srgbClr val="7030A0"/>
                </a:solidFill>
                <a:latin typeface="Times New Roman" panose="02020603050405020304" pitchFamily="18" charset="0"/>
                <a:ea typeface="Arial" panose="020B0604020202020204" pitchFamily="34" charset="0"/>
              </a:rPr>
              <a:t>l|</a:t>
            </a:r>
            <a:r>
              <a:rPr lang="vi-VN" sz="3600">
                <a:solidFill>
                  <a:srgbClr val="7030A0"/>
                </a:solidFill>
                <a:latin typeface="Times New Roman" panose="02020603050405020304" pitchFamily="18" charset="0"/>
                <a:ea typeface="Arial" panose="020B0604020202020204" pitchFamily="34" charset="0"/>
              </a:rPr>
              <a:t> = 0,018 m</a:t>
            </a:r>
            <a:endParaRPr lang="vi-VN" sz="3600">
              <a:solidFill>
                <a:srgbClr val="7030A0"/>
              </a:solidFill>
              <a:latin typeface="Times New Roman" panose="02020603050405020304" pitchFamily="18" charset="0"/>
              <a:ea typeface="Arial" panose="020B0604020202020204" pitchFamily="34" charset="0"/>
              <a:cs typeface="Times New Roman" panose="02020603050405020304" pitchFamily="18" charset="0"/>
            </a:endParaRPr>
          </a:p>
          <a:p>
            <a:pPr>
              <a:lnSpc>
                <a:spcPct val="150000"/>
              </a:lnSpc>
            </a:pPr>
            <a:r>
              <a:rPr lang="vi-VN" sz="3600" i="1">
                <a:solidFill>
                  <a:srgbClr val="FF0000"/>
                </a:solidFill>
                <a:latin typeface="Times New Roman" panose="02020603050405020304" pitchFamily="18" charset="0"/>
                <a:ea typeface="Arial" panose="020B0604020202020204" pitchFamily="34" charset="0"/>
                <a:cs typeface="Times New Roman" panose="02020603050405020304" pitchFamily="18" charset="0"/>
              </a:rPr>
              <a:t>g</a:t>
            </a:r>
            <a:r>
              <a:rPr lang="vi-VN" sz="3600">
                <a:solidFill>
                  <a:srgbClr val="FF0000"/>
                </a:solidFill>
                <a:latin typeface="Times New Roman" panose="02020603050405020304" pitchFamily="18" charset="0"/>
                <a:ea typeface="Arial" panose="020B0604020202020204" pitchFamily="34" charset="0"/>
                <a:cs typeface="Times New Roman" panose="02020603050405020304" pitchFamily="18" charset="0"/>
              </a:rPr>
              <a:t> </a:t>
            </a:r>
            <a:r>
              <a:rPr lang="vi-VN" sz="3600">
                <a:solidFill>
                  <a:srgbClr val="FF3300"/>
                </a:solidFill>
                <a:latin typeface="Times New Roman" panose="02020603050405020304" pitchFamily="18" charset="0"/>
                <a:ea typeface="Arial" panose="020B0604020202020204" pitchFamily="34" charset="0"/>
                <a:cs typeface="Times New Roman" panose="02020603050405020304" pitchFamily="18" charset="0"/>
              </a:rPr>
              <a:t>= </a:t>
            </a:r>
            <a:r>
              <a:rPr lang="en-US" sz="3600">
                <a:solidFill>
                  <a:srgbClr val="FF3300"/>
                </a:solidFill>
                <a:latin typeface="Times New Roman" panose="02020603050405020304" pitchFamily="18" charset="0"/>
                <a:cs typeface="Times New Roman" panose="02020603050405020304" pitchFamily="18" charset="0"/>
              </a:rPr>
              <a:t>? </a:t>
            </a:r>
            <a:endParaRPr lang="en-US" sz="3600" dirty="0">
              <a:solidFill>
                <a:srgbClr val="FF3300"/>
              </a:solidFill>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6CE7F7D2-D9CF-45D1-84E5-6EC9DE83E353}"/>
              </a:ext>
            </a:extLst>
          </p:cNvPr>
          <p:cNvSpPr txBox="1">
            <a:spLocks/>
          </p:cNvSpPr>
          <p:nvPr/>
        </p:nvSpPr>
        <p:spPr>
          <a:xfrm>
            <a:off x="4194517" y="2895600"/>
            <a:ext cx="6172200" cy="34465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3200" b="1">
                <a:latin typeface="Times New Roman" panose="02020603050405020304" pitchFamily="18" charset="0"/>
                <a:cs typeface="Times New Roman" panose="02020603050405020304" pitchFamily="18" charset="0"/>
              </a:rPr>
              <a:t>Giải</a:t>
            </a:r>
            <a:r>
              <a:rPr lang="en-US" sz="3200">
                <a:latin typeface="Times New Roman" panose="02020603050405020304" pitchFamily="18" charset="0"/>
                <a:cs typeface="Times New Roman" panose="02020603050405020304" pitchFamily="18" charset="0"/>
              </a:rPr>
              <a:t>:</a:t>
            </a:r>
            <a:r>
              <a:rPr lang="vi-VN" sz="3200">
                <a:latin typeface="Times New Roman" panose="02020603050405020304" pitchFamily="18" charset="0"/>
                <a:cs typeface="Times New Roman" panose="02020603050405020304" pitchFamily="18" charset="0"/>
              </a:rPr>
              <a:t>   </a:t>
            </a:r>
            <a:r>
              <a:rPr lang="en-US" sz="3200">
                <a:solidFill>
                  <a:srgbClr val="00B0F0"/>
                </a:solidFill>
                <a:latin typeface="Times New Roman" panose="02020603050405020304" pitchFamily="18" charset="0"/>
                <a:ea typeface="Arial" panose="020B0604020202020204" pitchFamily="34" charset="0"/>
                <a:cs typeface="Times New Roman" panose="02020603050405020304" pitchFamily="18" charset="0"/>
              </a:rPr>
              <a:t>Khi đạt cân bằng:   </a:t>
            </a:r>
          </a:p>
          <a:p>
            <a:pPr algn="ctr">
              <a:lnSpc>
                <a:spcPct val="107000"/>
              </a:lnSpc>
            </a:pPr>
            <a:r>
              <a:rPr lang="en-US" sz="3200" b="1" i="1">
                <a:solidFill>
                  <a:srgbClr val="FF0000"/>
                </a:solidFill>
                <a:latin typeface="Times New Roman" panose="02020603050405020304" pitchFamily="18" charset="0"/>
                <a:ea typeface="Arial" panose="020B0604020202020204" pitchFamily="34" charset="0"/>
                <a:cs typeface="Times New Roman" panose="02020603050405020304" pitchFamily="18" charset="0"/>
              </a:rPr>
              <a:t>P = F</a:t>
            </a:r>
            <a:r>
              <a:rPr lang="en-US" sz="3200" b="1" i="1" baseline="-25000">
                <a:solidFill>
                  <a:srgbClr val="FF0000"/>
                </a:solidFill>
                <a:latin typeface="Times New Roman" panose="02020603050405020304" pitchFamily="18" charset="0"/>
                <a:ea typeface="Arial" panose="020B0604020202020204" pitchFamily="34" charset="0"/>
                <a:cs typeface="Times New Roman" panose="02020603050405020304" pitchFamily="18" charset="0"/>
              </a:rPr>
              <a:t>đh</a:t>
            </a:r>
          </a:p>
          <a:p>
            <a:pPr>
              <a:lnSpc>
                <a:spcPct val="150000"/>
              </a:lnSpc>
            </a:pPr>
            <a:r>
              <a:rPr lang="vi-VN" sz="3200" b="1" i="1">
                <a:solidFill>
                  <a:srgbClr val="FF3300"/>
                </a:solidFill>
                <a:latin typeface="Times New Roman" panose="02020603050405020304" pitchFamily="18" charset="0"/>
                <a:cs typeface="Times New Roman" panose="02020603050405020304" pitchFamily="18" charset="0"/>
              </a:rPr>
              <a:t>		   mg = k | </a:t>
            </a:r>
            <a:r>
              <a:rPr lang="vi-VN" sz="3200" b="1" i="1">
                <a:solidFill>
                  <a:srgbClr val="FF3300"/>
                </a:solidFill>
                <a:latin typeface="Times New Roman" panose="02020603050405020304" pitchFamily="18" charset="0"/>
                <a:cs typeface="Times New Roman" panose="02020603050405020304" pitchFamily="18" charset="0"/>
                <a:sym typeface="Symbol" panose="05050102010706020507" pitchFamily="18" charset="2"/>
              </a:rPr>
              <a:t>l |</a:t>
            </a:r>
          </a:p>
          <a:p>
            <a:pPr>
              <a:lnSpc>
                <a:spcPct val="150000"/>
              </a:lnSpc>
            </a:pPr>
            <a:r>
              <a:rPr lang="vi-VN"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2,5 . </a:t>
            </a:r>
            <a:r>
              <a:rPr lang="vi-VN" sz="3200" b="1" i="1">
                <a:solidFill>
                  <a:srgbClr val="FF3300"/>
                </a:solidFill>
                <a:latin typeface="Times New Roman" panose="02020603050405020304" pitchFamily="18" charset="0"/>
                <a:cs typeface="Times New Roman" panose="02020603050405020304" pitchFamily="18" charset="0"/>
              </a:rPr>
              <a:t>g</a:t>
            </a:r>
            <a:r>
              <a:rPr lang="vi-VN" sz="3200">
                <a:solidFill>
                  <a:srgbClr val="00B0F0"/>
                </a:solidFill>
                <a:latin typeface="Times New Roman" panose="02020603050405020304" pitchFamily="18" charset="0"/>
                <a:cs typeface="Times New Roman" panose="02020603050405020304" pitchFamily="18" charset="0"/>
              </a:rPr>
              <a:t> = 1358 . 0,018</a:t>
            </a:r>
            <a:endParaRPr lang="en-US" sz="3200">
              <a:solidFill>
                <a:srgbClr val="00B0F0"/>
              </a:solidFill>
              <a:latin typeface="Times New Roman" panose="02020603050405020304" pitchFamily="18" charset="0"/>
              <a:cs typeface="Times New Roman" panose="02020603050405020304" pitchFamily="18" charset="0"/>
              <a:sym typeface="Symbol" panose="05050102010706020507" pitchFamily="18" charset="2"/>
            </a:endParaRPr>
          </a:p>
          <a:p>
            <a:pPr>
              <a:lnSpc>
                <a:spcPct val="150000"/>
              </a:lnSpc>
            </a:pPr>
            <a:r>
              <a:rPr lang="vi-VN"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vi-VN"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3200" b="1" i="1">
                <a:solidFill>
                  <a:srgbClr val="FF3300"/>
                </a:solidFill>
                <a:latin typeface="Times New Roman" panose="02020603050405020304" pitchFamily="18" charset="0"/>
                <a:cs typeface="Times New Roman" panose="02020603050405020304" pitchFamily="18" charset="0"/>
              </a:rPr>
              <a:t>g</a:t>
            </a:r>
            <a:r>
              <a:rPr lang="en-US"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3200">
                <a:solidFill>
                  <a:srgbClr val="00B0F0"/>
                </a:solidFill>
                <a:latin typeface="Times New Roman" panose="02020603050405020304" pitchFamily="18" charset="0"/>
                <a:cs typeface="Times New Roman" panose="02020603050405020304" pitchFamily="18" charset="0"/>
              </a:rPr>
              <a:t> 9,7776 m/s</a:t>
            </a:r>
            <a:r>
              <a:rPr lang="en-US" sz="3200" baseline="30000">
                <a:solidFill>
                  <a:srgbClr val="00B0F0"/>
                </a:solidFill>
                <a:latin typeface="Times New Roman" panose="02020603050405020304" pitchFamily="18" charset="0"/>
                <a:cs typeface="Times New Roman" panose="02020603050405020304" pitchFamily="18" charset="0"/>
              </a:rPr>
              <a:t>2</a:t>
            </a:r>
          </a:p>
        </p:txBody>
      </p:sp>
      <p:sp>
        <p:nvSpPr>
          <p:cNvPr id="8" name="Smiley Face 7">
            <a:extLst>
              <a:ext uri="{FF2B5EF4-FFF2-40B4-BE49-F238E27FC236}">
                <a16:creationId xmlns:a16="http://schemas.microsoft.com/office/drawing/2014/main" id="{649C2AF2-0EA4-4CD0-A9E4-4D7417362E42}"/>
              </a:ext>
            </a:extLst>
          </p:cNvPr>
          <p:cNvSpPr/>
          <p:nvPr/>
        </p:nvSpPr>
        <p:spPr bwMode="auto">
          <a:xfrm>
            <a:off x="9829801" y="6005293"/>
            <a:ext cx="732575" cy="732575"/>
          </a:xfrm>
          <a:prstGeom prst="smileyFace">
            <a:avLst/>
          </a:prstGeom>
          <a:solidFill>
            <a:srgbClr val="FFFF00"/>
          </a:solidFill>
          <a:ln w="9525" cap="flat" cmpd="sng" algn="ctr">
            <a:solidFill>
              <a:srgbClr val="333399"/>
            </a:solidFill>
            <a:prstDash val="solid"/>
            <a:round/>
            <a:headEnd type="none" w="med" len="med"/>
            <a:tailEnd type="none" w="med" len="med"/>
          </a:ln>
          <a:effectLst>
            <a:outerShdw blurRad="50800" dist="38100" dir="5400000" algn="t" rotWithShape="0">
              <a:prstClr val="black">
                <a:alpha val="40000"/>
              </a:prstClr>
            </a:outerShdw>
          </a:effectLst>
        </p:spPr>
        <p:txBody>
          <a:bodyPr vert="horz" wrap="square" lIns="91440" tIns="45720" rIns="91440" bIns="45720" numCol="1" rtlCol="0" anchor="t" anchorCtr="0" compatLnSpc="1">
            <a:prstTxWarp prst="textNoShape">
              <a:avLst/>
            </a:prstTxWarp>
          </a:bodyPr>
          <a:lstStyle/>
          <a:p>
            <a:endParaRPr lang="vi-VN">
              <a:latin typeface="Arial" charset="0"/>
            </a:endParaRPr>
          </a:p>
        </p:txBody>
      </p:sp>
      <p:sp>
        <p:nvSpPr>
          <p:cNvPr id="9" name="TextBox 8">
            <a:extLst>
              <a:ext uri="{FF2B5EF4-FFF2-40B4-BE49-F238E27FC236}">
                <a16:creationId xmlns:a16="http://schemas.microsoft.com/office/drawing/2014/main" id="{3032BA56-D582-4F4B-9DD5-1268DC2DDC0F}"/>
              </a:ext>
            </a:extLst>
          </p:cNvPr>
          <p:cNvSpPr txBox="1"/>
          <p:nvPr/>
        </p:nvSpPr>
        <p:spPr>
          <a:xfrm>
            <a:off x="1004619" y="512549"/>
            <a:ext cx="1800762" cy="415498"/>
          </a:xfrm>
          <a:prstGeom prst="rect">
            <a:avLst/>
          </a:prstGeom>
          <a:noFill/>
        </p:spPr>
        <p:txBody>
          <a:bodyPr wrap="square">
            <a:spAutoFit/>
          </a:bodyPr>
          <a:lstStyle/>
          <a:p>
            <a:pPr>
              <a:defRPr/>
            </a:pPr>
            <a:r>
              <a:rPr lang="en-US" sz="2100" b="1">
                <a:ln w="0"/>
                <a:solidFill>
                  <a:srgbClr val="C00000"/>
                </a:solidFill>
              </a:rPr>
              <a:t>BÀI TẬP 10</a:t>
            </a:r>
            <a:endParaRPr lang="en-US" sz="2100" b="1" dirty="0">
              <a:ln w="0"/>
              <a:solidFill>
                <a:srgbClr val="C00000"/>
              </a:solidFill>
            </a:endParaRPr>
          </a:p>
        </p:txBody>
      </p:sp>
    </p:spTree>
    <p:extLst>
      <p:ext uri="{BB962C8B-B14F-4D97-AF65-F5344CB8AC3E}">
        <p14:creationId xmlns:p14="http://schemas.microsoft.com/office/powerpoint/2010/main" val="237545421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6">
                                            <p:bg/>
                                          </p:spTgt>
                                        </p:tgtEl>
                                        <p:attrNameLst>
                                          <p:attrName>style.visibility</p:attrName>
                                        </p:attrNameLst>
                                      </p:cBhvr>
                                      <p:to>
                                        <p:strVal val="visible"/>
                                      </p:to>
                                    </p:set>
                                    <p:animEffect transition="in" filter="wipe(left)">
                                      <p:cBhvr>
                                        <p:cTn id="13" dur="500"/>
                                        <p:tgtEl>
                                          <p:spTgt spid="6">
                                            <p:bg/>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wipe(left)">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wipe(left)">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wipe(left)">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wipe(left)">
                                      <p:cBhvr>
                                        <p:cTn id="33" dur="500"/>
                                        <p:tgtEl>
                                          <p:spTgt spid="6">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6">
                                            <p:txEl>
                                              <p:pRg st="4" end="4"/>
                                            </p:txEl>
                                          </p:spTgt>
                                        </p:tgtEl>
                                        <p:attrNameLst>
                                          <p:attrName>style.visibility</p:attrName>
                                        </p:attrNameLst>
                                      </p:cBhvr>
                                      <p:to>
                                        <p:strVal val="visible"/>
                                      </p:to>
                                    </p:set>
                                    <p:animEffect transition="in" filter="wipe(left)">
                                      <p:cBhvr>
                                        <p:cTn id="38" dur="500"/>
                                        <p:tgtEl>
                                          <p:spTgt spid="6">
                                            <p:txEl>
                                              <p:pRg st="4" end="4"/>
                                            </p:txEl>
                                          </p:spTgt>
                                        </p:tgtEl>
                                      </p:cBhvr>
                                    </p:animEffect>
                                  </p:childTnLst>
                                </p:cTn>
                              </p:par>
                            </p:childTnLst>
                          </p:cTn>
                        </p:par>
                      </p:childTnLst>
                    </p:cTn>
                  </p:par>
                </p:childTnLst>
              </p:cTn>
              <p:nextCondLst>
                <p:cond evt="onClick" delay="0">
                  <p:tgtEl>
                    <p:spTgt spid="8"/>
                  </p:tgtEl>
                </p:cond>
              </p:nextCondLst>
            </p:seq>
          </p:childTnLst>
        </p:cTn>
      </p:par>
    </p:tnLst>
    <p:bldLst>
      <p:bldP spid="6" grpId="0" build="p" animBg="1"/>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D6AF293-EA2E-4169-8B8C-2531750CDF9A}"/>
              </a:ext>
            </a:extLst>
          </p:cNvPr>
          <p:cNvSpPr/>
          <p:nvPr/>
        </p:nvSpPr>
        <p:spPr>
          <a:xfrm>
            <a:off x="1637831" y="592012"/>
            <a:ext cx="8273608" cy="1953420"/>
          </a:xfrm>
          <a:prstGeom prst="rect">
            <a:avLst/>
          </a:prstGeom>
        </p:spPr>
        <p:txBody>
          <a:bodyPr wrap="square">
            <a:spAutoFit/>
          </a:bodyPr>
          <a:lstStyle/>
          <a:p>
            <a:pPr>
              <a:lnSpc>
                <a:spcPct val="150000"/>
              </a:lnSpc>
            </a:pPr>
            <a:r>
              <a:rPr lang="vi-VN" sz="2800" dirty="0">
                <a:latin typeface="Times New Roman" panose="02020603050405020304" pitchFamily="18" charset="0"/>
                <a:ea typeface="Arial" panose="020B0604020202020204" pitchFamily="34" charset="0"/>
              </a:rPr>
              <a:t>	Treo một vật khối lượng </a:t>
            </a:r>
            <a:r>
              <a:rPr lang="vi-VN" sz="2800" i="1" dirty="0">
                <a:latin typeface="Times New Roman" panose="02020603050405020304" pitchFamily="18" charset="0"/>
                <a:ea typeface="Arial" panose="020B0604020202020204" pitchFamily="34" charset="0"/>
              </a:rPr>
              <a:t>m</a:t>
            </a:r>
            <a:r>
              <a:rPr lang="vi-VN" sz="2800" dirty="0">
                <a:latin typeface="Times New Roman" panose="02020603050405020304" pitchFamily="18" charset="0"/>
                <a:ea typeface="Arial" panose="020B0604020202020204" pitchFamily="34" charset="0"/>
              </a:rPr>
              <a:t> </a:t>
            </a:r>
            <a:r>
              <a:rPr lang="vi-VN" sz="2800">
                <a:latin typeface="Times New Roman" panose="02020603050405020304" pitchFamily="18" charset="0"/>
                <a:ea typeface="Arial" panose="020B0604020202020204" pitchFamily="34" charset="0"/>
              </a:rPr>
              <a:t>= 234 </a:t>
            </a:r>
            <a:r>
              <a:rPr lang="vi-VN" sz="2800" dirty="0">
                <a:latin typeface="Times New Roman" panose="02020603050405020304" pitchFamily="18" charset="0"/>
                <a:ea typeface="Arial" panose="020B0604020202020204" pitchFamily="34" charset="0"/>
              </a:rPr>
              <a:t>kg vào một lò xo có độ cứng </a:t>
            </a:r>
            <a:r>
              <a:rPr lang="vi-VN" sz="2800" i="1" dirty="0">
                <a:latin typeface="Times New Roman" panose="02020603050405020304" pitchFamily="18" charset="0"/>
                <a:ea typeface="Arial" panose="020B0604020202020204" pitchFamily="34" charset="0"/>
              </a:rPr>
              <a:t>k</a:t>
            </a:r>
            <a:r>
              <a:rPr lang="vi-VN" sz="2800" dirty="0">
                <a:latin typeface="Times New Roman" panose="02020603050405020304" pitchFamily="18" charset="0"/>
                <a:ea typeface="Arial" panose="020B0604020202020204" pitchFamily="34" charset="0"/>
              </a:rPr>
              <a:t> </a:t>
            </a:r>
            <a:r>
              <a:rPr lang="vi-VN" sz="2800">
                <a:latin typeface="Times New Roman" panose="02020603050405020304" pitchFamily="18" charset="0"/>
                <a:ea typeface="Arial" panose="020B0604020202020204" pitchFamily="34" charset="0"/>
              </a:rPr>
              <a:t>= 13 582 </a:t>
            </a:r>
            <a:r>
              <a:rPr lang="vi-VN" sz="2800" dirty="0">
                <a:latin typeface="Times New Roman" panose="02020603050405020304" pitchFamily="18" charset="0"/>
                <a:ea typeface="Arial" panose="020B0604020202020204" pitchFamily="34" charset="0"/>
              </a:rPr>
              <a:t>N/m làm lò xo giãn ra một đoạn </a:t>
            </a:r>
            <a:r>
              <a:rPr lang="vi-VN" sz="2800" i="1" dirty="0">
                <a:latin typeface="Times New Roman" panose="02020603050405020304" pitchFamily="18" charset="0"/>
                <a:ea typeface="Arial" panose="020B0604020202020204" pitchFamily="34" charset="0"/>
                <a:cs typeface="Times New Roman" panose="02020603050405020304" pitchFamily="18" charset="0"/>
                <a:sym typeface="Symbol" panose="05050102010706020507" pitchFamily="18" charset="2"/>
              </a:rPr>
              <a:t></a:t>
            </a:r>
            <a:r>
              <a:rPr lang="vi-VN" sz="2800" i="1" dirty="0">
                <a:latin typeface="Times New Roman" panose="02020603050405020304" pitchFamily="18" charset="0"/>
                <a:ea typeface="Arial" panose="020B0604020202020204" pitchFamily="34" charset="0"/>
              </a:rPr>
              <a:t>l</a:t>
            </a:r>
            <a:r>
              <a:rPr lang="vi-VN" sz="2800" dirty="0">
                <a:latin typeface="Times New Roman" panose="02020603050405020304" pitchFamily="18" charset="0"/>
                <a:ea typeface="Arial" panose="020B0604020202020204" pitchFamily="34" charset="0"/>
              </a:rPr>
              <a:t> bao nhiêu khi đạt cân bằng? Cho </a:t>
            </a:r>
            <a:r>
              <a:rPr lang="vi-VN" sz="2800" i="1" dirty="0">
                <a:latin typeface="Times New Roman" panose="02020603050405020304" pitchFamily="18" charset="0"/>
                <a:ea typeface="Arial" panose="020B0604020202020204" pitchFamily="34" charset="0"/>
              </a:rPr>
              <a:t>g</a:t>
            </a:r>
            <a:r>
              <a:rPr lang="vi-VN" sz="2800" dirty="0">
                <a:latin typeface="Times New Roman" panose="02020603050405020304" pitchFamily="18" charset="0"/>
                <a:ea typeface="Arial" panose="020B0604020202020204" pitchFamily="34" charset="0"/>
              </a:rPr>
              <a:t> = 9,89 m/s</a:t>
            </a:r>
            <a:r>
              <a:rPr lang="vi-VN" sz="2800" baseline="30000" dirty="0">
                <a:latin typeface="Times New Roman" panose="02020603050405020304" pitchFamily="18" charset="0"/>
                <a:ea typeface="Arial" panose="020B0604020202020204" pitchFamily="34" charset="0"/>
              </a:rPr>
              <a:t>2­</a:t>
            </a:r>
            <a:r>
              <a:rPr lang="vi-VN" sz="2800" dirty="0">
                <a:latin typeface="Times New Roman" panose="02020603050405020304" pitchFamily="18" charset="0"/>
                <a:ea typeface="Arial" panose="020B0604020202020204" pitchFamily="34" charset="0"/>
              </a:rPr>
              <a:t>.</a:t>
            </a:r>
            <a:endParaRPr lang="vi-VN" sz="2800" dirty="0"/>
          </a:p>
        </p:txBody>
      </p:sp>
      <p:sp>
        <p:nvSpPr>
          <p:cNvPr id="6" name="Title 1">
            <a:extLst>
              <a:ext uri="{FF2B5EF4-FFF2-40B4-BE49-F238E27FC236}">
                <a16:creationId xmlns:a16="http://schemas.microsoft.com/office/drawing/2014/main" id="{D79E2008-B21B-4775-A020-1AB513546656}"/>
              </a:ext>
            </a:extLst>
          </p:cNvPr>
          <p:cNvSpPr txBox="1">
            <a:spLocks/>
          </p:cNvSpPr>
          <p:nvPr/>
        </p:nvSpPr>
        <p:spPr>
          <a:xfrm>
            <a:off x="1637831" y="2895601"/>
            <a:ext cx="2361028" cy="3226617"/>
          </a:xfrm>
          <a:prstGeom prst="rect">
            <a:avLst/>
          </a:prstGeom>
          <a:solidFill>
            <a:schemeClr val="accent1">
              <a:lumMod val="20000"/>
              <a:lumOff val="80000"/>
            </a:schemeClr>
          </a:solidFill>
          <a:ln>
            <a:solidFill>
              <a:schemeClr val="accent2">
                <a:lumMod val="20000"/>
                <a:lumOff val="80000"/>
              </a:schemeClr>
            </a:solidFill>
          </a:ln>
        </p:spPr>
        <p:txBody>
          <a:bodyPr vert="horz" lIns="91440" tIns="45720" rIns="91440" bIns="45720" rtlCol="0" anchor="ct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3600" b="1">
                <a:latin typeface="Times New Roman" panose="02020603050405020304" pitchFamily="18" charset="0"/>
                <a:cs typeface="Times New Roman" panose="02020603050405020304" pitchFamily="18" charset="0"/>
              </a:rPr>
              <a:t>TT</a:t>
            </a:r>
            <a:r>
              <a:rPr lang="en-US" sz="3600">
                <a:latin typeface="Times New Roman" panose="02020603050405020304" pitchFamily="18" charset="0"/>
                <a:cs typeface="Times New Roman" panose="02020603050405020304" pitchFamily="18" charset="0"/>
              </a:rPr>
              <a:t>: </a:t>
            </a:r>
          </a:p>
          <a:p>
            <a:pPr>
              <a:lnSpc>
                <a:spcPct val="150000"/>
              </a:lnSpc>
            </a:pPr>
            <a:r>
              <a:rPr lang="vi-VN" sz="3600" i="1">
                <a:solidFill>
                  <a:schemeClr val="accent6"/>
                </a:solidFill>
                <a:latin typeface="Times New Roman" panose="02020603050405020304" pitchFamily="18" charset="0"/>
                <a:ea typeface="Arial" panose="020B0604020202020204" pitchFamily="34" charset="0"/>
                <a:cs typeface="Times New Roman" panose="02020603050405020304" pitchFamily="18" charset="0"/>
              </a:rPr>
              <a:t>m</a:t>
            </a:r>
            <a:r>
              <a:rPr lang="vi-VN" sz="3600">
                <a:solidFill>
                  <a:schemeClr val="accent6"/>
                </a:solidFill>
                <a:latin typeface="Times New Roman" panose="02020603050405020304" pitchFamily="18" charset="0"/>
                <a:ea typeface="Arial" panose="020B0604020202020204" pitchFamily="34" charset="0"/>
                <a:cs typeface="Times New Roman" panose="02020603050405020304" pitchFamily="18" charset="0"/>
              </a:rPr>
              <a:t> = 234 kg</a:t>
            </a:r>
          </a:p>
          <a:p>
            <a:pPr>
              <a:lnSpc>
                <a:spcPct val="150000"/>
              </a:lnSpc>
            </a:pPr>
            <a:r>
              <a:rPr lang="vi-VN" sz="3600" i="1">
                <a:solidFill>
                  <a:schemeClr val="accent6"/>
                </a:solidFill>
                <a:latin typeface="Times New Roman" panose="02020603050405020304" pitchFamily="18" charset="0"/>
                <a:ea typeface="Arial" panose="020B0604020202020204" pitchFamily="34" charset="0"/>
                <a:cs typeface="Times New Roman" panose="02020603050405020304" pitchFamily="18" charset="0"/>
              </a:rPr>
              <a:t>k</a:t>
            </a:r>
            <a:r>
              <a:rPr lang="vi-VN" sz="3600">
                <a:solidFill>
                  <a:schemeClr val="accent6"/>
                </a:solidFill>
                <a:latin typeface="Times New Roman" panose="02020603050405020304" pitchFamily="18" charset="0"/>
                <a:ea typeface="Arial" panose="020B0604020202020204" pitchFamily="34" charset="0"/>
                <a:cs typeface="Times New Roman" panose="02020603050405020304" pitchFamily="18" charset="0"/>
              </a:rPr>
              <a:t> = 13 582 N/m</a:t>
            </a:r>
          </a:p>
          <a:p>
            <a:pPr>
              <a:lnSpc>
                <a:spcPct val="150000"/>
              </a:lnSpc>
            </a:pPr>
            <a:r>
              <a:rPr lang="vi-VN" sz="3600" i="1">
                <a:solidFill>
                  <a:srgbClr val="7030A0"/>
                </a:solidFill>
                <a:latin typeface="Times New Roman" panose="02020603050405020304" pitchFamily="18" charset="0"/>
                <a:ea typeface="Arial" panose="020B0604020202020204" pitchFamily="34" charset="0"/>
              </a:rPr>
              <a:t>g</a:t>
            </a:r>
            <a:r>
              <a:rPr lang="vi-VN" sz="3600">
                <a:solidFill>
                  <a:srgbClr val="7030A0"/>
                </a:solidFill>
                <a:latin typeface="Times New Roman" panose="02020603050405020304" pitchFamily="18" charset="0"/>
                <a:ea typeface="Arial" panose="020B0604020202020204" pitchFamily="34" charset="0"/>
              </a:rPr>
              <a:t> = 9,89 m/s</a:t>
            </a:r>
            <a:r>
              <a:rPr lang="vi-VN" sz="3600" baseline="30000">
                <a:solidFill>
                  <a:srgbClr val="7030A0"/>
                </a:solidFill>
                <a:latin typeface="Times New Roman" panose="02020603050405020304" pitchFamily="18" charset="0"/>
                <a:ea typeface="Arial" panose="020B0604020202020204" pitchFamily="34" charset="0"/>
              </a:rPr>
              <a:t>2</a:t>
            </a:r>
            <a:endParaRPr lang="vi-VN" sz="3600">
              <a:solidFill>
                <a:srgbClr val="7030A0"/>
              </a:solidFill>
              <a:latin typeface="Times New Roman" panose="02020603050405020304" pitchFamily="18" charset="0"/>
              <a:ea typeface="Arial" panose="020B0604020202020204" pitchFamily="34" charset="0"/>
              <a:cs typeface="Times New Roman" panose="02020603050405020304" pitchFamily="18" charset="0"/>
            </a:endParaRPr>
          </a:p>
          <a:p>
            <a:pPr>
              <a:lnSpc>
                <a:spcPct val="150000"/>
              </a:lnSpc>
            </a:pPr>
            <a:r>
              <a:rPr lang="vi-VN" sz="3600" i="1">
                <a:solidFill>
                  <a:srgbClr val="FF3300"/>
                </a:solidFill>
                <a:latin typeface="Times New Roman" panose="02020603050405020304" pitchFamily="18" charset="0"/>
                <a:ea typeface="Arial" panose="020B0604020202020204" pitchFamily="34" charset="0"/>
              </a:rPr>
              <a:t>|</a:t>
            </a:r>
            <a:r>
              <a:rPr lang="vi-VN" sz="3600" i="1">
                <a:solidFill>
                  <a:srgbClr val="FF3300"/>
                </a:solidFill>
                <a:latin typeface="Times New Roman" panose="02020603050405020304" pitchFamily="18" charset="0"/>
                <a:ea typeface="Arial" panose="020B0604020202020204" pitchFamily="34" charset="0"/>
                <a:cs typeface="Times New Roman" panose="02020603050405020304" pitchFamily="18" charset="0"/>
                <a:sym typeface="Symbol" panose="05050102010706020507" pitchFamily="18" charset="2"/>
              </a:rPr>
              <a:t></a:t>
            </a:r>
            <a:r>
              <a:rPr lang="vi-VN" sz="3600" i="1">
                <a:solidFill>
                  <a:srgbClr val="FF3300"/>
                </a:solidFill>
                <a:latin typeface="Times New Roman" panose="02020603050405020304" pitchFamily="18" charset="0"/>
                <a:ea typeface="Arial" panose="020B0604020202020204" pitchFamily="34" charset="0"/>
              </a:rPr>
              <a:t>l|</a:t>
            </a:r>
            <a:r>
              <a:rPr lang="vi-VN" sz="3600">
                <a:solidFill>
                  <a:srgbClr val="FF3300"/>
                </a:solidFill>
                <a:latin typeface="Times New Roman" panose="02020603050405020304" pitchFamily="18" charset="0"/>
                <a:ea typeface="Arial" panose="020B0604020202020204" pitchFamily="34" charset="0"/>
              </a:rPr>
              <a:t> </a:t>
            </a:r>
            <a:r>
              <a:rPr lang="vi-VN" sz="3600">
                <a:solidFill>
                  <a:srgbClr val="FF3300"/>
                </a:solidFill>
                <a:latin typeface="Times New Roman" panose="02020603050405020304" pitchFamily="18" charset="0"/>
                <a:ea typeface="Arial" panose="020B0604020202020204" pitchFamily="34" charset="0"/>
                <a:cs typeface="Times New Roman" panose="02020603050405020304" pitchFamily="18" charset="0"/>
              </a:rPr>
              <a:t>= </a:t>
            </a:r>
            <a:r>
              <a:rPr lang="en-US" sz="3600">
                <a:solidFill>
                  <a:srgbClr val="FF3300"/>
                </a:solidFill>
                <a:latin typeface="Times New Roman" panose="02020603050405020304" pitchFamily="18" charset="0"/>
                <a:cs typeface="Times New Roman" panose="02020603050405020304" pitchFamily="18" charset="0"/>
              </a:rPr>
              <a:t>? </a:t>
            </a:r>
            <a:endParaRPr lang="en-US" sz="3600" dirty="0">
              <a:solidFill>
                <a:srgbClr val="FF3300"/>
              </a:solidFill>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F652DF10-2A74-492A-BCE5-A059898CE274}"/>
              </a:ext>
            </a:extLst>
          </p:cNvPr>
          <p:cNvSpPr txBox="1">
            <a:spLocks/>
          </p:cNvSpPr>
          <p:nvPr/>
        </p:nvSpPr>
        <p:spPr>
          <a:xfrm>
            <a:off x="4114800" y="2819400"/>
            <a:ext cx="6172200" cy="34465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3200" b="1">
                <a:latin typeface="Times New Roman" panose="02020603050405020304" pitchFamily="18" charset="0"/>
                <a:cs typeface="Times New Roman" panose="02020603050405020304" pitchFamily="18" charset="0"/>
              </a:rPr>
              <a:t>Giải</a:t>
            </a:r>
            <a:r>
              <a:rPr lang="en-US" sz="3200">
                <a:latin typeface="Times New Roman" panose="02020603050405020304" pitchFamily="18" charset="0"/>
                <a:cs typeface="Times New Roman" panose="02020603050405020304" pitchFamily="18" charset="0"/>
              </a:rPr>
              <a:t>:</a:t>
            </a:r>
            <a:r>
              <a:rPr lang="vi-VN" sz="3200">
                <a:latin typeface="Times New Roman" panose="02020603050405020304" pitchFamily="18" charset="0"/>
                <a:cs typeface="Times New Roman" panose="02020603050405020304" pitchFamily="18" charset="0"/>
              </a:rPr>
              <a:t>   </a:t>
            </a:r>
            <a:r>
              <a:rPr lang="en-US" sz="3200">
                <a:solidFill>
                  <a:srgbClr val="00B0F0"/>
                </a:solidFill>
                <a:latin typeface="Times New Roman" panose="02020603050405020304" pitchFamily="18" charset="0"/>
                <a:ea typeface="Arial" panose="020B0604020202020204" pitchFamily="34" charset="0"/>
                <a:cs typeface="Times New Roman" panose="02020603050405020304" pitchFamily="18" charset="0"/>
              </a:rPr>
              <a:t>Khi đạt cân bằng:   </a:t>
            </a:r>
          </a:p>
          <a:p>
            <a:pPr algn="ctr">
              <a:lnSpc>
                <a:spcPct val="107000"/>
              </a:lnSpc>
            </a:pPr>
            <a:r>
              <a:rPr lang="en-US" sz="3200" b="1" i="1">
                <a:solidFill>
                  <a:srgbClr val="FF0000"/>
                </a:solidFill>
                <a:latin typeface="Times New Roman" panose="02020603050405020304" pitchFamily="18" charset="0"/>
                <a:ea typeface="Arial" panose="020B0604020202020204" pitchFamily="34" charset="0"/>
                <a:cs typeface="Times New Roman" panose="02020603050405020304" pitchFamily="18" charset="0"/>
              </a:rPr>
              <a:t>P = F</a:t>
            </a:r>
            <a:r>
              <a:rPr lang="en-US" sz="3200" b="1" i="1" baseline="-25000">
                <a:solidFill>
                  <a:srgbClr val="FF0000"/>
                </a:solidFill>
                <a:latin typeface="Times New Roman" panose="02020603050405020304" pitchFamily="18" charset="0"/>
                <a:ea typeface="Arial" panose="020B0604020202020204" pitchFamily="34" charset="0"/>
                <a:cs typeface="Times New Roman" panose="02020603050405020304" pitchFamily="18" charset="0"/>
              </a:rPr>
              <a:t>đh</a:t>
            </a:r>
          </a:p>
          <a:p>
            <a:pPr>
              <a:lnSpc>
                <a:spcPct val="150000"/>
              </a:lnSpc>
            </a:pPr>
            <a:r>
              <a:rPr lang="vi-VN" sz="3200" b="1" i="1">
                <a:solidFill>
                  <a:srgbClr val="FF3300"/>
                </a:solidFill>
                <a:latin typeface="Times New Roman" panose="02020603050405020304" pitchFamily="18" charset="0"/>
                <a:cs typeface="Times New Roman" panose="02020603050405020304" pitchFamily="18" charset="0"/>
              </a:rPr>
              <a:t>		   mg = k | </a:t>
            </a:r>
            <a:r>
              <a:rPr lang="vi-VN" sz="3200" b="1" i="1">
                <a:solidFill>
                  <a:srgbClr val="FF3300"/>
                </a:solidFill>
                <a:latin typeface="Times New Roman" panose="02020603050405020304" pitchFamily="18" charset="0"/>
                <a:cs typeface="Times New Roman" panose="02020603050405020304" pitchFamily="18" charset="0"/>
                <a:sym typeface="Symbol" panose="05050102010706020507" pitchFamily="18" charset="2"/>
              </a:rPr>
              <a:t>l |</a:t>
            </a:r>
          </a:p>
          <a:p>
            <a:pPr>
              <a:lnSpc>
                <a:spcPct val="150000"/>
              </a:lnSpc>
            </a:pPr>
            <a:r>
              <a:rPr lang="vi-VN"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234 . 9,89</a:t>
            </a:r>
            <a:r>
              <a:rPr lang="vi-VN" sz="3200">
                <a:solidFill>
                  <a:srgbClr val="00B0F0"/>
                </a:solidFill>
                <a:latin typeface="Times New Roman" panose="02020603050405020304" pitchFamily="18" charset="0"/>
                <a:cs typeface="Times New Roman" panose="02020603050405020304" pitchFamily="18" charset="0"/>
              </a:rPr>
              <a:t> = 13582 . </a:t>
            </a:r>
            <a:r>
              <a:rPr lang="vi-VN" sz="3200" b="1" i="1">
                <a:solidFill>
                  <a:srgbClr val="FF3300"/>
                </a:solidFill>
                <a:latin typeface="Times New Roman" panose="02020603050405020304" pitchFamily="18" charset="0"/>
                <a:cs typeface="Times New Roman" panose="02020603050405020304" pitchFamily="18" charset="0"/>
                <a:sym typeface="Symbol" panose="05050102010706020507" pitchFamily="18" charset="2"/>
              </a:rPr>
              <a:t>l </a:t>
            </a:r>
            <a:endParaRPr lang="en-US" sz="3200">
              <a:solidFill>
                <a:srgbClr val="00B0F0"/>
              </a:solidFill>
              <a:latin typeface="Times New Roman" panose="02020603050405020304" pitchFamily="18" charset="0"/>
              <a:cs typeface="Times New Roman" panose="02020603050405020304" pitchFamily="18" charset="0"/>
              <a:sym typeface="Symbol" panose="05050102010706020507" pitchFamily="18" charset="2"/>
            </a:endParaRPr>
          </a:p>
          <a:p>
            <a:pPr>
              <a:lnSpc>
                <a:spcPct val="150000"/>
              </a:lnSpc>
            </a:pPr>
            <a:r>
              <a:rPr lang="vi-VN"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vi-VN"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vi-VN" sz="3200" b="1" i="1">
                <a:solidFill>
                  <a:srgbClr val="FF3300"/>
                </a:solidFill>
                <a:latin typeface="Times New Roman" panose="02020603050405020304" pitchFamily="18" charset="0"/>
                <a:cs typeface="Times New Roman" panose="02020603050405020304" pitchFamily="18" charset="0"/>
                <a:sym typeface="Symbol" panose="05050102010706020507" pitchFamily="18" charset="2"/>
              </a:rPr>
              <a:t>l</a:t>
            </a:r>
            <a:r>
              <a:rPr lang="en-US" sz="3200">
                <a:solidFill>
                  <a:srgbClr val="00B0F0"/>
                </a:solidFill>
                <a:latin typeface="Times New Roman" panose="02020603050405020304" pitchFamily="18" charset="0"/>
                <a:cs typeface="Times New Roman" panose="02020603050405020304" pitchFamily="18" charset="0"/>
                <a:sym typeface="Symbol" panose="05050102010706020507" pitchFamily="18" charset="2"/>
              </a:rPr>
              <a:t>  </a:t>
            </a:r>
            <a:r>
              <a:rPr lang="en-US" sz="3200">
                <a:solidFill>
                  <a:srgbClr val="00B0F0"/>
                </a:solidFill>
                <a:latin typeface="Times New Roman" panose="02020603050405020304" pitchFamily="18" charset="0"/>
                <a:cs typeface="Times New Roman" panose="02020603050405020304" pitchFamily="18" charset="0"/>
              </a:rPr>
              <a:t> 0,17 m</a:t>
            </a:r>
            <a:endParaRPr lang="en-US" sz="3200" baseline="30000">
              <a:solidFill>
                <a:srgbClr val="00B0F0"/>
              </a:solidFill>
              <a:latin typeface="Times New Roman" panose="02020603050405020304" pitchFamily="18" charset="0"/>
              <a:cs typeface="Times New Roman" panose="02020603050405020304" pitchFamily="18" charset="0"/>
            </a:endParaRPr>
          </a:p>
        </p:txBody>
      </p:sp>
      <p:sp>
        <p:nvSpPr>
          <p:cNvPr id="8" name="Smiley Face 7">
            <a:extLst>
              <a:ext uri="{FF2B5EF4-FFF2-40B4-BE49-F238E27FC236}">
                <a16:creationId xmlns:a16="http://schemas.microsoft.com/office/drawing/2014/main" id="{FDB27F39-9FEF-4B02-B8EB-C681A8267F25}"/>
              </a:ext>
            </a:extLst>
          </p:cNvPr>
          <p:cNvSpPr/>
          <p:nvPr/>
        </p:nvSpPr>
        <p:spPr bwMode="auto">
          <a:xfrm>
            <a:off x="9829801" y="6005293"/>
            <a:ext cx="732575" cy="732575"/>
          </a:xfrm>
          <a:prstGeom prst="smileyFace">
            <a:avLst/>
          </a:prstGeom>
          <a:solidFill>
            <a:srgbClr val="FFFF00"/>
          </a:solidFill>
          <a:ln w="9525" cap="flat" cmpd="sng" algn="ctr">
            <a:solidFill>
              <a:srgbClr val="333399"/>
            </a:solidFill>
            <a:prstDash val="solid"/>
            <a:round/>
            <a:headEnd type="none" w="med" len="med"/>
            <a:tailEnd type="none" w="med" len="med"/>
          </a:ln>
          <a:effectLst>
            <a:outerShdw blurRad="50800" dist="38100" dir="5400000" algn="t" rotWithShape="0">
              <a:prstClr val="black">
                <a:alpha val="40000"/>
              </a:prstClr>
            </a:outerShdw>
          </a:effectLst>
        </p:spPr>
        <p:txBody>
          <a:bodyPr vert="horz" wrap="square" lIns="91440" tIns="45720" rIns="91440" bIns="45720" numCol="1" rtlCol="0" anchor="t" anchorCtr="0" compatLnSpc="1">
            <a:prstTxWarp prst="textNoShape">
              <a:avLst/>
            </a:prstTxWarp>
          </a:bodyPr>
          <a:lstStyle/>
          <a:p>
            <a:endParaRPr lang="vi-VN">
              <a:latin typeface="Arial" charset="0"/>
            </a:endParaRPr>
          </a:p>
        </p:txBody>
      </p:sp>
      <p:sp>
        <p:nvSpPr>
          <p:cNvPr id="9" name="TextBox 8">
            <a:extLst>
              <a:ext uri="{FF2B5EF4-FFF2-40B4-BE49-F238E27FC236}">
                <a16:creationId xmlns:a16="http://schemas.microsoft.com/office/drawing/2014/main" id="{3ACE3D4F-75D0-48E3-86C4-573CD88341F6}"/>
              </a:ext>
            </a:extLst>
          </p:cNvPr>
          <p:cNvSpPr txBox="1"/>
          <p:nvPr/>
        </p:nvSpPr>
        <p:spPr>
          <a:xfrm>
            <a:off x="1004619" y="512549"/>
            <a:ext cx="1800762" cy="415498"/>
          </a:xfrm>
          <a:prstGeom prst="rect">
            <a:avLst/>
          </a:prstGeom>
          <a:noFill/>
        </p:spPr>
        <p:txBody>
          <a:bodyPr wrap="square">
            <a:spAutoFit/>
          </a:bodyPr>
          <a:lstStyle/>
          <a:p>
            <a:pPr>
              <a:defRPr/>
            </a:pPr>
            <a:r>
              <a:rPr lang="en-US" sz="2100" b="1">
                <a:ln w="0"/>
                <a:solidFill>
                  <a:srgbClr val="C00000"/>
                </a:solidFill>
              </a:rPr>
              <a:t>BÀI TẬP 11</a:t>
            </a:r>
            <a:endParaRPr lang="en-US" sz="2100" b="1" dirty="0">
              <a:ln w="0"/>
              <a:solidFill>
                <a:srgbClr val="C00000"/>
              </a:solidFill>
            </a:endParaRPr>
          </a:p>
        </p:txBody>
      </p:sp>
    </p:spTree>
    <p:extLst>
      <p:ext uri="{BB962C8B-B14F-4D97-AF65-F5344CB8AC3E}">
        <p14:creationId xmlns:p14="http://schemas.microsoft.com/office/powerpoint/2010/main" val="246303261"/>
      </p:ext>
    </p:extLst>
  </p:cSld>
  <p:clrMapOvr>
    <a:masterClrMapping/>
  </p:clrMapOvr>
  <p:transition>
    <p:fade/>
  </p:transition>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Effect transition="in" filter="wipe(left)">
                                      <p:cBhvr>
                                        <p:cTn id="11" dur="500"/>
                                        <p:tgtEl>
                                          <p:spTgt spid="7">
                                            <p:txEl>
                                              <p:pRg st="1" end="1"/>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wipe(left)">
                                      <p:cBhvr>
                                        <p:cTn id="15" dur="500"/>
                                        <p:tgtEl>
                                          <p:spTgt spid="7">
                                            <p:txEl>
                                              <p:pRg st="2" end="2"/>
                                            </p:tx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wipe(left)">
                                      <p:cBhvr>
                                        <p:cTn id="19" dur="500"/>
                                        <p:tgtEl>
                                          <p:spTgt spid="7">
                                            <p:txEl>
                                              <p:pRg st="3" end="3"/>
                                            </p:tx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animEffect transition="in" filter="wipe(left)">
                                      <p:cBhvr>
                                        <p:cTn id="23" dur="500"/>
                                        <p:tgtEl>
                                          <p:spTgt spid="7">
                                            <p:txEl>
                                              <p:pRg st="4" end="4"/>
                                            </p:txEl>
                                          </p:spTgt>
                                        </p:tgtEl>
                                      </p:cBhvr>
                                    </p:animEffect>
                                  </p:childTnLst>
                                </p:cTn>
                              </p:par>
                            </p:childTnLst>
                          </p:cTn>
                        </p:par>
                      </p:childTnLst>
                    </p:cTn>
                  </p:par>
                </p:childTnLst>
              </p:cTn>
              <p:nextCondLst>
                <p:cond evt="onClick" delay="0">
                  <p:tgtEl>
                    <p:spTgt spid="6"/>
                  </p:tgtEl>
                </p:cond>
              </p:nextCondLst>
            </p:seq>
            <p:seq concurrent="1" nextAc="seek">
              <p:cTn id="24" restart="whenNotActive" fill="hold" evtFilter="cancelBubble" nodeType="interactiveSeq">
                <p:stCondLst>
                  <p:cond evt="onClick" delay="0">
                    <p:tgtEl>
                      <p:spTgt spid="8"/>
                    </p:tgtEl>
                  </p:cond>
                </p:stCondLst>
                <p:endSync evt="end" delay="0">
                  <p:rtn val="all"/>
                </p:endSync>
                <p:childTnLst>
                  <p:par>
                    <p:cTn id="25" fill="hold">
                      <p:stCondLst>
                        <p:cond delay="0"/>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6">
                                            <p:bg/>
                                          </p:spTgt>
                                        </p:tgtEl>
                                        <p:attrNameLst>
                                          <p:attrName>style.visibility</p:attrName>
                                        </p:attrNameLst>
                                      </p:cBhvr>
                                      <p:to>
                                        <p:strVal val="visible"/>
                                      </p:to>
                                    </p:set>
                                    <p:animEffect transition="in" filter="wipe(left)">
                                      <p:cBhvr>
                                        <p:cTn id="29" dur="500"/>
                                        <p:tgtEl>
                                          <p:spTgt spid="6">
                                            <p:bg/>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6">
                                            <p:txEl>
                                              <p:pRg st="0" end="0"/>
                                            </p:txEl>
                                          </p:spTgt>
                                        </p:tgtEl>
                                        <p:attrNameLst>
                                          <p:attrName>style.visibility</p:attrName>
                                        </p:attrNameLst>
                                      </p:cBhvr>
                                      <p:to>
                                        <p:strVal val="visible"/>
                                      </p:to>
                                    </p:set>
                                    <p:animEffect transition="in" filter="wipe(left)">
                                      <p:cBhvr>
                                        <p:cTn id="34" dur="500"/>
                                        <p:tgtEl>
                                          <p:spTgt spid="6">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6">
                                            <p:txEl>
                                              <p:pRg st="1" end="1"/>
                                            </p:txEl>
                                          </p:spTgt>
                                        </p:tgtEl>
                                        <p:attrNameLst>
                                          <p:attrName>style.visibility</p:attrName>
                                        </p:attrNameLst>
                                      </p:cBhvr>
                                      <p:to>
                                        <p:strVal val="visible"/>
                                      </p:to>
                                    </p:set>
                                    <p:animEffect transition="in" filter="wipe(left)">
                                      <p:cBhvr>
                                        <p:cTn id="39" dur="500"/>
                                        <p:tgtEl>
                                          <p:spTgt spid="6">
                                            <p:txEl>
                                              <p:pRg st="1" end="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6">
                                            <p:txEl>
                                              <p:pRg st="2" end="2"/>
                                            </p:txEl>
                                          </p:spTgt>
                                        </p:tgtEl>
                                        <p:attrNameLst>
                                          <p:attrName>style.visibility</p:attrName>
                                        </p:attrNameLst>
                                      </p:cBhvr>
                                      <p:to>
                                        <p:strVal val="visible"/>
                                      </p:to>
                                    </p:set>
                                    <p:animEffect transition="in" filter="wipe(left)">
                                      <p:cBhvr>
                                        <p:cTn id="44" dur="500"/>
                                        <p:tgtEl>
                                          <p:spTgt spid="6">
                                            <p:txEl>
                                              <p:pRg st="2" end="2"/>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6">
                                            <p:txEl>
                                              <p:pRg st="3" end="3"/>
                                            </p:txEl>
                                          </p:spTgt>
                                        </p:tgtEl>
                                        <p:attrNameLst>
                                          <p:attrName>style.visibility</p:attrName>
                                        </p:attrNameLst>
                                      </p:cBhvr>
                                      <p:to>
                                        <p:strVal val="visible"/>
                                      </p:to>
                                    </p:set>
                                    <p:animEffect transition="in" filter="wipe(left)">
                                      <p:cBhvr>
                                        <p:cTn id="49" dur="500"/>
                                        <p:tgtEl>
                                          <p:spTgt spid="6">
                                            <p:txEl>
                                              <p:pRg st="3" end="3"/>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6">
                                            <p:txEl>
                                              <p:pRg st="4" end="4"/>
                                            </p:txEl>
                                          </p:spTgt>
                                        </p:tgtEl>
                                        <p:attrNameLst>
                                          <p:attrName>style.visibility</p:attrName>
                                        </p:attrNameLst>
                                      </p:cBhvr>
                                      <p:to>
                                        <p:strVal val="visible"/>
                                      </p:to>
                                    </p:set>
                                    <p:animEffect transition="in" filter="wipe(left)">
                                      <p:cBhvr>
                                        <p:cTn id="54" dur="500"/>
                                        <p:tgtEl>
                                          <p:spTgt spid="6">
                                            <p:txEl>
                                              <p:pRg st="4" end="4"/>
                                            </p:txEl>
                                          </p:spTgt>
                                        </p:tgtEl>
                                      </p:cBhvr>
                                    </p:animEffect>
                                  </p:childTnLst>
                                </p:cTn>
                              </p:par>
                            </p:childTnLst>
                          </p:cTn>
                        </p:par>
                      </p:childTnLst>
                    </p:cTn>
                  </p:par>
                </p:childTnLst>
              </p:cTn>
              <p:nextCondLst>
                <p:cond evt="onClick" delay="0">
                  <p:tgtEl>
                    <p:spTgt spid="8"/>
                  </p:tgtEl>
                </p:cond>
              </p:nextCondLst>
            </p:seq>
          </p:childTnLst>
        </p:cTn>
      </p:par>
    </p:tnLst>
    <p:bldLst>
      <p:bldP spid="6" grpId="0" build="p" animBg="1"/>
      <p:bldP spid="7" grpId="0" uiExpand="1"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9Slide.vn</Template>
  <TotalTime>661</TotalTime>
  <Words>1817</Words>
  <Application>Microsoft Office PowerPoint</Application>
  <PresentationFormat>Widescreen</PresentationFormat>
  <Paragraphs>272</Paragraphs>
  <Slides>34</Slides>
  <Notes>18</Notes>
  <HiddenSlides>0</HiddenSlides>
  <MMClips>1</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34</vt:i4>
      </vt:variant>
    </vt:vector>
  </HeadingPairs>
  <TitlesOfParts>
    <vt:vector size="42" baseType="lpstr">
      <vt:lpstr>Arial</vt:lpstr>
      <vt:lpstr>Calibri</vt:lpstr>
      <vt:lpstr>Calibri Light</vt:lpstr>
      <vt:lpstr>Cambria Math</vt:lpstr>
      <vt:lpstr>Symbol</vt:lpstr>
      <vt:lpstr>Times New Roman</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9Slide.vn</Manager>
  <Company>9Slide.vn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WPS Presentation</dc:title>
  <dc:subject>9Slide.vn</dc:subject>
  <dc:creator>HP</dc:creator>
  <dc:description>9Slide.vn</dc:description>
  <cp:lastModifiedBy>Anh Tuyet</cp:lastModifiedBy>
  <cp:revision>79</cp:revision>
  <dcterms:created xsi:type="dcterms:W3CDTF">2022-04-18T03:07:15Z</dcterms:created>
  <dcterms:modified xsi:type="dcterms:W3CDTF">2022-04-23T03:03:56Z</dcterms:modified>
  <cp:category>9Slide.vn</cp:category>
</cp:coreProperties>
</file>