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965" y="-8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8BC705C-7022-40F9-9A02-E236BFF35D14}" type="datetimeFigureOut">
              <a:rPr lang="en-US" smtClean="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E42AA-FA6D-4937-8586-965F4348EBC3}" type="slidenum">
              <a:rPr lang="en-US" smtClean="0"/>
              <a:t>‹#›</a:t>
            </a:fld>
            <a:endParaRPr lang="en-US"/>
          </a:p>
        </p:txBody>
      </p:sp>
    </p:spTree>
    <p:extLst>
      <p:ext uri="{BB962C8B-B14F-4D97-AF65-F5344CB8AC3E}">
        <p14:creationId xmlns:p14="http://schemas.microsoft.com/office/powerpoint/2010/main" val="3885022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8BC705C-7022-40F9-9A02-E236BFF35D14}" type="datetimeFigureOut">
              <a:rPr lang="en-US" smtClean="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E42AA-FA6D-4937-8586-965F4348EBC3}" type="slidenum">
              <a:rPr lang="en-US" smtClean="0"/>
              <a:t>‹#›</a:t>
            </a:fld>
            <a:endParaRPr lang="en-US"/>
          </a:p>
        </p:txBody>
      </p:sp>
    </p:spTree>
    <p:extLst>
      <p:ext uri="{BB962C8B-B14F-4D97-AF65-F5344CB8AC3E}">
        <p14:creationId xmlns:p14="http://schemas.microsoft.com/office/powerpoint/2010/main" val="3570087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8BC705C-7022-40F9-9A02-E236BFF35D14}" type="datetimeFigureOut">
              <a:rPr lang="en-US" smtClean="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E42AA-FA6D-4937-8586-965F4348EBC3}" type="slidenum">
              <a:rPr lang="en-US" smtClean="0"/>
              <a:t>‹#›</a:t>
            </a:fld>
            <a:endParaRPr lang="en-US"/>
          </a:p>
        </p:txBody>
      </p:sp>
    </p:spTree>
    <p:extLst>
      <p:ext uri="{BB962C8B-B14F-4D97-AF65-F5344CB8AC3E}">
        <p14:creationId xmlns:p14="http://schemas.microsoft.com/office/powerpoint/2010/main" val="3928089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8BC705C-7022-40F9-9A02-E236BFF35D14}" type="datetimeFigureOut">
              <a:rPr lang="en-US" smtClean="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E42AA-FA6D-4937-8586-965F4348EBC3}" type="slidenum">
              <a:rPr lang="en-US" smtClean="0"/>
              <a:t>‹#›</a:t>
            </a:fld>
            <a:endParaRPr lang="en-US"/>
          </a:p>
        </p:txBody>
      </p:sp>
    </p:spTree>
    <p:extLst>
      <p:ext uri="{BB962C8B-B14F-4D97-AF65-F5344CB8AC3E}">
        <p14:creationId xmlns:p14="http://schemas.microsoft.com/office/powerpoint/2010/main" val="6614296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8BC705C-7022-40F9-9A02-E236BFF35D14}" type="datetimeFigureOut">
              <a:rPr lang="en-US" smtClean="0"/>
              <a:t>11/22/2021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E42AA-FA6D-4937-8586-965F4348EBC3}" type="slidenum">
              <a:rPr lang="en-US" smtClean="0"/>
              <a:t>‹#›</a:t>
            </a:fld>
            <a:endParaRPr lang="en-US"/>
          </a:p>
        </p:txBody>
      </p:sp>
    </p:spTree>
    <p:extLst>
      <p:ext uri="{BB962C8B-B14F-4D97-AF65-F5344CB8AC3E}">
        <p14:creationId xmlns:p14="http://schemas.microsoft.com/office/powerpoint/2010/main" val="4286781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8BC705C-7022-40F9-9A02-E236BFF35D14}" type="datetimeFigureOut">
              <a:rPr lang="en-US" smtClean="0"/>
              <a:t>11/22/2021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E42AA-FA6D-4937-8586-965F4348EBC3}" type="slidenum">
              <a:rPr lang="en-US" smtClean="0"/>
              <a:t>‹#›</a:t>
            </a:fld>
            <a:endParaRPr lang="en-US"/>
          </a:p>
        </p:txBody>
      </p:sp>
    </p:spTree>
    <p:extLst>
      <p:ext uri="{BB962C8B-B14F-4D97-AF65-F5344CB8AC3E}">
        <p14:creationId xmlns:p14="http://schemas.microsoft.com/office/powerpoint/2010/main" val="3199916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BC705C-7022-40F9-9A02-E236BFF35D14}" type="datetimeFigureOut">
              <a:rPr lang="en-US" smtClean="0"/>
              <a:t>11/22/2021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87E42AA-FA6D-4937-8586-965F4348EBC3}" type="slidenum">
              <a:rPr lang="en-US" smtClean="0"/>
              <a:t>‹#›</a:t>
            </a:fld>
            <a:endParaRPr lang="en-US"/>
          </a:p>
        </p:txBody>
      </p:sp>
    </p:spTree>
    <p:extLst>
      <p:ext uri="{BB962C8B-B14F-4D97-AF65-F5344CB8AC3E}">
        <p14:creationId xmlns:p14="http://schemas.microsoft.com/office/powerpoint/2010/main" val="3237536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BC705C-7022-40F9-9A02-E236BFF35D14}" type="datetimeFigureOut">
              <a:rPr lang="en-US" smtClean="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E42AA-FA6D-4937-8586-965F4348EBC3}" type="slidenum">
              <a:rPr lang="en-US" smtClean="0"/>
              <a:t>‹#›</a:t>
            </a:fld>
            <a:endParaRPr lang="en-US"/>
          </a:p>
        </p:txBody>
      </p:sp>
    </p:spTree>
    <p:extLst>
      <p:ext uri="{BB962C8B-B14F-4D97-AF65-F5344CB8AC3E}">
        <p14:creationId xmlns:p14="http://schemas.microsoft.com/office/powerpoint/2010/main" val="1300373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8BC705C-7022-40F9-9A02-E236BFF35D14}" type="datetimeFigureOut">
              <a:rPr lang="en-US" smtClean="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E42AA-FA6D-4937-8586-965F4348EBC3}" type="slidenum">
              <a:rPr lang="en-US" smtClean="0"/>
              <a:t>‹#›</a:t>
            </a:fld>
            <a:endParaRPr lang="en-US"/>
          </a:p>
        </p:txBody>
      </p:sp>
    </p:spTree>
    <p:extLst>
      <p:ext uri="{BB962C8B-B14F-4D97-AF65-F5344CB8AC3E}">
        <p14:creationId xmlns:p14="http://schemas.microsoft.com/office/powerpoint/2010/main" val="1601422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8BC705C-7022-40F9-9A02-E236BFF35D14}" type="datetimeFigureOut">
              <a:rPr lang="en-US" smtClean="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E42AA-FA6D-4937-8586-965F4348EBC3}" type="slidenum">
              <a:rPr lang="en-US" smtClean="0"/>
              <a:t>‹#›</a:t>
            </a:fld>
            <a:endParaRPr lang="en-US"/>
          </a:p>
        </p:txBody>
      </p:sp>
    </p:spTree>
    <p:extLst>
      <p:ext uri="{BB962C8B-B14F-4D97-AF65-F5344CB8AC3E}">
        <p14:creationId xmlns:p14="http://schemas.microsoft.com/office/powerpoint/2010/main" val="426436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8BC705C-7022-40F9-9A02-E236BFF35D14}" type="datetimeFigureOut">
              <a:rPr lang="en-US" smtClean="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E42AA-FA6D-4937-8586-965F4348EBC3}" type="slidenum">
              <a:rPr lang="en-US" smtClean="0"/>
              <a:t>‹#›</a:t>
            </a:fld>
            <a:endParaRPr lang="en-US"/>
          </a:p>
        </p:txBody>
      </p:sp>
    </p:spTree>
    <p:extLst>
      <p:ext uri="{BB962C8B-B14F-4D97-AF65-F5344CB8AC3E}">
        <p14:creationId xmlns:p14="http://schemas.microsoft.com/office/powerpoint/2010/main" val="1370985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BC705C-7022-40F9-9A02-E236BFF35D14}" type="datetimeFigureOut">
              <a:rPr lang="en-US" smtClean="0"/>
              <a:t>11/22/2021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7E42AA-FA6D-4937-8586-965F4348EBC3}" type="slidenum">
              <a:rPr lang="en-US" smtClean="0"/>
              <a:t>‹#›</a:t>
            </a:fld>
            <a:endParaRPr lang="en-US"/>
          </a:p>
        </p:txBody>
      </p:sp>
    </p:spTree>
    <p:extLst>
      <p:ext uri="{BB962C8B-B14F-4D97-AF65-F5344CB8AC3E}">
        <p14:creationId xmlns:p14="http://schemas.microsoft.com/office/powerpoint/2010/main" val="12534370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0267" y="304800"/>
            <a:ext cx="8356600" cy="6309420"/>
          </a:xfrm>
          <a:prstGeom prst="rect">
            <a:avLst/>
          </a:prstGeom>
        </p:spPr>
        <p:txBody>
          <a:bodyPr wrap="square">
            <a:spAutoFit/>
          </a:bodyPr>
          <a:lstStyle/>
          <a:p>
            <a:pPr algn="ctr"/>
            <a:r>
              <a:rPr lang="en-US" b="1"/>
              <a:t>ỦY BAN NHÂN DÂN THÀNH PHỐ HỒ CHÍ MINH</a:t>
            </a:r>
            <a:endParaRPr lang="en-US"/>
          </a:p>
          <a:p>
            <a:pPr algn="ctr"/>
            <a:r>
              <a:rPr lang="en-US" b="1"/>
              <a:t>TRƯỜNG CAO ĐẲNG LÝ TỰ TRỌNG</a:t>
            </a:r>
            <a:endParaRPr lang="en-US"/>
          </a:p>
          <a:p>
            <a:pPr algn="ctr"/>
            <a:r>
              <a:rPr lang="en-US" b="1"/>
              <a:t>KHOA ĐIỆN – ĐIỆN TỬ</a:t>
            </a:r>
            <a:endParaRPr lang="en-US"/>
          </a:p>
          <a:p>
            <a:r>
              <a:rPr lang="en-US" b="1"/>
              <a:t> </a:t>
            </a:r>
            <a:endParaRPr lang="en-US"/>
          </a:p>
          <a:p>
            <a:r>
              <a:rPr lang="en-US" b="1"/>
              <a:t> </a:t>
            </a:r>
            <a:endParaRPr lang="en-US"/>
          </a:p>
          <a:p>
            <a:r>
              <a:rPr lang="en-US" b="1"/>
              <a:t> </a:t>
            </a:r>
            <a:endParaRPr lang="en-US"/>
          </a:p>
          <a:p>
            <a:pPr algn="ctr"/>
            <a:endParaRPr lang="en-US" sz="2000" b="1" smtClean="0"/>
          </a:p>
          <a:p>
            <a:pPr algn="ctr"/>
            <a:r>
              <a:rPr lang="en-US" sz="2000" b="1" smtClean="0"/>
              <a:t>BÁO CÁO </a:t>
            </a:r>
            <a:endParaRPr lang="en-US" sz="2000"/>
          </a:p>
          <a:p>
            <a:pPr algn="ctr"/>
            <a:r>
              <a:rPr lang="en-US" sz="2000" b="1"/>
              <a:t>THIẾT BỊ ĐÀO TẠO TỰ LÀM CẤP TRƯỜNG NĂM 2021</a:t>
            </a:r>
            <a:endParaRPr lang="en-US" sz="2000"/>
          </a:p>
          <a:p>
            <a:r>
              <a:rPr lang="en-US" b="1"/>
              <a:t> </a:t>
            </a:r>
            <a:endParaRPr lang="en-US"/>
          </a:p>
          <a:p>
            <a:r>
              <a:rPr lang="en-US" b="1"/>
              <a:t>   </a:t>
            </a:r>
            <a:r>
              <a:rPr lang="en-US" b="1" smtClean="0"/>
              <a:t>Tên </a:t>
            </a:r>
            <a:r>
              <a:rPr lang="en-US" b="1"/>
              <a:t>thiết bị</a:t>
            </a:r>
            <a:r>
              <a:rPr lang="en-US" b="1"/>
              <a:t>: </a:t>
            </a:r>
            <a:r>
              <a:rPr lang="en-US" b="1" smtClean="0"/>
              <a:t> 	</a:t>
            </a:r>
            <a:r>
              <a:rPr lang="en-US" sz="2800" b="1" smtClean="0"/>
              <a:t>MÔ </a:t>
            </a:r>
            <a:r>
              <a:rPr lang="en-US" sz="2800" b="1"/>
              <a:t>HÌNH PHÂN LOẠI </a:t>
            </a:r>
            <a:r>
              <a:rPr lang="en-US" sz="2800" b="1"/>
              <a:t>SẢN </a:t>
            </a:r>
            <a:r>
              <a:rPr lang="en-US" sz="2800" b="1" smtClean="0"/>
              <a:t>PHẨM     </a:t>
            </a:r>
          </a:p>
          <a:p>
            <a:pPr algn="ctr"/>
            <a:r>
              <a:rPr lang="en-US" sz="2800" b="1" smtClean="0"/>
              <a:t>          DÙNG PLC </a:t>
            </a:r>
            <a:r>
              <a:rPr lang="en-US" sz="2800" b="1"/>
              <a:t>MITSUBISHI</a:t>
            </a:r>
            <a:endParaRPr lang="en-US" sz="2800"/>
          </a:p>
          <a:p>
            <a:pPr algn="ctr"/>
            <a:r>
              <a:rPr lang="en-US" b="1"/>
              <a:t>	</a:t>
            </a:r>
            <a:endParaRPr lang="en-US" b="1" smtClean="0"/>
          </a:p>
          <a:p>
            <a:pPr algn="ctr"/>
            <a:r>
              <a:rPr lang="en-US" b="1" smtClean="0"/>
              <a:t>Nhóm </a:t>
            </a:r>
            <a:r>
              <a:rPr lang="en-US" b="1"/>
              <a:t>nghề đào tạo: </a:t>
            </a:r>
            <a:r>
              <a:rPr lang="en-US"/>
              <a:t>Tự động hóa công nghiệp                            </a:t>
            </a:r>
          </a:p>
          <a:p>
            <a:pPr algn="ctr"/>
            <a:r>
              <a:rPr lang="en-US"/>
              <a:t>                                         (5520264 – 6520264)</a:t>
            </a:r>
          </a:p>
          <a:p>
            <a:r>
              <a:rPr lang="en-US" b="1"/>
              <a:t>	</a:t>
            </a:r>
            <a:r>
              <a:rPr lang="en-US" b="1" smtClean="0"/>
              <a:t>			</a:t>
            </a:r>
          </a:p>
          <a:p>
            <a:r>
              <a:rPr lang="en-US" b="1"/>
              <a:t>	</a:t>
            </a:r>
            <a:r>
              <a:rPr lang="en-US" b="1" smtClean="0"/>
              <a:t>			Tên </a:t>
            </a:r>
            <a:r>
              <a:rPr lang="en-US" b="1"/>
              <a:t>tác giả, nhóm tác giả</a:t>
            </a:r>
            <a:r>
              <a:rPr lang="en-US" b="1"/>
              <a:t>: </a:t>
            </a:r>
            <a:r>
              <a:rPr lang="en-US" b="1" smtClean="0"/>
              <a:t>	</a:t>
            </a:r>
            <a:r>
              <a:rPr lang="en-US" smtClean="0"/>
              <a:t>Huỳnh </a:t>
            </a:r>
            <a:r>
              <a:rPr lang="en-US"/>
              <a:t>Ngọc Mai</a:t>
            </a:r>
          </a:p>
          <a:p>
            <a:r>
              <a:rPr lang="en-US"/>
              <a:t>	</a:t>
            </a:r>
            <a:r>
              <a:rPr lang="en-US"/>
              <a:t>                                             </a:t>
            </a:r>
            <a:r>
              <a:rPr lang="en-US" smtClean="0"/>
              <a:t>				Lê </a:t>
            </a:r>
            <a:r>
              <a:rPr lang="en-US"/>
              <a:t>Tiến Đạt</a:t>
            </a:r>
          </a:p>
          <a:p>
            <a:r>
              <a:rPr lang="en-US"/>
              <a:t>	</a:t>
            </a:r>
            <a:r>
              <a:rPr lang="en-US"/>
              <a:t>                                            </a:t>
            </a:r>
            <a:r>
              <a:rPr lang="en-US" smtClean="0"/>
              <a:t>				Đặng </a:t>
            </a:r>
            <a:r>
              <a:rPr lang="en-US"/>
              <a:t>Đức Minh</a:t>
            </a:r>
          </a:p>
          <a:p>
            <a:r>
              <a:rPr lang="en-US"/>
              <a:t>	</a:t>
            </a:r>
            <a:r>
              <a:rPr lang="en-US"/>
              <a:t>                                             </a:t>
            </a:r>
            <a:r>
              <a:rPr lang="en-US" smtClean="0"/>
              <a:t>				Nguyễn </a:t>
            </a:r>
            <a:r>
              <a:rPr lang="en-US"/>
              <a:t>Thị Tố Nga</a:t>
            </a:r>
          </a:p>
          <a:p>
            <a:r>
              <a:rPr lang="en-US"/>
              <a:t>	</a:t>
            </a:r>
            <a:r>
              <a:rPr lang="en-US"/>
              <a:t>                                             </a:t>
            </a:r>
            <a:r>
              <a:rPr lang="en-US" smtClean="0"/>
              <a:t>				Nguyễn </a:t>
            </a:r>
            <a:r>
              <a:rPr lang="en-US"/>
              <a:t>Minh </a:t>
            </a:r>
            <a:r>
              <a:rPr lang="en-US" smtClean="0"/>
              <a:t>Đức</a:t>
            </a:r>
            <a:endParaRPr lang="en-US"/>
          </a:p>
        </p:txBody>
      </p:sp>
      <p:pic>
        <p:nvPicPr>
          <p:cNvPr id="6" name="Picture 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05200" y="1219200"/>
            <a:ext cx="2304096" cy="1066800"/>
          </a:xfrm>
          <a:prstGeom prst="rect">
            <a:avLst/>
          </a:prstGeom>
          <a:noFill/>
          <a:ln>
            <a:noFill/>
          </a:ln>
        </p:spPr>
      </p:pic>
    </p:spTree>
    <p:extLst>
      <p:ext uri="{BB962C8B-B14F-4D97-AF65-F5344CB8AC3E}">
        <p14:creationId xmlns:p14="http://schemas.microsoft.com/office/powerpoint/2010/main" val="34946591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304800"/>
            <a:ext cx="8534400" cy="5755422"/>
          </a:xfrm>
          <a:prstGeom prst="rect">
            <a:avLst/>
          </a:prstGeom>
        </p:spPr>
        <p:txBody>
          <a:bodyPr wrap="square">
            <a:spAutoFit/>
          </a:bodyPr>
          <a:lstStyle/>
          <a:p>
            <a:pPr algn="ctr"/>
            <a:r>
              <a:rPr lang="en-US" sz="3200" b="1">
                <a:latin typeface="Times New Roman" panose="02020603050405020304" pitchFamily="18" charset="0"/>
                <a:cs typeface="Times New Roman" panose="02020603050405020304" pitchFamily="18" charset="0"/>
              </a:rPr>
              <a:t>Lời giới thiệu</a:t>
            </a:r>
            <a:endParaRPr lang="en-US" sz="3200">
              <a:latin typeface="Times New Roman" panose="02020603050405020304" pitchFamily="18" charset="0"/>
              <a:cs typeface="Times New Roman" panose="02020603050405020304" pitchFamily="18" charset="0"/>
            </a:endParaRPr>
          </a:p>
          <a:p>
            <a:pPr algn="just"/>
            <a:r>
              <a:rPr lang="en-US" sz="2800">
                <a:latin typeface="Times New Roman" panose="02020603050405020304" pitchFamily="18" charset="0"/>
                <a:cs typeface="Times New Roman" panose="02020603050405020304" pitchFamily="18" charset="0"/>
              </a:rPr>
              <a:t> </a:t>
            </a:r>
          </a:p>
          <a:p>
            <a:pPr algn="just"/>
            <a:r>
              <a:rPr lang="en-US" sz="2800" smtClean="0">
                <a:latin typeface="Times New Roman" panose="02020603050405020304" pitchFamily="18" charset="0"/>
                <a:cs typeface="Times New Roman" panose="02020603050405020304" pitchFamily="18" charset="0"/>
              </a:rPr>
              <a:t>	Nhằm </a:t>
            </a:r>
            <a:r>
              <a:rPr lang="en-US" sz="2800">
                <a:latin typeface="Times New Roman" panose="02020603050405020304" pitchFamily="18" charset="0"/>
                <a:cs typeface="Times New Roman" panose="02020603050405020304" pitchFamily="18" charset="0"/>
              </a:rPr>
              <a:t>mục đích không ngừng nâng cao chất lượng dạy và học đáp ứng nhu cầu đào tạo nguồn nhân lực chuyên ngành Tự động hóa – Cơ điện tử phục vụ sự </a:t>
            </a:r>
            <a:r>
              <a:rPr lang="en-US" sz="2800">
                <a:latin typeface="Times New Roman" panose="02020603050405020304" pitchFamily="18" charset="0"/>
                <a:cs typeface="Times New Roman" panose="02020603050405020304" pitchFamily="18" charset="0"/>
              </a:rPr>
              <a:t>nghiệp </a:t>
            </a:r>
            <a:r>
              <a:rPr lang="en-US" sz="2800" smtClean="0">
                <a:latin typeface="Times New Roman" panose="02020603050405020304" pitchFamily="18" charset="0"/>
                <a:cs typeface="Times New Roman" panose="02020603050405020304" pitchFamily="18" charset="0"/>
              </a:rPr>
              <a:t>Công </a:t>
            </a:r>
            <a:r>
              <a:rPr lang="en-US" sz="2800">
                <a:latin typeface="Times New Roman" panose="02020603050405020304" pitchFamily="18" charset="0"/>
                <a:cs typeface="Times New Roman" panose="02020603050405020304" pitchFamily="18" charset="0"/>
              </a:rPr>
              <a:t>nghiệp hoá </a:t>
            </a:r>
            <a:r>
              <a:rPr lang="en-US" sz="2800">
                <a:latin typeface="Times New Roman" panose="02020603050405020304" pitchFamily="18" charset="0"/>
                <a:cs typeface="Times New Roman" panose="02020603050405020304" pitchFamily="18" charset="0"/>
              </a:rPr>
              <a:t>và </a:t>
            </a:r>
            <a:r>
              <a:rPr lang="en-US" sz="2800" smtClean="0">
                <a:latin typeface="Times New Roman" panose="02020603050405020304" pitchFamily="18" charset="0"/>
                <a:cs typeface="Times New Roman" panose="02020603050405020304" pitchFamily="18" charset="0"/>
              </a:rPr>
              <a:t>Hiện </a:t>
            </a:r>
            <a:r>
              <a:rPr lang="en-US" sz="2800">
                <a:latin typeface="Times New Roman" panose="02020603050405020304" pitchFamily="18" charset="0"/>
                <a:cs typeface="Times New Roman" panose="02020603050405020304" pitchFamily="18" charset="0"/>
              </a:rPr>
              <a:t>đại hoá đất nước. Hưởng ứng phong trào tự làm các thiết bị dạy học trong các trường dạy nghề, trong nhiều năm qua, dưới sự chỉ đạo của Ban giám hiệu Nhà trường cùng với sự nghiên cứu và lao động nghiêm túc, tập thể giảng viên khoa Điện - Điện tử trường Cao đẳng Lý Tự Trọng Tp.HCM </a:t>
            </a:r>
            <a:r>
              <a:rPr lang="en-US" sz="2800">
                <a:latin typeface="Times New Roman" panose="02020603050405020304" pitchFamily="18" charset="0"/>
                <a:cs typeface="Times New Roman" panose="02020603050405020304" pitchFamily="18" charset="0"/>
              </a:rPr>
              <a:t>đã </a:t>
            </a:r>
            <a:r>
              <a:rPr lang="en-US" sz="2800">
                <a:latin typeface="Times New Roman" panose="02020603050405020304" pitchFamily="18" charset="0"/>
                <a:cs typeface="Times New Roman" panose="02020603050405020304" pitchFamily="18" charset="0"/>
              </a:rPr>
              <a:t>thiết kế, thi công thành công </a:t>
            </a:r>
            <a:r>
              <a:rPr lang="en-US" sz="2800" b="1" i="1">
                <a:latin typeface="Times New Roman" panose="02020603050405020304" pitchFamily="18" charset="0"/>
                <a:cs typeface="Times New Roman" panose="02020603050405020304" pitchFamily="18" charset="0"/>
              </a:rPr>
              <a:t>”Mô hình phân loại sản phẩm dùng PLC Mitsubishi”. </a:t>
            </a:r>
          </a:p>
        </p:txBody>
      </p:sp>
    </p:spTree>
    <p:extLst>
      <p:ext uri="{BB962C8B-B14F-4D97-AF65-F5344CB8AC3E}">
        <p14:creationId xmlns:p14="http://schemas.microsoft.com/office/powerpoint/2010/main" val="18460991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fontScale="90000"/>
          </a:bodyPr>
          <a:lstStyle/>
          <a:p>
            <a:pPr algn="l" eaLnBrk="1" hangingPunct="1">
              <a:lnSpc>
                <a:spcPct val="150000"/>
              </a:lnSpc>
            </a:pPr>
            <a:r>
              <a:rPr lang="en-US" altLang="en-US" sz="2100" b="1" smtClean="0">
                <a:solidFill>
                  <a:srgbClr val="990000"/>
                </a:solidFill>
                <a:latin typeface="Times New Roman" pitchFamily="18" charset="0"/>
              </a:rPr>
              <a:t/>
            </a:r>
            <a:br>
              <a:rPr lang="en-US" altLang="en-US" sz="2100" b="1" smtClean="0">
                <a:solidFill>
                  <a:srgbClr val="990000"/>
                </a:solidFill>
                <a:latin typeface="Times New Roman" pitchFamily="18" charset="0"/>
              </a:rPr>
            </a:br>
            <a:r>
              <a:rPr lang="en-US" altLang="en-US" sz="2700" b="1" smtClean="0">
                <a:solidFill>
                  <a:srgbClr val="990000"/>
                </a:solidFill>
                <a:latin typeface="Times New Roman" pitchFamily="18" charset="0"/>
              </a:rPr>
              <a:t>1. MỤC ĐÍCH VÀ Ý TƯỞNG THIẾT KẾ</a:t>
            </a:r>
            <a:r>
              <a:rPr lang="en-US" altLang="en-US" sz="2000" smtClean="0">
                <a:solidFill>
                  <a:srgbClr val="990000"/>
                </a:solidFill>
                <a:latin typeface="Times New Roman" pitchFamily="18" charset="0"/>
                <a:cs typeface="Times New Roman" pitchFamily="18" charset="0"/>
              </a:rPr>
              <a:t/>
            </a:r>
            <a:br>
              <a:rPr lang="en-US" altLang="en-US" sz="2000" smtClean="0">
                <a:solidFill>
                  <a:srgbClr val="990000"/>
                </a:solidFill>
                <a:latin typeface="Times New Roman" pitchFamily="18" charset="0"/>
                <a:cs typeface="Times New Roman" pitchFamily="18" charset="0"/>
              </a:rPr>
            </a:br>
            <a:endParaRPr lang="en-US" altLang="en-US" sz="2100" b="1" smtClean="0">
              <a:solidFill>
                <a:srgbClr val="990000"/>
              </a:solidFill>
              <a:latin typeface="Times New Roman" pitchFamily="18" charset="0"/>
            </a:endParaRPr>
          </a:p>
        </p:txBody>
      </p:sp>
      <p:sp>
        <p:nvSpPr>
          <p:cNvPr id="5" name="Rectangle 4"/>
          <p:cNvSpPr/>
          <p:nvPr/>
        </p:nvSpPr>
        <p:spPr>
          <a:xfrm>
            <a:off x="304800" y="1143000"/>
            <a:ext cx="1962397" cy="461665"/>
          </a:xfrm>
          <a:prstGeom prst="rect">
            <a:avLst/>
          </a:prstGeom>
        </p:spPr>
        <p:txBody>
          <a:bodyPr wrap="none">
            <a:spAutoFit/>
          </a:bodyPr>
          <a:lstStyle/>
          <a:p>
            <a:r>
              <a:rPr lang="en-US" sz="2400" b="1">
                <a:latin typeface="Times New Roman" panose="02020603050405020304" pitchFamily="18" charset="0"/>
                <a:cs typeface="Times New Roman" panose="02020603050405020304" pitchFamily="18" charset="0"/>
              </a:rPr>
              <a:t>1.1. Mục đích</a:t>
            </a:r>
            <a:endParaRPr lang="en-US" sz="2400">
              <a:latin typeface="Times New Roman" panose="02020603050405020304" pitchFamily="18" charset="0"/>
              <a:cs typeface="Times New Roman" panose="02020603050405020304" pitchFamily="18" charset="0"/>
            </a:endParaRPr>
          </a:p>
        </p:txBody>
      </p:sp>
      <p:sp>
        <p:nvSpPr>
          <p:cNvPr id="6" name="Rectangle 5"/>
          <p:cNvSpPr/>
          <p:nvPr/>
        </p:nvSpPr>
        <p:spPr>
          <a:xfrm>
            <a:off x="457200" y="1752600"/>
            <a:ext cx="8382000" cy="4401205"/>
          </a:xfrm>
          <a:prstGeom prst="rect">
            <a:avLst/>
          </a:prstGeom>
        </p:spPr>
        <p:txBody>
          <a:bodyPr wrap="square">
            <a:spAutoFit/>
          </a:bodyPr>
          <a:lstStyle/>
          <a:p>
            <a:pPr algn="just"/>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Mô hình phân loại sản phẩm dùng PLC Mitsubishi” có thể giúp:</a:t>
            </a:r>
          </a:p>
          <a:p>
            <a:pPr algn="just"/>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	+ </a:t>
            </a:r>
            <a:r>
              <a:rPr lang="en-US" sz="2800">
                <a:latin typeface="Times New Roman" panose="02020603050405020304" pitchFamily="18" charset="0"/>
                <a:cs typeface="Times New Roman" panose="02020603050405020304" pitchFamily="18" charset="0"/>
              </a:rPr>
              <a:t>Đạt được ý đồ sư phạm của giáo viên.</a:t>
            </a:r>
          </a:p>
          <a:p>
            <a:pPr algn="just"/>
            <a:r>
              <a:rPr lang="en-US" sz="2800" smtClean="0">
                <a:latin typeface="Times New Roman" panose="02020603050405020304" pitchFamily="18" charset="0"/>
                <a:cs typeface="Times New Roman" panose="02020603050405020304" pitchFamily="18" charset="0"/>
              </a:rPr>
              <a:t>	+ </a:t>
            </a:r>
            <a:r>
              <a:rPr lang="en-US" sz="2800">
                <a:latin typeface="Times New Roman" panose="02020603050405020304" pitchFamily="18" charset="0"/>
                <a:cs typeface="Times New Roman" panose="02020603050405020304" pitchFamily="18" charset="0"/>
              </a:rPr>
              <a:t>Dễ dàng sửa chữa, phục hồi, nâng cấp.</a:t>
            </a:r>
          </a:p>
          <a:p>
            <a:pPr algn="just"/>
            <a:r>
              <a:rPr lang="en-US" sz="2800" smtClean="0">
                <a:latin typeface="Times New Roman" panose="02020603050405020304" pitchFamily="18" charset="0"/>
                <a:cs typeface="Times New Roman" panose="02020603050405020304" pitchFamily="18" charset="0"/>
              </a:rPr>
              <a:t>	+ </a:t>
            </a:r>
            <a:r>
              <a:rPr lang="en-US" sz="2800">
                <a:latin typeface="Times New Roman" panose="02020603050405020304" pitchFamily="18" charset="0"/>
                <a:cs typeface="Times New Roman" panose="02020603050405020304" pitchFamily="18" charset="0"/>
              </a:rPr>
              <a:t>Có giá </a:t>
            </a:r>
            <a:r>
              <a:rPr lang="en-US" sz="2800">
                <a:latin typeface="Times New Roman" panose="02020603050405020304" pitchFamily="18" charset="0"/>
                <a:cs typeface="Times New Roman" panose="02020603050405020304" pitchFamily="18" charset="0"/>
              </a:rPr>
              <a:t>thành </a:t>
            </a:r>
            <a:r>
              <a:rPr lang="en-US" sz="2800" smtClean="0">
                <a:latin typeface="Times New Roman" panose="02020603050405020304" pitchFamily="18" charset="0"/>
                <a:cs typeface="Times New Roman" panose="02020603050405020304" pitchFamily="18" charset="0"/>
              </a:rPr>
              <a:t>thấp.</a:t>
            </a:r>
            <a:endParaRPr lang="en-US" sz="2800">
              <a:latin typeface="Times New Roman" panose="02020603050405020304" pitchFamily="18" charset="0"/>
              <a:cs typeface="Times New Roman" panose="02020603050405020304" pitchFamily="18" charset="0"/>
            </a:endParaRPr>
          </a:p>
          <a:p>
            <a:pPr algn="just"/>
            <a:r>
              <a:rPr lang="en-US" sz="2800" smtClean="0">
                <a:latin typeface="Times New Roman" panose="02020603050405020304" pitchFamily="18" charset="0"/>
                <a:cs typeface="Times New Roman" panose="02020603050405020304" pitchFamily="18" charset="0"/>
              </a:rPr>
              <a:t>	+ </a:t>
            </a:r>
            <a:r>
              <a:rPr lang="en-US" sz="2800">
                <a:latin typeface="Times New Roman" panose="02020603050405020304" pitchFamily="18" charset="0"/>
                <a:cs typeface="Times New Roman" panose="02020603050405020304" pitchFamily="18" charset="0"/>
              </a:rPr>
              <a:t>Trực </a:t>
            </a:r>
            <a:r>
              <a:rPr lang="en-US" sz="2800">
                <a:latin typeface="Times New Roman" panose="02020603050405020304" pitchFamily="18" charset="0"/>
                <a:cs typeface="Times New Roman" panose="02020603050405020304" pitchFamily="18" charset="0"/>
              </a:rPr>
              <a:t>quan </a:t>
            </a:r>
            <a:r>
              <a:rPr lang="en-US" sz="2800" smtClean="0">
                <a:latin typeface="Times New Roman" panose="02020603050405020304" pitchFamily="18" charset="0"/>
                <a:cs typeface="Times New Roman" panose="02020603050405020304" pitchFamily="18" charset="0"/>
              </a:rPr>
              <a:t>trong </a:t>
            </a:r>
            <a:r>
              <a:rPr lang="en-US" sz="2800">
                <a:latin typeface="Times New Roman" panose="02020603050405020304" pitchFamily="18" charset="0"/>
                <a:cs typeface="Times New Roman" panose="02020603050405020304" pitchFamily="18" charset="0"/>
              </a:rPr>
              <a:t>suốt quá trình dạy và học.</a:t>
            </a:r>
          </a:p>
          <a:p>
            <a:pPr algn="just"/>
            <a:r>
              <a:rPr lang="en-US" sz="2800">
                <a:latin typeface="Times New Roman" panose="02020603050405020304" pitchFamily="18" charset="0"/>
                <a:cs typeface="Times New Roman" panose="02020603050405020304" pitchFamily="18" charset="0"/>
              </a:rPr>
              <a:t>	+ Bổ sung thêm thiết bị dạy học có tính năng kỹ </a:t>
            </a:r>
            <a:r>
              <a:rPr lang="en-US" sz="2800">
                <a:latin typeface="Times New Roman" panose="02020603050405020304" pitchFamily="18" charset="0"/>
                <a:cs typeface="Times New Roman" panose="02020603050405020304" pitchFamily="18" charset="0"/>
              </a:rPr>
              <a:t>thuật </a:t>
            </a:r>
            <a:r>
              <a:rPr lang="en-US" sz="2800" smtClean="0">
                <a:latin typeface="Times New Roman" panose="02020603050405020304" pitchFamily="18" charset="0"/>
                <a:cs typeface="Times New Roman" panose="02020603050405020304" pitchFamily="18" charset="0"/>
              </a:rPr>
              <a:t>cao.</a:t>
            </a:r>
            <a:endParaRPr lang="en-US" sz="2800">
              <a:latin typeface="Times New Roman" panose="02020603050405020304" pitchFamily="18" charset="0"/>
              <a:cs typeface="Times New Roman" panose="02020603050405020304" pitchFamily="18" charset="0"/>
            </a:endParaRPr>
          </a:p>
          <a:p>
            <a:pPr algn="just"/>
            <a:r>
              <a:rPr lang="en-US" sz="2800" smtClean="0">
                <a:latin typeface="Times New Roman" panose="02020603050405020304" pitchFamily="18" charset="0"/>
                <a:cs typeface="Times New Roman" panose="02020603050405020304" pitchFamily="18" charset="0"/>
              </a:rPr>
              <a:t>	+ </a:t>
            </a:r>
            <a:r>
              <a:rPr lang="en-US" sz="2800">
                <a:latin typeface="Times New Roman" panose="02020603050405020304" pitchFamily="18" charset="0"/>
                <a:cs typeface="Times New Roman" panose="02020603050405020304" pitchFamily="18" charset="0"/>
              </a:rPr>
              <a:t>Có thể giảng dạy được nhiều bài học, nhiều </a:t>
            </a:r>
            <a:r>
              <a:rPr lang="en-US" sz="2800">
                <a:latin typeface="Times New Roman" panose="02020603050405020304" pitchFamily="18" charset="0"/>
                <a:cs typeface="Times New Roman" panose="02020603050405020304" pitchFamily="18" charset="0"/>
              </a:rPr>
              <a:t>mô </a:t>
            </a:r>
            <a:r>
              <a:rPr lang="en-US" sz="2800" smtClean="0">
                <a:latin typeface="Times New Roman" panose="02020603050405020304" pitchFamily="18" charset="0"/>
                <a:cs typeface="Times New Roman" panose="02020603050405020304" pitchFamily="18" charset="0"/>
              </a:rPr>
              <a:t>đun, </a:t>
            </a:r>
            <a:r>
              <a:rPr lang="en-US" sz="2800">
                <a:latin typeface="Times New Roman" panose="02020603050405020304" pitchFamily="18" charset="0"/>
                <a:cs typeface="Times New Roman" panose="02020603050405020304" pitchFamily="18" charset="0"/>
              </a:rPr>
              <a:t>hiệu quả cho các bài giảng tích hợp.</a:t>
            </a:r>
          </a:p>
        </p:txBody>
      </p:sp>
    </p:spTree>
    <p:extLst>
      <p:ext uri="{BB962C8B-B14F-4D97-AF65-F5344CB8AC3E}">
        <p14:creationId xmlns:p14="http://schemas.microsoft.com/office/powerpoint/2010/main" val="22021829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fontScale="90000"/>
          </a:bodyPr>
          <a:lstStyle/>
          <a:p>
            <a:pPr algn="l" eaLnBrk="1" hangingPunct="1">
              <a:lnSpc>
                <a:spcPct val="150000"/>
              </a:lnSpc>
            </a:pPr>
            <a:r>
              <a:rPr lang="en-US" altLang="en-US" sz="2100" b="1" smtClean="0">
                <a:solidFill>
                  <a:srgbClr val="990000"/>
                </a:solidFill>
                <a:latin typeface="Times New Roman" pitchFamily="18" charset="0"/>
              </a:rPr>
              <a:t/>
            </a:r>
            <a:br>
              <a:rPr lang="en-US" altLang="en-US" sz="2100" b="1" smtClean="0">
                <a:solidFill>
                  <a:srgbClr val="990000"/>
                </a:solidFill>
                <a:latin typeface="Times New Roman" pitchFamily="18" charset="0"/>
              </a:rPr>
            </a:br>
            <a:r>
              <a:rPr lang="en-US" altLang="en-US" sz="2700" b="1" smtClean="0">
                <a:solidFill>
                  <a:srgbClr val="990000"/>
                </a:solidFill>
                <a:latin typeface="Times New Roman" pitchFamily="18" charset="0"/>
              </a:rPr>
              <a:t>1. MỤC ĐÍCH VÀ Ý TƯỞNG THIẾT KẾ</a:t>
            </a:r>
            <a:r>
              <a:rPr lang="en-US" altLang="en-US" sz="2000" smtClean="0">
                <a:solidFill>
                  <a:srgbClr val="990000"/>
                </a:solidFill>
                <a:latin typeface="Times New Roman" pitchFamily="18" charset="0"/>
                <a:cs typeface="Times New Roman" pitchFamily="18" charset="0"/>
              </a:rPr>
              <a:t/>
            </a:r>
            <a:br>
              <a:rPr lang="en-US" altLang="en-US" sz="2000" smtClean="0">
                <a:solidFill>
                  <a:srgbClr val="990000"/>
                </a:solidFill>
                <a:latin typeface="Times New Roman" pitchFamily="18" charset="0"/>
                <a:cs typeface="Times New Roman" pitchFamily="18" charset="0"/>
              </a:rPr>
            </a:br>
            <a:endParaRPr lang="en-US" altLang="en-US" sz="2100" b="1" smtClean="0">
              <a:solidFill>
                <a:srgbClr val="990000"/>
              </a:solidFill>
              <a:latin typeface="Times New Roman" pitchFamily="18" charset="0"/>
            </a:endParaRPr>
          </a:p>
        </p:txBody>
      </p:sp>
      <p:sp>
        <p:nvSpPr>
          <p:cNvPr id="5" name="Rectangle 4"/>
          <p:cNvSpPr/>
          <p:nvPr/>
        </p:nvSpPr>
        <p:spPr>
          <a:xfrm>
            <a:off x="304800" y="1143000"/>
            <a:ext cx="2864887" cy="461665"/>
          </a:xfrm>
          <a:prstGeom prst="rect">
            <a:avLst/>
          </a:prstGeom>
        </p:spPr>
        <p:txBody>
          <a:bodyPr wrap="none">
            <a:spAutoFit/>
          </a:bodyPr>
          <a:lstStyle/>
          <a:p>
            <a:r>
              <a:rPr lang="en-US" sz="2400" b="1">
                <a:latin typeface="Times New Roman" panose="02020603050405020304" pitchFamily="18" charset="0"/>
                <a:cs typeface="Times New Roman" panose="02020603050405020304" pitchFamily="18" charset="0"/>
              </a:rPr>
              <a:t>1.2. Ý tưởng thiết kế</a:t>
            </a:r>
            <a:endParaRPr lang="en-US" sz="2400">
              <a:latin typeface="Times New Roman" panose="02020603050405020304" pitchFamily="18" charset="0"/>
              <a:cs typeface="Times New Roman" panose="02020603050405020304" pitchFamily="18" charset="0"/>
            </a:endParaRPr>
          </a:p>
        </p:txBody>
      </p:sp>
      <p:sp>
        <p:nvSpPr>
          <p:cNvPr id="2" name="Rectangle 1"/>
          <p:cNvSpPr/>
          <p:nvPr/>
        </p:nvSpPr>
        <p:spPr>
          <a:xfrm>
            <a:off x="304800" y="1752600"/>
            <a:ext cx="8458200" cy="3970318"/>
          </a:xfrm>
          <a:prstGeom prst="rect">
            <a:avLst/>
          </a:prstGeom>
        </p:spPr>
        <p:txBody>
          <a:bodyPr wrap="square">
            <a:spAutoFit/>
          </a:bodyPr>
          <a:lstStyle/>
          <a:p>
            <a:pPr algn="just"/>
            <a:r>
              <a:rPr lang="en-US" sz="2800" smtClean="0">
                <a:latin typeface="Times New Roman" panose="02020603050405020304" pitchFamily="18" charset="0"/>
                <a:cs typeface="Times New Roman" panose="02020603050405020304" pitchFamily="18" charset="0"/>
              </a:rPr>
              <a:t>	Xây </a:t>
            </a:r>
            <a:r>
              <a:rPr lang="en-US" sz="2800">
                <a:latin typeface="Times New Roman" panose="02020603050405020304" pitchFamily="18" charset="0"/>
                <a:cs typeface="Times New Roman" panose="02020603050405020304" pitchFamily="18" charset="0"/>
              </a:rPr>
              <a:t>dựng mô hình có khả năng:</a:t>
            </a:r>
          </a:p>
          <a:p>
            <a:pPr algn="just"/>
            <a:r>
              <a:rPr lang="en-US" sz="2800" smtClean="0">
                <a:latin typeface="Times New Roman" panose="02020603050405020304" pitchFamily="18" charset="0"/>
                <a:cs typeface="Times New Roman" panose="02020603050405020304" pitchFamily="18" charset="0"/>
              </a:rPr>
              <a:t>	Trực </a:t>
            </a:r>
            <a:r>
              <a:rPr lang="en-US" sz="2800">
                <a:latin typeface="Times New Roman" panose="02020603050405020304" pitchFamily="18" charset="0"/>
                <a:cs typeface="Times New Roman" panose="02020603050405020304" pitchFamily="18" charset="0"/>
              </a:rPr>
              <a:t>quan hóa các khái niệm trừu tượng, tạo hứng thú trong quá trình dạy và học. Qua mô hình học sinh, sinh viên có thể:</a:t>
            </a:r>
          </a:p>
          <a:p>
            <a:pPr algn="just"/>
            <a:r>
              <a:rPr lang="en-US" sz="2800">
                <a:latin typeface="Times New Roman" panose="02020603050405020304" pitchFamily="18" charset="0"/>
                <a:cs typeface="Times New Roman" panose="02020603050405020304" pitchFamily="18" charset="0"/>
              </a:rPr>
              <a:t>	- Nhận biết được các chi tiết, các bộ phận thực tế của hệ thống phân loại sản phẩm.</a:t>
            </a:r>
          </a:p>
          <a:p>
            <a:pPr algn="just"/>
            <a:r>
              <a:rPr lang="en-US" sz="2800">
                <a:latin typeface="Times New Roman" panose="02020603050405020304" pitchFamily="18" charset="0"/>
                <a:cs typeface="Times New Roman" panose="02020603050405020304" pitchFamily="18" charset="0"/>
              </a:rPr>
              <a:t>	- Tự </a:t>
            </a:r>
            <a:r>
              <a:rPr lang="en-US" sz="2800">
                <a:latin typeface="Times New Roman" panose="02020603050405020304" pitchFamily="18" charset="0"/>
                <a:cs typeface="Times New Roman" panose="02020603050405020304" pitchFamily="18" charset="0"/>
              </a:rPr>
              <a:t>mình </a:t>
            </a:r>
            <a:r>
              <a:rPr lang="en-US" sz="2800" smtClean="0">
                <a:latin typeface="Times New Roman" panose="02020603050405020304" pitchFamily="18" charset="0"/>
                <a:cs typeface="Times New Roman" panose="02020603050405020304" pitchFamily="18" charset="0"/>
              </a:rPr>
              <a:t>có </a:t>
            </a:r>
            <a:r>
              <a:rPr lang="en-US" sz="2800">
                <a:latin typeface="Times New Roman" panose="02020603050405020304" pitchFamily="18" charset="0"/>
                <a:cs typeface="Times New Roman" panose="02020603050405020304" pitchFamily="18" charset="0"/>
              </a:rPr>
              <a:t>thể thao tác trực tiếp trên </a:t>
            </a:r>
            <a:r>
              <a:rPr lang="en-US" sz="2800">
                <a:latin typeface="Times New Roman" panose="02020603050405020304" pitchFamily="18" charset="0"/>
                <a:cs typeface="Times New Roman" panose="02020603050405020304" pitchFamily="18" charset="0"/>
              </a:rPr>
              <a:t>mô </a:t>
            </a:r>
            <a:r>
              <a:rPr lang="en-US" sz="2800" smtClean="0">
                <a:latin typeface="Times New Roman" panose="02020603050405020304" pitchFamily="18" charset="0"/>
                <a:cs typeface="Times New Roman" panose="02020603050405020304" pitchFamily="18" charset="0"/>
              </a:rPr>
              <a:t>hình, có </a:t>
            </a:r>
            <a:r>
              <a:rPr lang="en-US" sz="2800">
                <a:latin typeface="Times New Roman" panose="02020603050405020304" pitchFamily="18" charset="0"/>
                <a:cs typeface="Times New Roman" panose="02020603050405020304" pitchFamily="18" charset="0"/>
              </a:rPr>
              <a:t>thể tự mình lập trình cho hệ thống hoạt động theo ý tưởng cá nhân để kiểm nghiệm các kiến thức đã học được.</a:t>
            </a:r>
          </a:p>
        </p:txBody>
      </p:sp>
    </p:spTree>
    <p:extLst>
      <p:ext uri="{BB962C8B-B14F-4D97-AF65-F5344CB8AC3E}">
        <p14:creationId xmlns:p14="http://schemas.microsoft.com/office/powerpoint/2010/main" val="17032583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2. PHAM VỊ ỨNG DỤNG</a:t>
            </a:r>
            <a:endParaRPr lang="en-US" altLang="en-US" sz="2400" b="1" smtClean="0">
              <a:solidFill>
                <a:srgbClr val="990000"/>
              </a:solidFill>
              <a:latin typeface="Times New Roman" pitchFamily="18" charset="0"/>
            </a:endParaRPr>
          </a:p>
        </p:txBody>
      </p:sp>
      <p:sp>
        <p:nvSpPr>
          <p:cNvPr id="3" name="Rectangle 2"/>
          <p:cNvSpPr/>
          <p:nvPr/>
        </p:nvSpPr>
        <p:spPr>
          <a:xfrm>
            <a:off x="304800" y="1001778"/>
            <a:ext cx="8534400" cy="5847755"/>
          </a:xfrm>
          <a:prstGeom prst="rect">
            <a:avLst/>
          </a:prstGeom>
        </p:spPr>
        <p:txBody>
          <a:bodyPr wrap="square">
            <a:spAutoFit/>
          </a:bodyPr>
          <a:lstStyle/>
          <a:p>
            <a:pPr algn="just">
              <a:tabLst>
                <a:tab pos="457200" algn="l"/>
              </a:tabLst>
            </a:pPr>
            <a:r>
              <a:rPr lang="en-US" sz="2200" smtClean="0">
                <a:latin typeface="Times New Roman" panose="02020603050405020304" pitchFamily="18" charset="0"/>
                <a:cs typeface="Times New Roman" panose="02020603050405020304" pitchFamily="18" charset="0"/>
              </a:rPr>
              <a:t>	“Mô </a:t>
            </a:r>
            <a:r>
              <a:rPr lang="en-US" sz="2200">
                <a:latin typeface="Times New Roman" panose="02020603050405020304" pitchFamily="18" charset="0"/>
                <a:cs typeface="Times New Roman" panose="02020603050405020304" pitchFamily="18" charset="0"/>
              </a:rPr>
              <a:t>hình phân loại sản phẩm dùng </a:t>
            </a:r>
            <a:r>
              <a:rPr lang="en-US" sz="2200">
                <a:latin typeface="Times New Roman" panose="02020603050405020304" pitchFamily="18" charset="0"/>
                <a:cs typeface="Times New Roman" panose="02020603050405020304" pitchFamily="18" charset="0"/>
              </a:rPr>
              <a:t>PLC </a:t>
            </a:r>
            <a:r>
              <a:rPr lang="en-US" sz="2200" smtClean="0">
                <a:latin typeface="Times New Roman" panose="02020603050405020304" pitchFamily="18" charset="0"/>
                <a:cs typeface="Times New Roman" panose="02020603050405020304" pitchFamily="18" charset="0"/>
              </a:rPr>
              <a:t>Mitsubishi” </a:t>
            </a:r>
            <a:r>
              <a:rPr lang="en-US" sz="2200">
                <a:latin typeface="Times New Roman" panose="02020603050405020304" pitchFamily="18" charset="0"/>
                <a:cs typeface="Times New Roman" panose="02020603050405020304" pitchFamily="18" charset="0"/>
              </a:rPr>
              <a:t>được</a:t>
            </a:r>
            <a:r>
              <a:rPr lang="vi-VN" sz="2200">
                <a:latin typeface="Times New Roman" panose="02020603050405020304" pitchFamily="18" charset="0"/>
                <a:cs typeface="Times New Roman" panose="02020603050405020304" pitchFamily="18" charset="0"/>
              </a:rPr>
              <a:t> sử dụng để dạy thực hành hoặc theo phương pháp tích hợ</a:t>
            </a:r>
            <a:r>
              <a:rPr lang="en-US" sz="2200">
                <a:latin typeface="Times New Roman" panose="02020603050405020304" pitchFamily="18" charset="0"/>
                <a:cs typeface="Times New Roman" panose="02020603050405020304" pitchFamily="18" charset="0"/>
              </a:rPr>
              <a:t>p </a:t>
            </a:r>
            <a:r>
              <a:rPr lang="vi-VN" sz="2200">
                <a:latin typeface="Times New Roman" panose="02020603050405020304" pitchFamily="18" charset="0"/>
                <a:cs typeface="Times New Roman" panose="02020603050405020304" pitchFamily="18" charset="0"/>
              </a:rPr>
              <a:t>cho các mô đun nghề </a:t>
            </a:r>
            <a:r>
              <a:rPr lang="en-US" sz="2200">
                <a:latin typeface="Times New Roman" panose="02020603050405020304" pitchFamily="18" charset="0"/>
                <a:cs typeface="Times New Roman" panose="02020603050405020304" pitchFamily="18" charset="0"/>
              </a:rPr>
              <a:t>Tự động hóa công nghiệp và Cơ điện tử </a:t>
            </a:r>
            <a:r>
              <a:rPr lang="vi-VN" sz="2200">
                <a:latin typeface="Times New Roman" panose="02020603050405020304" pitchFamily="18" charset="0"/>
                <a:cs typeface="Times New Roman" panose="02020603050405020304" pitchFamily="18" charset="0"/>
              </a:rPr>
              <a:t>ở trình độ trung cấp nghề và cao đẳng nghề hoặc trình độ cao hơn. </a:t>
            </a:r>
            <a:endParaRPr lang="en-US" sz="2200">
              <a:latin typeface="Times New Roman" panose="02020603050405020304" pitchFamily="18" charset="0"/>
              <a:cs typeface="Times New Roman" panose="02020603050405020304" pitchFamily="18" charset="0"/>
            </a:endParaRPr>
          </a:p>
          <a:p>
            <a:pPr algn="just"/>
            <a:r>
              <a:rPr lang="en-US" sz="2200" smtClean="0">
                <a:latin typeface="Times New Roman" panose="02020603050405020304" pitchFamily="18" charset="0"/>
                <a:cs typeface="Times New Roman" panose="02020603050405020304" pitchFamily="18" charset="0"/>
              </a:rPr>
              <a:t>	Trên </a:t>
            </a:r>
            <a:r>
              <a:rPr lang="en-US" sz="2200">
                <a:latin typeface="Times New Roman" panose="02020603050405020304" pitchFamily="18" charset="0"/>
                <a:cs typeface="Times New Roman" panose="02020603050405020304" pitchFamily="18" charset="0"/>
              </a:rPr>
              <a:t>mô hình giảng viên có thể:</a:t>
            </a:r>
          </a:p>
          <a:p>
            <a:pPr algn="just">
              <a:tabLst>
                <a:tab pos="457200" algn="l"/>
              </a:tabLst>
            </a:pPr>
            <a:r>
              <a:rPr lang="vi-VN" sz="2200" i="1">
                <a:latin typeface="Times New Roman" panose="02020603050405020304" pitchFamily="18" charset="0"/>
                <a:cs typeface="Times New Roman" panose="02020603050405020304" pitchFamily="18" charset="0"/>
              </a:rPr>
              <a:t>	</a:t>
            </a:r>
            <a:r>
              <a:rPr lang="vi-VN" sz="2200">
                <a:latin typeface="Times New Roman" panose="02020603050405020304" pitchFamily="18" charset="0"/>
                <a:cs typeface="Times New Roman" panose="02020603050405020304" pitchFamily="18" charset="0"/>
              </a:rPr>
              <a:t>- Giải </a:t>
            </a:r>
            <a:r>
              <a:rPr lang="vi-VN" sz="2200">
                <a:latin typeface="Times New Roman" panose="02020603050405020304" pitchFamily="18" charset="0"/>
                <a:cs typeface="Times New Roman" panose="02020603050405020304" pitchFamily="18" charset="0"/>
              </a:rPr>
              <a:t>thích </a:t>
            </a:r>
            <a:r>
              <a:rPr lang="vi-VN" sz="2200" smtClean="0">
                <a:latin typeface="Times New Roman" panose="02020603050405020304" pitchFamily="18" charset="0"/>
                <a:cs typeface="Times New Roman" panose="02020603050405020304" pitchFamily="18" charset="0"/>
              </a:rPr>
              <a:t>những </a:t>
            </a:r>
            <a:r>
              <a:rPr lang="vi-VN" sz="2200">
                <a:latin typeface="Times New Roman" panose="02020603050405020304" pitchFamily="18" charset="0"/>
                <a:cs typeface="Times New Roman" panose="02020603050405020304" pitchFamily="18" charset="0"/>
              </a:rPr>
              <a:t>kiến thức về nguyên lý hoạt động </a:t>
            </a:r>
            <a:r>
              <a:rPr lang="en-US" sz="2200">
                <a:latin typeface="Times New Roman" panose="02020603050405020304" pitchFamily="18" charset="0"/>
                <a:cs typeface="Times New Roman" panose="02020603050405020304" pitchFamily="18" charset="0"/>
              </a:rPr>
              <a:t>của các linh kiện điện, điện tử có trên hệ thống.</a:t>
            </a:r>
          </a:p>
          <a:p>
            <a:pPr algn="just">
              <a:tabLst>
                <a:tab pos="457200" algn="l"/>
              </a:tabLst>
            </a:pPr>
            <a:r>
              <a:rPr lang="en-US" sz="2200" smtClean="0">
                <a:latin typeface="Times New Roman" panose="02020603050405020304" pitchFamily="18" charset="0"/>
                <a:cs typeface="Times New Roman" panose="02020603050405020304" pitchFamily="18" charset="0"/>
              </a:rPr>
              <a:t>	</a:t>
            </a:r>
            <a:r>
              <a:rPr lang="vi-VN" sz="2200" smtClean="0">
                <a:latin typeface="Times New Roman" panose="02020603050405020304" pitchFamily="18" charset="0"/>
                <a:cs typeface="Times New Roman" panose="02020603050405020304" pitchFamily="18" charset="0"/>
              </a:rPr>
              <a:t>- </a:t>
            </a:r>
            <a:r>
              <a:rPr lang="vi-VN" sz="2200">
                <a:latin typeface="Times New Roman" panose="02020603050405020304" pitchFamily="18" charset="0"/>
                <a:cs typeface="Times New Roman" panose="02020603050405020304" pitchFamily="18" charset="0"/>
              </a:rPr>
              <a:t>Sử dụng mô hình để giới thiệu, thao tác </a:t>
            </a:r>
            <a:r>
              <a:rPr lang="vi-VN" sz="2200">
                <a:latin typeface="Times New Roman" panose="02020603050405020304" pitchFamily="18" charset="0"/>
                <a:cs typeface="Times New Roman" panose="02020603050405020304" pitchFamily="18" charset="0"/>
              </a:rPr>
              <a:t>mẫu </a:t>
            </a:r>
            <a:r>
              <a:rPr lang="en-US" sz="2200" smtClean="0">
                <a:latin typeface="Times New Roman" panose="02020603050405020304" pitchFamily="18" charset="0"/>
                <a:cs typeface="Times New Roman" panose="02020603050405020304" pitchFamily="18" charset="0"/>
              </a:rPr>
              <a:t>.</a:t>
            </a:r>
            <a:endParaRPr lang="en-US" sz="2200">
              <a:latin typeface="Times New Roman" panose="02020603050405020304" pitchFamily="18" charset="0"/>
              <a:cs typeface="Times New Roman" panose="02020603050405020304" pitchFamily="18" charset="0"/>
            </a:endParaRPr>
          </a:p>
          <a:p>
            <a:pPr algn="just">
              <a:tabLst>
                <a:tab pos="457200" algn="l"/>
              </a:tabLst>
            </a:pPr>
            <a:r>
              <a:rPr lang="en-US" sz="2200" smtClean="0">
                <a:latin typeface="Times New Roman" panose="02020603050405020304" pitchFamily="18" charset="0"/>
                <a:cs typeface="Times New Roman" panose="02020603050405020304" pitchFamily="18" charset="0"/>
              </a:rPr>
              <a:t>	- </a:t>
            </a:r>
            <a:r>
              <a:rPr lang="en-US" sz="2200">
                <a:latin typeface="Times New Roman" panose="02020603050405020304" pitchFamily="18" charset="0"/>
                <a:cs typeface="Times New Roman" panose="02020603050405020304" pitchFamily="18" charset="0"/>
              </a:rPr>
              <a:t>Sử dụng máy tính và phần mềm để tạo ra các chương trình từ đơn giản đến </a:t>
            </a:r>
            <a:r>
              <a:rPr lang="en-US" sz="2200">
                <a:latin typeface="Times New Roman" panose="02020603050405020304" pitchFamily="18" charset="0"/>
                <a:cs typeface="Times New Roman" panose="02020603050405020304" pitchFamily="18" charset="0"/>
              </a:rPr>
              <a:t>phức </a:t>
            </a:r>
            <a:r>
              <a:rPr lang="en-US" sz="2200" smtClean="0">
                <a:latin typeface="Times New Roman" panose="02020603050405020304" pitchFamily="18" charset="0"/>
                <a:cs typeface="Times New Roman" panose="02020603050405020304" pitchFamily="18" charset="0"/>
              </a:rPr>
              <a:t>tạp.</a:t>
            </a:r>
            <a:endParaRPr lang="en-US" sz="2200">
              <a:latin typeface="Times New Roman" panose="02020603050405020304" pitchFamily="18" charset="0"/>
              <a:cs typeface="Times New Roman" panose="02020603050405020304" pitchFamily="18" charset="0"/>
            </a:endParaRPr>
          </a:p>
          <a:p>
            <a:pPr algn="just"/>
            <a:r>
              <a:rPr lang="en-US" sz="2200" smtClean="0">
                <a:latin typeface="Times New Roman" panose="02020603050405020304" pitchFamily="18" charset="0"/>
                <a:cs typeface="Times New Roman" panose="02020603050405020304" pitchFamily="18" charset="0"/>
              </a:rPr>
              <a:t>	Khi </a:t>
            </a:r>
            <a:r>
              <a:rPr lang="en-US" sz="2200">
                <a:latin typeface="Times New Roman" panose="02020603050405020304" pitchFamily="18" charset="0"/>
                <a:cs typeface="Times New Roman" panose="02020603050405020304" pitchFamily="18" charset="0"/>
              </a:rPr>
              <a:t>thực tập trên mô hình học sinh, sinh viên có thể:</a:t>
            </a:r>
          </a:p>
          <a:p>
            <a:pPr algn="just">
              <a:tabLst>
                <a:tab pos="457200" algn="l"/>
              </a:tabLst>
            </a:pPr>
            <a:r>
              <a:rPr lang="en-US" sz="2200" smtClean="0">
                <a:latin typeface="Times New Roman" panose="02020603050405020304" pitchFamily="18" charset="0"/>
                <a:cs typeface="Times New Roman" panose="02020603050405020304" pitchFamily="18" charset="0"/>
              </a:rPr>
              <a:t>	</a:t>
            </a:r>
            <a:r>
              <a:rPr lang="vi-VN" sz="2200" smtClean="0">
                <a:latin typeface="Times New Roman" panose="02020603050405020304" pitchFamily="18" charset="0"/>
                <a:cs typeface="Times New Roman" panose="02020603050405020304" pitchFamily="18" charset="0"/>
              </a:rPr>
              <a:t>- </a:t>
            </a:r>
            <a:r>
              <a:rPr lang="en-US" sz="2200">
                <a:latin typeface="Times New Roman" panose="02020603050405020304" pitchFamily="18" charset="0"/>
                <a:cs typeface="Times New Roman" panose="02020603050405020304" pitchFamily="18" charset="0"/>
              </a:rPr>
              <a:t>Hiểu rõ hơn những kiến thức lý </a:t>
            </a:r>
            <a:r>
              <a:rPr lang="en-US" sz="2200">
                <a:latin typeface="Times New Roman" panose="02020603050405020304" pitchFamily="18" charset="0"/>
                <a:cs typeface="Times New Roman" panose="02020603050405020304" pitchFamily="18" charset="0"/>
              </a:rPr>
              <a:t>thuyết </a:t>
            </a:r>
            <a:r>
              <a:rPr lang="en-US" sz="2200" smtClean="0">
                <a:latin typeface="Times New Roman" panose="02020603050405020304" pitchFamily="18" charset="0"/>
                <a:cs typeface="Times New Roman" panose="02020603050405020304" pitchFamily="18" charset="0"/>
              </a:rPr>
              <a:t>của </a:t>
            </a:r>
            <a:r>
              <a:rPr lang="en-US" sz="2200">
                <a:latin typeface="Times New Roman" panose="02020603050405020304" pitchFamily="18" charset="0"/>
                <a:cs typeface="Times New Roman" panose="02020603050405020304" pitchFamily="18" charset="0"/>
              </a:rPr>
              <a:t>các linh kiện, phần tử trên hệ thống.</a:t>
            </a:r>
          </a:p>
          <a:p>
            <a:pPr algn="just">
              <a:tabLst>
                <a:tab pos="457200" algn="l"/>
              </a:tabLst>
            </a:pPr>
            <a:r>
              <a:rPr lang="en-US" sz="2200" smtClean="0">
                <a:latin typeface="Times New Roman" panose="02020603050405020304" pitchFamily="18" charset="0"/>
                <a:cs typeface="Times New Roman" panose="02020603050405020304" pitchFamily="18" charset="0"/>
              </a:rPr>
              <a:t>	</a:t>
            </a:r>
            <a:r>
              <a:rPr lang="vi-VN" sz="2200" smtClean="0">
                <a:latin typeface="Times New Roman" panose="02020603050405020304" pitchFamily="18" charset="0"/>
                <a:cs typeface="Times New Roman" panose="02020603050405020304" pitchFamily="18" charset="0"/>
              </a:rPr>
              <a:t>- </a:t>
            </a:r>
            <a:r>
              <a:rPr lang="en-US" sz="2200">
                <a:latin typeface="Times New Roman" panose="02020603050405020304" pitchFamily="18" charset="0"/>
                <a:cs typeface="Times New Roman" panose="02020603050405020304" pitchFamily="18" charset="0"/>
              </a:rPr>
              <a:t>Tự mình có thể đấu nối, </a:t>
            </a:r>
            <a:r>
              <a:rPr lang="vi-VN" sz="2200">
                <a:latin typeface="Times New Roman" panose="02020603050405020304" pitchFamily="18" charset="0"/>
                <a:cs typeface="Times New Roman" panose="02020603050405020304" pitchFamily="18" charset="0"/>
              </a:rPr>
              <a:t>kiểm tra, sửa </a:t>
            </a:r>
            <a:r>
              <a:rPr lang="vi-VN" sz="2200">
                <a:latin typeface="Times New Roman" panose="02020603050405020304" pitchFamily="18" charset="0"/>
                <a:cs typeface="Times New Roman" panose="02020603050405020304" pitchFamily="18" charset="0"/>
              </a:rPr>
              <a:t>chữa </a:t>
            </a:r>
            <a:r>
              <a:rPr lang="en-US" sz="2200" smtClean="0">
                <a:latin typeface="Times New Roman" panose="02020603050405020304" pitchFamily="18" charset="0"/>
                <a:cs typeface="Times New Roman" panose="02020603050405020304" pitchFamily="18" charset="0"/>
              </a:rPr>
              <a:t>.</a:t>
            </a:r>
            <a:endParaRPr lang="en-US" sz="2200">
              <a:latin typeface="Times New Roman" panose="02020603050405020304" pitchFamily="18" charset="0"/>
              <a:cs typeface="Times New Roman" panose="02020603050405020304" pitchFamily="18" charset="0"/>
            </a:endParaRPr>
          </a:p>
          <a:p>
            <a:pPr algn="just">
              <a:tabLst>
                <a:tab pos="457200" algn="l"/>
              </a:tabLst>
            </a:pPr>
            <a:r>
              <a:rPr lang="en-US" sz="2200" smtClean="0">
                <a:latin typeface="Times New Roman" panose="02020603050405020304" pitchFamily="18" charset="0"/>
                <a:cs typeface="Times New Roman" panose="02020603050405020304" pitchFamily="18" charset="0"/>
              </a:rPr>
              <a:t>	</a:t>
            </a:r>
            <a:r>
              <a:rPr lang="vi-VN" sz="2200" smtClean="0">
                <a:latin typeface="Times New Roman" panose="02020603050405020304" pitchFamily="18" charset="0"/>
                <a:cs typeface="Times New Roman" panose="02020603050405020304" pitchFamily="18" charset="0"/>
              </a:rPr>
              <a:t>- </a:t>
            </a:r>
            <a:r>
              <a:rPr lang="en-US" sz="2200" smtClean="0">
                <a:latin typeface="Times New Roman" panose="02020603050405020304" pitchFamily="18" charset="0"/>
                <a:cs typeface="Times New Roman" panose="02020603050405020304" pitchFamily="18" charset="0"/>
              </a:rPr>
              <a:t>Có </a:t>
            </a:r>
            <a:r>
              <a:rPr lang="en-US" sz="2200">
                <a:latin typeface="Times New Roman" panose="02020603050405020304" pitchFamily="18" charset="0"/>
                <a:cs typeface="Times New Roman" panose="02020603050405020304" pitchFamily="18" charset="0"/>
              </a:rPr>
              <a:t>thể tự mình</a:t>
            </a:r>
            <a:r>
              <a:rPr lang="vi-VN" sz="2200">
                <a:latin typeface="Times New Roman" panose="02020603050405020304" pitchFamily="18" charset="0"/>
                <a:cs typeface="Times New Roman" panose="02020603050405020304" pitchFamily="18" charset="0"/>
              </a:rPr>
              <a:t> tư duy, phán đoán tìm ra những hư hỏng và đề ra các phương pháp </a:t>
            </a:r>
            <a:r>
              <a:rPr lang="vi-VN" sz="2200">
                <a:latin typeface="Times New Roman" panose="02020603050405020304" pitchFamily="18" charset="0"/>
                <a:cs typeface="Times New Roman" panose="02020603050405020304" pitchFamily="18" charset="0"/>
              </a:rPr>
              <a:t>khắc </a:t>
            </a:r>
            <a:r>
              <a:rPr lang="vi-VN" sz="2200" smtClean="0">
                <a:latin typeface="Times New Roman" panose="02020603050405020304" pitchFamily="18" charset="0"/>
                <a:cs typeface="Times New Roman" panose="02020603050405020304" pitchFamily="18" charset="0"/>
              </a:rPr>
              <a:t>phục</a:t>
            </a:r>
            <a:r>
              <a:rPr lang="en-US" sz="2200" smtClean="0">
                <a:latin typeface="Times New Roman" panose="02020603050405020304" pitchFamily="18" charset="0"/>
                <a:cs typeface="Times New Roman" panose="02020603050405020304" pitchFamily="18" charset="0"/>
              </a:rPr>
              <a:t>.</a:t>
            </a:r>
            <a:endParaRPr lang="en-US" sz="2200">
              <a:latin typeface="Times New Roman" panose="02020603050405020304" pitchFamily="18" charset="0"/>
              <a:cs typeface="Times New Roman" panose="02020603050405020304" pitchFamily="18" charset="0"/>
            </a:endParaRPr>
          </a:p>
          <a:p>
            <a:pPr algn="just">
              <a:tabLst>
                <a:tab pos="457200" algn="l"/>
              </a:tabLst>
            </a:pPr>
            <a:r>
              <a:rPr lang="en-US" sz="2200" smtClean="0">
                <a:latin typeface="Times New Roman" panose="02020603050405020304" pitchFamily="18" charset="0"/>
                <a:cs typeface="Times New Roman" panose="02020603050405020304" pitchFamily="18" charset="0"/>
              </a:rPr>
              <a:t>	</a:t>
            </a:r>
            <a:r>
              <a:rPr lang="vi-VN" sz="2200" smtClean="0">
                <a:latin typeface="Times New Roman" panose="02020603050405020304" pitchFamily="18" charset="0"/>
                <a:cs typeface="Times New Roman" panose="02020603050405020304" pitchFamily="18" charset="0"/>
              </a:rPr>
              <a:t>- </a:t>
            </a:r>
            <a:r>
              <a:rPr lang="vi-VN" sz="2200">
                <a:latin typeface="Times New Roman" panose="02020603050405020304" pitchFamily="18" charset="0"/>
                <a:cs typeface="Times New Roman" panose="02020603050405020304" pitchFamily="18" charset="0"/>
              </a:rPr>
              <a:t>Qua quá trình thực tập trên mô hình, học </a:t>
            </a:r>
            <a:r>
              <a:rPr lang="en-US" sz="2200">
                <a:latin typeface="Times New Roman" panose="02020603050405020304" pitchFamily="18" charset="0"/>
                <a:cs typeface="Times New Roman" panose="02020603050405020304" pitchFamily="18" charset="0"/>
              </a:rPr>
              <a:t>sinh, sinh </a:t>
            </a:r>
            <a:r>
              <a:rPr lang="vi-VN" sz="2200">
                <a:latin typeface="Times New Roman" panose="02020603050405020304" pitchFamily="18" charset="0"/>
                <a:cs typeface="Times New Roman" panose="02020603050405020304" pitchFamily="18" charset="0"/>
              </a:rPr>
              <a:t>viên </a:t>
            </a:r>
            <a:r>
              <a:rPr lang="en-US" sz="2200">
                <a:latin typeface="Times New Roman" panose="02020603050405020304" pitchFamily="18" charset="0"/>
                <a:cs typeface="Times New Roman" panose="02020603050405020304" pitchFamily="18" charset="0"/>
              </a:rPr>
              <a:t>có thể </a:t>
            </a:r>
            <a:r>
              <a:rPr lang="en-US" sz="2200">
                <a:latin typeface="Times New Roman" panose="02020603050405020304" pitchFamily="18" charset="0"/>
                <a:cs typeface="Times New Roman" panose="02020603050405020304" pitchFamily="18" charset="0"/>
              </a:rPr>
              <a:t>tự </a:t>
            </a:r>
            <a:r>
              <a:rPr lang="en-US" sz="2200" smtClean="0">
                <a:latin typeface="Times New Roman" panose="02020603050405020304" pitchFamily="18" charset="0"/>
                <a:cs typeface="Times New Roman" panose="02020603050405020304" pitchFamily="18" charset="0"/>
              </a:rPr>
              <a:t>tin</a:t>
            </a:r>
            <a:r>
              <a:rPr lang="vi-VN" sz="2200" smtClean="0">
                <a:latin typeface="Times New Roman" panose="02020603050405020304" pitchFamily="18" charset="0"/>
                <a:cs typeface="Times New Roman" panose="02020603050405020304" pitchFamily="18" charset="0"/>
              </a:rPr>
              <a:t>.</a:t>
            </a:r>
            <a:endParaRPr lang="en-US" sz="2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20179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1758815" cy="461665"/>
          </a:xfrm>
          <a:prstGeom prst="rect">
            <a:avLst/>
          </a:prstGeom>
        </p:spPr>
        <p:txBody>
          <a:bodyPr wrap="none">
            <a:spAutoFit/>
          </a:bodyPr>
          <a:lstStyle/>
          <a:p>
            <a:r>
              <a:rPr lang="en-US" sz="2400" b="1">
                <a:latin typeface="Times New Roman" panose="02020603050405020304" pitchFamily="18" charset="0"/>
                <a:cs typeface="Times New Roman" panose="02020603050405020304" pitchFamily="18" charset="0"/>
              </a:rPr>
              <a:t>3.1. Cấu tạo</a:t>
            </a:r>
            <a:endParaRPr lang="en-US" sz="2400">
              <a:latin typeface="Times New Roman" panose="02020603050405020304" pitchFamily="18" charset="0"/>
              <a:cs typeface="Times New Roman" panose="02020603050405020304" pitchFamily="18" charset="0"/>
            </a:endParaRPr>
          </a:p>
        </p:txBody>
      </p:sp>
      <p:pic>
        <p:nvPicPr>
          <p:cNvPr id="102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990600"/>
            <a:ext cx="6624958"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52400" y="2286000"/>
            <a:ext cx="2082800" cy="2677656"/>
          </a:xfrm>
          <a:prstGeom prst="rect">
            <a:avLst/>
          </a:prstGeom>
        </p:spPr>
        <p:txBody>
          <a:bodyPr wrap="square">
            <a:spAutoFit/>
          </a:bodyPr>
          <a:lstStyle/>
          <a:p>
            <a:pPr algn="just">
              <a:tabLst>
                <a:tab pos="406400" algn="l"/>
              </a:tabLst>
            </a:pPr>
            <a:r>
              <a:rPr lang="en-US" sz="2800" smtClean="0">
                <a:latin typeface="Times New Roman" panose="02020603050405020304" pitchFamily="18" charset="0"/>
                <a:cs typeface="Times New Roman" panose="02020603050405020304" pitchFamily="18" charset="0"/>
              </a:rPr>
              <a:t>	Các </a:t>
            </a:r>
            <a:r>
              <a:rPr lang="en-US" sz="2800">
                <a:latin typeface="Times New Roman" panose="02020603050405020304" pitchFamily="18" charset="0"/>
                <a:cs typeface="Times New Roman" panose="02020603050405020304" pitchFamily="18" charset="0"/>
              </a:rPr>
              <a:t>thiết bị trên mặt trên </a:t>
            </a:r>
            <a:r>
              <a:rPr lang="en-US" sz="2800">
                <a:latin typeface="Times New Roman" panose="02020603050405020304" pitchFamily="18" charset="0"/>
                <a:cs typeface="Times New Roman" panose="02020603050405020304" pitchFamily="18" charset="0"/>
              </a:rPr>
              <a:t>của </a:t>
            </a:r>
            <a:r>
              <a:rPr lang="en-US" sz="2800" smtClean="0">
                <a:latin typeface="Times New Roman" panose="02020603050405020304" pitchFamily="18" charset="0"/>
                <a:cs typeface="Times New Roman" panose="02020603050405020304" pitchFamily="18" charset="0"/>
              </a:rPr>
              <a:t>Mô </a:t>
            </a:r>
            <a:r>
              <a:rPr lang="en-US" sz="2800">
                <a:latin typeface="Times New Roman" panose="02020603050405020304" pitchFamily="18" charset="0"/>
                <a:cs typeface="Times New Roman" panose="02020603050405020304" pitchFamily="18" charset="0"/>
              </a:rPr>
              <a:t>hình phân loại </a:t>
            </a:r>
            <a:r>
              <a:rPr lang="en-US" sz="2800">
                <a:latin typeface="Times New Roman" panose="02020603050405020304" pitchFamily="18" charset="0"/>
                <a:cs typeface="Times New Roman" panose="02020603050405020304" pitchFamily="18" charset="0"/>
              </a:rPr>
              <a:t>sản </a:t>
            </a:r>
            <a:r>
              <a:rPr lang="en-US" sz="2800" smtClean="0">
                <a:latin typeface="Times New Roman" panose="02020603050405020304" pitchFamily="18" charset="0"/>
                <a:cs typeface="Times New Roman" panose="02020603050405020304" pitchFamily="18" charset="0"/>
              </a:rPr>
              <a:t>phẩm.</a:t>
            </a:r>
            <a:endParaRPr lang="en-US"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97931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1758815" cy="461665"/>
          </a:xfrm>
          <a:prstGeom prst="rect">
            <a:avLst/>
          </a:prstGeom>
        </p:spPr>
        <p:txBody>
          <a:bodyPr wrap="none">
            <a:spAutoFit/>
          </a:bodyPr>
          <a:lstStyle/>
          <a:p>
            <a:r>
              <a:rPr lang="en-US" sz="2400" b="1">
                <a:latin typeface="Times New Roman" panose="02020603050405020304" pitchFamily="18" charset="0"/>
                <a:cs typeface="Times New Roman" panose="02020603050405020304" pitchFamily="18" charset="0"/>
              </a:rPr>
              <a:t>3.1. Cấu tạo</a:t>
            </a:r>
            <a:endParaRPr lang="en-US" sz="2400">
              <a:latin typeface="Times New Roman" panose="02020603050405020304" pitchFamily="18" charset="0"/>
              <a:cs typeface="Times New Roman" panose="02020603050405020304" pitchFamily="18" charset="0"/>
            </a:endParaRPr>
          </a:p>
        </p:txBody>
      </p:sp>
      <p:sp>
        <p:nvSpPr>
          <p:cNvPr id="5" name="Rectangle 4"/>
          <p:cNvSpPr/>
          <p:nvPr/>
        </p:nvSpPr>
        <p:spPr>
          <a:xfrm>
            <a:off x="152400" y="2286000"/>
            <a:ext cx="1828800" cy="2677656"/>
          </a:xfrm>
          <a:prstGeom prst="rect">
            <a:avLst/>
          </a:prstGeom>
        </p:spPr>
        <p:txBody>
          <a:bodyPr wrap="square">
            <a:spAutoFit/>
          </a:bodyPr>
          <a:lstStyle/>
          <a:p>
            <a:pPr algn="just">
              <a:tabLst>
                <a:tab pos="287338" algn="l"/>
              </a:tabLst>
            </a:pPr>
            <a:r>
              <a:rPr lang="en-US" sz="2800" smtClean="0">
                <a:latin typeface="Times New Roman" panose="02020603050405020304" pitchFamily="18" charset="0"/>
                <a:cs typeface="Times New Roman" panose="02020603050405020304" pitchFamily="18" charset="0"/>
              </a:rPr>
              <a:t>	Các </a:t>
            </a:r>
            <a:r>
              <a:rPr lang="en-US" sz="2800">
                <a:latin typeface="Times New Roman" panose="02020603050405020304" pitchFamily="18" charset="0"/>
                <a:cs typeface="Times New Roman" panose="02020603050405020304" pitchFamily="18" charset="0"/>
              </a:rPr>
              <a:t>thiết </a:t>
            </a:r>
            <a:r>
              <a:rPr lang="en-US" sz="2800">
                <a:latin typeface="Times New Roman" panose="02020603050405020304" pitchFamily="18" charset="0"/>
                <a:cs typeface="Times New Roman" panose="02020603050405020304" pitchFamily="18" charset="0"/>
              </a:rPr>
              <a:t>bị </a:t>
            </a:r>
            <a:r>
              <a:rPr lang="en-US" sz="2800"/>
              <a:t>bên trong </a:t>
            </a:r>
            <a:r>
              <a:rPr lang="en-US" sz="2800" smtClean="0">
                <a:latin typeface="Times New Roman" panose="02020603050405020304" pitchFamily="18" charset="0"/>
                <a:cs typeface="Times New Roman" panose="02020603050405020304" pitchFamily="18" charset="0"/>
              </a:rPr>
              <a:t>của Mô </a:t>
            </a:r>
            <a:r>
              <a:rPr lang="en-US" sz="2800">
                <a:latin typeface="Times New Roman" panose="02020603050405020304" pitchFamily="18" charset="0"/>
                <a:cs typeface="Times New Roman" panose="02020603050405020304" pitchFamily="18" charset="0"/>
              </a:rPr>
              <a:t>hình phân loại </a:t>
            </a:r>
            <a:r>
              <a:rPr lang="en-US" sz="2800">
                <a:latin typeface="Times New Roman" panose="02020603050405020304" pitchFamily="18" charset="0"/>
                <a:cs typeface="Times New Roman" panose="02020603050405020304" pitchFamily="18" charset="0"/>
              </a:rPr>
              <a:t>sản </a:t>
            </a:r>
            <a:r>
              <a:rPr lang="en-US" sz="2800" smtClean="0">
                <a:latin typeface="Times New Roman" panose="02020603050405020304" pitchFamily="18" charset="0"/>
                <a:cs typeface="Times New Roman" panose="02020603050405020304" pitchFamily="18" charset="0"/>
              </a:rPr>
              <a:t>phẩm.</a:t>
            </a:r>
            <a:endParaRPr lang="en-US" sz="2800">
              <a:latin typeface="Times New Roman" panose="02020603050405020304" pitchFamily="18" charset="0"/>
              <a:cs typeface="Times New Roman" panose="02020603050405020304" pitchFamily="18" charset="0"/>
            </a:endParaRPr>
          </a:p>
        </p:txBody>
      </p:sp>
      <p:pic>
        <p:nvPicPr>
          <p:cNvPr id="205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066800"/>
            <a:ext cx="7018275"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27575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1758815" cy="461665"/>
          </a:xfrm>
          <a:prstGeom prst="rect">
            <a:avLst/>
          </a:prstGeom>
        </p:spPr>
        <p:txBody>
          <a:bodyPr wrap="none">
            <a:spAutoFit/>
          </a:bodyPr>
          <a:lstStyle/>
          <a:p>
            <a:r>
              <a:rPr lang="en-US" sz="2400" b="1">
                <a:latin typeface="Times New Roman" panose="02020603050405020304" pitchFamily="18" charset="0"/>
                <a:cs typeface="Times New Roman" panose="02020603050405020304" pitchFamily="18" charset="0"/>
              </a:rPr>
              <a:t>3.1. Cấu tạo</a:t>
            </a:r>
            <a:endParaRPr lang="en-US" sz="2400">
              <a:latin typeface="Times New Roman" panose="02020603050405020304" pitchFamily="18" charset="0"/>
              <a:cs typeface="Times New Roman" panose="02020603050405020304" pitchFamily="18" charset="0"/>
            </a:endParaRPr>
          </a:p>
        </p:txBody>
      </p:sp>
      <p:pic>
        <p:nvPicPr>
          <p:cNvPr id="307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1" y="1767416"/>
            <a:ext cx="3285830" cy="318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304801" y="5190867"/>
            <a:ext cx="3336170" cy="461665"/>
          </a:xfrm>
          <a:prstGeom prst="rect">
            <a:avLst/>
          </a:prstGeom>
        </p:spPr>
        <p:txBody>
          <a:bodyPr wrap="none">
            <a:spAutoFit/>
          </a:bodyPr>
          <a:lstStyle/>
          <a:p>
            <a:r>
              <a:rPr lang="en-US" sz="2400">
                <a:latin typeface="Times New Roman" panose="02020603050405020304" pitchFamily="18" charset="0"/>
                <a:cs typeface="Times New Roman" panose="02020603050405020304" pitchFamily="18" charset="0"/>
              </a:rPr>
              <a:t>Biến tần mitsubishi D700</a:t>
            </a:r>
          </a:p>
        </p:txBody>
      </p:sp>
      <p:pic>
        <p:nvPicPr>
          <p:cNvPr id="307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5413" y="1767416"/>
            <a:ext cx="3999512" cy="3321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720559" y="5407798"/>
            <a:ext cx="4409220" cy="830997"/>
          </a:xfrm>
          <a:prstGeom prst="rect">
            <a:avLst/>
          </a:prstGeom>
        </p:spPr>
        <p:txBody>
          <a:bodyPr wrap="none">
            <a:spAutoFit/>
          </a:bodyPr>
          <a:lstStyle/>
          <a:p>
            <a:pPr algn="ctr"/>
            <a:r>
              <a:rPr lang="en-US" sz="2400">
                <a:latin typeface="Times New Roman" panose="02020603050405020304" pitchFamily="18" charset="0"/>
                <a:cs typeface="Times New Roman" panose="02020603050405020304" pitchFamily="18" charset="0"/>
              </a:rPr>
              <a:t>Màn hình HMI GS2110 – </a:t>
            </a:r>
            <a:r>
              <a:rPr lang="en-US" sz="2400">
                <a:latin typeface="Times New Roman" panose="02020603050405020304" pitchFamily="18" charset="0"/>
                <a:cs typeface="Times New Roman" panose="02020603050405020304" pitchFamily="18" charset="0"/>
              </a:rPr>
              <a:t>WTDB </a:t>
            </a:r>
            <a:endParaRPr lang="en-US" sz="2400" smtClean="0">
              <a:latin typeface="Times New Roman" panose="02020603050405020304" pitchFamily="18" charset="0"/>
              <a:cs typeface="Times New Roman" panose="02020603050405020304" pitchFamily="18" charset="0"/>
            </a:endParaRPr>
          </a:p>
          <a:p>
            <a:pPr algn="ctr"/>
            <a:r>
              <a:rPr lang="en-US" sz="2400" smtClean="0">
                <a:latin typeface="Times New Roman" panose="02020603050405020304" pitchFamily="18" charset="0"/>
                <a:cs typeface="Times New Roman" panose="02020603050405020304" pitchFamily="18" charset="0"/>
              </a:rPr>
              <a:t>của </a:t>
            </a:r>
            <a:r>
              <a:rPr lang="en-US" sz="2400">
                <a:latin typeface="Times New Roman" panose="02020603050405020304" pitchFamily="18" charset="0"/>
                <a:cs typeface="Times New Roman" panose="02020603050405020304" pitchFamily="18" charset="0"/>
              </a:rPr>
              <a:t>Mitsubishi</a:t>
            </a:r>
          </a:p>
        </p:txBody>
      </p:sp>
    </p:spTree>
    <p:extLst>
      <p:ext uri="{BB962C8B-B14F-4D97-AF65-F5344CB8AC3E}">
        <p14:creationId xmlns:p14="http://schemas.microsoft.com/office/powerpoint/2010/main" val="40181538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1758815" cy="461665"/>
          </a:xfrm>
          <a:prstGeom prst="rect">
            <a:avLst/>
          </a:prstGeom>
        </p:spPr>
        <p:txBody>
          <a:bodyPr wrap="none">
            <a:spAutoFit/>
          </a:bodyPr>
          <a:lstStyle/>
          <a:p>
            <a:r>
              <a:rPr lang="en-US" sz="2400" b="1">
                <a:latin typeface="Times New Roman" panose="02020603050405020304" pitchFamily="18" charset="0"/>
                <a:cs typeface="Times New Roman" panose="02020603050405020304" pitchFamily="18" charset="0"/>
              </a:rPr>
              <a:t>3.1. Cấu tạo</a:t>
            </a:r>
            <a:endParaRPr lang="en-US" sz="2400">
              <a:latin typeface="Times New Roman" panose="02020603050405020304" pitchFamily="18" charset="0"/>
              <a:cs typeface="Times New Roman" panose="02020603050405020304" pitchFamily="18" charset="0"/>
            </a:endParaRPr>
          </a:p>
        </p:txBody>
      </p:sp>
      <p:sp>
        <p:nvSpPr>
          <p:cNvPr id="5" name="Rectangle 4"/>
          <p:cNvSpPr/>
          <p:nvPr/>
        </p:nvSpPr>
        <p:spPr>
          <a:xfrm>
            <a:off x="228600" y="4372912"/>
            <a:ext cx="2287806" cy="369332"/>
          </a:xfrm>
          <a:prstGeom prst="rect">
            <a:avLst/>
          </a:prstGeom>
        </p:spPr>
        <p:txBody>
          <a:bodyPr wrap="none">
            <a:spAutoFit/>
          </a:bodyPr>
          <a:lstStyle/>
          <a:p>
            <a:r>
              <a:rPr lang="en-US">
                <a:latin typeface="Times New Roman" panose="02020603050405020304" pitchFamily="18" charset="0"/>
                <a:cs typeface="Times New Roman" panose="02020603050405020304" pitchFamily="18" charset="0"/>
              </a:rPr>
              <a:t>PLC Mitsubishi FX3U</a:t>
            </a:r>
          </a:p>
        </p:txBody>
      </p:sp>
      <p:pic>
        <p:nvPicPr>
          <p:cNvPr id="409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3638416"/>
            <a:ext cx="318135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2802038" y="5610199"/>
            <a:ext cx="3640740" cy="369332"/>
          </a:xfrm>
          <a:prstGeom prst="rect">
            <a:avLst/>
          </a:prstGeom>
        </p:spPr>
        <p:txBody>
          <a:bodyPr wrap="none">
            <a:spAutoFit/>
          </a:bodyPr>
          <a:lstStyle/>
          <a:p>
            <a:r>
              <a:rPr lang="en-US">
                <a:latin typeface="Times New Roman" panose="02020603050405020304" pitchFamily="18" charset="0"/>
                <a:cs typeface="Times New Roman" panose="02020603050405020304" pitchFamily="18" charset="0"/>
              </a:rPr>
              <a:t>Encoder E6B2 – CWZ6C của Omron</a:t>
            </a:r>
          </a:p>
        </p:txBody>
      </p:sp>
      <p:pic>
        <p:nvPicPr>
          <p:cNvPr id="1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2661" y="1678329"/>
            <a:ext cx="329565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95" y="1654215"/>
            <a:ext cx="3152775" cy="250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p:cNvSpPr/>
          <p:nvPr/>
        </p:nvSpPr>
        <p:spPr>
          <a:xfrm>
            <a:off x="6214827" y="3974624"/>
            <a:ext cx="3024289" cy="369332"/>
          </a:xfrm>
          <a:prstGeom prst="rect">
            <a:avLst/>
          </a:prstGeom>
        </p:spPr>
        <p:txBody>
          <a:bodyPr wrap="none">
            <a:spAutoFit/>
          </a:bodyPr>
          <a:lstStyle/>
          <a:p>
            <a:r>
              <a:rPr lang="en-US">
                <a:latin typeface="Times New Roman" panose="02020603050405020304" pitchFamily="18" charset="0"/>
                <a:cs typeface="Times New Roman" panose="02020603050405020304" pitchFamily="18" charset="0"/>
              </a:rPr>
              <a:t>Van điện từ STNC TG2521-08</a:t>
            </a:r>
          </a:p>
        </p:txBody>
      </p:sp>
    </p:spTree>
    <p:extLst>
      <p:ext uri="{BB962C8B-B14F-4D97-AF65-F5344CB8AC3E}">
        <p14:creationId xmlns:p14="http://schemas.microsoft.com/office/powerpoint/2010/main" val="32900792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1758815" cy="461665"/>
          </a:xfrm>
          <a:prstGeom prst="rect">
            <a:avLst/>
          </a:prstGeom>
        </p:spPr>
        <p:txBody>
          <a:bodyPr wrap="none">
            <a:spAutoFit/>
          </a:bodyPr>
          <a:lstStyle/>
          <a:p>
            <a:r>
              <a:rPr lang="en-US" sz="2400" b="1">
                <a:latin typeface="Times New Roman" panose="02020603050405020304" pitchFamily="18" charset="0"/>
                <a:cs typeface="Times New Roman" panose="02020603050405020304" pitchFamily="18" charset="0"/>
              </a:rPr>
              <a:t>3.1. Cấu tạo</a:t>
            </a:r>
            <a:endParaRPr lang="en-US" sz="2400">
              <a:latin typeface="Times New Roman" panose="02020603050405020304" pitchFamily="18" charset="0"/>
              <a:cs typeface="Times New Roman" panose="02020603050405020304" pitchFamily="18" charset="0"/>
            </a:endParaRPr>
          </a:p>
        </p:txBody>
      </p:sp>
      <p:pic>
        <p:nvPicPr>
          <p:cNvPr id="6146" name="Picture 49" descr="admin_e3fa-dn12-2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2800" y="3259780"/>
            <a:ext cx="305752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3912955" y="5468033"/>
            <a:ext cx="2468433" cy="646331"/>
          </a:xfrm>
          <a:prstGeom prst="rect">
            <a:avLst/>
          </a:prstGeom>
        </p:spPr>
        <p:txBody>
          <a:bodyPr wrap="none">
            <a:spAutoFit/>
          </a:bodyPr>
          <a:lstStyle/>
          <a:p>
            <a:pPr algn="ctr"/>
            <a:r>
              <a:rPr lang="en-US">
                <a:latin typeface="Times New Roman" panose="02020603050405020304" pitchFamily="18" charset="0"/>
                <a:cs typeface="Times New Roman" panose="02020603050405020304" pitchFamily="18" charset="0"/>
              </a:rPr>
              <a:t>Cảm biến quang </a:t>
            </a:r>
            <a:r>
              <a:rPr lang="en-US">
                <a:latin typeface="Times New Roman" panose="02020603050405020304" pitchFamily="18" charset="0"/>
                <a:cs typeface="Times New Roman" panose="02020603050405020304" pitchFamily="18" charset="0"/>
              </a:rPr>
              <a:t>Omron </a:t>
            </a:r>
            <a:endParaRPr lang="en-US" smtClean="0">
              <a:latin typeface="Times New Roman" panose="02020603050405020304" pitchFamily="18" charset="0"/>
              <a:cs typeface="Times New Roman" panose="02020603050405020304" pitchFamily="18" charset="0"/>
            </a:endParaRPr>
          </a:p>
          <a:p>
            <a:pPr algn="ctr"/>
            <a:r>
              <a:rPr lang="en-US" smtClean="0">
                <a:latin typeface="Times New Roman" panose="02020603050405020304" pitchFamily="18" charset="0"/>
                <a:cs typeface="Times New Roman" panose="02020603050405020304" pitchFamily="18" charset="0"/>
              </a:rPr>
              <a:t>E3FA-DN12 </a:t>
            </a:r>
            <a:r>
              <a:rPr lang="en-US">
                <a:latin typeface="Times New Roman" panose="02020603050405020304" pitchFamily="18" charset="0"/>
                <a:cs typeface="Times New Roman" panose="02020603050405020304" pitchFamily="18" charset="0"/>
              </a:rPr>
              <a:t>2M</a:t>
            </a:r>
          </a:p>
        </p:txBody>
      </p:sp>
      <p:pic>
        <p:nvPicPr>
          <p:cNvPr id="6147" name="Picture 50" descr="1422676610_biến_từ_Airtac_CS1-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1707205"/>
            <a:ext cx="2352675"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6825715" y="3841635"/>
            <a:ext cx="2332498" cy="646331"/>
          </a:xfrm>
          <a:prstGeom prst="rect">
            <a:avLst/>
          </a:prstGeom>
        </p:spPr>
        <p:txBody>
          <a:bodyPr wrap="none">
            <a:spAutoFit/>
          </a:bodyPr>
          <a:lstStyle/>
          <a:p>
            <a:pPr algn="ctr"/>
            <a:r>
              <a:rPr lang="en-US">
                <a:latin typeface="Times New Roman" panose="02020603050405020304" pitchFamily="18" charset="0"/>
                <a:cs typeface="Times New Roman" panose="02020603050405020304" pitchFamily="18" charset="0"/>
              </a:rPr>
              <a:t>Cảm biến hành </a:t>
            </a:r>
            <a:r>
              <a:rPr lang="en-US">
                <a:latin typeface="Times New Roman" panose="02020603050405020304" pitchFamily="18" charset="0"/>
                <a:cs typeface="Times New Roman" panose="02020603050405020304" pitchFamily="18" charset="0"/>
              </a:rPr>
              <a:t>trình </a:t>
            </a:r>
            <a:endParaRPr lang="en-US" smtClean="0">
              <a:latin typeface="Times New Roman" panose="02020603050405020304" pitchFamily="18" charset="0"/>
              <a:cs typeface="Times New Roman" panose="02020603050405020304" pitchFamily="18" charset="0"/>
            </a:endParaRPr>
          </a:p>
          <a:p>
            <a:pPr algn="ctr"/>
            <a:r>
              <a:rPr lang="en-US" smtClean="0">
                <a:latin typeface="Times New Roman" panose="02020603050405020304" pitchFamily="18" charset="0"/>
                <a:cs typeface="Times New Roman" panose="02020603050405020304" pitchFamily="18" charset="0"/>
              </a:rPr>
              <a:t>pitton </a:t>
            </a:r>
            <a:r>
              <a:rPr lang="en-US">
                <a:latin typeface="Times New Roman" panose="02020603050405020304" pitchFamily="18" charset="0"/>
                <a:cs typeface="Times New Roman" panose="02020603050405020304" pitchFamily="18" charset="0"/>
              </a:rPr>
              <a:t>AIRTAC CS1-M</a:t>
            </a:r>
          </a:p>
        </p:txBody>
      </p:sp>
      <p:pic>
        <p:nvPicPr>
          <p:cNvPr id="8" name="Picture 39" descr="C:\Users\DELL\Downloads\Cam-bien-Omron-E3X.jpg"/>
          <p:cNvPicPr>
            <a:picLocks noChangeAspect="1" noChangeArrowheads="1"/>
          </p:cNvPicPr>
          <p:nvPr/>
        </p:nvPicPr>
        <p:blipFill>
          <a:blip r:embed="rId4">
            <a:extLst>
              <a:ext uri="{28A0092B-C50C-407E-A947-70E740481C1C}">
                <a14:useLocalDpi xmlns:a14="http://schemas.microsoft.com/office/drawing/2010/main" val="0"/>
              </a:ext>
            </a:extLst>
          </a:blip>
          <a:srcRect t="17877" b="8380"/>
          <a:stretch>
            <a:fillRect/>
          </a:stretch>
        </p:blipFill>
        <p:spPr bwMode="auto">
          <a:xfrm>
            <a:off x="533400" y="1969626"/>
            <a:ext cx="2266950"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70091" y="3962400"/>
            <a:ext cx="2901709" cy="646331"/>
          </a:xfrm>
          <a:prstGeom prst="rect">
            <a:avLst/>
          </a:prstGeom>
        </p:spPr>
        <p:txBody>
          <a:bodyPr wrap="square">
            <a:spAutoFit/>
          </a:bodyPr>
          <a:lstStyle/>
          <a:p>
            <a:pPr algn="ctr"/>
            <a:r>
              <a:rPr lang="en-US">
                <a:latin typeface="Times New Roman" panose="02020603050405020304" pitchFamily="18" charset="0"/>
                <a:cs typeface="Times New Roman" panose="02020603050405020304" pitchFamily="18" charset="0"/>
              </a:rPr>
              <a:t>Bộ khuếch đại cảm </a:t>
            </a:r>
            <a:r>
              <a:rPr lang="en-US">
                <a:latin typeface="Times New Roman" panose="02020603050405020304" pitchFamily="18" charset="0"/>
                <a:cs typeface="Times New Roman" panose="02020603050405020304" pitchFamily="18" charset="0"/>
              </a:rPr>
              <a:t>biến </a:t>
            </a:r>
            <a:endParaRPr lang="en-US" smtClean="0">
              <a:latin typeface="Times New Roman" panose="02020603050405020304" pitchFamily="18" charset="0"/>
              <a:cs typeface="Times New Roman" panose="02020603050405020304" pitchFamily="18" charset="0"/>
            </a:endParaRPr>
          </a:p>
          <a:p>
            <a:pPr algn="ctr"/>
            <a:r>
              <a:rPr lang="en-US" smtClean="0">
                <a:latin typeface="Times New Roman" panose="02020603050405020304" pitchFamily="18" charset="0"/>
                <a:cs typeface="Times New Roman" panose="02020603050405020304" pitchFamily="18" charset="0"/>
              </a:rPr>
              <a:t>sợi </a:t>
            </a:r>
            <a:r>
              <a:rPr lang="en-US">
                <a:latin typeface="Times New Roman" panose="02020603050405020304" pitchFamily="18" charset="0"/>
                <a:cs typeface="Times New Roman" panose="02020603050405020304" pitchFamily="18" charset="0"/>
              </a:rPr>
              <a:t>quang Omron E3X-NA11</a:t>
            </a:r>
          </a:p>
        </p:txBody>
      </p:sp>
    </p:spTree>
    <p:extLst>
      <p:ext uri="{BB962C8B-B14F-4D97-AF65-F5344CB8AC3E}">
        <p14:creationId xmlns:p14="http://schemas.microsoft.com/office/powerpoint/2010/main" val="30579116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1758815" cy="461665"/>
          </a:xfrm>
          <a:prstGeom prst="rect">
            <a:avLst/>
          </a:prstGeom>
        </p:spPr>
        <p:txBody>
          <a:bodyPr wrap="none">
            <a:spAutoFit/>
          </a:bodyPr>
          <a:lstStyle/>
          <a:p>
            <a:r>
              <a:rPr lang="en-US" sz="2400" b="1">
                <a:latin typeface="Times New Roman" panose="02020603050405020304" pitchFamily="18" charset="0"/>
                <a:cs typeface="Times New Roman" panose="02020603050405020304" pitchFamily="18" charset="0"/>
              </a:rPr>
              <a:t>3.1. Cấu tạo</a:t>
            </a:r>
            <a:endParaRPr lang="en-US" sz="2400">
              <a:latin typeface="Times New Roman" panose="02020603050405020304" pitchFamily="18" charset="0"/>
              <a:cs typeface="Times New Roman" panose="02020603050405020304" pitchFamily="18" charset="0"/>
            </a:endParaRPr>
          </a:p>
        </p:txBody>
      </p:sp>
      <p:pic>
        <p:nvPicPr>
          <p:cNvPr id="717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051" y="1757362"/>
            <a:ext cx="306705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52" descr="https://thuongmaisaigon.vn/kcfinder/upload/images/nguon-to-ong-12v-5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400" y="1981200"/>
            <a:ext cx="32385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6324600" y="4781602"/>
            <a:ext cx="1802096" cy="369332"/>
          </a:xfrm>
          <a:prstGeom prst="rect">
            <a:avLst/>
          </a:prstGeom>
        </p:spPr>
        <p:txBody>
          <a:bodyPr wrap="none">
            <a:spAutoFit/>
          </a:bodyPr>
          <a:lstStyle/>
          <a:p>
            <a:r>
              <a:rPr lang="en-US"/>
              <a:t>Bộ nguồn 12V 5A</a:t>
            </a:r>
          </a:p>
        </p:txBody>
      </p:sp>
      <p:sp>
        <p:nvSpPr>
          <p:cNvPr id="5" name="Rectangle 4"/>
          <p:cNvSpPr/>
          <p:nvPr/>
        </p:nvSpPr>
        <p:spPr>
          <a:xfrm>
            <a:off x="930207" y="4623937"/>
            <a:ext cx="2042547" cy="369332"/>
          </a:xfrm>
          <a:prstGeom prst="rect">
            <a:avLst/>
          </a:prstGeom>
        </p:spPr>
        <p:txBody>
          <a:bodyPr wrap="none">
            <a:spAutoFit/>
          </a:bodyPr>
          <a:lstStyle/>
          <a:p>
            <a:r>
              <a:rPr lang="en-US"/>
              <a:t>Bộ nguồn 24V - 15A</a:t>
            </a:r>
          </a:p>
        </p:txBody>
      </p:sp>
    </p:spTree>
    <p:extLst>
      <p:ext uri="{BB962C8B-B14F-4D97-AF65-F5344CB8AC3E}">
        <p14:creationId xmlns:p14="http://schemas.microsoft.com/office/powerpoint/2010/main" val="30579116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1758815" cy="461665"/>
          </a:xfrm>
          <a:prstGeom prst="rect">
            <a:avLst/>
          </a:prstGeom>
        </p:spPr>
        <p:txBody>
          <a:bodyPr wrap="none">
            <a:spAutoFit/>
          </a:bodyPr>
          <a:lstStyle/>
          <a:p>
            <a:r>
              <a:rPr lang="en-US" sz="2400" b="1">
                <a:latin typeface="Times New Roman" panose="02020603050405020304" pitchFamily="18" charset="0"/>
                <a:cs typeface="Times New Roman" panose="02020603050405020304" pitchFamily="18" charset="0"/>
              </a:rPr>
              <a:t>3.1. Cấu tạo</a:t>
            </a:r>
            <a:endParaRPr lang="en-US" sz="2400">
              <a:latin typeface="Times New Roman" panose="02020603050405020304" pitchFamily="18" charset="0"/>
              <a:cs typeface="Times New Roman" panose="02020603050405020304" pitchFamily="18" charset="0"/>
            </a:endParaRPr>
          </a:p>
        </p:txBody>
      </p:sp>
      <p:pic>
        <p:nvPicPr>
          <p:cNvPr id="819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628" y="1759687"/>
            <a:ext cx="1123950"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381000" y="4037717"/>
            <a:ext cx="2185278" cy="646331"/>
          </a:xfrm>
          <a:prstGeom prst="rect">
            <a:avLst/>
          </a:prstGeom>
        </p:spPr>
        <p:txBody>
          <a:bodyPr wrap="none">
            <a:spAutoFit/>
          </a:bodyPr>
          <a:lstStyle/>
          <a:p>
            <a:pPr algn="ctr"/>
            <a:r>
              <a:rPr lang="en-US">
                <a:latin typeface="Times New Roman" panose="02020603050405020304" pitchFamily="18" charset="0"/>
                <a:cs typeface="Times New Roman" panose="02020603050405020304" pitchFamily="18" charset="0"/>
              </a:rPr>
              <a:t>Relay </a:t>
            </a:r>
            <a:r>
              <a:rPr lang="en-US">
                <a:latin typeface="Times New Roman" panose="02020603050405020304" pitchFamily="18" charset="0"/>
                <a:cs typeface="Times New Roman" panose="02020603050405020304" pitchFamily="18" charset="0"/>
              </a:rPr>
              <a:t>trung </a:t>
            </a:r>
            <a:r>
              <a:rPr lang="en-US" smtClean="0">
                <a:latin typeface="Times New Roman" panose="02020603050405020304" pitchFamily="18" charset="0"/>
                <a:cs typeface="Times New Roman" panose="02020603050405020304" pitchFamily="18" charset="0"/>
              </a:rPr>
              <a:t>gian</a:t>
            </a:r>
          </a:p>
          <a:p>
            <a:pPr algn="ctr"/>
            <a:r>
              <a:rPr lang="en-US" smtClean="0">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MY2N-J AC220/240</a:t>
            </a:r>
          </a:p>
        </p:txBody>
      </p:sp>
      <p:pic>
        <p:nvPicPr>
          <p:cNvPr id="819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8148" y="1890370"/>
            <a:ext cx="2964986" cy="182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6947704" y="4050859"/>
            <a:ext cx="1571905" cy="646331"/>
          </a:xfrm>
          <a:prstGeom prst="rect">
            <a:avLst/>
          </a:prstGeom>
        </p:spPr>
        <p:txBody>
          <a:bodyPr wrap="none">
            <a:spAutoFit/>
          </a:bodyPr>
          <a:lstStyle/>
          <a:p>
            <a:pPr algn="ctr"/>
            <a:r>
              <a:rPr lang="en-US">
                <a:latin typeface="Times New Roman" panose="02020603050405020304" pitchFamily="18" charset="0"/>
                <a:cs typeface="Times New Roman" panose="02020603050405020304" pitchFamily="18" charset="0"/>
              </a:rPr>
              <a:t>Pitton khí </a:t>
            </a:r>
            <a:r>
              <a:rPr lang="en-US">
                <a:latin typeface="Times New Roman" panose="02020603050405020304" pitchFamily="18" charset="0"/>
                <a:cs typeface="Times New Roman" panose="02020603050405020304" pitchFamily="18" charset="0"/>
              </a:rPr>
              <a:t>nén </a:t>
            </a:r>
            <a:endParaRPr lang="en-US" smtClean="0">
              <a:latin typeface="Times New Roman" panose="02020603050405020304" pitchFamily="18" charset="0"/>
              <a:cs typeface="Times New Roman" panose="02020603050405020304" pitchFamily="18" charset="0"/>
            </a:endParaRPr>
          </a:p>
          <a:p>
            <a:pPr algn="ctr"/>
            <a:r>
              <a:rPr lang="en-US" smtClean="0">
                <a:latin typeface="Times New Roman" panose="02020603050405020304" pitchFamily="18" charset="0"/>
                <a:cs typeface="Times New Roman" panose="02020603050405020304" pitchFamily="18" charset="0"/>
              </a:rPr>
              <a:t>STNC </a:t>
            </a:r>
            <a:r>
              <a:rPr lang="en-US">
                <a:latin typeface="Times New Roman" panose="02020603050405020304" pitchFamily="18" charset="0"/>
                <a:cs typeface="Times New Roman" panose="02020603050405020304" pitchFamily="18" charset="0"/>
              </a:rPr>
              <a:t>TGM20</a:t>
            </a:r>
          </a:p>
        </p:txBody>
      </p:sp>
      <p:pic>
        <p:nvPicPr>
          <p:cNvPr id="8"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1126" y="2528921"/>
            <a:ext cx="2714625" cy="2747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2898216" y="5543402"/>
            <a:ext cx="3409908" cy="369332"/>
          </a:xfrm>
          <a:prstGeom prst="rect">
            <a:avLst/>
          </a:prstGeom>
        </p:spPr>
        <p:txBody>
          <a:bodyPr wrap="none">
            <a:spAutoFit/>
          </a:bodyPr>
          <a:lstStyle/>
          <a:p>
            <a:pPr algn="ctr"/>
            <a:r>
              <a:rPr lang="en-US">
                <a:latin typeface="Times New Roman" panose="02020603050405020304" pitchFamily="18" charset="0"/>
                <a:cs typeface="Times New Roman" panose="02020603050405020304" pitchFamily="18" charset="0"/>
              </a:rPr>
              <a:t>Động cơ ba pha 4IK25GN – SWM</a:t>
            </a:r>
          </a:p>
        </p:txBody>
      </p:sp>
    </p:spTree>
    <p:extLst>
      <p:ext uri="{BB962C8B-B14F-4D97-AF65-F5344CB8AC3E}">
        <p14:creationId xmlns:p14="http://schemas.microsoft.com/office/powerpoint/2010/main" val="30579116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1758815" cy="461665"/>
          </a:xfrm>
          <a:prstGeom prst="rect">
            <a:avLst/>
          </a:prstGeom>
        </p:spPr>
        <p:txBody>
          <a:bodyPr wrap="none">
            <a:spAutoFit/>
          </a:bodyPr>
          <a:lstStyle/>
          <a:p>
            <a:r>
              <a:rPr lang="en-US" sz="2400" b="1">
                <a:latin typeface="Times New Roman" panose="02020603050405020304" pitchFamily="18" charset="0"/>
                <a:cs typeface="Times New Roman" panose="02020603050405020304" pitchFamily="18" charset="0"/>
              </a:rPr>
              <a:t>3.1. Cấu tạo</a:t>
            </a:r>
            <a:endParaRPr lang="en-US" sz="2400">
              <a:latin typeface="Times New Roman" panose="02020603050405020304" pitchFamily="18" charset="0"/>
              <a:cs typeface="Times New Roman" panose="02020603050405020304" pitchFamily="18" charset="0"/>
            </a:endParaRPr>
          </a:p>
        </p:txBody>
      </p:sp>
      <p:pic>
        <p:nvPicPr>
          <p:cNvPr id="1024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913004"/>
            <a:ext cx="6505575" cy="562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0" y="6415009"/>
            <a:ext cx="2514600" cy="461665"/>
          </a:xfrm>
          <a:prstGeom prst="rect">
            <a:avLst/>
          </a:prstGeom>
        </p:spPr>
        <p:txBody>
          <a:bodyPr wrap="square">
            <a:spAutoFit/>
          </a:bodyPr>
          <a:lstStyle/>
          <a:p>
            <a:r>
              <a:rPr lang="en-US" sz="2400">
                <a:latin typeface="Times New Roman" panose="02020603050405020304" pitchFamily="18" charset="0"/>
                <a:cs typeface="Times New Roman" panose="02020603050405020304" pitchFamily="18" charset="0"/>
              </a:rPr>
              <a:t>Mạch tạo pan</a:t>
            </a:r>
          </a:p>
        </p:txBody>
      </p:sp>
    </p:spTree>
    <p:extLst>
      <p:ext uri="{BB962C8B-B14F-4D97-AF65-F5344CB8AC3E}">
        <p14:creationId xmlns:p14="http://schemas.microsoft.com/office/powerpoint/2010/main" val="30579116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5816600" cy="830997"/>
          </a:xfrm>
          <a:prstGeom prst="rect">
            <a:avLst/>
          </a:prstGeom>
        </p:spPr>
        <p:txBody>
          <a:bodyPr wrap="square">
            <a:spAutoFit/>
          </a:bodyPr>
          <a:lstStyle/>
          <a:p>
            <a:r>
              <a:rPr lang="en-US" sz="2400" b="1">
                <a:latin typeface="Times New Roman" panose="02020603050405020304" pitchFamily="18" charset="0"/>
                <a:cs typeface="Times New Roman" panose="02020603050405020304" pitchFamily="18" charset="0"/>
              </a:rPr>
              <a:t>3.1. </a:t>
            </a:r>
            <a:r>
              <a:rPr lang="en-US" sz="2400" b="1">
                <a:latin typeface="Times New Roman" panose="02020603050405020304" pitchFamily="18" charset="0"/>
                <a:cs typeface="Times New Roman" panose="02020603050405020304" pitchFamily="18" charset="0"/>
              </a:rPr>
              <a:t>Cấu </a:t>
            </a:r>
            <a:r>
              <a:rPr lang="en-US" sz="2400" b="1" smtClean="0">
                <a:latin typeface="Times New Roman" panose="02020603050405020304" pitchFamily="18" charset="0"/>
                <a:cs typeface="Times New Roman" panose="02020603050405020304" pitchFamily="18" charset="0"/>
              </a:rPr>
              <a:t>tạo</a:t>
            </a:r>
          </a:p>
          <a:p>
            <a:pPr>
              <a:tabLst>
                <a:tab pos="406400" algn="l"/>
              </a:tabLst>
            </a:pPr>
            <a:r>
              <a:rPr lang="en-US" sz="2400" b="1" smtClean="0">
                <a:latin typeface="Times New Roman" panose="02020603050405020304" pitchFamily="18" charset="0"/>
                <a:cs typeface="Times New Roman" panose="02020603050405020304" pitchFamily="18" charset="0"/>
              </a:rPr>
              <a:t>	Sơ đồ khối vị trí mặt trên của mô hình</a:t>
            </a:r>
            <a:endParaRPr lang="en-US" sz="2400">
              <a:latin typeface="Times New Roman" panose="02020603050405020304" pitchFamily="18" charset="0"/>
              <a:cs typeface="Times New Roman" panose="02020603050405020304"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1" y="1905000"/>
            <a:ext cx="8912424" cy="48206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579116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5" name="Rectangle 4"/>
          <p:cNvSpPr/>
          <p:nvPr/>
        </p:nvSpPr>
        <p:spPr>
          <a:xfrm>
            <a:off x="50800" y="914400"/>
            <a:ext cx="5816600" cy="830997"/>
          </a:xfrm>
          <a:prstGeom prst="rect">
            <a:avLst/>
          </a:prstGeom>
        </p:spPr>
        <p:txBody>
          <a:bodyPr wrap="square">
            <a:spAutoFit/>
          </a:bodyPr>
          <a:lstStyle/>
          <a:p>
            <a:r>
              <a:rPr lang="en-US" sz="2400" b="1">
                <a:latin typeface="Times New Roman" panose="02020603050405020304" pitchFamily="18" charset="0"/>
                <a:cs typeface="Times New Roman" panose="02020603050405020304" pitchFamily="18" charset="0"/>
              </a:rPr>
              <a:t>3.1. </a:t>
            </a:r>
            <a:r>
              <a:rPr lang="en-US" sz="2400" b="1">
                <a:latin typeface="Times New Roman" panose="02020603050405020304" pitchFamily="18" charset="0"/>
                <a:cs typeface="Times New Roman" panose="02020603050405020304" pitchFamily="18" charset="0"/>
              </a:rPr>
              <a:t>Cấu </a:t>
            </a:r>
            <a:r>
              <a:rPr lang="en-US" sz="2400" b="1" smtClean="0">
                <a:latin typeface="Times New Roman" panose="02020603050405020304" pitchFamily="18" charset="0"/>
                <a:cs typeface="Times New Roman" panose="02020603050405020304" pitchFamily="18" charset="0"/>
              </a:rPr>
              <a:t>tạo</a:t>
            </a:r>
          </a:p>
          <a:p>
            <a:pPr>
              <a:tabLst>
                <a:tab pos="406400" algn="l"/>
              </a:tabLst>
            </a:pPr>
            <a:r>
              <a:rPr lang="en-US" sz="2400" b="1" smtClean="0">
                <a:latin typeface="Times New Roman" panose="02020603050405020304" pitchFamily="18" charset="0"/>
                <a:cs typeface="Times New Roman" panose="02020603050405020304" pitchFamily="18" charset="0"/>
              </a:rPr>
              <a:t>	Sơ đồ khối vị trí mặt dưới của mô hình</a:t>
            </a:r>
            <a:endParaRPr lang="en-US" sz="2400">
              <a:latin typeface="Times New Roman" panose="02020603050405020304" pitchFamily="18" charset="0"/>
              <a:cs typeface="Times New Roman" panose="02020603050405020304" pitchFamily="18" charset="0"/>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745397"/>
            <a:ext cx="7843633"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593777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800" y="903699"/>
            <a:ext cx="4064000" cy="830997"/>
          </a:xfrm>
          <a:prstGeom prst="rect">
            <a:avLst/>
          </a:prstGeom>
        </p:spPr>
        <p:txBody>
          <a:bodyPr wrap="square">
            <a:spAutoFit/>
          </a:bodyPr>
          <a:lstStyle/>
          <a:p>
            <a:r>
              <a:rPr lang="en-US" sz="2400" b="1">
                <a:latin typeface="Times New Roman" panose="02020603050405020304" pitchFamily="18" charset="0"/>
                <a:cs typeface="Times New Roman" panose="02020603050405020304" pitchFamily="18" charset="0"/>
              </a:rPr>
              <a:t>3.1. </a:t>
            </a:r>
            <a:r>
              <a:rPr lang="en-US" sz="2400" b="1">
                <a:latin typeface="Times New Roman" panose="02020603050405020304" pitchFamily="18" charset="0"/>
                <a:cs typeface="Times New Roman" panose="02020603050405020304" pitchFamily="18" charset="0"/>
              </a:rPr>
              <a:t>Cấu </a:t>
            </a:r>
            <a:r>
              <a:rPr lang="en-US" sz="2400" b="1" smtClean="0">
                <a:latin typeface="Times New Roman" panose="02020603050405020304" pitchFamily="18" charset="0"/>
                <a:cs typeface="Times New Roman" panose="02020603050405020304" pitchFamily="18" charset="0"/>
              </a:rPr>
              <a:t>tạo</a:t>
            </a:r>
          </a:p>
          <a:p>
            <a:pPr>
              <a:tabLst>
                <a:tab pos="457200" algn="l"/>
              </a:tabLst>
            </a:pPr>
            <a:r>
              <a:rPr lang="en-US" sz="2400" b="1">
                <a:latin typeface="Times New Roman" panose="02020603050405020304" pitchFamily="18" charset="0"/>
                <a:cs typeface="Times New Roman" panose="02020603050405020304" pitchFamily="18" charset="0"/>
              </a:rPr>
              <a:t>	</a:t>
            </a:r>
            <a:r>
              <a:rPr lang="en-US" sz="2400" b="1" smtClean="0">
                <a:latin typeface="Times New Roman" panose="02020603050405020304" pitchFamily="18" charset="0"/>
                <a:cs typeface="Times New Roman" panose="02020603050405020304" pitchFamily="18" charset="0"/>
              </a:rPr>
              <a:t>Sơ đồ kết nối PLC</a:t>
            </a:r>
            <a:endParaRPr lang="en-US" sz="2400">
              <a:latin typeface="Times New Roman" panose="02020603050405020304" pitchFamily="18" charset="0"/>
              <a:cs typeface="Times New Roman" panose="02020603050405020304" pitchFamily="18" charset="0"/>
            </a:endParaRPr>
          </a:p>
        </p:txBody>
      </p:sp>
      <p:pic>
        <p:nvPicPr>
          <p:cNvPr id="13314" name="Picture 44"/>
          <p:cNvPicPr>
            <a:picLocks noChangeAspect="1" noChangeArrowheads="1"/>
          </p:cNvPicPr>
          <p:nvPr/>
        </p:nvPicPr>
        <p:blipFill>
          <a:blip r:embed="rId2">
            <a:extLst>
              <a:ext uri="{28A0092B-C50C-407E-A947-70E740481C1C}">
                <a14:useLocalDpi xmlns:a14="http://schemas.microsoft.com/office/drawing/2010/main" val="0"/>
              </a:ext>
            </a:extLst>
          </a:blip>
          <a:srcRect l="4134" t="10587" r="13423" b="7372"/>
          <a:stretch>
            <a:fillRect/>
          </a:stretch>
        </p:blipFill>
        <p:spPr bwMode="auto">
          <a:xfrm>
            <a:off x="186267" y="1734695"/>
            <a:ext cx="8789556" cy="50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93777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799" y="869833"/>
            <a:ext cx="5435601" cy="830997"/>
          </a:xfrm>
          <a:prstGeom prst="rect">
            <a:avLst/>
          </a:prstGeom>
        </p:spPr>
        <p:txBody>
          <a:bodyPr wrap="square">
            <a:spAutoFit/>
          </a:bodyPr>
          <a:lstStyle/>
          <a:p>
            <a:r>
              <a:rPr lang="en-US" sz="2400" b="1">
                <a:latin typeface="Times New Roman" panose="02020603050405020304" pitchFamily="18" charset="0"/>
                <a:cs typeface="Times New Roman" panose="02020603050405020304" pitchFamily="18" charset="0"/>
              </a:rPr>
              <a:t>3.1. </a:t>
            </a:r>
            <a:r>
              <a:rPr lang="en-US" sz="2400" b="1">
                <a:latin typeface="Times New Roman" panose="02020603050405020304" pitchFamily="18" charset="0"/>
                <a:cs typeface="Times New Roman" panose="02020603050405020304" pitchFamily="18" charset="0"/>
              </a:rPr>
              <a:t>Cấu </a:t>
            </a:r>
            <a:r>
              <a:rPr lang="en-US" sz="2400" b="1" smtClean="0">
                <a:latin typeface="Times New Roman" panose="02020603050405020304" pitchFamily="18" charset="0"/>
                <a:cs typeface="Times New Roman" panose="02020603050405020304" pitchFamily="18" charset="0"/>
              </a:rPr>
              <a:t>tạo</a:t>
            </a:r>
          </a:p>
          <a:p>
            <a:pPr>
              <a:tabLst>
                <a:tab pos="457200" algn="l"/>
              </a:tabLst>
            </a:pPr>
            <a:r>
              <a:rPr lang="en-US" sz="2400" b="1" smtClean="0">
                <a:latin typeface="Times New Roman" panose="02020603050405020304" pitchFamily="18" charset="0"/>
                <a:cs typeface="Times New Roman" panose="02020603050405020304" pitchFamily="18" charset="0"/>
              </a:rPr>
              <a:t>	</a:t>
            </a:r>
            <a:r>
              <a:rPr lang="en-US" sz="2400" b="1" smtClean="0">
                <a:latin typeface="Times New Roman" panose="02020603050405020304" pitchFamily="18" charset="0"/>
                <a:cs typeface="Times New Roman" panose="02020603050405020304" pitchFamily="18" charset="0"/>
              </a:rPr>
              <a:t>Sơ đồ kết nối cảm biến với PLC</a:t>
            </a:r>
            <a:endParaRPr lang="en-US" sz="2400">
              <a:latin typeface="Times New Roman" panose="02020603050405020304" pitchFamily="18" charset="0"/>
              <a:cs typeface="Times New Roman" panose="02020603050405020304" pitchFamily="18" charset="0"/>
            </a:endParaRPr>
          </a:p>
        </p:txBody>
      </p:sp>
      <p:pic>
        <p:nvPicPr>
          <p:cNvPr id="14338" name="Picture 45"/>
          <p:cNvPicPr>
            <a:picLocks noChangeAspect="1" noChangeArrowheads="1"/>
          </p:cNvPicPr>
          <p:nvPr/>
        </p:nvPicPr>
        <p:blipFill>
          <a:blip r:embed="rId2">
            <a:extLst>
              <a:ext uri="{28A0092B-C50C-407E-A947-70E740481C1C}">
                <a14:useLocalDpi xmlns:a14="http://schemas.microsoft.com/office/drawing/2010/main" val="0"/>
              </a:ext>
            </a:extLst>
          </a:blip>
          <a:srcRect l="7584" t="9691" r="21207" b="5186"/>
          <a:stretch>
            <a:fillRect/>
          </a:stretch>
        </p:blipFill>
        <p:spPr bwMode="auto">
          <a:xfrm>
            <a:off x="762000" y="1733749"/>
            <a:ext cx="7620000" cy="5124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93777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3. CẤU TẠO VÀ THÔNG SỐ KỸ THUẬT</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3106171" cy="461665"/>
          </a:xfrm>
          <a:prstGeom prst="rect">
            <a:avLst/>
          </a:prstGeom>
        </p:spPr>
        <p:txBody>
          <a:bodyPr wrap="none">
            <a:spAutoFit/>
          </a:bodyPr>
          <a:lstStyle/>
          <a:p>
            <a:r>
              <a:rPr lang="en-US" sz="2400" b="1" smtClean="0">
                <a:latin typeface="Times New Roman" panose="02020603050405020304" pitchFamily="18" charset="0"/>
                <a:cs typeface="Times New Roman" panose="02020603050405020304" pitchFamily="18" charset="0"/>
              </a:rPr>
              <a:t>3.2. Thông số kỹ thuật</a:t>
            </a:r>
            <a:endParaRPr lang="en-US" sz="2400">
              <a:latin typeface="Times New Roman" panose="02020603050405020304" pitchFamily="18" charset="0"/>
              <a:cs typeface="Times New Roman" panose="02020603050405020304" pitchFamily="18" charset="0"/>
            </a:endParaRPr>
          </a:p>
        </p:txBody>
      </p:sp>
      <p:sp>
        <p:nvSpPr>
          <p:cNvPr id="3" name="Rectangle 2"/>
          <p:cNvSpPr/>
          <p:nvPr/>
        </p:nvSpPr>
        <p:spPr>
          <a:xfrm>
            <a:off x="279400" y="1676400"/>
            <a:ext cx="8534400" cy="3892861"/>
          </a:xfrm>
          <a:prstGeom prst="rect">
            <a:avLst/>
          </a:prstGeom>
        </p:spPr>
        <p:txBody>
          <a:bodyPr wrap="square">
            <a:spAutoFit/>
          </a:bodyPr>
          <a:lstStyle/>
          <a:p>
            <a:pPr algn="just">
              <a:lnSpc>
                <a:spcPct val="150000"/>
              </a:lnSpc>
              <a:tabLst>
                <a:tab pos="406400" algn="l"/>
              </a:tabLst>
            </a:pPr>
            <a:r>
              <a:rPr lang="en-US" sz="2800" smtClean="0">
                <a:latin typeface="Times New Roman" panose="02020603050405020304" pitchFamily="18" charset="0"/>
                <a:cs typeface="Times New Roman" panose="02020603050405020304" pitchFamily="18" charset="0"/>
              </a:rPr>
              <a:t>	</a:t>
            </a:r>
            <a:r>
              <a:rPr lang="vi-VN" sz="2800" smtClean="0">
                <a:latin typeface="Times New Roman" panose="02020603050405020304" pitchFamily="18" charset="0"/>
                <a:cs typeface="Times New Roman" panose="02020603050405020304" pitchFamily="18" charset="0"/>
              </a:rPr>
              <a:t>+ </a:t>
            </a:r>
            <a:r>
              <a:rPr lang="vi-VN" sz="2800">
                <a:latin typeface="Times New Roman" panose="02020603050405020304" pitchFamily="18" charset="0"/>
                <a:cs typeface="Times New Roman" panose="02020603050405020304" pitchFamily="18" charset="0"/>
              </a:rPr>
              <a:t>Kích thước mô hình: </a:t>
            </a:r>
            <a:r>
              <a:rPr lang="en-US" sz="2800">
                <a:latin typeface="Times New Roman" panose="02020603050405020304" pitchFamily="18" charset="0"/>
                <a:cs typeface="Times New Roman" panose="02020603050405020304" pitchFamily="18" charset="0"/>
              </a:rPr>
              <a:t>DxRxC = 800x600x1000</a:t>
            </a:r>
          </a:p>
          <a:p>
            <a:pPr algn="just">
              <a:lnSpc>
                <a:spcPct val="150000"/>
              </a:lnSpc>
              <a:tabLst>
                <a:tab pos="457200" algn="l"/>
              </a:tabLst>
            </a:pPr>
            <a:r>
              <a:rPr lang="en-US" sz="2800" smtClean="0">
                <a:latin typeface="Times New Roman" panose="02020603050405020304" pitchFamily="18" charset="0"/>
                <a:cs typeface="Times New Roman" panose="02020603050405020304" pitchFamily="18" charset="0"/>
              </a:rPr>
              <a:t>	</a:t>
            </a:r>
            <a:r>
              <a:rPr lang="vi-VN" sz="2800" smtClean="0">
                <a:latin typeface="Times New Roman" panose="02020603050405020304" pitchFamily="18" charset="0"/>
                <a:cs typeface="Times New Roman" panose="02020603050405020304" pitchFamily="18" charset="0"/>
              </a:rPr>
              <a:t>+ </a:t>
            </a:r>
            <a:r>
              <a:rPr lang="vi-VN" sz="2800">
                <a:latin typeface="Times New Roman" panose="02020603050405020304" pitchFamily="18" charset="0"/>
                <a:cs typeface="Times New Roman" panose="02020603050405020304" pitchFamily="18" charset="0"/>
              </a:rPr>
              <a:t>Trọng lượng: </a:t>
            </a:r>
            <a:r>
              <a:rPr lang="en-US" sz="2800">
                <a:latin typeface="Times New Roman" panose="02020603050405020304" pitchFamily="18" charset="0"/>
                <a:cs typeface="Times New Roman" panose="02020603050405020304" pitchFamily="18" charset="0"/>
              </a:rPr>
              <a:t>6</a:t>
            </a:r>
            <a:r>
              <a:rPr lang="vi-VN" sz="2800">
                <a:latin typeface="Times New Roman" panose="02020603050405020304" pitchFamily="18" charset="0"/>
                <a:cs typeface="Times New Roman" panose="02020603050405020304" pitchFamily="18" charset="0"/>
              </a:rPr>
              <a:t>0 Kg</a:t>
            </a:r>
            <a:r>
              <a:rPr lang="en-US" sz="2800">
                <a:latin typeface="Times New Roman" panose="02020603050405020304" pitchFamily="18" charset="0"/>
                <a:cs typeface="Times New Roman" panose="02020603050405020304" pitchFamily="18" charset="0"/>
              </a:rPr>
              <a:t>.</a:t>
            </a:r>
          </a:p>
          <a:p>
            <a:pPr algn="just">
              <a:lnSpc>
                <a:spcPct val="150000"/>
              </a:lnSpc>
              <a:tabLst>
                <a:tab pos="457200" algn="l"/>
              </a:tabLst>
            </a:pPr>
            <a:r>
              <a:rPr lang="en-US" sz="2800" smtClean="0">
                <a:latin typeface="Times New Roman" panose="02020603050405020304" pitchFamily="18" charset="0"/>
                <a:cs typeface="Times New Roman" panose="02020603050405020304" pitchFamily="18" charset="0"/>
              </a:rPr>
              <a:t>	</a:t>
            </a:r>
            <a:r>
              <a:rPr lang="vi-VN" sz="2800" smtClean="0">
                <a:latin typeface="Times New Roman" panose="02020603050405020304" pitchFamily="18" charset="0"/>
                <a:cs typeface="Times New Roman" panose="02020603050405020304" pitchFamily="18" charset="0"/>
              </a:rPr>
              <a:t>+ </a:t>
            </a:r>
            <a:r>
              <a:rPr lang="vi-VN" sz="2800">
                <a:latin typeface="Times New Roman" panose="02020603050405020304" pitchFamily="18" charset="0"/>
                <a:cs typeface="Times New Roman" panose="02020603050405020304" pitchFamily="18" charset="0"/>
              </a:rPr>
              <a:t>Nguồn điện </a:t>
            </a:r>
            <a:r>
              <a:rPr lang="en-US" sz="2800">
                <a:latin typeface="Times New Roman" panose="02020603050405020304" pitchFamily="18" charset="0"/>
                <a:cs typeface="Times New Roman" panose="02020603050405020304" pitchFamily="18" charset="0"/>
              </a:rPr>
              <a:t>xoay chiều 220V </a:t>
            </a:r>
            <a:r>
              <a:rPr lang="vi-VN" sz="2800">
                <a:latin typeface="Times New Roman" panose="02020603050405020304" pitchFamily="18" charset="0"/>
                <a:cs typeface="Times New Roman" panose="02020603050405020304" pitchFamily="18" charset="0"/>
              </a:rPr>
              <a:t>dùng để cung cấp cho các thiết bị điện như: </a:t>
            </a:r>
            <a:r>
              <a:rPr lang="en-US" sz="2800">
                <a:latin typeface="Times New Roman" panose="02020603050405020304" pitchFamily="18" charset="0"/>
                <a:cs typeface="Times New Roman" panose="02020603050405020304" pitchFamily="18" charset="0"/>
              </a:rPr>
              <a:t>PLC, biến tần, máy tính</a:t>
            </a:r>
            <a:r>
              <a:rPr lang="vi-VN" sz="2800">
                <a:latin typeface="Times New Roman" panose="02020603050405020304" pitchFamily="18" charset="0"/>
                <a:cs typeface="Times New Roman" panose="02020603050405020304" pitchFamily="18" charset="0"/>
              </a:rPr>
              <a:t>, v.v. </a:t>
            </a:r>
            <a:endParaRPr lang="en-US" sz="2800">
              <a:latin typeface="Times New Roman" panose="02020603050405020304" pitchFamily="18" charset="0"/>
              <a:cs typeface="Times New Roman" panose="02020603050405020304" pitchFamily="18" charset="0"/>
            </a:endParaRPr>
          </a:p>
          <a:p>
            <a:pPr algn="just">
              <a:lnSpc>
                <a:spcPct val="150000"/>
              </a:lnSpc>
              <a:tabLst>
                <a:tab pos="457200" algn="l"/>
              </a:tabLst>
            </a:pPr>
            <a:r>
              <a:rPr lang="vi-VN" sz="2800">
                <a:latin typeface="Times New Roman" panose="02020603050405020304" pitchFamily="18" charset="0"/>
                <a:cs typeface="Times New Roman" panose="02020603050405020304" pitchFamily="18" charset="0"/>
              </a:rPr>
              <a:t>	+ Nguồn điện </a:t>
            </a:r>
            <a:r>
              <a:rPr lang="en-US" sz="2800">
                <a:latin typeface="Times New Roman" panose="02020603050405020304" pitchFamily="18" charset="0"/>
                <a:cs typeface="Times New Roman" panose="02020603050405020304" pitchFamily="18" charset="0"/>
              </a:rPr>
              <a:t>một chiều 12V, 24V cung cấp cho các cảm biến, van điện từ</a:t>
            </a:r>
            <a:r>
              <a:rPr lang="vi-VN" sz="2800">
                <a:latin typeface="Times New Roman" panose="02020603050405020304" pitchFamily="18" charset="0"/>
                <a:cs typeface="Times New Roman" panose="02020603050405020304" pitchFamily="18" charset="0"/>
              </a:rPr>
              <a:t>.</a:t>
            </a:r>
            <a:endParaRPr lang="en-US"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937770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fontScale="90000"/>
          </a:bodyPr>
          <a:lstStyle/>
          <a:p>
            <a:pPr algn="l" eaLnBrk="1" hangingPunct="1">
              <a:lnSpc>
                <a:spcPct val="150000"/>
              </a:lnSpc>
            </a:pPr>
            <a:r>
              <a:rPr lang="en-US" altLang="en-US" sz="2400" b="1" smtClean="0">
                <a:solidFill>
                  <a:srgbClr val="990000"/>
                </a:solidFill>
                <a:latin typeface="Times New Roman" pitchFamily="18" charset="0"/>
              </a:rPr>
              <a:t>4. HƯỚNG DẪN SỬ DỤNG, KHAI THÁC, BẢO QUẢN VÀ SỬA CHỮA</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3342582" cy="461665"/>
          </a:xfrm>
          <a:prstGeom prst="rect">
            <a:avLst/>
          </a:prstGeom>
        </p:spPr>
        <p:txBody>
          <a:bodyPr wrap="none">
            <a:spAutoFit/>
          </a:bodyPr>
          <a:lstStyle/>
          <a:p>
            <a:r>
              <a:rPr lang="en-US" sz="2400" b="1" smtClean="0">
                <a:latin typeface="Times New Roman" panose="02020603050405020304" pitchFamily="18" charset="0"/>
                <a:cs typeface="Times New Roman" panose="02020603050405020304" pitchFamily="18" charset="0"/>
              </a:rPr>
              <a:t>4.1. Hướng dẫn sử dụng</a:t>
            </a:r>
            <a:endParaRPr lang="en-US" sz="2400">
              <a:latin typeface="Times New Roman" panose="02020603050405020304" pitchFamily="18" charset="0"/>
              <a:cs typeface="Times New Roman" panose="02020603050405020304" pitchFamily="18" charset="0"/>
            </a:endParaRPr>
          </a:p>
        </p:txBody>
      </p:sp>
      <p:sp>
        <p:nvSpPr>
          <p:cNvPr id="5" name="Rectangle 4"/>
          <p:cNvSpPr/>
          <p:nvPr/>
        </p:nvSpPr>
        <p:spPr>
          <a:xfrm>
            <a:off x="304800" y="1563806"/>
            <a:ext cx="8534400" cy="4893647"/>
          </a:xfrm>
          <a:prstGeom prst="rect">
            <a:avLst/>
          </a:prstGeom>
        </p:spPr>
        <p:txBody>
          <a:bodyPr wrap="square">
            <a:spAutoFit/>
          </a:bodyPr>
          <a:lstStyle/>
          <a:p>
            <a:pPr algn="just">
              <a:tabLst>
                <a:tab pos="508000" algn="l"/>
              </a:tabLst>
            </a:pPr>
            <a:r>
              <a:rPr lang="en-US" sz="2600" smtClean="0">
                <a:latin typeface="Times New Roman" panose="02020603050405020304" pitchFamily="18" charset="0"/>
                <a:cs typeface="Times New Roman" panose="02020603050405020304" pitchFamily="18" charset="0"/>
              </a:rPr>
              <a:t>	Khi </a:t>
            </a:r>
            <a:r>
              <a:rPr lang="en-US" sz="2600">
                <a:latin typeface="Times New Roman" panose="02020603050405020304" pitchFamily="18" charset="0"/>
                <a:cs typeface="Times New Roman" panose="02020603050405020304" pitchFamily="18" charset="0"/>
              </a:rPr>
              <a:t>tham gia học thực hành tất cả các học sinh, sinh viên đều phải:</a:t>
            </a:r>
          </a:p>
          <a:p>
            <a:pPr algn="just">
              <a:tabLst>
                <a:tab pos="457200" algn="l"/>
              </a:tabLst>
            </a:pPr>
            <a:r>
              <a:rPr lang="nl-NL" sz="2600" b="1" smtClean="0">
                <a:latin typeface="Times New Roman" panose="02020603050405020304" pitchFamily="18" charset="0"/>
                <a:cs typeface="Times New Roman" panose="02020603050405020304" pitchFamily="18" charset="0"/>
              </a:rPr>
              <a:t>	</a:t>
            </a:r>
            <a:r>
              <a:rPr lang="nl-NL" sz="2600" smtClean="0">
                <a:latin typeface="Times New Roman" panose="02020603050405020304" pitchFamily="18" charset="0"/>
                <a:cs typeface="Times New Roman" panose="02020603050405020304" pitchFamily="18" charset="0"/>
              </a:rPr>
              <a:t>-</a:t>
            </a:r>
            <a:r>
              <a:rPr lang="nl-NL" sz="2600" b="1" smtClean="0">
                <a:latin typeface="Times New Roman" panose="02020603050405020304" pitchFamily="18" charset="0"/>
                <a:cs typeface="Times New Roman" panose="02020603050405020304" pitchFamily="18" charset="0"/>
              </a:rPr>
              <a:t> </a:t>
            </a:r>
            <a:r>
              <a:rPr lang="vi-VN" sz="2600">
                <a:latin typeface="Times New Roman" panose="02020603050405020304" pitchFamily="18" charset="0"/>
                <a:cs typeface="Times New Roman" panose="02020603050405020304" pitchFamily="18" charset="0"/>
              </a:rPr>
              <a:t>Sử dụng </a:t>
            </a:r>
            <a:r>
              <a:rPr lang="en-US" sz="2600">
                <a:latin typeface="Times New Roman" panose="02020603050405020304" pitchFamily="18" charset="0"/>
                <a:cs typeface="Times New Roman" panose="02020603050405020304" pitchFamily="18" charset="0"/>
              </a:rPr>
              <a:t>đúng </a:t>
            </a:r>
            <a:r>
              <a:rPr lang="vi-VN" sz="2600">
                <a:latin typeface="Times New Roman" panose="02020603050405020304" pitchFamily="18" charset="0"/>
                <a:cs typeface="Times New Roman" panose="02020603050405020304" pitchFamily="18" charset="0"/>
              </a:rPr>
              <a:t>tài liệu hướng dẫn</a:t>
            </a:r>
            <a:r>
              <a:rPr lang="en-US" sz="2600">
                <a:latin typeface="Times New Roman" panose="02020603050405020304" pitchFamily="18" charset="0"/>
                <a:cs typeface="Times New Roman" panose="02020603050405020304" pitchFamily="18" charset="0"/>
              </a:rPr>
              <a:t>.</a:t>
            </a:r>
          </a:p>
          <a:p>
            <a:pPr algn="just">
              <a:tabLst>
                <a:tab pos="457200" algn="l"/>
              </a:tabLst>
            </a:pPr>
            <a:r>
              <a:rPr lang="en-US" sz="2600" smtClean="0">
                <a:latin typeface="Times New Roman" panose="02020603050405020304" pitchFamily="18" charset="0"/>
                <a:cs typeface="Times New Roman" panose="02020603050405020304" pitchFamily="18" charset="0"/>
              </a:rPr>
              <a:t>	- </a:t>
            </a:r>
            <a:r>
              <a:rPr lang="vi-VN" sz="2600">
                <a:latin typeface="Times New Roman" panose="02020603050405020304" pitchFamily="18" charset="0"/>
                <a:cs typeface="Times New Roman" panose="02020603050405020304" pitchFamily="18" charset="0"/>
              </a:rPr>
              <a:t>Luôn </a:t>
            </a:r>
            <a:r>
              <a:rPr lang="en-US" sz="2600">
                <a:latin typeface="Times New Roman" panose="02020603050405020304" pitchFamily="18" charset="0"/>
                <a:cs typeface="Times New Roman" panose="02020603050405020304" pitchFamily="18" charset="0"/>
              </a:rPr>
              <a:t>sử dụng đúng và </a:t>
            </a:r>
            <a:r>
              <a:rPr lang="vi-VN" sz="2600">
                <a:latin typeface="Times New Roman" panose="02020603050405020304" pitchFamily="18" charset="0"/>
                <a:cs typeface="Times New Roman" panose="02020603050405020304" pitchFamily="18" charset="0"/>
              </a:rPr>
              <a:t>đầy đủ trang phục bảo hộ khi </a:t>
            </a:r>
            <a:r>
              <a:rPr lang="en-US" sz="2600">
                <a:latin typeface="Times New Roman" panose="02020603050405020304" pitchFamily="18" charset="0"/>
                <a:cs typeface="Times New Roman" panose="02020603050405020304" pitchFamily="18" charset="0"/>
              </a:rPr>
              <a:t>học tập.</a:t>
            </a:r>
          </a:p>
          <a:p>
            <a:pPr algn="just">
              <a:tabLst>
                <a:tab pos="457200" algn="l"/>
              </a:tabLst>
            </a:pPr>
            <a:r>
              <a:rPr lang="en-US" sz="2600" smtClean="0">
                <a:latin typeface="Times New Roman" panose="02020603050405020304" pitchFamily="18" charset="0"/>
                <a:cs typeface="Times New Roman" panose="02020603050405020304" pitchFamily="18" charset="0"/>
              </a:rPr>
              <a:t>	-</a:t>
            </a:r>
            <a:r>
              <a:rPr lang="vi-VN" sz="2600" smtClean="0">
                <a:latin typeface="Times New Roman" panose="02020603050405020304" pitchFamily="18" charset="0"/>
                <a:cs typeface="Times New Roman" panose="02020603050405020304" pitchFamily="18" charset="0"/>
              </a:rPr>
              <a:t> </a:t>
            </a:r>
            <a:r>
              <a:rPr lang="vi-VN" sz="2600">
                <a:latin typeface="Times New Roman" panose="02020603050405020304" pitchFamily="18" charset="0"/>
                <a:cs typeface="Times New Roman" panose="02020603050405020304" pitchFamily="18" charset="0"/>
              </a:rPr>
              <a:t>Cấp nguồn điện cho </a:t>
            </a:r>
            <a:r>
              <a:rPr lang="en-US" sz="2600">
                <a:latin typeface="Times New Roman" panose="02020603050405020304" pitchFamily="18" charset="0"/>
                <a:cs typeface="Times New Roman" panose="02020603050405020304" pitchFamily="18" charset="0"/>
              </a:rPr>
              <a:t>mô hình</a:t>
            </a:r>
            <a:r>
              <a:rPr lang="vi-VN" sz="2600">
                <a:latin typeface="Times New Roman" panose="02020603050405020304" pitchFamily="18" charset="0"/>
                <a:cs typeface="Times New Roman" panose="02020603050405020304" pitchFamily="18" charset="0"/>
              </a:rPr>
              <a:t>: nguồn một chiều 12V</a:t>
            </a:r>
            <a:r>
              <a:rPr lang="en-US" sz="2600">
                <a:latin typeface="Times New Roman" panose="02020603050405020304" pitchFamily="18" charset="0"/>
                <a:cs typeface="Times New Roman" panose="02020603050405020304" pitchFamily="18" charset="0"/>
              </a:rPr>
              <a:t>, 24V</a:t>
            </a:r>
            <a:r>
              <a:rPr lang="vi-VN" sz="2600">
                <a:latin typeface="Times New Roman" panose="02020603050405020304" pitchFamily="18" charset="0"/>
                <a:cs typeface="Times New Roman" panose="02020603050405020304" pitchFamily="18" charset="0"/>
              </a:rPr>
              <a:t> và nguồn xoay chiều. Khi cấp nguồn điện cho </a:t>
            </a:r>
            <a:r>
              <a:rPr lang="en-US" sz="2600">
                <a:latin typeface="Times New Roman" panose="02020603050405020304" pitchFamily="18" charset="0"/>
                <a:cs typeface="Times New Roman" panose="02020603050405020304" pitchFamily="18" charset="0"/>
              </a:rPr>
              <a:t>mô hình</a:t>
            </a:r>
            <a:r>
              <a:rPr lang="vi-VN" sz="2600">
                <a:latin typeface="Times New Roman" panose="02020603050405020304" pitchFamily="18" charset="0"/>
                <a:cs typeface="Times New Roman" panose="02020603050405020304" pitchFamily="18" charset="0"/>
              </a:rPr>
              <a:t> cần chú ý:</a:t>
            </a:r>
            <a:endParaRPr lang="en-US" sz="2600">
              <a:latin typeface="Times New Roman" panose="02020603050405020304" pitchFamily="18" charset="0"/>
              <a:cs typeface="Times New Roman" panose="02020603050405020304" pitchFamily="18" charset="0"/>
            </a:endParaRPr>
          </a:p>
          <a:p>
            <a:pPr indent="863600" algn="just"/>
            <a:r>
              <a:rPr lang="en-US" sz="2600">
                <a:latin typeface="Times New Roman" panose="02020603050405020304" pitchFamily="18" charset="0"/>
                <a:cs typeface="Times New Roman" panose="02020603050405020304" pitchFamily="18" charset="0"/>
              </a:rPr>
              <a:t>+</a:t>
            </a:r>
            <a:r>
              <a:rPr lang="vi-VN" sz="2600">
                <a:latin typeface="Times New Roman" panose="02020603050405020304" pitchFamily="18" charset="0"/>
                <a:cs typeface="Times New Roman" panose="02020603050405020304" pitchFamily="18" charset="0"/>
              </a:rPr>
              <a:t> Dùng đồng hồ vạn năng</a:t>
            </a:r>
            <a:r>
              <a:rPr lang="en-US" sz="2600">
                <a:latin typeface="Times New Roman" panose="02020603050405020304" pitchFamily="18" charset="0"/>
                <a:cs typeface="Times New Roman" panose="02020603050405020304" pitchFamily="18" charset="0"/>
              </a:rPr>
              <a:t> kiểm tra nguồn điện.</a:t>
            </a:r>
          </a:p>
          <a:p>
            <a:pPr indent="863600" algn="just"/>
            <a:r>
              <a:rPr lang="en-US" sz="2600">
                <a:latin typeface="Times New Roman" panose="02020603050405020304" pitchFamily="18" charset="0"/>
                <a:cs typeface="Times New Roman" panose="02020603050405020304" pitchFamily="18" charset="0"/>
              </a:rPr>
              <a:t>+ </a:t>
            </a:r>
            <a:r>
              <a:rPr lang="vi-VN" sz="2600">
                <a:latin typeface="Times New Roman" panose="02020603050405020304" pitchFamily="18" charset="0"/>
                <a:cs typeface="Times New Roman" panose="02020603050405020304" pitchFamily="18" charset="0"/>
              </a:rPr>
              <a:t>Với nguồn  một chiều:  Kiểm tra cực tính của </a:t>
            </a:r>
            <a:r>
              <a:rPr lang="en-US" sz="2600">
                <a:latin typeface="Times New Roman" panose="02020603050405020304" pitchFamily="18" charset="0"/>
                <a:cs typeface="Times New Roman" panose="02020603050405020304" pitchFamily="18" charset="0"/>
              </a:rPr>
              <a:t>nguồn.</a:t>
            </a:r>
          </a:p>
          <a:p>
            <a:pPr indent="863600" algn="just"/>
            <a:r>
              <a:rPr lang="en-US" sz="2600">
                <a:latin typeface="Times New Roman" panose="02020603050405020304" pitchFamily="18" charset="0"/>
                <a:cs typeface="Times New Roman" panose="02020603050405020304" pitchFamily="18" charset="0"/>
              </a:rPr>
              <a:t>+</a:t>
            </a:r>
            <a:r>
              <a:rPr lang="vi-VN" sz="2600">
                <a:latin typeface="Times New Roman" panose="02020603050405020304" pitchFamily="18" charset="0"/>
                <a:cs typeface="Times New Roman" panose="02020603050405020304" pitchFamily="18" charset="0"/>
              </a:rPr>
              <a:t> Với nguồn xoay chiều: Kiểm tra nguồn điện vào</a:t>
            </a:r>
            <a:r>
              <a:rPr lang="en-US" sz="2600">
                <a:latin typeface="Times New Roman" panose="02020603050405020304" pitchFamily="18" charset="0"/>
                <a:cs typeface="Times New Roman" panose="02020603050405020304" pitchFamily="18" charset="0"/>
              </a:rPr>
              <a:t>, ra biến tần trước khi đấu nối vào động cơ.</a:t>
            </a:r>
          </a:p>
        </p:txBody>
      </p:sp>
    </p:spTree>
    <p:extLst>
      <p:ext uri="{BB962C8B-B14F-4D97-AF65-F5344CB8AC3E}">
        <p14:creationId xmlns:p14="http://schemas.microsoft.com/office/powerpoint/2010/main" val="7187525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fontScale="90000"/>
          </a:bodyPr>
          <a:lstStyle/>
          <a:p>
            <a:pPr algn="l" eaLnBrk="1" hangingPunct="1">
              <a:lnSpc>
                <a:spcPct val="150000"/>
              </a:lnSpc>
            </a:pPr>
            <a:r>
              <a:rPr lang="en-US" altLang="en-US" sz="2400" b="1" smtClean="0">
                <a:solidFill>
                  <a:srgbClr val="990000"/>
                </a:solidFill>
                <a:latin typeface="Times New Roman" pitchFamily="18" charset="0"/>
              </a:rPr>
              <a:t>4. HƯỚNG DẪN SỬ DỤNG, KHAI THÁC, BẢO QUẢN VÀ SỬA CHỮA</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2013693" cy="461665"/>
          </a:xfrm>
          <a:prstGeom prst="rect">
            <a:avLst/>
          </a:prstGeom>
        </p:spPr>
        <p:txBody>
          <a:bodyPr wrap="none">
            <a:spAutoFit/>
          </a:bodyPr>
          <a:lstStyle/>
          <a:p>
            <a:r>
              <a:rPr lang="en-US" sz="2400" b="1">
                <a:latin typeface="Times New Roman" panose="02020603050405020304" pitchFamily="18" charset="0"/>
                <a:cs typeface="Times New Roman" panose="02020603050405020304" pitchFamily="18" charset="0"/>
              </a:rPr>
              <a:t>4</a:t>
            </a:r>
            <a:r>
              <a:rPr lang="vi-VN" sz="2400" b="1">
                <a:latin typeface="Times New Roman" panose="02020603050405020304" pitchFamily="18" charset="0"/>
                <a:cs typeface="Times New Roman" panose="02020603050405020304" pitchFamily="18" charset="0"/>
              </a:rPr>
              <a:t>.2. Khai thác</a:t>
            </a:r>
            <a:endParaRPr lang="en-US" sz="2400">
              <a:latin typeface="Times New Roman" panose="02020603050405020304" pitchFamily="18" charset="0"/>
              <a:cs typeface="Times New Roman" panose="02020603050405020304" pitchFamily="18" charset="0"/>
            </a:endParaRPr>
          </a:p>
        </p:txBody>
      </p:sp>
      <p:sp>
        <p:nvSpPr>
          <p:cNvPr id="3" name="Rectangle 2"/>
          <p:cNvSpPr/>
          <p:nvPr/>
        </p:nvSpPr>
        <p:spPr>
          <a:xfrm>
            <a:off x="381000" y="1752600"/>
            <a:ext cx="8382000" cy="4616648"/>
          </a:xfrm>
          <a:prstGeom prst="rect">
            <a:avLst/>
          </a:prstGeom>
        </p:spPr>
        <p:txBody>
          <a:bodyPr wrap="square">
            <a:spAutoFit/>
          </a:bodyPr>
          <a:lstStyle/>
          <a:p>
            <a:pPr>
              <a:lnSpc>
                <a:spcPct val="150000"/>
              </a:lnSpc>
              <a:tabLst>
                <a:tab pos="457200" algn="l"/>
              </a:tabLst>
            </a:pPr>
            <a:r>
              <a:rPr lang="en-US" sz="2800" smtClean="0">
                <a:latin typeface="Times New Roman" panose="02020603050405020304" pitchFamily="18" charset="0"/>
                <a:cs typeface="Times New Roman" panose="02020603050405020304" pitchFamily="18" charset="0"/>
              </a:rPr>
              <a:t>	Một </a:t>
            </a:r>
            <a:r>
              <a:rPr lang="en-US" sz="2800">
                <a:latin typeface="Times New Roman" panose="02020603050405020304" pitchFamily="18" charset="0"/>
                <a:cs typeface="Times New Roman" panose="02020603050405020304" pitchFamily="18" charset="0"/>
              </a:rPr>
              <a:t>số </a:t>
            </a:r>
            <a:r>
              <a:rPr lang="vi-VN" sz="2800">
                <a:latin typeface="Times New Roman" panose="02020603050405020304" pitchFamily="18" charset="0"/>
                <a:cs typeface="Times New Roman" panose="02020603050405020304" pitchFamily="18" charset="0"/>
              </a:rPr>
              <a:t>bài tập </a:t>
            </a:r>
            <a:r>
              <a:rPr lang="en-US" sz="2800">
                <a:latin typeface="Times New Roman" panose="02020603050405020304" pitchFamily="18" charset="0"/>
                <a:cs typeface="Times New Roman" panose="02020603050405020304" pitchFamily="18" charset="0"/>
              </a:rPr>
              <a:t>có thể </a:t>
            </a:r>
            <a:r>
              <a:rPr lang="vi-VN" sz="2800">
                <a:latin typeface="Times New Roman" panose="02020603050405020304" pitchFamily="18" charset="0"/>
                <a:cs typeface="Times New Roman" panose="02020603050405020304" pitchFamily="18" charset="0"/>
              </a:rPr>
              <a:t>thực hiện trên </a:t>
            </a:r>
            <a:r>
              <a:rPr lang="en-US" sz="2800">
                <a:latin typeface="Times New Roman" panose="02020603050405020304" pitchFamily="18" charset="0"/>
                <a:cs typeface="Times New Roman" panose="02020603050405020304" pitchFamily="18" charset="0"/>
              </a:rPr>
              <a:t>mô hình</a:t>
            </a:r>
            <a:r>
              <a:rPr lang="vi-VN" sz="2800">
                <a:latin typeface="Times New Roman" panose="02020603050405020304" pitchFamily="18" charset="0"/>
                <a:cs typeface="Times New Roman" panose="02020603050405020304" pitchFamily="18" charset="0"/>
              </a:rPr>
              <a:t>:</a:t>
            </a:r>
            <a:endParaRPr lang="en-US" sz="2800">
              <a:latin typeface="Times New Roman" panose="02020603050405020304" pitchFamily="18" charset="0"/>
              <a:cs typeface="Times New Roman" panose="02020603050405020304" pitchFamily="18" charset="0"/>
            </a:endParaRPr>
          </a:p>
          <a:p>
            <a:pPr>
              <a:lnSpc>
                <a:spcPct val="150000"/>
              </a:lnSpc>
              <a:tabLst>
                <a:tab pos="406400" algn="l"/>
              </a:tabLst>
            </a:pPr>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Bài </a:t>
            </a:r>
            <a:r>
              <a:rPr lang="en-US" sz="2800">
                <a:latin typeface="Times New Roman" panose="02020603050405020304" pitchFamily="18" charset="0"/>
                <a:cs typeface="Times New Roman" panose="02020603050405020304" pitchFamily="18" charset="0"/>
              </a:rPr>
              <a:t>tìm hiểu cấu trúc mô hình phân loại </a:t>
            </a:r>
            <a:r>
              <a:rPr lang="en-US" sz="2800">
                <a:latin typeface="Times New Roman" panose="02020603050405020304" pitchFamily="18" charset="0"/>
                <a:cs typeface="Times New Roman" panose="02020603050405020304" pitchFamily="18" charset="0"/>
              </a:rPr>
              <a:t>sản </a:t>
            </a:r>
            <a:r>
              <a:rPr lang="en-US" sz="2800" smtClean="0">
                <a:latin typeface="Times New Roman" panose="02020603050405020304" pitchFamily="18" charset="0"/>
                <a:cs typeface="Times New Roman" panose="02020603050405020304" pitchFamily="18" charset="0"/>
              </a:rPr>
              <a:t>phẩm</a:t>
            </a:r>
            <a:endParaRPr lang="en-US" sz="2800">
              <a:latin typeface="Times New Roman" panose="02020603050405020304" pitchFamily="18" charset="0"/>
              <a:cs typeface="Times New Roman" panose="02020603050405020304" pitchFamily="18" charset="0"/>
            </a:endParaRPr>
          </a:p>
          <a:p>
            <a:pPr>
              <a:lnSpc>
                <a:spcPct val="150000"/>
              </a:lnSpc>
              <a:tabLst>
                <a:tab pos="406400" algn="l"/>
              </a:tabLst>
            </a:pPr>
            <a:r>
              <a:rPr lang="en-US" sz="2800">
                <a:latin typeface="Times New Roman" panose="02020603050405020304" pitchFamily="18" charset="0"/>
                <a:cs typeface="Times New Roman" panose="02020603050405020304" pitchFamily="18" charset="0"/>
              </a:rPr>
              <a:t>	- Bài khảo sát PLC Mitsubishi </a:t>
            </a:r>
            <a:r>
              <a:rPr lang="en-US" sz="2800">
                <a:latin typeface="Times New Roman" panose="02020603050405020304" pitchFamily="18" charset="0"/>
                <a:cs typeface="Times New Roman" panose="02020603050405020304" pitchFamily="18" charset="0"/>
              </a:rPr>
              <a:t>FX3U </a:t>
            </a:r>
            <a:r>
              <a:rPr lang="en-US" sz="2800" smtClean="0">
                <a:latin typeface="Times New Roman" panose="02020603050405020304" pitchFamily="18" charset="0"/>
                <a:cs typeface="Times New Roman" panose="02020603050405020304" pitchFamily="18" charset="0"/>
              </a:rPr>
              <a:t>.</a:t>
            </a:r>
            <a:endParaRPr lang="en-US" sz="2800">
              <a:latin typeface="Times New Roman" panose="02020603050405020304" pitchFamily="18" charset="0"/>
              <a:cs typeface="Times New Roman" panose="02020603050405020304" pitchFamily="18" charset="0"/>
            </a:endParaRPr>
          </a:p>
          <a:p>
            <a:pPr>
              <a:lnSpc>
                <a:spcPct val="150000"/>
              </a:lnSpc>
              <a:tabLst>
                <a:tab pos="406400" algn="l"/>
              </a:tabLst>
            </a:pP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Bài tạo giao diện cho màn hình </a:t>
            </a:r>
            <a:r>
              <a:rPr lang="en-US" sz="2800">
                <a:latin typeface="Times New Roman" panose="02020603050405020304" pitchFamily="18" charset="0"/>
                <a:cs typeface="Times New Roman" panose="02020603050405020304" pitchFamily="18" charset="0"/>
              </a:rPr>
              <a:t>HMI </a:t>
            </a:r>
            <a:r>
              <a:rPr lang="en-US" sz="2800" smtClean="0">
                <a:latin typeface="Times New Roman" panose="02020603050405020304" pitchFamily="18" charset="0"/>
                <a:cs typeface="Times New Roman" panose="02020603050405020304" pitchFamily="18" charset="0"/>
              </a:rPr>
              <a:t>.</a:t>
            </a:r>
            <a:endParaRPr lang="en-US" sz="2800">
              <a:latin typeface="Times New Roman" panose="02020603050405020304" pitchFamily="18" charset="0"/>
              <a:cs typeface="Times New Roman" panose="02020603050405020304" pitchFamily="18" charset="0"/>
            </a:endParaRPr>
          </a:p>
          <a:p>
            <a:pPr>
              <a:lnSpc>
                <a:spcPct val="150000"/>
              </a:lnSpc>
              <a:tabLst>
                <a:tab pos="404813" algn="l"/>
              </a:tabLst>
            </a:pPr>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 Bài điều khiển băng tải bằng biến tần Mitsubishi </a:t>
            </a:r>
            <a:r>
              <a:rPr lang="en-US" sz="2800">
                <a:latin typeface="Times New Roman" panose="02020603050405020304" pitchFamily="18" charset="0"/>
                <a:cs typeface="Times New Roman" panose="02020603050405020304" pitchFamily="18" charset="0"/>
              </a:rPr>
              <a:t>D700 </a:t>
            </a:r>
            <a:r>
              <a:rPr lang="en-US" sz="2800" smtClean="0">
                <a:latin typeface="Times New Roman" panose="02020603050405020304" pitchFamily="18" charset="0"/>
                <a:cs typeface="Times New Roman" panose="02020603050405020304" pitchFamily="18" charset="0"/>
              </a:rPr>
              <a:t>.</a:t>
            </a:r>
            <a:endParaRPr lang="en-US" sz="2800">
              <a:latin typeface="Times New Roman" panose="02020603050405020304" pitchFamily="18" charset="0"/>
              <a:cs typeface="Times New Roman" panose="02020603050405020304" pitchFamily="18" charset="0"/>
            </a:endParaRPr>
          </a:p>
          <a:p>
            <a:pPr>
              <a:lnSpc>
                <a:spcPct val="150000"/>
              </a:lnSpc>
              <a:tabLst>
                <a:tab pos="404813" algn="l"/>
              </a:tabLst>
            </a:pP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Bài </a:t>
            </a:r>
            <a:r>
              <a:rPr lang="en-US" sz="2800" smtClean="0">
                <a:latin typeface="Times New Roman" panose="02020603050405020304" pitchFamily="18" charset="0"/>
                <a:cs typeface="Times New Roman" panose="02020603050405020304" pitchFamily="18" charset="0"/>
              </a:rPr>
              <a:t>lập </a:t>
            </a:r>
            <a:r>
              <a:rPr lang="en-US" sz="2800">
                <a:latin typeface="Times New Roman" panose="02020603050405020304" pitchFamily="18" charset="0"/>
                <a:cs typeface="Times New Roman" panose="02020603050405020304" pitchFamily="18" charset="0"/>
              </a:rPr>
              <a:t>trình điều khiển phân loại </a:t>
            </a:r>
            <a:r>
              <a:rPr lang="en-US" sz="2800">
                <a:latin typeface="Times New Roman" panose="02020603050405020304" pitchFamily="18" charset="0"/>
                <a:cs typeface="Times New Roman" panose="02020603050405020304" pitchFamily="18" charset="0"/>
              </a:rPr>
              <a:t>sản </a:t>
            </a:r>
            <a:r>
              <a:rPr lang="en-US" sz="2800" smtClean="0">
                <a:latin typeface="Times New Roman" panose="02020603050405020304" pitchFamily="18" charset="0"/>
                <a:cs typeface="Times New Roman" panose="02020603050405020304" pitchFamily="18" charset="0"/>
              </a:rPr>
              <a:t>phẩm.</a:t>
            </a:r>
            <a:endParaRPr lang="en-US"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63742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fontScale="90000"/>
          </a:bodyPr>
          <a:lstStyle/>
          <a:p>
            <a:pPr algn="l" eaLnBrk="1" hangingPunct="1">
              <a:lnSpc>
                <a:spcPct val="150000"/>
              </a:lnSpc>
            </a:pPr>
            <a:r>
              <a:rPr lang="en-US" altLang="en-US" sz="2400" b="1" smtClean="0">
                <a:solidFill>
                  <a:srgbClr val="990000"/>
                </a:solidFill>
                <a:latin typeface="Times New Roman" pitchFamily="18" charset="0"/>
              </a:rPr>
              <a:t>4. HƯỚNG DẪN SỬ DỤNG, KHAI THÁC, BẢO QUẢN VÀ SỬA CHỮA</a:t>
            </a:r>
            <a:endParaRPr lang="en-US" altLang="en-US" sz="2400" b="1" smtClean="0">
              <a:solidFill>
                <a:srgbClr val="990000"/>
              </a:solidFill>
              <a:latin typeface="Times New Roman" pitchFamily="18" charset="0"/>
            </a:endParaRPr>
          </a:p>
        </p:txBody>
      </p:sp>
      <p:sp>
        <p:nvSpPr>
          <p:cNvPr id="2" name="Rectangle 1"/>
          <p:cNvSpPr/>
          <p:nvPr/>
        </p:nvSpPr>
        <p:spPr>
          <a:xfrm>
            <a:off x="50800" y="1100666"/>
            <a:ext cx="5160387" cy="461665"/>
          </a:xfrm>
          <a:prstGeom prst="rect">
            <a:avLst/>
          </a:prstGeom>
        </p:spPr>
        <p:txBody>
          <a:bodyPr wrap="none">
            <a:spAutoFit/>
          </a:bodyPr>
          <a:lstStyle/>
          <a:p>
            <a:r>
              <a:rPr lang="en-US" sz="2400" b="1" smtClean="0">
                <a:latin typeface="Times New Roman" panose="02020603050405020304" pitchFamily="18" charset="0"/>
                <a:cs typeface="Times New Roman" panose="02020603050405020304" pitchFamily="18" charset="0"/>
              </a:rPr>
              <a:t>4</a:t>
            </a:r>
            <a:r>
              <a:rPr lang="vi-VN"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3</a:t>
            </a:r>
            <a:r>
              <a:rPr lang="vi-VN" sz="2400" b="1" smtClean="0">
                <a:latin typeface="Times New Roman" panose="02020603050405020304" pitchFamily="18" charset="0"/>
                <a:cs typeface="Times New Roman" panose="02020603050405020304" pitchFamily="18" charset="0"/>
              </a:rPr>
              <a:t>. </a:t>
            </a:r>
            <a:r>
              <a:rPr lang="en-US" sz="2400" b="1" smtClean="0">
                <a:latin typeface="Times New Roman" panose="02020603050405020304" pitchFamily="18" charset="0"/>
                <a:cs typeface="Times New Roman" panose="02020603050405020304" pitchFamily="18" charset="0"/>
              </a:rPr>
              <a:t>Hướng dẫn bảo quản và sửa chữa</a:t>
            </a:r>
            <a:endParaRPr lang="en-US" sz="2400">
              <a:latin typeface="Times New Roman" panose="02020603050405020304" pitchFamily="18" charset="0"/>
              <a:cs typeface="Times New Roman" panose="02020603050405020304" pitchFamily="18" charset="0"/>
            </a:endParaRPr>
          </a:p>
        </p:txBody>
      </p:sp>
      <p:sp>
        <p:nvSpPr>
          <p:cNvPr id="5" name="Rectangle 4"/>
          <p:cNvSpPr/>
          <p:nvPr/>
        </p:nvSpPr>
        <p:spPr>
          <a:xfrm>
            <a:off x="338667" y="1905000"/>
            <a:ext cx="8534400" cy="3246530"/>
          </a:xfrm>
          <a:prstGeom prst="rect">
            <a:avLst/>
          </a:prstGeom>
        </p:spPr>
        <p:txBody>
          <a:bodyPr wrap="square">
            <a:spAutoFit/>
          </a:bodyPr>
          <a:lstStyle/>
          <a:p>
            <a:pPr algn="just">
              <a:lnSpc>
                <a:spcPct val="150000"/>
              </a:lnSpc>
            </a:pPr>
            <a:r>
              <a:rPr lang="vi-VN" sz="2800">
                <a:latin typeface="Times New Roman" panose="02020603050405020304" pitchFamily="18" charset="0"/>
                <a:cs typeface="Times New Roman" panose="02020603050405020304" pitchFamily="18" charset="0"/>
              </a:rPr>
              <a:t>- Bảo quản </a:t>
            </a:r>
            <a:r>
              <a:rPr lang="en-US" sz="2800">
                <a:latin typeface="Times New Roman" panose="02020603050405020304" pitchFamily="18" charset="0"/>
                <a:cs typeface="Times New Roman" panose="02020603050405020304" pitchFamily="18" charset="0"/>
              </a:rPr>
              <a:t>mô hình ở </a:t>
            </a:r>
            <a:r>
              <a:rPr lang="vi-VN" sz="2800">
                <a:latin typeface="Times New Roman" panose="02020603050405020304" pitchFamily="18" charset="0"/>
                <a:cs typeface="Times New Roman" panose="02020603050405020304" pitchFamily="18" charset="0"/>
              </a:rPr>
              <a:t>nơi khô ráo, sạch sẽ và thoáng mát</a:t>
            </a:r>
            <a:r>
              <a:rPr lang="en-US" sz="2800">
                <a:latin typeface="Times New Roman" panose="02020603050405020304" pitchFamily="18" charset="0"/>
                <a:cs typeface="Times New Roman" panose="02020603050405020304" pitchFamily="18" charset="0"/>
              </a:rPr>
              <a:t>, tránh nước.</a:t>
            </a:r>
          </a:p>
          <a:p>
            <a:pPr algn="just">
              <a:lnSpc>
                <a:spcPct val="150000"/>
              </a:lnSpc>
            </a:pPr>
            <a:r>
              <a:rPr lang="vi-VN" sz="2800">
                <a:latin typeface="Times New Roman" panose="02020603050405020304" pitchFamily="18" charset="0"/>
                <a:cs typeface="Times New Roman" panose="02020603050405020304" pitchFamily="18" charset="0"/>
              </a:rPr>
              <a:t>- Thường xuyên kiểm tra thiết bị theo định kỳ</a:t>
            </a:r>
            <a:r>
              <a:rPr lang="en-US" sz="2800">
                <a:latin typeface="Times New Roman" panose="02020603050405020304" pitchFamily="18" charset="0"/>
                <a:cs typeface="Times New Roman" panose="02020603050405020304" pitchFamily="18" charset="0"/>
              </a:rPr>
              <a:t>.</a:t>
            </a:r>
          </a:p>
          <a:p>
            <a:pPr algn="just">
              <a:lnSpc>
                <a:spcPct val="150000"/>
              </a:lnSpc>
            </a:pPr>
            <a:r>
              <a:rPr lang="vi-VN" sz="2800">
                <a:latin typeface="Times New Roman" panose="02020603050405020304" pitchFamily="18" charset="0"/>
                <a:cs typeface="Times New Roman" panose="02020603050405020304" pitchFamily="18" charset="0"/>
              </a:rPr>
              <a:t>- Các linh kiện khi thay thế phải đúng chủng loại</a:t>
            </a:r>
            <a:r>
              <a:rPr lang="en-US" sz="2800">
                <a:latin typeface="Times New Roman" panose="02020603050405020304" pitchFamily="18" charset="0"/>
                <a:cs typeface="Times New Roman" panose="02020603050405020304" pitchFamily="18" charset="0"/>
              </a:rPr>
              <a:t>.</a:t>
            </a:r>
          </a:p>
          <a:p>
            <a:pPr algn="just">
              <a:lnSpc>
                <a:spcPct val="150000"/>
              </a:lnSpc>
            </a:pPr>
            <a:r>
              <a:rPr lang="en-US" sz="2800">
                <a:latin typeface="Times New Roman" panose="02020603050405020304" pitchFamily="18" charset="0"/>
                <a:cs typeface="Times New Roman" panose="02020603050405020304" pitchFamily="18" charset="0"/>
              </a:rPr>
              <a:t>- Kiểm tra nguồn điện trước khi sử dụng</a:t>
            </a:r>
          </a:p>
        </p:txBody>
      </p:sp>
    </p:spTree>
    <p:extLst>
      <p:ext uri="{BB962C8B-B14F-4D97-AF65-F5344CB8AC3E}">
        <p14:creationId xmlns:p14="http://schemas.microsoft.com/office/powerpoint/2010/main" val="3184820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algn="l" eaLnBrk="1" hangingPunct="1">
              <a:lnSpc>
                <a:spcPct val="150000"/>
              </a:lnSpc>
            </a:pPr>
            <a:r>
              <a:rPr lang="en-US" altLang="en-US" sz="2400" b="1" smtClean="0">
                <a:solidFill>
                  <a:srgbClr val="990000"/>
                </a:solidFill>
                <a:latin typeface="Times New Roman" pitchFamily="18" charset="0"/>
              </a:rPr>
              <a:t>5. TÍNH ỨNG DỤNG, GIÁ THÀNH SẢN XUẤT</a:t>
            </a:r>
            <a:endParaRPr lang="en-US" altLang="en-US" sz="2400" b="1" smtClean="0">
              <a:solidFill>
                <a:srgbClr val="990000"/>
              </a:solidFill>
              <a:latin typeface="Times New Roman" pitchFamily="18" charset="0"/>
            </a:endParaRPr>
          </a:p>
        </p:txBody>
      </p:sp>
      <p:sp>
        <p:nvSpPr>
          <p:cNvPr id="3" name="Rectangle 2"/>
          <p:cNvSpPr/>
          <p:nvPr/>
        </p:nvSpPr>
        <p:spPr>
          <a:xfrm>
            <a:off x="380999" y="1026147"/>
            <a:ext cx="8381999" cy="5831853"/>
          </a:xfrm>
          <a:prstGeom prst="rect">
            <a:avLst/>
          </a:prstGeom>
        </p:spPr>
        <p:txBody>
          <a:bodyPr wrap="square">
            <a:spAutoFit/>
          </a:bodyPr>
          <a:lstStyle/>
          <a:p>
            <a:pPr algn="just">
              <a:lnSpc>
                <a:spcPct val="150000"/>
              </a:lnSpc>
              <a:tabLst>
                <a:tab pos="457200" algn="l"/>
              </a:tabLst>
            </a:pPr>
            <a:r>
              <a:rPr lang="nl-NL" sz="2800" smtClean="0">
                <a:latin typeface="Times New Roman" panose="02020603050405020304" pitchFamily="18" charset="0"/>
                <a:cs typeface="Times New Roman" panose="02020603050405020304" pitchFamily="18" charset="0"/>
              </a:rPr>
              <a:t>	Mô </a:t>
            </a:r>
            <a:r>
              <a:rPr lang="nl-NL" sz="2800">
                <a:latin typeface="Times New Roman" panose="02020603050405020304" pitchFamily="18" charset="0"/>
                <a:cs typeface="Times New Roman" panose="02020603050405020304" pitchFamily="18" charset="0"/>
              </a:rPr>
              <a:t>hình đã được sử dụng tại khoa Điện – Điện tử từ năm 2020 cho học sinh, sinh viên các lớp Trung cấp, Cao đẳng của các khóa 18, 19 và đã tạo hiệu quả tốt cho các học sinh, sinh viên trong quá trình thực tập môn Lập trình PLC.</a:t>
            </a:r>
            <a:endParaRPr lang="en-US" sz="2800">
              <a:latin typeface="Times New Roman" panose="02020603050405020304" pitchFamily="18" charset="0"/>
              <a:cs typeface="Times New Roman" panose="02020603050405020304" pitchFamily="18" charset="0"/>
            </a:endParaRPr>
          </a:p>
          <a:p>
            <a:pPr algn="just">
              <a:lnSpc>
                <a:spcPct val="150000"/>
              </a:lnSpc>
              <a:tabLst>
                <a:tab pos="457200" algn="l"/>
              </a:tabLst>
            </a:pPr>
            <a:r>
              <a:rPr lang="nl-NL" sz="2800" smtClean="0">
                <a:latin typeface="Times New Roman" panose="02020603050405020304" pitchFamily="18" charset="0"/>
                <a:cs typeface="Times New Roman" panose="02020603050405020304" pitchFamily="18" charset="0"/>
              </a:rPr>
              <a:t>	Mô </a:t>
            </a:r>
            <a:r>
              <a:rPr lang="nl-NL" sz="2800">
                <a:latin typeface="Times New Roman" panose="02020603050405020304" pitchFamily="18" charset="0"/>
                <a:cs typeface="Times New Roman" panose="02020603050405020304" pitchFamily="18" charset="0"/>
              </a:rPr>
              <a:t>hình được nhóm tác giả thi công từ các vật tư, linh kiện có sẵn trên thị trường trong nước do đó có giá thành chỉ bằng 30% đến 60% giá mô hình tương đương trên thị trường.</a:t>
            </a:r>
            <a:endParaRPr lang="en-US"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69870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eaLnBrk="1" hangingPunct="1">
              <a:lnSpc>
                <a:spcPct val="150000"/>
              </a:lnSpc>
            </a:pPr>
            <a:r>
              <a:rPr lang="en-US" altLang="en-US" sz="2400" b="1" smtClean="0">
                <a:solidFill>
                  <a:srgbClr val="990000"/>
                </a:solidFill>
                <a:latin typeface="Times New Roman" pitchFamily="18" charset="0"/>
              </a:rPr>
              <a:t>KẾT LUẬN</a:t>
            </a:r>
            <a:endParaRPr lang="en-US" altLang="en-US" sz="2400" b="1" smtClean="0">
              <a:solidFill>
                <a:srgbClr val="990000"/>
              </a:solidFill>
              <a:latin typeface="Times New Roman" pitchFamily="18" charset="0"/>
            </a:endParaRPr>
          </a:p>
        </p:txBody>
      </p:sp>
      <p:sp>
        <p:nvSpPr>
          <p:cNvPr id="2" name="Rectangle 1"/>
          <p:cNvSpPr/>
          <p:nvPr/>
        </p:nvSpPr>
        <p:spPr>
          <a:xfrm>
            <a:off x="457200" y="1219200"/>
            <a:ext cx="8458200" cy="5262979"/>
          </a:xfrm>
          <a:prstGeom prst="rect">
            <a:avLst/>
          </a:prstGeom>
        </p:spPr>
        <p:txBody>
          <a:bodyPr wrap="square">
            <a:spAutoFit/>
          </a:bodyPr>
          <a:lstStyle/>
          <a:p>
            <a:pPr algn="just">
              <a:tabLst>
                <a:tab pos="406400" algn="l"/>
              </a:tabLst>
            </a:pPr>
            <a:r>
              <a:rPr lang="en-US" sz="2800" smtClean="0">
                <a:latin typeface="Times New Roman" panose="02020603050405020304" pitchFamily="18" charset="0"/>
                <a:cs typeface="Times New Roman" panose="02020603050405020304" pitchFamily="18" charset="0"/>
              </a:rPr>
              <a:t>	</a:t>
            </a:r>
            <a:r>
              <a:rPr lang="vi-VN" sz="2800" smtClean="0">
                <a:latin typeface="Times New Roman" panose="02020603050405020304" pitchFamily="18" charset="0"/>
                <a:cs typeface="Times New Roman" panose="02020603050405020304" pitchFamily="18" charset="0"/>
              </a:rPr>
              <a:t>“</a:t>
            </a:r>
            <a:r>
              <a:rPr lang="en-US" sz="2800">
                <a:latin typeface="Times New Roman" panose="02020603050405020304" pitchFamily="18" charset="0"/>
                <a:cs typeface="Times New Roman" panose="02020603050405020304" pitchFamily="18" charset="0"/>
              </a:rPr>
              <a:t>Mô hình phân loại sản phẩm dùng PLC Mitsubishi</a:t>
            </a:r>
            <a:r>
              <a:rPr lang="vi-VN" sz="2800">
                <a:latin typeface="Times New Roman" panose="02020603050405020304" pitchFamily="18" charset="0"/>
                <a:cs typeface="Times New Roman" panose="02020603050405020304" pitchFamily="18" charset="0"/>
              </a:rPr>
              <a:t>” được </a:t>
            </a:r>
            <a:r>
              <a:rPr lang="en-US" sz="2800">
                <a:latin typeface="Times New Roman" panose="02020603050405020304" pitchFamily="18" charset="0"/>
                <a:cs typeface="Times New Roman" panose="02020603050405020304" pitchFamily="18" charset="0"/>
              </a:rPr>
              <a:t>thực hiện với mục tiêu nhằm giúp nâng cao khả năng nhận thức, tay nghề cũng như khả năng xử lý tính huống của các học sinh, sinh viên trước khi các em tiếp cận với các hệ thống tự động hóa hiện đại phức tạp ngoài </a:t>
            </a:r>
            <a:r>
              <a:rPr lang="en-US" sz="2800">
                <a:latin typeface="Times New Roman" panose="02020603050405020304" pitchFamily="18" charset="0"/>
                <a:cs typeface="Times New Roman" panose="02020603050405020304" pitchFamily="18" charset="0"/>
              </a:rPr>
              <a:t>thực </a:t>
            </a:r>
            <a:r>
              <a:rPr lang="en-US" sz="2800" smtClean="0">
                <a:latin typeface="Times New Roman" panose="02020603050405020304" pitchFamily="18" charset="0"/>
                <a:cs typeface="Times New Roman" panose="02020603050405020304" pitchFamily="18" charset="0"/>
              </a:rPr>
              <a:t>tế.</a:t>
            </a:r>
          </a:p>
          <a:p>
            <a:pPr algn="just">
              <a:tabLst>
                <a:tab pos="406400" algn="l"/>
              </a:tabLst>
            </a:pP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Ngoài ra việc thực hiện </a:t>
            </a:r>
            <a:r>
              <a:rPr lang="vi-VN" sz="2800">
                <a:latin typeface="Times New Roman" panose="02020603050405020304" pitchFamily="18" charset="0"/>
                <a:cs typeface="Times New Roman" panose="02020603050405020304" pitchFamily="18" charset="0"/>
              </a:rPr>
              <a:t>“</a:t>
            </a:r>
            <a:r>
              <a:rPr lang="en-US" sz="2800">
                <a:latin typeface="Times New Roman" panose="02020603050405020304" pitchFamily="18" charset="0"/>
                <a:cs typeface="Times New Roman" panose="02020603050405020304" pitchFamily="18" charset="0"/>
              </a:rPr>
              <a:t>Mô hình phân loại sản phẩm dùng PLC Mitsubishi</a:t>
            </a:r>
            <a:r>
              <a:rPr lang="vi-VN" sz="2800">
                <a:latin typeface="Times New Roman" panose="02020603050405020304" pitchFamily="18" charset="0"/>
                <a:cs typeface="Times New Roman" panose="02020603050405020304" pitchFamily="18" charset="0"/>
              </a:rPr>
              <a:t>”</a:t>
            </a:r>
            <a:r>
              <a:rPr lang="en-US" sz="2800">
                <a:latin typeface="Times New Roman" panose="02020603050405020304" pitchFamily="18" charset="0"/>
                <a:cs typeface="Times New Roman" panose="02020603050405020304" pitchFamily="18" charset="0"/>
              </a:rPr>
              <a:t> còn có thể giúp Nhà trường tiết kiệm đáng kể kinh phí đầu tư vào mô hình học cụ, do là thiết bị tự làm nên nhóm tác giả có thể tự sửa chữa, nâng cấp mô hình mà không cần phụ thuộc vào </a:t>
            </a:r>
            <a:r>
              <a:rPr lang="en-US" sz="2800">
                <a:latin typeface="Times New Roman" panose="02020603050405020304" pitchFamily="18" charset="0"/>
                <a:cs typeface="Times New Roman" panose="02020603050405020304" pitchFamily="18" charset="0"/>
              </a:rPr>
              <a:t>các </a:t>
            </a:r>
            <a:r>
              <a:rPr lang="en-US" sz="2800" smtClean="0">
                <a:latin typeface="Times New Roman" panose="02020603050405020304" pitchFamily="18" charset="0"/>
                <a:cs typeface="Times New Roman" panose="02020603050405020304" pitchFamily="18" charset="0"/>
              </a:rPr>
              <a:t>đối </a:t>
            </a:r>
            <a:r>
              <a:rPr lang="en-US" sz="2800">
                <a:latin typeface="Times New Roman" panose="02020603050405020304" pitchFamily="18" charset="0"/>
                <a:cs typeface="Times New Roman" panose="02020603050405020304" pitchFamily="18" charset="0"/>
              </a:rPr>
              <a:t>tác khác bên ngoài Nhà </a:t>
            </a:r>
            <a:r>
              <a:rPr lang="en-US" sz="2800">
                <a:latin typeface="Times New Roman" panose="02020603050405020304" pitchFamily="18" charset="0"/>
                <a:cs typeface="Times New Roman" panose="02020603050405020304" pitchFamily="18" charset="0"/>
              </a:rPr>
              <a:t>trường</a:t>
            </a:r>
            <a:r>
              <a:rPr lang="en-US" sz="2800" smtClean="0">
                <a:latin typeface="Times New Roman" panose="02020603050405020304" pitchFamily="18" charset="0"/>
                <a:cs typeface="Times New Roman" panose="02020603050405020304" pitchFamily="18" charset="0"/>
              </a:rPr>
              <a:t>.</a:t>
            </a:r>
            <a:endParaRPr lang="en-US"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16175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914400"/>
          </a:xfrm>
          <a:gradFill rotWithShape="1">
            <a:gsLst>
              <a:gs pos="0">
                <a:schemeClr val="bg1">
                  <a:alpha val="51999"/>
                </a:schemeClr>
              </a:gs>
              <a:gs pos="100000">
                <a:srgbClr val="A9D7DB">
                  <a:alpha val="53998"/>
                </a:srgbClr>
              </a:gs>
            </a:gsLst>
            <a:lin ang="0" scaled="1"/>
          </a:gradFill>
        </p:spPr>
        <p:txBody>
          <a:bodyPr>
            <a:normAutofit/>
          </a:bodyPr>
          <a:lstStyle/>
          <a:p>
            <a:pPr eaLnBrk="1" hangingPunct="1">
              <a:lnSpc>
                <a:spcPct val="150000"/>
              </a:lnSpc>
            </a:pPr>
            <a:r>
              <a:rPr lang="en-US" altLang="en-US" sz="2400" b="1" smtClean="0">
                <a:solidFill>
                  <a:srgbClr val="990000"/>
                </a:solidFill>
                <a:latin typeface="Times New Roman" pitchFamily="18" charset="0"/>
              </a:rPr>
              <a:t>KẾT LUẬN</a:t>
            </a:r>
            <a:endParaRPr lang="en-US" altLang="en-US" sz="2400" b="1" smtClean="0">
              <a:solidFill>
                <a:srgbClr val="990000"/>
              </a:solidFill>
              <a:latin typeface="Times New Roman" pitchFamily="18" charset="0"/>
            </a:endParaRPr>
          </a:p>
        </p:txBody>
      </p:sp>
      <p:sp>
        <p:nvSpPr>
          <p:cNvPr id="5" name="Rectangle 4"/>
          <p:cNvSpPr/>
          <p:nvPr/>
        </p:nvSpPr>
        <p:spPr>
          <a:xfrm>
            <a:off x="304800" y="838200"/>
            <a:ext cx="8458200" cy="5262979"/>
          </a:xfrm>
          <a:prstGeom prst="rect">
            <a:avLst/>
          </a:prstGeom>
        </p:spPr>
        <p:txBody>
          <a:bodyPr wrap="square">
            <a:spAutoFit/>
          </a:bodyPr>
          <a:lstStyle/>
          <a:p>
            <a:pPr algn="just">
              <a:lnSpc>
                <a:spcPct val="150000"/>
              </a:lnSpc>
              <a:tabLst>
                <a:tab pos="457200" algn="l"/>
              </a:tabLst>
            </a:pPr>
            <a:r>
              <a:rPr lang="en-US" sz="2800" smtClean="0">
                <a:latin typeface="Times New Roman" panose="02020603050405020304" pitchFamily="18" charset="0"/>
                <a:cs typeface="Times New Roman" panose="02020603050405020304" pitchFamily="18" charset="0"/>
              </a:rPr>
              <a:t>	Với với thành công của </a:t>
            </a:r>
            <a:r>
              <a:rPr lang="vi-VN" sz="2800" smtClean="0">
                <a:latin typeface="Times New Roman" panose="02020603050405020304" pitchFamily="18" charset="0"/>
                <a:cs typeface="Times New Roman" panose="02020603050405020304" pitchFamily="18" charset="0"/>
              </a:rPr>
              <a:t>“</a:t>
            </a:r>
            <a:r>
              <a:rPr lang="en-US" sz="2800" smtClean="0">
                <a:latin typeface="Times New Roman" panose="02020603050405020304" pitchFamily="18" charset="0"/>
                <a:cs typeface="Times New Roman" panose="02020603050405020304" pitchFamily="18" charset="0"/>
              </a:rPr>
              <a:t>Mô hình phân loại sản phẩm dùng PLC Mitsubishi</a:t>
            </a:r>
            <a:r>
              <a:rPr lang="vi-VN" sz="2800" smtClean="0">
                <a:latin typeface="Times New Roman" panose="02020603050405020304" pitchFamily="18" charset="0"/>
                <a:cs typeface="Times New Roman" panose="02020603050405020304" pitchFamily="18" charset="0"/>
              </a:rPr>
              <a:t>”</a:t>
            </a:r>
            <a:r>
              <a:rPr lang="en-US" sz="2800" smtClean="0">
                <a:latin typeface="Times New Roman" panose="02020603050405020304" pitchFamily="18" charset="0"/>
                <a:cs typeface="Times New Roman" panose="02020603050405020304" pitchFamily="18" charset="0"/>
              </a:rPr>
              <a:t> nhóm tác giả có thể sẽ triển khai tiếp việc nâng cấp mô hình theo hướng thông minh hơn bằng việc tạo lỗi trên hệ thống phân loại bằng điện thoại.</a:t>
            </a:r>
          </a:p>
          <a:p>
            <a:pPr algn="just">
              <a:lnSpc>
                <a:spcPct val="150000"/>
              </a:lnSpc>
              <a:tabLst>
                <a:tab pos="457200" algn="l"/>
              </a:tabLst>
            </a:pPr>
            <a:r>
              <a:rPr lang="en-US" sz="2800" smtClean="0">
                <a:latin typeface="Times New Roman" panose="02020603050405020304" pitchFamily="18" charset="0"/>
                <a:cs typeface="Times New Roman" panose="02020603050405020304" pitchFamily="18" charset="0"/>
              </a:rPr>
              <a:t>	</a:t>
            </a:r>
            <a:r>
              <a:rPr lang="vi-VN" sz="2800" smtClean="0">
                <a:latin typeface="Times New Roman" panose="02020603050405020304" pitchFamily="18" charset="0"/>
                <a:cs typeface="Times New Roman" panose="02020603050405020304" pitchFamily="18" charset="0"/>
              </a:rPr>
              <a:t>Vì điều kiện thời gian và khả năng có hạn, </a:t>
            </a:r>
            <a:r>
              <a:rPr lang="en-US" sz="2800" smtClean="0">
                <a:latin typeface="Times New Roman" panose="02020603050405020304" pitchFamily="18" charset="0"/>
                <a:cs typeface="Times New Roman" panose="02020603050405020304" pitchFamily="18" charset="0"/>
              </a:rPr>
              <a:t>mô hình sẽ </a:t>
            </a:r>
            <a:r>
              <a:rPr lang="vi-VN" sz="2800" smtClean="0">
                <a:latin typeface="Times New Roman" panose="02020603050405020304" pitchFamily="18" charset="0"/>
                <a:cs typeface="Times New Roman" panose="02020603050405020304" pitchFamily="18" charset="0"/>
              </a:rPr>
              <a:t>không tránh khỏi những hạn chế nhất định. Nhóm tác giả </a:t>
            </a:r>
            <a:r>
              <a:rPr lang="en-US" sz="2800" smtClean="0">
                <a:latin typeface="Times New Roman" panose="02020603050405020304" pitchFamily="18" charset="0"/>
                <a:cs typeface="Times New Roman" panose="02020603050405020304" pitchFamily="18" charset="0"/>
              </a:rPr>
              <a:t>rất </a:t>
            </a:r>
            <a:r>
              <a:rPr lang="vi-VN" sz="2800" smtClean="0">
                <a:latin typeface="Times New Roman" panose="02020603050405020304" pitchFamily="18" charset="0"/>
                <a:cs typeface="Times New Roman" panose="02020603050405020304" pitchFamily="18" charset="0"/>
              </a:rPr>
              <a:t>mong nhận được các nhận xét, góp ý của đông đảo đồng nghiệp để </a:t>
            </a:r>
            <a:r>
              <a:rPr lang="en-US" sz="2800" smtClean="0">
                <a:latin typeface="Times New Roman" panose="02020603050405020304" pitchFamily="18" charset="0"/>
                <a:cs typeface="Times New Roman" panose="02020603050405020304" pitchFamily="18" charset="0"/>
              </a:rPr>
              <a:t>mô hình ngày càng được </a:t>
            </a:r>
            <a:r>
              <a:rPr lang="vi-VN" sz="2800" smtClean="0">
                <a:latin typeface="Times New Roman" panose="02020603050405020304" pitchFamily="18" charset="0"/>
                <a:cs typeface="Times New Roman" panose="02020603050405020304" pitchFamily="18" charset="0"/>
              </a:rPr>
              <a:t>hoàn </a:t>
            </a:r>
            <a:r>
              <a:rPr lang="en-US" sz="2800" smtClean="0">
                <a:latin typeface="Times New Roman" panose="02020603050405020304" pitchFamily="18" charset="0"/>
                <a:cs typeface="Times New Roman" panose="02020603050405020304" pitchFamily="18" charset="0"/>
              </a:rPr>
              <a:t>thiện </a:t>
            </a:r>
            <a:r>
              <a:rPr lang="vi-VN" sz="2800" smtClean="0">
                <a:latin typeface="Times New Roman" panose="02020603050405020304" pitchFamily="18" charset="0"/>
                <a:cs typeface="Times New Roman" panose="02020603050405020304" pitchFamily="18" charset="0"/>
              </a:rPr>
              <a:t>hơn</a:t>
            </a:r>
            <a:endParaRPr lang="en-US" sz="2800"/>
          </a:p>
        </p:txBody>
      </p:sp>
    </p:spTree>
    <p:extLst>
      <p:ext uri="{BB962C8B-B14F-4D97-AF65-F5344CB8AC3E}">
        <p14:creationId xmlns:p14="http://schemas.microsoft.com/office/powerpoint/2010/main" val="30351616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1752600"/>
            <a:ext cx="9144000" cy="1981200"/>
          </a:xfrm>
        </p:spPr>
        <p:style>
          <a:lnRef idx="1">
            <a:schemeClr val="accent5"/>
          </a:lnRef>
          <a:fillRef idx="2">
            <a:schemeClr val="accent5"/>
          </a:fillRef>
          <a:effectRef idx="1">
            <a:schemeClr val="accent5"/>
          </a:effectRef>
          <a:fontRef idx="minor">
            <a:schemeClr val="dk1"/>
          </a:fontRef>
        </p:style>
        <p:txBody>
          <a:bodyPr>
            <a:noAutofit/>
          </a:bodyPr>
          <a:lstStyle/>
          <a:p>
            <a:pPr eaLnBrk="1" hangingPunct="1">
              <a:lnSpc>
                <a:spcPct val="150000"/>
              </a:lnSpc>
            </a:pPr>
            <a:r>
              <a:rPr lang="en-US" altLang="en-US" sz="4000" b="1" i="1" smtClean="0">
                <a:solidFill>
                  <a:srgbClr val="990000"/>
                </a:solidFill>
                <a:latin typeface="Times New Roman" panose="02020603050405020304" pitchFamily="18" charset="0"/>
                <a:cs typeface="Times New Roman" panose="02020603050405020304" pitchFamily="18" charset="0"/>
              </a:rPr>
              <a:t>XIN TRÂN TRỌNG CẢM ƠN</a:t>
            </a:r>
            <a:br>
              <a:rPr lang="en-US" altLang="en-US" sz="4000" b="1" i="1" smtClean="0">
                <a:solidFill>
                  <a:srgbClr val="990000"/>
                </a:solidFill>
                <a:latin typeface="Times New Roman" panose="02020603050405020304" pitchFamily="18" charset="0"/>
                <a:cs typeface="Times New Roman" panose="02020603050405020304" pitchFamily="18" charset="0"/>
              </a:rPr>
            </a:br>
            <a:r>
              <a:rPr lang="en-US" altLang="en-US" sz="4000" b="1" i="1" smtClean="0">
                <a:solidFill>
                  <a:srgbClr val="990000"/>
                </a:solidFill>
                <a:latin typeface="Times New Roman" panose="02020603050405020304" pitchFamily="18" charset="0"/>
                <a:cs typeface="Times New Roman" panose="02020603050405020304" pitchFamily="18" charset="0"/>
              </a:rPr>
              <a:t>QUÝ VỊ ĐÃ CHÚ Ý LẮNG NGHE</a:t>
            </a:r>
            <a:endParaRPr lang="en-US" altLang="en-US" sz="4000" b="1" i="1" smtClean="0">
              <a:solidFill>
                <a:srgbClr val="99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41643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TotalTime>
  <Words>425</Words>
  <Application>Microsoft Office PowerPoint</Application>
  <PresentationFormat>On-screen Show (4:3)</PresentationFormat>
  <Paragraphs>139</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 1. MỤC ĐÍCH VÀ Ý TƯỞNG THIẾT KẾ </vt:lpstr>
      <vt:lpstr> 1. MỤC ĐÍCH VÀ Ý TƯỞNG THIẾT KẾ </vt:lpstr>
      <vt:lpstr>2. PHAM VỊ ỨNG DỤNG</vt:lpstr>
      <vt:lpstr>3. CẤU TẠO VÀ THÔNG SỐ KỸ THUẬT</vt:lpstr>
      <vt:lpstr>3. CẤU TẠO VÀ THÔNG SỐ KỸ THUẬT</vt:lpstr>
      <vt:lpstr>3. CẤU TẠO VÀ THÔNG SỐ KỸ THUẬT</vt:lpstr>
      <vt:lpstr>3. CẤU TẠO VÀ THÔNG SỐ KỸ THUẬT</vt:lpstr>
      <vt:lpstr>3. CẤU TẠO VÀ THÔNG SỐ KỸ THUẬT</vt:lpstr>
      <vt:lpstr>3. CẤU TẠO VÀ THÔNG SỐ KỸ THUẬT</vt:lpstr>
      <vt:lpstr>3. CẤU TẠO VÀ THÔNG SỐ KỸ THUẬT</vt:lpstr>
      <vt:lpstr>3. CẤU TẠO VÀ THÔNG SỐ KỸ THUẬT</vt:lpstr>
      <vt:lpstr>3. CẤU TẠO VÀ THÔNG SỐ KỸ THUẬT</vt:lpstr>
      <vt:lpstr>3. CẤU TẠO VÀ THÔNG SỐ KỸ THUẬT</vt:lpstr>
      <vt:lpstr>3. CẤU TẠO VÀ THÔNG SỐ KỸ THUẬT</vt:lpstr>
      <vt:lpstr>3. CẤU TẠO VÀ THÔNG SỐ KỸ THUẬT</vt:lpstr>
      <vt:lpstr>3. CẤU TẠO VÀ THÔNG SỐ KỸ THUẬT</vt:lpstr>
      <vt:lpstr>4. HƯỚNG DẪN SỬ DỤNG, KHAI THÁC, BẢO QUẢN VÀ SỬA CHỮA</vt:lpstr>
      <vt:lpstr>4. HƯỚNG DẪN SỬ DỤNG, KHAI THÁC, BẢO QUẢN VÀ SỬA CHỮA</vt:lpstr>
      <vt:lpstr>4. HƯỚNG DẪN SỬ DỤNG, KHAI THÁC, BẢO QUẢN VÀ SỬA CHỮA</vt:lpstr>
      <vt:lpstr>5. TÍNH ỨNG DỤNG, GIÁ THÀNH SẢN XUẤT</vt:lpstr>
      <vt:lpstr>KẾT LUẬN</vt:lpstr>
      <vt:lpstr>KẾT LUẬN</vt:lpstr>
      <vt:lpstr>XIN TRÂN TRỌNG CẢM ƠN QUÝ VỊ ĐÃ CHÚ Ý LẮNG NGHE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ADMIN</cp:lastModifiedBy>
  <cp:revision>14</cp:revision>
  <dcterms:created xsi:type="dcterms:W3CDTF">2021-11-22T00:42:29Z</dcterms:created>
  <dcterms:modified xsi:type="dcterms:W3CDTF">2021-11-22T02:35:03Z</dcterms:modified>
</cp:coreProperties>
</file>