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handoutMasterIdLst>
    <p:handoutMasterId r:id="rId29"/>
  </p:handoutMasterIdLst>
  <p:sldIdLst>
    <p:sldId id="329" r:id="rId2"/>
    <p:sldId id="311" r:id="rId3"/>
    <p:sldId id="395" r:id="rId4"/>
    <p:sldId id="396" r:id="rId5"/>
    <p:sldId id="327" r:id="rId6"/>
    <p:sldId id="397" r:id="rId7"/>
    <p:sldId id="398" r:id="rId8"/>
    <p:sldId id="399" r:id="rId9"/>
    <p:sldId id="400" r:id="rId10"/>
    <p:sldId id="401" r:id="rId11"/>
    <p:sldId id="402" r:id="rId12"/>
    <p:sldId id="375" r:id="rId13"/>
    <p:sldId id="389" r:id="rId14"/>
    <p:sldId id="380" r:id="rId15"/>
    <p:sldId id="390" r:id="rId16"/>
    <p:sldId id="319" r:id="rId17"/>
    <p:sldId id="393" r:id="rId18"/>
    <p:sldId id="392" r:id="rId19"/>
    <p:sldId id="388" r:id="rId20"/>
    <p:sldId id="374" r:id="rId21"/>
    <p:sldId id="284" r:id="rId22"/>
    <p:sldId id="305" r:id="rId23"/>
    <p:sldId id="394" r:id="rId24"/>
    <p:sldId id="302" r:id="rId25"/>
    <p:sldId id="367" r:id="rId26"/>
    <p:sldId id="379"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515" autoAdjust="0"/>
    <p:restoredTop sz="96357" autoAdjust="0"/>
  </p:normalViewPr>
  <p:slideViewPr>
    <p:cSldViewPr snapToGrid="0">
      <p:cViewPr varScale="1">
        <p:scale>
          <a:sx n="65" d="100"/>
          <a:sy n="65" d="100"/>
        </p:scale>
        <p:origin x="48" y="78"/>
      </p:cViewPr>
      <p:guideLst/>
    </p:cSldViewPr>
  </p:slideViewPr>
  <p:notesTextViewPr>
    <p:cViewPr>
      <p:scale>
        <a:sx n="1" d="1"/>
        <a:sy n="1" d="1"/>
      </p:scale>
      <p:origin x="0" y="0"/>
    </p:cViewPr>
  </p:notesTextViewPr>
  <p:notesViewPr>
    <p:cSldViewPr snapToGrid="0">
      <p:cViewPr varScale="1">
        <p:scale>
          <a:sx n="84" d="100"/>
          <a:sy n="84" d="100"/>
        </p:scale>
        <p:origin x="285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1.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3.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7.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1.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1A28526-3387-4EB3-A5F5-E2AC619294CE}"/>
              </a:ext>
            </a:extLst>
          </p:cNvPr>
          <p:cNvSpPr>
            <a:spLocks noGrp="1"/>
          </p:cNvSpPr>
          <p:nvPr>
            <p:ph type="hdr" sz="quarter"/>
          </p:nvPr>
        </p:nvSpPr>
        <p:spPr>
          <a:xfrm>
            <a:off x="1114425" y="195897"/>
            <a:ext cx="4629150" cy="341313"/>
          </a:xfrm>
          <a:prstGeom prst="rect">
            <a:avLst/>
          </a:prstGeom>
          <a:ln>
            <a:solidFill>
              <a:schemeClr val="accent1">
                <a:lumMod val="50000"/>
              </a:schemeClr>
            </a:solidFill>
          </a:ln>
        </p:spPr>
        <p:txBody>
          <a:bodyPr vert="horz" lIns="91440" tIns="45720" rIns="91440" bIns="45720" rtlCol="0" anchor="ctr"/>
          <a:lstStyle>
            <a:lvl1pPr algn="l">
              <a:defRPr sz="1200"/>
            </a:lvl1pPr>
          </a:lstStyle>
          <a:p>
            <a:pPr algn="ctr"/>
            <a:r>
              <a:rPr lang="en-US" sz="1100" b="1">
                <a:latin typeface="Arial" panose="020B0604020202020204" pitchFamily="34" charset="0"/>
                <a:cs typeface="Arial" panose="020B0604020202020204" pitchFamily="34" charset="0"/>
              </a:rPr>
              <a:t>Slide bài thao giảng năm học 2021-2022: CẤP SỐ CỘNG (Tiết 1) </a:t>
            </a:r>
          </a:p>
        </p:txBody>
      </p:sp>
      <p:sp>
        <p:nvSpPr>
          <p:cNvPr id="4" name="Footer Placeholder 3">
            <a:extLst>
              <a:ext uri="{FF2B5EF4-FFF2-40B4-BE49-F238E27FC236}">
                <a16:creationId xmlns:a16="http://schemas.microsoft.com/office/drawing/2014/main" id="{09B2774B-6258-4092-96BA-2FCED7766EA5}"/>
              </a:ext>
            </a:extLst>
          </p:cNvPr>
          <p:cNvSpPr>
            <a:spLocks noGrp="1"/>
          </p:cNvSpPr>
          <p:nvPr>
            <p:ph type="ftr" sz="quarter" idx="2"/>
          </p:nvPr>
        </p:nvSpPr>
        <p:spPr>
          <a:xfrm>
            <a:off x="388620" y="8685213"/>
            <a:ext cx="2891789" cy="341313"/>
          </a:xfrm>
          <a:prstGeom prst="rect">
            <a:avLst/>
          </a:prstGeom>
        </p:spPr>
        <p:txBody>
          <a:bodyPr vert="horz" lIns="91440" tIns="45720" rIns="91440" bIns="45720" rtlCol="0" anchor="ctr"/>
          <a:lstStyle>
            <a:lvl1pPr algn="l">
              <a:defRPr sz="1200"/>
            </a:lvl1pPr>
          </a:lstStyle>
          <a:p>
            <a:r>
              <a:rPr lang="en-US" sz="1100" b="1" i="1">
                <a:latin typeface="Arial" panose="020B0604020202020204" pitchFamily="34" charset="0"/>
                <a:cs typeface="Arial" panose="020B0604020202020204" pitchFamily="34" charset="0"/>
              </a:rPr>
              <a:t>GV: ThS. Nguyễn Thị Thủy – K.KHCB</a:t>
            </a:r>
          </a:p>
        </p:txBody>
      </p:sp>
      <p:sp>
        <p:nvSpPr>
          <p:cNvPr id="5" name="Slide Number Placeholder 4">
            <a:extLst>
              <a:ext uri="{FF2B5EF4-FFF2-40B4-BE49-F238E27FC236}">
                <a16:creationId xmlns:a16="http://schemas.microsoft.com/office/drawing/2014/main" id="{0C7F121C-8108-4E18-9B8C-1745B10AD876}"/>
              </a:ext>
            </a:extLst>
          </p:cNvPr>
          <p:cNvSpPr>
            <a:spLocks noGrp="1"/>
          </p:cNvSpPr>
          <p:nvPr>
            <p:ph type="sldNum" sz="quarter" idx="3"/>
          </p:nvPr>
        </p:nvSpPr>
        <p:spPr>
          <a:xfrm>
            <a:off x="3577591" y="8685213"/>
            <a:ext cx="2891789" cy="341313"/>
          </a:xfrm>
          <a:prstGeom prst="rect">
            <a:avLst/>
          </a:prstGeom>
        </p:spPr>
        <p:txBody>
          <a:bodyPr vert="horz" lIns="91440" tIns="45720" rIns="91440" bIns="45720" rtlCol="0" anchor="b"/>
          <a:lstStyle>
            <a:lvl1pPr algn="r">
              <a:defRPr sz="1200"/>
            </a:lvl1pPr>
          </a:lstStyle>
          <a:p>
            <a:r>
              <a:rPr lang="en-US" sz="1100" i="1">
                <a:latin typeface="Arial" panose="020B0604020202020204" pitchFamily="34" charset="0"/>
                <a:cs typeface="Arial" panose="020B0604020202020204" pitchFamily="34" charset="0"/>
              </a:rPr>
              <a:t>Trang: </a:t>
            </a:r>
            <a:fld id="{8952C43D-B130-4EF8-B24B-3D30E475C445}" type="slidenum">
              <a:rPr lang="en-US" sz="1100" i="1" smtClean="0">
                <a:latin typeface="Arial" panose="020B0604020202020204" pitchFamily="34" charset="0"/>
                <a:cs typeface="Arial" panose="020B0604020202020204" pitchFamily="34" charset="0"/>
              </a:rPr>
              <a:t>‹#›</a:t>
            </a:fld>
            <a:endParaRPr lang="en-US" sz="1100" i="1">
              <a:latin typeface="Arial" panose="020B0604020202020204" pitchFamily="34" charset="0"/>
              <a:cs typeface="Arial" panose="020B0604020202020204" pitchFamily="34" charset="0"/>
            </a:endParaRPr>
          </a:p>
        </p:txBody>
      </p:sp>
      <p:cxnSp>
        <p:nvCxnSpPr>
          <p:cNvPr id="7" name="Straight Connector 6">
            <a:extLst>
              <a:ext uri="{FF2B5EF4-FFF2-40B4-BE49-F238E27FC236}">
                <a16:creationId xmlns:a16="http://schemas.microsoft.com/office/drawing/2014/main" id="{2B6E891E-AEB1-42AE-9AF7-AED77EC66931}"/>
              </a:ext>
            </a:extLst>
          </p:cNvPr>
          <p:cNvCxnSpPr/>
          <p:nvPr/>
        </p:nvCxnSpPr>
        <p:spPr>
          <a:xfrm>
            <a:off x="388620" y="8673783"/>
            <a:ext cx="6080760" cy="0"/>
          </a:xfrm>
          <a:prstGeom prst="line">
            <a:avLst/>
          </a:prstGeom>
          <a:ln w="44450" cmpd="dbl"/>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10991863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CFEADF3-6B7C-481B-BEF3-4A5AD54A94ED}" type="datetimeFigureOut">
              <a:rPr lang="en-US" smtClean="0"/>
              <a:t>16/05/2022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FEB687-AB6B-453A-BD0B-ED772BF54921}" type="slidenum">
              <a:rPr lang="en-US" smtClean="0"/>
              <a:t>‹#›</a:t>
            </a:fld>
            <a:endParaRPr lang="en-US"/>
          </a:p>
        </p:txBody>
      </p:sp>
    </p:spTree>
    <p:extLst>
      <p:ext uri="{BB962C8B-B14F-4D97-AF65-F5344CB8AC3E}">
        <p14:creationId xmlns:p14="http://schemas.microsoft.com/office/powerpoint/2010/main" val="31363606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63AA158-0BBB-4B9C-B6EE-8437C3341A5F}" type="slidenum">
              <a:rPr lang="en-US" smtClean="0">
                <a:solidFill>
                  <a:prstClr val="black"/>
                </a:solidFill>
              </a:rPr>
              <a:pPr/>
              <a:t>2</a:t>
            </a:fld>
            <a:endParaRPr lang="en-US">
              <a:solidFill>
                <a:prstClr val="black"/>
              </a:solidFill>
            </a:endParaRPr>
          </a:p>
        </p:txBody>
      </p:sp>
    </p:spTree>
    <p:extLst>
      <p:ext uri="{BB962C8B-B14F-4D97-AF65-F5344CB8AC3E}">
        <p14:creationId xmlns:p14="http://schemas.microsoft.com/office/powerpoint/2010/main" val="8539190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63AA158-0BBB-4B9C-B6EE-8437C3341A5F}"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21309223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63AA158-0BBB-4B9C-B6EE-8437C3341A5F}" type="slidenum">
              <a:rPr lang="en-US" smtClean="0">
                <a:solidFill>
                  <a:prstClr val="black"/>
                </a:solidFill>
              </a:rPr>
              <a:pPr/>
              <a:t>4</a:t>
            </a:fld>
            <a:endParaRPr lang="en-US">
              <a:solidFill>
                <a:prstClr val="black"/>
              </a:solidFill>
            </a:endParaRPr>
          </a:p>
        </p:txBody>
      </p:sp>
    </p:spTree>
    <p:extLst>
      <p:ext uri="{BB962C8B-B14F-4D97-AF65-F5344CB8AC3E}">
        <p14:creationId xmlns:p14="http://schemas.microsoft.com/office/powerpoint/2010/main" val="27350027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63AA158-0BBB-4B9C-B6EE-8437C3341A5F}" type="slidenum">
              <a:rPr lang="en-US" smtClean="0">
                <a:solidFill>
                  <a:prstClr val="black"/>
                </a:solidFill>
              </a:rPr>
              <a:pPr/>
              <a:t>6</a:t>
            </a:fld>
            <a:endParaRPr lang="en-US">
              <a:solidFill>
                <a:prstClr val="black"/>
              </a:solidFill>
            </a:endParaRPr>
          </a:p>
        </p:txBody>
      </p:sp>
    </p:spTree>
    <p:extLst>
      <p:ext uri="{BB962C8B-B14F-4D97-AF65-F5344CB8AC3E}">
        <p14:creationId xmlns:p14="http://schemas.microsoft.com/office/powerpoint/2010/main" val="9029317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63AA158-0BBB-4B9C-B6EE-8437C3341A5F}" type="slidenum">
              <a:rPr lang="en-US" smtClean="0">
                <a:solidFill>
                  <a:prstClr val="black"/>
                </a:solidFill>
              </a:rPr>
              <a:pPr/>
              <a:t>7</a:t>
            </a:fld>
            <a:endParaRPr lang="en-US">
              <a:solidFill>
                <a:prstClr val="black"/>
              </a:solidFill>
            </a:endParaRPr>
          </a:p>
        </p:txBody>
      </p:sp>
    </p:spTree>
    <p:extLst>
      <p:ext uri="{BB962C8B-B14F-4D97-AF65-F5344CB8AC3E}">
        <p14:creationId xmlns:p14="http://schemas.microsoft.com/office/powerpoint/2010/main" val="29615356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63AA158-0BBB-4B9C-B6EE-8437C3341A5F}" type="slidenum">
              <a:rPr lang="en-US" smtClean="0">
                <a:solidFill>
                  <a:prstClr val="black"/>
                </a:solidFill>
              </a:rPr>
              <a:pPr/>
              <a:t>8</a:t>
            </a:fld>
            <a:endParaRPr lang="en-US">
              <a:solidFill>
                <a:prstClr val="black"/>
              </a:solidFill>
            </a:endParaRPr>
          </a:p>
        </p:txBody>
      </p:sp>
    </p:spTree>
    <p:extLst>
      <p:ext uri="{BB962C8B-B14F-4D97-AF65-F5344CB8AC3E}">
        <p14:creationId xmlns:p14="http://schemas.microsoft.com/office/powerpoint/2010/main" val="27836118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63AA158-0BBB-4B9C-B6EE-8437C3341A5F}" type="slidenum">
              <a:rPr lang="en-US" smtClean="0">
                <a:solidFill>
                  <a:prstClr val="black"/>
                </a:solidFill>
              </a:rPr>
              <a:pPr/>
              <a:t>9</a:t>
            </a:fld>
            <a:endParaRPr lang="en-US">
              <a:solidFill>
                <a:prstClr val="black"/>
              </a:solidFill>
            </a:endParaRPr>
          </a:p>
        </p:txBody>
      </p:sp>
    </p:spTree>
    <p:extLst>
      <p:ext uri="{BB962C8B-B14F-4D97-AF65-F5344CB8AC3E}">
        <p14:creationId xmlns:p14="http://schemas.microsoft.com/office/powerpoint/2010/main" val="8694779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63AA158-0BBB-4B9C-B6EE-8437C3341A5F}" type="slidenum">
              <a:rPr lang="en-US" smtClean="0">
                <a:solidFill>
                  <a:prstClr val="black"/>
                </a:solidFill>
              </a:rPr>
              <a:pPr/>
              <a:t>10</a:t>
            </a:fld>
            <a:endParaRPr lang="en-US">
              <a:solidFill>
                <a:prstClr val="black"/>
              </a:solidFill>
            </a:endParaRPr>
          </a:p>
        </p:txBody>
      </p:sp>
    </p:spTree>
    <p:extLst>
      <p:ext uri="{BB962C8B-B14F-4D97-AF65-F5344CB8AC3E}">
        <p14:creationId xmlns:p14="http://schemas.microsoft.com/office/powerpoint/2010/main" val="32112752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63AA158-0BBB-4B9C-B6EE-8437C3341A5F}" type="slidenum">
              <a:rPr lang="en-US" smtClean="0">
                <a:solidFill>
                  <a:prstClr val="black"/>
                </a:solidFill>
              </a:rPr>
              <a:pPr/>
              <a:t>11</a:t>
            </a:fld>
            <a:endParaRPr lang="en-US">
              <a:solidFill>
                <a:prstClr val="black"/>
              </a:solidFill>
            </a:endParaRPr>
          </a:p>
        </p:txBody>
      </p:sp>
    </p:spTree>
    <p:extLst>
      <p:ext uri="{BB962C8B-B14F-4D97-AF65-F5344CB8AC3E}">
        <p14:creationId xmlns:p14="http://schemas.microsoft.com/office/powerpoint/2010/main" val="42183820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63AA158-0BBB-4B9C-B6EE-8437C3341A5F}" type="slidenum">
              <a:rPr lang="en-US" smtClean="0">
                <a:solidFill>
                  <a:prstClr val="black"/>
                </a:solidFill>
              </a:rPr>
              <a:pPr/>
              <a:t>12</a:t>
            </a:fld>
            <a:endParaRPr lang="en-US">
              <a:solidFill>
                <a:prstClr val="black"/>
              </a:solidFill>
            </a:endParaRPr>
          </a:p>
        </p:txBody>
      </p:sp>
    </p:spTree>
    <p:extLst>
      <p:ext uri="{BB962C8B-B14F-4D97-AF65-F5344CB8AC3E}">
        <p14:creationId xmlns:p14="http://schemas.microsoft.com/office/powerpoint/2010/main" val="35070990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63AA158-0BBB-4B9C-B6EE-8437C3341A5F}" type="slidenum">
              <a:rPr lang="en-US" smtClean="0">
                <a:solidFill>
                  <a:prstClr val="black"/>
                </a:solidFill>
              </a:rPr>
              <a:pPr/>
              <a:t>13</a:t>
            </a:fld>
            <a:endParaRPr lang="en-US">
              <a:solidFill>
                <a:prstClr val="black"/>
              </a:solidFill>
            </a:endParaRPr>
          </a:p>
        </p:txBody>
      </p:sp>
    </p:spTree>
    <p:extLst>
      <p:ext uri="{BB962C8B-B14F-4D97-AF65-F5344CB8AC3E}">
        <p14:creationId xmlns:p14="http://schemas.microsoft.com/office/powerpoint/2010/main" val="7637077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63AA158-0BBB-4B9C-B6EE-8437C3341A5F}" type="slidenum">
              <a:rPr lang="en-US" smtClean="0">
                <a:solidFill>
                  <a:prstClr val="black"/>
                </a:solidFill>
              </a:rPr>
              <a:pPr/>
              <a:t>14</a:t>
            </a:fld>
            <a:endParaRPr lang="en-US">
              <a:solidFill>
                <a:prstClr val="black"/>
              </a:solidFill>
            </a:endParaRPr>
          </a:p>
        </p:txBody>
      </p:sp>
    </p:spTree>
    <p:extLst>
      <p:ext uri="{BB962C8B-B14F-4D97-AF65-F5344CB8AC3E}">
        <p14:creationId xmlns:p14="http://schemas.microsoft.com/office/powerpoint/2010/main" val="28358924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63AA158-0BBB-4B9C-B6EE-8437C3341A5F}" type="slidenum">
              <a:rPr lang="en-US" smtClean="0">
                <a:solidFill>
                  <a:prstClr val="black"/>
                </a:solidFill>
              </a:rPr>
              <a:pPr/>
              <a:t>15</a:t>
            </a:fld>
            <a:endParaRPr lang="en-US">
              <a:solidFill>
                <a:prstClr val="black"/>
              </a:solidFill>
            </a:endParaRPr>
          </a:p>
        </p:txBody>
      </p:sp>
    </p:spTree>
    <p:extLst>
      <p:ext uri="{BB962C8B-B14F-4D97-AF65-F5344CB8AC3E}">
        <p14:creationId xmlns:p14="http://schemas.microsoft.com/office/powerpoint/2010/main" val="7633079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63AA158-0BBB-4B9C-B6EE-8437C3341A5F}" type="slidenum">
              <a:rPr lang="en-US" smtClean="0">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36929885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63AA158-0BBB-4B9C-B6EE-8437C3341A5F}" type="slidenum">
              <a:rPr lang="en-US" smtClean="0">
                <a:solidFill>
                  <a:prstClr val="black"/>
                </a:solidFill>
              </a:rPr>
              <a:pPr/>
              <a:t>17</a:t>
            </a:fld>
            <a:endParaRPr lang="en-US">
              <a:solidFill>
                <a:prstClr val="black"/>
              </a:solidFill>
            </a:endParaRPr>
          </a:p>
        </p:txBody>
      </p:sp>
    </p:spTree>
    <p:extLst>
      <p:ext uri="{BB962C8B-B14F-4D97-AF65-F5344CB8AC3E}">
        <p14:creationId xmlns:p14="http://schemas.microsoft.com/office/powerpoint/2010/main" val="7812088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63AA158-0BBB-4B9C-B6EE-8437C3341A5F}" type="slidenum">
              <a:rPr lang="en-US" smtClean="0">
                <a:solidFill>
                  <a:prstClr val="black"/>
                </a:solidFill>
              </a:rPr>
              <a:pPr/>
              <a:t>18</a:t>
            </a:fld>
            <a:endParaRPr lang="en-US">
              <a:solidFill>
                <a:prstClr val="black"/>
              </a:solidFill>
            </a:endParaRPr>
          </a:p>
        </p:txBody>
      </p:sp>
    </p:spTree>
    <p:extLst>
      <p:ext uri="{BB962C8B-B14F-4D97-AF65-F5344CB8AC3E}">
        <p14:creationId xmlns:p14="http://schemas.microsoft.com/office/powerpoint/2010/main" val="15528599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63AA158-0BBB-4B9C-B6EE-8437C3341A5F}" type="slidenum">
              <a:rPr lang="en-US" smtClean="0">
                <a:solidFill>
                  <a:prstClr val="black"/>
                </a:solidFill>
              </a:rPr>
              <a:pPr/>
              <a:t>19</a:t>
            </a:fld>
            <a:endParaRPr lang="en-US">
              <a:solidFill>
                <a:prstClr val="black"/>
              </a:solidFill>
            </a:endParaRPr>
          </a:p>
        </p:txBody>
      </p:sp>
    </p:spTree>
    <p:extLst>
      <p:ext uri="{BB962C8B-B14F-4D97-AF65-F5344CB8AC3E}">
        <p14:creationId xmlns:p14="http://schemas.microsoft.com/office/powerpoint/2010/main" val="13860183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63AA158-0BBB-4B9C-B6EE-8437C3341A5F}" type="slidenum">
              <a:rPr lang="en-US" smtClean="0">
                <a:solidFill>
                  <a:prstClr val="black"/>
                </a:solidFill>
              </a:rPr>
              <a:pPr/>
              <a:t>20</a:t>
            </a:fld>
            <a:endParaRPr lang="en-US">
              <a:solidFill>
                <a:prstClr val="black"/>
              </a:solidFill>
            </a:endParaRPr>
          </a:p>
        </p:txBody>
      </p:sp>
    </p:spTree>
    <p:extLst>
      <p:ext uri="{BB962C8B-B14F-4D97-AF65-F5344CB8AC3E}">
        <p14:creationId xmlns:p14="http://schemas.microsoft.com/office/powerpoint/2010/main" val="4379765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63AA158-0BBB-4B9C-B6EE-8437C3341A5F}"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397628407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63AA158-0BBB-4B9C-B6EE-8437C3341A5F}"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36161685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363AA158-0BBB-4B9C-B6EE-8437C3341A5F}" type="slidenum">
              <a:rPr lang="en-US" smtClean="0">
                <a:solidFill>
                  <a:prstClr val="black"/>
                </a:solidFill>
              </a:rPr>
              <a:pPr/>
              <a:t>25</a:t>
            </a:fld>
            <a:endParaRPr lang="en-US">
              <a:solidFill>
                <a:prstClr val="black"/>
              </a:solidFill>
            </a:endParaRPr>
          </a:p>
        </p:txBody>
      </p:sp>
    </p:spTree>
    <p:extLst>
      <p:ext uri="{BB962C8B-B14F-4D97-AF65-F5344CB8AC3E}">
        <p14:creationId xmlns:p14="http://schemas.microsoft.com/office/powerpoint/2010/main" val="37129595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4DC4DBD-36FE-4371-BCCF-BB8F91FCDC37}" type="datetimeFigureOut">
              <a:rPr lang="en-US" smtClean="0"/>
              <a:t>16/05/2022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7B250B-70EE-498C-A8B2-4F4719F2CEEA}" type="slidenum">
              <a:rPr lang="en-US" smtClean="0"/>
              <a:t>‹#›</a:t>
            </a:fld>
            <a:endParaRPr lang="en-US"/>
          </a:p>
        </p:txBody>
      </p:sp>
    </p:spTree>
    <p:extLst>
      <p:ext uri="{BB962C8B-B14F-4D97-AF65-F5344CB8AC3E}">
        <p14:creationId xmlns:p14="http://schemas.microsoft.com/office/powerpoint/2010/main" val="12038499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4DC4DBD-36FE-4371-BCCF-BB8F91FCDC37}" type="datetimeFigureOut">
              <a:rPr lang="en-US" smtClean="0"/>
              <a:t>16/05/2022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7B250B-70EE-498C-A8B2-4F4719F2CEEA}" type="slidenum">
              <a:rPr lang="en-US" smtClean="0"/>
              <a:t>‹#›</a:t>
            </a:fld>
            <a:endParaRPr lang="en-US"/>
          </a:p>
        </p:txBody>
      </p:sp>
    </p:spTree>
    <p:extLst>
      <p:ext uri="{BB962C8B-B14F-4D97-AF65-F5344CB8AC3E}">
        <p14:creationId xmlns:p14="http://schemas.microsoft.com/office/powerpoint/2010/main" val="20150228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4DC4DBD-36FE-4371-BCCF-BB8F91FCDC37}" type="datetimeFigureOut">
              <a:rPr lang="en-US" smtClean="0"/>
              <a:t>16/05/2022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7B250B-70EE-498C-A8B2-4F4719F2CEEA}" type="slidenum">
              <a:rPr lang="en-US" smtClean="0"/>
              <a:t>‹#›</a:t>
            </a:fld>
            <a:endParaRPr lang="en-US"/>
          </a:p>
        </p:txBody>
      </p:sp>
    </p:spTree>
    <p:extLst>
      <p:ext uri="{BB962C8B-B14F-4D97-AF65-F5344CB8AC3E}">
        <p14:creationId xmlns:p14="http://schemas.microsoft.com/office/powerpoint/2010/main" val="22743822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4DC4DBD-36FE-4371-BCCF-BB8F91FCDC37}" type="datetimeFigureOut">
              <a:rPr lang="en-US" smtClean="0"/>
              <a:t>16/05/2022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E7B250B-70EE-498C-A8B2-4F4719F2CEEA}" type="slidenum">
              <a:rPr lang="en-US" smtClean="0"/>
              <a:t>‹#›</a:t>
            </a:fld>
            <a:endParaRPr lang="en-US"/>
          </a:p>
        </p:txBody>
      </p:sp>
    </p:spTree>
    <p:extLst>
      <p:ext uri="{BB962C8B-B14F-4D97-AF65-F5344CB8AC3E}">
        <p14:creationId xmlns:p14="http://schemas.microsoft.com/office/powerpoint/2010/main" val="22559569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4DC4DBD-36FE-4371-BCCF-BB8F91FCDC37}" type="datetimeFigureOut">
              <a:rPr lang="en-US" smtClean="0"/>
              <a:t>16/05/2022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E7B250B-70EE-498C-A8B2-4F4719F2CEEA}" type="slidenum">
              <a:rPr lang="en-US" smtClean="0"/>
              <a:t>‹#›</a:t>
            </a:fld>
            <a:endParaRPr lang="en-US"/>
          </a:p>
        </p:txBody>
      </p:sp>
    </p:spTree>
    <p:extLst>
      <p:ext uri="{BB962C8B-B14F-4D97-AF65-F5344CB8AC3E}">
        <p14:creationId xmlns:p14="http://schemas.microsoft.com/office/powerpoint/2010/main" val="27777381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4DC4DBD-36FE-4371-BCCF-BB8F91FCDC37}" type="datetimeFigureOut">
              <a:rPr lang="en-US" smtClean="0"/>
              <a:t>16/05/2022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E7B250B-70EE-498C-A8B2-4F4719F2CEEA}" type="slidenum">
              <a:rPr lang="en-US" smtClean="0"/>
              <a:t>‹#›</a:t>
            </a:fld>
            <a:endParaRPr lang="en-US"/>
          </a:p>
        </p:txBody>
      </p:sp>
    </p:spTree>
    <p:extLst>
      <p:ext uri="{BB962C8B-B14F-4D97-AF65-F5344CB8AC3E}">
        <p14:creationId xmlns:p14="http://schemas.microsoft.com/office/powerpoint/2010/main" val="15508015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DC4DBD-36FE-4371-BCCF-BB8F91FCDC37}" type="datetimeFigureOut">
              <a:rPr lang="en-US" smtClean="0"/>
              <a:t>16/05/2022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E7B250B-70EE-498C-A8B2-4F4719F2CEEA}" type="slidenum">
              <a:rPr lang="en-US" smtClean="0"/>
              <a:t>‹#›</a:t>
            </a:fld>
            <a:endParaRPr lang="en-US"/>
          </a:p>
        </p:txBody>
      </p:sp>
    </p:spTree>
    <p:extLst>
      <p:ext uri="{BB962C8B-B14F-4D97-AF65-F5344CB8AC3E}">
        <p14:creationId xmlns:p14="http://schemas.microsoft.com/office/powerpoint/2010/main" val="18916960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4DC4DBD-36FE-4371-BCCF-BB8F91FCDC37}" type="datetimeFigureOut">
              <a:rPr lang="en-US" smtClean="0"/>
              <a:t>16/05/2022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E7B250B-70EE-498C-A8B2-4F4719F2CEEA}" type="slidenum">
              <a:rPr lang="en-US" smtClean="0"/>
              <a:t>‹#›</a:t>
            </a:fld>
            <a:endParaRPr lang="en-US"/>
          </a:p>
        </p:txBody>
      </p:sp>
    </p:spTree>
    <p:extLst>
      <p:ext uri="{BB962C8B-B14F-4D97-AF65-F5344CB8AC3E}">
        <p14:creationId xmlns:p14="http://schemas.microsoft.com/office/powerpoint/2010/main" val="26622092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4DC4DBD-36FE-4371-BCCF-BB8F91FCDC37}" type="datetimeFigureOut">
              <a:rPr lang="en-US" smtClean="0"/>
              <a:t>16/05/2022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E7B250B-70EE-498C-A8B2-4F4719F2CEEA}" type="slidenum">
              <a:rPr lang="en-US" smtClean="0"/>
              <a:t>‹#›</a:t>
            </a:fld>
            <a:endParaRPr lang="en-US"/>
          </a:p>
        </p:txBody>
      </p:sp>
    </p:spTree>
    <p:extLst>
      <p:ext uri="{BB962C8B-B14F-4D97-AF65-F5344CB8AC3E}">
        <p14:creationId xmlns:p14="http://schemas.microsoft.com/office/powerpoint/2010/main" val="3840302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4DC4DBD-36FE-4371-BCCF-BB8F91FCDC37}" type="datetimeFigureOut">
              <a:rPr lang="en-US" smtClean="0"/>
              <a:t>16/05/2022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7B250B-70EE-498C-A8B2-4F4719F2CEEA}" type="slidenum">
              <a:rPr lang="en-US" smtClean="0"/>
              <a:t>‹#›</a:t>
            </a:fld>
            <a:endParaRPr lang="en-US"/>
          </a:p>
        </p:txBody>
      </p:sp>
    </p:spTree>
    <p:extLst>
      <p:ext uri="{BB962C8B-B14F-4D97-AF65-F5344CB8AC3E}">
        <p14:creationId xmlns:p14="http://schemas.microsoft.com/office/powerpoint/2010/main" val="500581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4DC4DBD-36FE-4371-BCCF-BB8F91FCDC37}" type="datetimeFigureOut">
              <a:rPr lang="en-US" smtClean="0"/>
              <a:t>16/05/2022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7B250B-70EE-498C-A8B2-4F4719F2CEEA}" type="slidenum">
              <a:rPr lang="en-US" smtClean="0"/>
              <a:t>‹#›</a:t>
            </a:fld>
            <a:endParaRPr lang="en-US"/>
          </a:p>
        </p:txBody>
      </p:sp>
    </p:spTree>
    <p:extLst>
      <p:ext uri="{BB962C8B-B14F-4D97-AF65-F5344CB8AC3E}">
        <p14:creationId xmlns:p14="http://schemas.microsoft.com/office/powerpoint/2010/main" val="26754397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609600" y="6356353"/>
            <a:ext cx="2844801" cy="365125"/>
          </a:xfrm>
          <a:prstGeom prst="rect">
            <a:avLst/>
          </a:prstGeom>
        </p:spPr>
        <p:txBody>
          <a:bodyPr lIns="91426" tIns="45713" rIns="91426" bIns="45713"/>
          <a:lstStyle/>
          <a:p>
            <a:fld id="{D15044BE-B3F3-4258-B55D-9238C2EBFDF1}" type="datetimeFigureOut">
              <a:rPr lang="en-US" smtClean="0"/>
              <a:pPr/>
              <a:t>16/05/2022</a:t>
            </a:fld>
            <a:endParaRPr lang="en-US"/>
          </a:p>
        </p:txBody>
      </p:sp>
      <p:sp>
        <p:nvSpPr>
          <p:cNvPr id="5" name="Footer Placeholder 4"/>
          <p:cNvSpPr>
            <a:spLocks noGrp="1"/>
          </p:cNvSpPr>
          <p:nvPr>
            <p:ph type="ftr" sz="quarter" idx="11"/>
          </p:nvPr>
        </p:nvSpPr>
        <p:spPr>
          <a:xfrm>
            <a:off x="4165603" y="6356353"/>
            <a:ext cx="3860800" cy="365125"/>
          </a:xfrm>
          <a:prstGeom prst="rect">
            <a:avLst/>
          </a:prstGeom>
        </p:spPr>
        <p:txBody>
          <a:bodyPr lIns="91426" tIns="45713" rIns="91426" bIns="45713"/>
          <a:lstStyle/>
          <a:p>
            <a:endParaRPr lang="en-US"/>
          </a:p>
        </p:txBody>
      </p:sp>
      <p:sp>
        <p:nvSpPr>
          <p:cNvPr id="6" name="Slide Number Placeholder 5"/>
          <p:cNvSpPr>
            <a:spLocks noGrp="1"/>
          </p:cNvSpPr>
          <p:nvPr>
            <p:ph type="sldNum" sz="quarter" idx="12"/>
          </p:nvPr>
        </p:nvSpPr>
        <p:spPr>
          <a:xfrm>
            <a:off x="8737602" y="6356353"/>
            <a:ext cx="2844801" cy="365125"/>
          </a:xfrm>
          <a:prstGeom prst="rect">
            <a:avLst/>
          </a:prstGeom>
        </p:spPr>
        <p:txBody>
          <a:bodyPr lIns="91426" tIns="45713" rIns="91426" bIns="45713"/>
          <a:lstStyle/>
          <a:p>
            <a:fld id="{E56A0A80-8336-46B1-B89F-89FB7E7362A5}" type="slidenum">
              <a:rPr lang="en-US" smtClean="0"/>
              <a:pPr/>
              <a:t>‹#›</a:t>
            </a:fld>
            <a:endParaRPr lang="en-US"/>
          </a:p>
        </p:txBody>
      </p:sp>
    </p:spTree>
    <p:extLst>
      <p:ext uri="{BB962C8B-B14F-4D97-AF65-F5344CB8AC3E}">
        <p14:creationId xmlns:p14="http://schemas.microsoft.com/office/powerpoint/2010/main" val="42391969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DC4DBD-36FE-4371-BCCF-BB8F91FCDC37}" type="datetimeFigureOut">
              <a:rPr lang="en-US" smtClean="0"/>
              <a:t>16/05/2022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E7B250B-70EE-498C-A8B2-4F4719F2CEEA}" type="slidenum">
              <a:rPr lang="en-US" smtClean="0"/>
              <a:t>‹#›</a:t>
            </a:fld>
            <a:endParaRPr lang="en-US"/>
          </a:p>
        </p:txBody>
      </p:sp>
    </p:spTree>
    <p:extLst>
      <p:ext uri="{BB962C8B-B14F-4D97-AF65-F5344CB8AC3E}">
        <p14:creationId xmlns:p14="http://schemas.microsoft.com/office/powerpoint/2010/main" val="32582448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gif"/></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8.emf"/><Relationship Id="rId5" Type="http://schemas.openxmlformats.org/officeDocument/2006/relationships/oleObject" Target="../embeddings/oleObject1.bin"/><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70.png"/><Relationship Id="rId1" Type="http://schemas.openxmlformats.org/officeDocument/2006/relationships/slideLayout" Target="../slideLayouts/slideLayout2.xml"/><Relationship Id="rId4" Type="http://schemas.openxmlformats.org/officeDocument/2006/relationships/image" Target="../media/image990.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4.xml"/><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oleObject" Target="../embeddings/oleObject2.bin"/><Relationship Id="rId5" Type="http://schemas.openxmlformats.org/officeDocument/2006/relationships/image" Target="../media/image12.png"/><Relationship Id="rId4" Type="http://schemas.openxmlformats.org/officeDocument/2006/relationships/image" Target="../media/image4.gif"/></Relationships>
</file>

<file path=ppt/slides/_rels/slide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notesSlide" Target="../notesSlides/notesSlide5.xml"/><Relationship Id="rId7"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image" Target="../media/image14.png"/><Relationship Id="rId5" Type="http://schemas.openxmlformats.org/officeDocument/2006/relationships/image" Target="../media/image12.png"/><Relationship Id="rId4" Type="http://schemas.openxmlformats.org/officeDocument/2006/relationships/image" Target="../media/image4.gif"/></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vmlDrawing" Target="../drawings/vmlDrawing4.vml"/><Relationship Id="rId6" Type="http://schemas.openxmlformats.org/officeDocument/2006/relationships/image" Target="../media/image17.emf"/><Relationship Id="rId5" Type="http://schemas.openxmlformats.org/officeDocument/2006/relationships/oleObject" Target="../embeddings/oleObject4.bin"/><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vmlDrawing" Target="../drawings/vmlDrawing5.vml"/><Relationship Id="rId6" Type="http://schemas.openxmlformats.org/officeDocument/2006/relationships/image" Target="../media/image21.emf"/><Relationship Id="rId5" Type="http://schemas.openxmlformats.org/officeDocument/2006/relationships/oleObject" Target="../embeddings/oleObject5.bin"/><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60.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80.png"/></Relationships>
</file>

<file path=ppt/slides/_rels/slide14.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121.png"/><Relationship Id="rId5" Type="http://schemas.openxmlformats.org/officeDocument/2006/relationships/image" Target="../media/image11.png"/><Relationship Id="rId4" Type="http://schemas.openxmlformats.org/officeDocument/2006/relationships/image" Target="../media/image100.png"/></Relationships>
</file>

<file path=ppt/slides/_rels/slide15.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0.png"/><Relationship Id="rId3" Type="http://schemas.openxmlformats.org/officeDocument/2006/relationships/image" Target="../media/image120.png"/><Relationship Id="rId7" Type="http://schemas.openxmlformats.org/officeDocument/2006/relationships/image" Target="../media/image160.png"/><Relationship Id="rId12"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150.png"/><Relationship Id="rId11" Type="http://schemas.openxmlformats.org/officeDocument/2006/relationships/image" Target="../media/image200.png"/><Relationship Id="rId5" Type="http://schemas.openxmlformats.org/officeDocument/2006/relationships/image" Target="../media/image140.png"/><Relationship Id="rId10" Type="http://schemas.openxmlformats.org/officeDocument/2006/relationships/image" Target="../media/image190.png"/><Relationship Id="rId4" Type="http://schemas.openxmlformats.org/officeDocument/2006/relationships/image" Target="../media/image13.png"/><Relationship Id="rId9" Type="http://schemas.openxmlformats.org/officeDocument/2006/relationships/image" Target="../media/image180.png"/></Relationships>
</file>

<file path=ppt/slides/_rels/slide16.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34.png"/></Relationships>
</file>

<file path=ppt/slides/_rels/slide1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35.png"/></Relationships>
</file>

<file path=ppt/slides/_rels/slide20.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9.png"/><Relationship Id="rId7" Type="http://schemas.openxmlformats.org/officeDocument/2006/relationships/image" Target="../media/image43.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42.png"/><Relationship Id="rId5" Type="http://schemas.openxmlformats.org/officeDocument/2006/relationships/image" Target="../media/image36.png"/><Relationship Id="rId4" Type="http://schemas.openxmlformats.org/officeDocument/2006/relationships/image" Target="../media/image40.png"/></Relationships>
</file>

<file path=ppt/slides/_rels/slide21.xml.rels><?xml version="1.0" encoding="UTF-8" standalone="yes"?>
<Relationships xmlns="http://schemas.openxmlformats.org/package/2006/relationships"><Relationship Id="rId3" Type="http://schemas.openxmlformats.org/officeDocument/2006/relationships/image" Target="../media/image36.gif"/><Relationship Id="rId2" Type="http://schemas.openxmlformats.org/officeDocument/2006/relationships/image" Target="../media/image4.gif"/><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8.png"/><Relationship Id="rId7" Type="http://schemas.openxmlformats.org/officeDocument/2006/relationships/image" Target="../media/image47.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380.png"/></Relationships>
</file>

<file path=ppt/slides/_rels/slide2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4.png"/><Relationship Id="rId1" Type="http://schemas.openxmlformats.org/officeDocument/2006/relationships/slideLayout" Target="../slideLayouts/slideLayout2.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s/_rels/slide25.xml.rels><?xml version="1.0" encoding="UTF-8" standalone="yes"?>
<Relationships xmlns="http://schemas.openxmlformats.org/package/2006/relationships"><Relationship Id="rId3" Type="http://schemas.openxmlformats.org/officeDocument/2006/relationships/image" Target="../media/image45.emf"/><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 Id="rId4" Type="http://schemas.openxmlformats.org/officeDocument/2006/relationships/image" Target="../media/image4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316057" y="2368776"/>
            <a:ext cx="11490036" cy="1654748"/>
          </a:xfrm>
          <a:prstGeom prst="rect">
            <a:avLst/>
          </a:prstGeom>
        </p:spPr>
        <p:txBody>
          <a:bodyPr wrap="square">
            <a:spAutoFit/>
          </a:bodyPr>
          <a:lstStyle/>
          <a:p>
            <a:pPr algn="ctr">
              <a:lnSpc>
                <a:spcPct val="150000"/>
              </a:lnSpc>
            </a:pPr>
            <a:r>
              <a:rPr lang="en-US" sz="3600" b="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TOÁN 4: PHẦN HÌNH HỌC</a:t>
            </a:r>
          </a:p>
          <a:p>
            <a:pPr algn="ctr">
              <a:lnSpc>
                <a:spcPct val="150000"/>
              </a:lnSpc>
            </a:pPr>
            <a:r>
              <a:rPr lang="en-US" sz="3600" b="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BÀI 5. KHOẢNG CÁCH </a:t>
            </a:r>
            <a:endParaRPr lang="en-US" sz="3600" b="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11270" name="WordArt 6"/>
          <p:cNvSpPr>
            <a:spLocks noChangeArrowheads="1" noChangeShapeType="1" noTextEdit="1"/>
          </p:cNvSpPr>
          <p:nvPr/>
        </p:nvSpPr>
        <p:spPr bwMode="auto">
          <a:xfrm>
            <a:off x="1679575" y="533400"/>
            <a:ext cx="8763000" cy="2286000"/>
          </a:xfrm>
          <a:prstGeom prst="rect">
            <a:avLst/>
          </a:prstGeom>
        </p:spPr>
        <p:txBody>
          <a:bodyPr wrap="none" fromWordArt="1">
            <a:prstTxWarp prst="textPlain">
              <a:avLst>
                <a:gd name="adj" fmla="val 50000"/>
              </a:avLst>
            </a:prstTxWarp>
          </a:bodyPr>
          <a:lstStyle/>
          <a:p>
            <a:pPr algn="ctr"/>
            <a:endParaRPr lang="en-US" sz="3600" i="1" kern="10" dirty="0">
              <a:ln w="9525">
                <a:solidFill>
                  <a:srgbClr val="00FFFF"/>
                </a:solidFill>
                <a:round/>
                <a:headEnd/>
                <a:tailEnd/>
              </a:ln>
              <a:solidFill>
                <a:srgbClr val="FF0000"/>
              </a:solidFill>
              <a:effectLst>
                <a:outerShdw dist="35921" dir="2700000" algn="ctr" rotWithShape="0">
                  <a:srgbClr val="808080">
                    <a:alpha val="79999"/>
                  </a:srgbClr>
                </a:outerShdw>
              </a:effectLst>
              <a:latin typeface="Times New Roman" panose="02020603050405020304" pitchFamily="18" charset="0"/>
              <a:cs typeface="Times New Roman" panose="02020603050405020304" pitchFamily="18" charset="0"/>
            </a:endParaRPr>
          </a:p>
        </p:txBody>
      </p:sp>
      <p:sp>
        <p:nvSpPr>
          <p:cNvPr id="3" name="Text Box 7"/>
          <p:cNvSpPr txBox="1">
            <a:spLocks noChangeArrowheads="1"/>
          </p:cNvSpPr>
          <p:nvPr/>
        </p:nvSpPr>
        <p:spPr bwMode="auto">
          <a:xfrm>
            <a:off x="2133600" y="5638801"/>
            <a:ext cx="914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pPr>
              <a:spcBef>
                <a:spcPct val="50000"/>
              </a:spcBef>
              <a:buFont typeface="Wingdings" panose="05000000000000000000" pitchFamily="2" charset="2"/>
              <a:buNone/>
            </a:pPr>
            <a:endParaRPr lang="en-US" altLang="en-US" sz="1800" b="0">
              <a:solidFill>
                <a:schemeClr val="tx1"/>
              </a:solidFill>
              <a:latin typeface="Times New Roman" panose="02020603050405020304" pitchFamily="18" charset="0"/>
              <a:cs typeface="Times New Roman" panose="02020603050405020304" pitchFamily="18" charset="0"/>
            </a:endParaRPr>
          </a:p>
        </p:txBody>
      </p:sp>
      <p:pic>
        <p:nvPicPr>
          <p:cNvPr id="128008" name="Picture 8" descr="rose001"/>
          <p:cNvPicPr>
            <a:picLocks noChangeAspect="1" noChangeArrowheads="1"/>
          </p:cNvPicPr>
          <p:nvPr/>
        </p:nvPicPr>
        <p:blipFill>
          <a:blip r:embed="rId2">
            <a:lum bright="-12000" contrast="36000"/>
            <a:extLst>
              <a:ext uri="{28A0092B-C50C-407E-A947-70E740481C1C}">
                <a14:useLocalDpi xmlns:a14="http://schemas.microsoft.com/office/drawing/2010/main" val="0"/>
              </a:ext>
            </a:extLst>
          </a:blip>
          <a:srcRect/>
          <a:stretch>
            <a:fillRect/>
          </a:stretch>
        </p:blipFill>
        <p:spPr bwMode="auto">
          <a:xfrm>
            <a:off x="1524000" y="3505200"/>
            <a:ext cx="1676400" cy="312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2" name="Text Box 9"/>
          <p:cNvSpPr txBox="1">
            <a:spLocks noChangeArrowheads="1"/>
          </p:cNvSpPr>
          <p:nvPr/>
        </p:nvSpPr>
        <p:spPr bwMode="auto">
          <a:xfrm>
            <a:off x="9448800" y="5486401"/>
            <a:ext cx="457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pPr>
              <a:spcBef>
                <a:spcPct val="50000"/>
              </a:spcBef>
              <a:buFont typeface="Wingdings" panose="05000000000000000000" pitchFamily="2" charset="2"/>
              <a:buNone/>
            </a:pPr>
            <a:endParaRPr lang="en-US" altLang="en-US" sz="1800" b="0">
              <a:solidFill>
                <a:schemeClr val="tx1"/>
              </a:solidFill>
              <a:latin typeface="Times New Roman" panose="02020603050405020304" pitchFamily="18" charset="0"/>
              <a:cs typeface="Times New Roman" panose="02020603050405020304" pitchFamily="18" charset="0"/>
            </a:endParaRPr>
          </a:p>
        </p:txBody>
      </p:sp>
      <p:pic>
        <p:nvPicPr>
          <p:cNvPr id="128010" name="Picture 10" descr="rose001"/>
          <p:cNvPicPr>
            <a:picLocks noChangeAspect="1" noChangeArrowheads="1"/>
          </p:cNvPicPr>
          <p:nvPr/>
        </p:nvPicPr>
        <p:blipFill>
          <a:blip r:embed="rId2">
            <a:lum bright="-12000" contrast="36000"/>
            <a:extLst>
              <a:ext uri="{28A0092B-C50C-407E-A947-70E740481C1C}">
                <a14:useLocalDpi xmlns:a14="http://schemas.microsoft.com/office/drawing/2010/main" val="0"/>
              </a:ext>
            </a:extLst>
          </a:blip>
          <a:srcRect/>
          <a:stretch>
            <a:fillRect/>
          </a:stretch>
        </p:blipFill>
        <p:spPr bwMode="auto">
          <a:xfrm>
            <a:off x="8991600" y="3657600"/>
            <a:ext cx="19812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4" name="Text Box 11"/>
          <p:cNvSpPr txBox="1">
            <a:spLocks noChangeArrowheads="1"/>
          </p:cNvSpPr>
          <p:nvPr/>
        </p:nvSpPr>
        <p:spPr bwMode="auto">
          <a:xfrm>
            <a:off x="838200" y="6096001"/>
            <a:ext cx="838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pPr>
              <a:spcBef>
                <a:spcPct val="50000"/>
              </a:spcBef>
              <a:buFont typeface="Wingdings" panose="05000000000000000000" pitchFamily="2" charset="2"/>
              <a:buNone/>
            </a:pPr>
            <a:endParaRPr lang="en-US" altLang="en-US" sz="1800" b="0">
              <a:solidFill>
                <a:schemeClr val="tx1"/>
              </a:solidFill>
              <a:latin typeface="Times New Roman" panose="02020603050405020304" pitchFamily="18" charset="0"/>
              <a:cs typeface="Times New Roman" panose="02020603050405020304" pitchFamily="18" charset="0"/>
            </a:endParaRPr>
          </a:p>
        </p:txBody>
      </p:sp>
      <p:grpSp>
        <p:nvGrpSpPr>
          <p:cNvPr id="4" name="Group 12"/>
          <p:cNvGrpSpPr>
            <a:grpSpLocks/>
          </p:cNvGrpSpPr>
          <p:nvPr/>
        </p:nvGrpSpPr>
        <p:grpSpPr bwMode="auto">
          <a:xfrm>
            <a:off x="-14288" y="5334000"/>
            <a:ext cx="1538288" cy="1676400"/>
            <a:chOff x="0" y="2496"/>
            <a:chExt cx="1161" cy="1536"/>
          </a:xfrm>
        </p:grpSpPr>
        <p:pic>
          <p:nvPicPr>
            <p:cNvPr id="11276" name="Picture 13" descr="boca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448973" flipH="1">
              <a:off x="105" y="2880"/>
              <a:ext cx="1056"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7" name="Picture 14" descr="boca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448973" flipH="1">
              <a:off x="0" y="2496"/>
              <a:ext cx="1104"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1278" name="Text Box 15"/>
          <p:cNvSpPr txBox="1">
            <a:spLocks noChangeArrowheads="1"/>
          </p:cNvSpPr>
          <p:nvPr/>
        </p:nvSpPr>
        <p:spPr bwMode="auto">
          <a:xfrm>
            <a:off x="9829800" y="7162800"/>
            <a:ext cx="838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pPr>
              <a:spcBef>
                <a:spcPct val="50000"/>
              </a:spcBef>
              <a:buFont typeface="Wingdings" panose="05000000000000000000" pitchFamily="2" charset="2"/>
              <a:buNone/>
            </a:pPr>
            <a:endParaRPr lang="en-US" altLang="en-US" sz="1800" b="0">
              <a:solidFill>
                <a:schemeClr val="tx1"/>
              </a:solidFill>
              <a:latin typeface="Times New Roman" panose="02020603050405020304" pitchFamily="18" charset="0"/>
              <a:cs typeface="Times New Roman" panose="02020603050405020304" pitchFamily="18" charset="0"/>
            </a:endParaRPr>
          </a:p>
        </p:txBody>
      </p:sp>
      <p:grpSp>
        <p:nvGrpSpPr>
          <p:cNvPr id="5" name="Group 16"/>
          <p:cNvGrpSpPr>
            <a:grpSpLocks/>
          </p:cNvGrpSpPr>
          <p:nvPr/>
        </p:nvGrpSpPr>
        <p:grpSpPr bwMode="auto">
          <a:xfrm>
            <a:off x="10668000" y="6553200"/>
            <a:ext cx="1676400" cy="1066800"/>
            <a:chOff x="4080" y="2496"/>
            <a:chExt cx="1296" cy="1392"/>
          </a:xfrm>
        </p:grpSpPr>
        <p:pic>
          <p:nvPicPr>
            <p:cNvPr id="11280" name="Picture 17" descr="boca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448973">
              <a:off x="4224" y="2496"/>
              <a:ext cx="1152"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1" name="Picture 18" descr="boca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448973">
              <a:off x="4080" y="2736"/>
              <a:ext cx="1152"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1282" name="Text Box 19"/>
          <p:cNvSpPr txBox="1">
            <a:spLocks noChangeArrowheads="1"/>
          </p:cNvSpPr>
          <p:nvPr/>
        </p:nvSpPr>
        <p:spPr bwMode="auto">
          <a:xfrm>
            <a:off x="3429000" y="7467600"/>
            <a:ext cx="381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pPr>
              <a:spcBef>
                <a:spcPct val="50000"/>
              </a:spcBef>
              <a:buFont typeface="Wingdings" panose="05000000000000000000" pitchFamily="2" charset="2"/>
              <a:buNone/>
            </a:pPr>
            <a:endParaRPr lang="en-US" altLang="en-US" sz="1800" b="0">
              <a:solidFill>
                <a:schemeClr val="tx1"/>
              </a:solidFill>
              <a:latin typeface="Times New Roman" panose="02020603050405020304" pitchFamily="18" charset="0"/>
              <a:cs typeface="Times New Roman" panose="02020603050405020304" pitchFamily="18" charset="0"/>
            </a:endParaRPr>
          </a:p>
        </p:txBody>
      </p:sp>
      <p:sp>
        <p:nvSpPr>
          <p:cNvPr id="6" name="Text Box 5"/>
          <p:cNvSpPr txBox="1">
            <a:spLocks noChangeArrowheads="1"/>
          </p:cNvSpPr>
          <p:nvPr/>
        </p:nvSpPr>
        <p:spPr bwMode="auto">
          <a:xfrm>
            <a:off x="3213841" y="6044625"/>
            <a:ext cx="572041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r>
              <a:rPr lang="en-US" altLang="zh-CN" i="1" dirty="0">
                <a:solidFill>
                  <a:srgbClr val="FF0000"/>
                </a:solidFill>
                <a:latin typeface="Times New Roman" panose="02020603050405020304" pitchFamily="18" charset="0"/>
              </a:rPr>
              <a:t>GV </a:t>
            </a:r>
            <a:r>
              <a:rPr lang="en-US" altLang="zh-CN" i="1" dirty="0" err="1">
                <a:solidFill>
                  <a:srgbClr val="FF0000"/>
                </a:solidFill>
                <a:latin typeface="Times New Roman" panose="02020603050405020304" pitchFamily="18" charset="0"/>
              </a:rPr>
              <a:t>thực</a:t>
            </a:r>
            <a:r>
              <a:rPr lang="en-US" altLang="zh-CN" i="1" dirty="0">
                <a:solidFill>
                  <a:srgbClr val="FF0000"/>
                </a:solidFill>
                <a:latin typeface="Times New Roman" panose="02020603050405020304" pitchFamily="18" charset="0"/>
              </a:rPr>
              <a:t> </a:t>
            </a:r>
            <a:r>
              <a:rPr lang="en-US" altLang="zh-CN" i="1" dirty="0" err="1">
                <a:solidFill>
                  <a:srgbClr val="FF0000"/>
                </a:solidFill>
                <a:latin typeface="Times New Roman" panose="02020603050405020304" pitchFamily="18" charset="0"/>
              </a:rPr>
              <a:t>hiện</a:t>
            </a:r>
            <a:r>
              <a:rPr lang="en-US" altLang="zh-CN" i="1" dirty="0">
                <a:solidFill>
                  <a:srgbClr val="FF0000"/>
                </a:solidFill>
                <a:latin typeface="Times New Roman" panose="02020603050405020304" pitchFamily="18" charset="0"/>
              </a:rPr>
              <a:t>: </a:t>
            </a:r>
            <a:r>
              <a:rPr lang="en-US" altLang="zh-CN" i="1" dirty="0" err="1">
                <a:solidFill>
                  <a:srgbClr val="FF0000"/>
                </a:solidFill>
                <a:latin typeface="Times New Roman" panose="02020603050405020304" pitchFamily="18" charset="0"/>
              </a:rPr>
              <a:t>Nguyễn</a:t>
            </a:r>
            <a:r>
              <a:rPr lang="en-US" altLang="zh-CN" i="1" dirty="0">
                <a:solidFill>
                  <a:srgbClr val="FF0000"/>
                </a:solidFill>
                <a:latin typeface="Times New Roman" panose="02020603050405020304" pitchFamily="18" charset="0"/>
              </a:rPr>
              <a:t> </a:t>
            </a:r>
            <a:r>
              <a:rPr lang="en-US" altLang="zh-CN" i="1" dirty="0" err="1">
                <a:solidFill>
                  <a:srgbClr val="FF0000"/>
                </a:solidFill>
                <a:latin typeface="Times New Roman" panose="02020603050405020304" pitchFamily="18" charset="0"/>
              </a:rPr>
              <a:t>Thị</a:t>
            </a:r>
            <a:r>
              <a:rPr lang="en-US" altLang="zh-CN" i="1" dirty="0">
                <a:solidFill>
                  <a:srgbClr val="FF0000"/>
                </a:solidFill>
                <a:latin typeface="Times New Roman" panose="02020603050405020304" pitchFamily="18" charset="0"/>
              </a:rPr>
              <a:t> </a:t>
            </a:r>
            <a:r>
              <a:rPr lang="en-US" altLang="zh-CN" i="1" dirty="0" err="1">
                <a:solidFill>
                  <a:srgbClr val="FF0000"/>
                </a:solidFill>
                <a:latin typeface="Times New Roman" panose="02020603050405020304" pitchFamily="18" charset="0"/>
              </a:rPr>
              <a:t>Thủy</a:t>
            </a:r>
            <a:endParaRPr lang="en-US" altLang="zh-CN" i="1" dirty="0">
              <a:solidFill>
                <a:srgbClr val="FF0000"/>
              </a:solidFill>
              <a:latin typeface="Times New Roman" panose="02020603050405020304" pitchFamily="18" charset="0"/>
            </a:endParaRPr>
          </a:p>
        </p:txBody>
      </p:sp>
      <p:sp>
        <p:nvSpPr>
          <p:cNvPr id="19" name="Rectangle 18">
            <a:extLst>
              <a:ext uri="{FF2B5EF4-FFF2-40B4-BE49-F238E27FC236}">
                <a16:creationId xmlns:a16="http://schemas.microsoft.com/office/drawing/2014/main" id="{D9D33E17-BAAE-397E-14D9-BB0119F80214}"/>
              </a:ext>
            </a:extLst>
          </p:cNvPr>
          <p:cNvSpPr/>
          <p:nvPr/>
        </p:nvSpPr>
        <p:spPr>
          <a:xfrm>
            <a:off x="48922" y="17293"/>
            <a:ext cx="12109211" cy="954107"/>
          </a:xfrm>
          <a:prstGeom prst="rect">
            <a:avLst/>
          </a:prstGeom>
          <a:solidFill>
            <a:srgbClr val="FFFF00"/>
          </a:solidFill>
        </p:spPr>
        <p:txBody>
          <a:bodyPr wrap="square">
            <a:spAutoFit/>
          </a:bodyPr>
          <a:lstStyle/>
          <a:p>
            <a:pPr algn="ctr"/>
            <a:r>
              <a:rPr lang="en-US" sz="2800" b="1" dirty="0">
                <a:solidFill>
                  <a:srgbClr val="FF0000"/>
                </a:solidFill>
                <a:latin typeface="Times New Roman" panose="02020603050405020304" pitchFamily="18" charset="0"/>
                <a:cs typeface="Times New Roman" panose="02020603050405020304" pitchFamily="18" charset="0"/>
              </a:rPr>
              <a:t>TRƯỜNG CAO ĐẲNG LÝ TỰ TRỌNG TP. HỒ CHÍ MINH</a:t>
            </a:r>
          </a:p>
          <a:p>
            <a:pPr algn="ctr"/>
            <a:r>
              <a:rPr lang="en-US" sz="2800" b="1" dirty="0">
                <a:solidFill>
                  <a:srgbClr val="FF0000"/>
                </a:solidFill>
                <a:latin typeface="Times New Roman" panose="02020603050405020304" pitchFamily="18" charset="0"/>
                <a:cs typeface="Times New Roman" panose="02020603050405020304" pitchFamily="18" charset="0"/>
              </a:rPr>
              <a:t>KHOA </a:t>
            </a:r>
            <a:r>
              <a:rPr lang="en-US" sz="2800" b="1" dirty="0" err="1">
                <a:solidFill>
                  <a:srgbClr val="FF0000"/>
                </a:solidFill>
                <a:latin typeface="Times New Roman" panose="02020603050405020304" pitchFamily="18" charset="0"/>
                <a:cs typeface="Times New Roman" panose="02020603050405020304" pitchFamily="18" charset="0"/>
              </a:rPr>
              <a:t>KHOA</a:t>
            </a:r>
            <a:r>
              <a:rPr lang="en-US" sz="2800" b="1" dirty="0">
                <a:solidFill>
                  <a:srgbClr val="FF0000"/>
                </a:solidFill>
                <a:latin typeface="Times New Roman" panose="02020603050405020304" pitchFamily="18" charset="0"/>
                <a:cs typeface="Times New Roman" panose="02020603050405020304" pitchFamily="18" charset="0"/>
              </a:rPr>
              <a:t> HỌC CƠ BẢN</a:t>
            </a:r>
          </a:p>
        </p:txBody>
      </p:sp>
    </p:spTree>
    <p:extLst>
      <p:ext uri="{BB962C8B-B14F-4D97-AF65-F5344CB8AC3E}">
        <p14:creationId xmlns:p14="http://schemas.microsoft.com/office/powerpoint/2010/main" val="10663571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9" presetClass="entr" presetSubtype="0" accel="10000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6"/>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6"/>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6"/>
                                        </p:tgtEl>
                                        <p:attrNameLst>
                                          <p:attrName>ppt_y</p:attrName>
                                        </p:attrNameLst>
                                      </p:cBhvr>
                                      <p:tavLst>
                                        <p:tav tm="0">
                                          <p:val>
                                            <p:strVal val="#ppt_y"/>
                                          </p:val>
                                        </p:tav>
                                        <p:tav tm="100000">
                                          <p:val>
                                            <p:strVal val="#ppt_y"/>
                                          </p:val>
                                        </p:tav>
                                      </p:tavLst>
                                    </p:anim>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
                                        <p:tgtEl>
                                          <p:spTgt spid="8"/>
                                        </p:tgtEl>
                                      </p:cBhvr>
                                    </p:animEffect>
                                    <p:anim calcmode="lin" valueType="num">
                                      <p:cBhvr>
                                        <p:cTn id="15" dur="500" fill="hold"/>
                                        <p:tgtEl>
                                          <p:spTgt spid="8"/>
                                        </p:tgtEl>
                                        <p:attrNameLst>
                                          <p:attrName>ppt_x</p:attrName>
                                        </p:attrNameLst>
                                      </p:cBhvr>
                                      <p:tavLst>
                                        <p:tav tm="0">
                                          <p:val>
                                            <p:strVal val="#ppt_x"/>
                                          </p:val>
                                        </p:tav>
                                        <p:tav tm="100000">
                                          <p:val>
                                            <p:strVal val="#ppt_x"/>
                                          </p:val>
                                        </p:tav>
                                      </p:tavLst>
                                    </p:anim>
                                    <p:anim calcmode="lin" valueType="num">
                                      <p:cBhvr>
                                        <p:cTn id="16" dur="500" fill="hold"/>
                                        <p:tgtEl>
                                          <p:spTgt spid="8"/>
                                        </p:tgtEl>
                                        <p:attrNameLst>
                                          <p:attrName>ppt_y</p:attrName>
                                        </p:attrNameLst>
                                      </p:cBhvr>
                                      <p:tavLst>
                                        <p:tav tm="0">
                                          <p:val>
                                            <p:strVal val="#ppt_y+.1"/>
                                          </p:val>
                                        </p:tav>
                                        <p:tav tm="100000">
                                          <p:val>
                                            <p:strVal val="#ppt_y"/>
                                          </p:val>
                                        </p:tav>
                                      </p:tavLst>
                                    </p:anim>
                                  </p:childTnLst>
                                </p:cTn>
                              </p:par>
                              <p:par>
                                <p:cTn id="17" presetID="19" presetClass="entr" presetSubtype="10" repeatCount="indefinite" fill="hold" nodeType="withEffect">
                                  <p:stCondLst>
                                    <p:cond delay="0"/>
                                  </p:stCondLst>
                                  <p:childTnLst>
                                    <p:set>
                                      <p:cBhvr>
                                        <p:cTn id="18" dur="1" fill="hold">
                                          <p:stCondLst>
                                            <p:cond delay="0"/>
                                          </p:stCondLst>
                                        </p:cTn>
                                        <p:tgtEl>
                                          <p:spTgt spid="128008"/>
                                        </p:tgtEl>
                                        <p:attrNameLst>
                                          <p:attrName>style.visibility</p:attrName>
                                        </p:attrNameLst>
                                      </p:cBhvr>
                                      <p:to>
                                        <p:strVal val="visible"/>
                                      </p:to>
                                    </p:set>
                                    <p:anim calcmode="lin" valueType="num">
                                      <p:cBhvr>
                                        <p:cTn id="19" dur="4000" fill="hold"/>
                                        <p:tgtEl>
                                          <p:spTgt spid="128008"/>
                                        </p:tgtEl>
                                        <p:attrNameLst>
                                          <p:attrName>ppt_w</p:attrName>
                                        </p:attrNameLst>
                                      </p:cBhvr>
                                      <p:tavLst>
                                        <p:tav tm="0" fmla="#ppt_w*sin(2.5*pi*$)">
                                          <p:val>
                                            <p:fltVal val="0"/>
                                          </p:val>
                                        </p:tav>
                                        <p:tav tm="100000">
                                          <p:val>
                                            <p:fltVal val="1"/>
                                          </p:val>
                                        </p:tav>
                                      </p:tavLst>
                                    </p:anim>
                                    <p:anim calcmode="lin" valueType="num">
                                      <p:cBhvr>
                                        <p:cTn id="20" dur="4000" fill="hold"/>
                                        <p:tgtEl>
                                          <p:spTgt spid="128008"/>
                                        </p:tgtEl>
                                        <p:attrNameLst>
                                          <p:attrName>ppt_h</p:attrName>
                                        </p:attrNameLst>
                                      </p:cBhvr>
                                      <p:tavLst>
                                        <p:tav tm="0">
                                          <p:val>
                                            <p:strVal val="#ppt_h"/>
                                          </p:val>
                                        </p:tav>
                                        <p:tav tm="100000">
                                          <p:val>
                                            <p:strVal val="#ppt_h"/>
                                          </p:val>
                                        </p:tav>
                                      </p:tavLst>
                                    </p:anim>
                                  </p:childTnLst>
                                </p:cTn>
                              </p:par>
                              <p:par>
                                <p:cTn id="21" presetID="19" presetClass="entr" presetSubtype="10" repeatCount="indefinite" fill="hold" nodeType="withEffect">
                                  <p:stCondLst>
                                    <p:cond delay="0"/>
                                  </p:stCondLst>
                                  <p:childTnLst>
                                    <p:set>
                                      <p:cBhvr>
                                        <p:cTn id="22" dur="1" fill="hold">
                                          <p:stCondLst>
                                            <p:cond delay="0"/>
                                          </p:stCondLst>
                                        </p:cTn>
                                        <p:tgtEl>
                                          <p:spTgt spid="128010"/>
                                        </p:tgtEl>
                                        <p:attrNameLst>
                                          <p:attrName>style.visibility</p:attrName>
                                        </p:attrNameLst>
                                      </p:cBhvr>
                                      <p:to>
                                        <p:strVal val="visible"/>
                                      </p:to>
                                    </p:set>
                                    <p:anim calcmode="lin" valueType="num">
                                      <p:cBhvr>
                                        <p:cTn id="23" dur="4000" fill="hold"/>
                                        <p:tgtEl>
                                          <p:spTgt spid="128010"/>
                                        </p:tgtEl>
                                        <p:attrNameLst>
                                          <p:attrName>ppt_w</p:attrName>
                                        </p:attrNameLst>
                                      </p:cBhvr>
                                      <p:tavLst>
                                        <p:tav tm="0" fmla="#ppt_w*sin(2.5*pi*$)">
                                          <p:val>
                                            <p:fltVal val="0"/>
                                          </p:val>
                                        </p:tav>
                                        <p:tav tm="100000">
                                          <p:val>
                                            <p:fltVal val="1"/>
                                          </p:val>
                                        </p:tav>
                                      </p:tavLst>
                                    </p:anim>
                                    <p:anim calcmode="lin" valueType="num">
                                      <p:cBhvr>
                                        <p:cTn id="24" dur="4000" fill="hold"/>
                                        <p:tgtEl>
                                          <p:spTgt spid="128010"/>
                                        </p:tgtEl>
                                        <p:attrNameLst>
                                          <p:attrName>ppt_h</p:attrName>
                                        </p:attrNameLst>
                                      </p:cBhvr>
                                      <p:tavLst>
                                        <p:tav tm="0">
                                          <p:val>
                                            <p:strVal val="#ppt_h"/>
                                          </p:val>
                                        </p:tav>
                                        <p:tav tm="100000">
                                          <p:val>
                                            <p:strVal val="#ppt_h"/>
                                          </p:val>
                                        </p:tav>
                                      </p:tavLst>
                                    </p:anim>
                                  </p:childTnLst>
                                </p:cTn>
                              </p:par>
                              <p:par>
                                <p:cTn id="25" presetID="0" presetClass="path" presetSubtype="0" repeatCount="indefinite" accel="50000" decel="50000" fill="hold" nodeType="withEffect">
                                  <p:stCondLst>
                                    <p:cond delay="0"/>
                                  </p:stCondLst>
                                  <p:childTnLst>
                                    <p:animMotion origin="layout" path="M 1.11111E-6 1.79191E-6 C 0.00781 -0.00416 0.01337 -0.01041 0.02118 -0.01434 C 0.02465 -0.02798 0.02083 -0.01341 0.02726 -0.03145 C 0.02812 -0.03353 0.02795 -0.03607 0.02899 -0.03769 C 0.03003 -0.03931 0.03194 -0.03908 0.03368 -0.03954 C 0.04323 -0.05364 0.05538 -0.05896 0.0684 -0.06497 C 0.06927 -0.06636 0.07031 -0.06821 0.07153 -0.0689 C 0.0743 -0.07098 0.08038 -0.07307 0.08038 -0.07283 C 0.08507 -0.09041 0.07847 -0.07006 0.08663 -0.08185 C 0.09496 -0.09295 0.08021 -0.08416 0.09288 -0.09018 C 0.09739 -0.10335 0.09566 -0.10382 0.1066 -0.10705 C 0.11493 -0.11838 0.12604 -0.12671 0.13698 -0.13202 C 0.14514 -0.14035 0.15208 -0.14844 0.15989 -0.157 C 0.16371 -0.16139 0.17344 -0.16578 0.17344 -0.16555 C 0.17708 -0.17549 0.1809 -0.17989 0.18576 -0.18867 C 0.18819 -0.19307 0.18958 -0.19861 0.19201 -0.20324 C 0.19236 -0.20509 0.19236 -0.20809 0.1934 -0.20948 C 0.19462 -0.21133 0.19705 -0.20971 0.19792 -0.21156 C 0.1993 -0.2148 0.19913 -0.21896 0.19965 -0.22243 C 0.20156 -0.23584 0.20278 -0.26266 0.21042 -0.2726 C 0.21406 -0.28879 0.21076 -0.28185 0.21927 -0.29318 C 0.22344 -0.30705 0.22691 -0.31653 0.23455 -0.32694 C 0.23837 -0.35283 0.23229 -0.32301 0.24236 -0.34382 C 0.24427 -0.34752 0.24427 -0.35214 0.24514 -0.3563 C 0.24757 -0.36555 0.25121 -0.37295 0.25434 -0.38127 C 0.25486 -0.38474 0.25434 -0.3889 0.2559 -0.39191 C 0.25677 -0.39376 0.25937 -0.39237 0.26042 -0.39399 C 0.26267 -0.39723 0.26163 -0.40324 0.26354 -0.40671 C 0.26493 -0.40856 0.26667 -0.40948 0.26805 -0.41064 C 0.26996 -0.41989 0.27535 -0.42312 0.28021 -0.42983 C 0.28663 -0.45226 0.2783 -0.42937 0.29097 -0.44671 C 0.29358 -0.45041 0.29444 -0.45549 0.29705 -0.45942 C 0.30139 -0.47607 0.29496 -0.45596 0.3033 -0.46729 C 0.30868 -0.47561 0.30052 -0.47237 0.30625 -0.48 C 0.30764 -0.48162 0.30937 -0.48162 0.31076 -0.48208 C 0.31337 -0.49318 0.31788 -0.50081 0.32292 -0.50937 C 0.32795 -0.51769 0.32448 -0.5207 0.33212 -0.52393 C 0.33559 -0.53364 0.33993 -0.54243 0.34444 -0.55145 C 0.34618 -0.55515 0.34635 -0.56046 0.34913 -0.56393 C 0.35 -0.56555 0.35191 -0.56532 0.35364 -0.56601 C 0.35746 -0.58197 0.35156 -0.56324 0.35972 -0.57457 C 0.36701 -0.58451 0.35434 -0.57711 0.36406 -0.58682 C 0.36649 -0.58913 0.36927 -0.58983 0.37187 -0.59122 C 0.37465 -0.60231 0.37205 -0.5963 0.38246 -0.60601 C 0.3875 -0.61018 0.38958 -0.61873 0.39479 -0.62266 C 0.41094 -0.63584 0.42153 -0.65179 0.44028 -0.65619 C 0.45469 -0.66913 0.46927 -0.67191 0.48594 -0.67723 C 0.48785 -0.67769 0.48924 -0.67815 0.49062 -0.67931 C 0.49601 -0.68324 0.50035 -0.68971 0.5059 -0.69202 C 0.52292 -0.6985 0.51285 -0.69549 0.53628 -0.70012 C 0.54965 -0.71191 0.56562 -0.71399 0.58055 -0.71908 C 0.61927 -0.73179 0.58733 -0.72532 0.63108 -0.73156 C 0.66163 -0.73018 0.66719 -0.72925 0.69062 -0.72555 C 0.72448 -0.73087 0.75035 -0.73526 0.78663 -0.73804 C 0.8026 -0.74243 0.81771 -0.74937 0.83368 -0.75468 C 0.84427 -0.75422 0.85521 -0.75376 0.8658 -0.75283 C 0.88246 -0.75145 0.91597 -0.74844 0.91597 -0.74821 C 0.93559 -0.74312 0.9559 -0.74382 0.97535 -0.7422 C 1.00746 -0.73596 1.04062 -0.73781 1.07292 -0.73596 C 1.09323 -0.7348 1.13403 -0.73364 1.13403 -0.73341 " pathEditMode="relative" rAng="0" ptsTypes="fffffffffffffffffffffffffffffffffffffffffffffffffffffffffffA">
                                      <p:cBhvr>
                                        <p:cTn id="26" dur="2500" fill="hold"/>
                                        <p:tgtEl>
                                          <p:spTgt spid="4"/>
                                        </p:tgtEl>
                                        <p:attrNameLst>
                                          <p:attrName>ppt_x,ppt_y</p:attrName>
                                        </p:attrNameLst>
                                      </p:cBhvr>
                                      <p:rCtr x="56700" y="-37700"/>
                                    </p:animMotion>
                                  </p:childTnLst>
                                </p:cTn>
                              </p:par>
                              <p:par>
                                <p:cTn id="27" presetID="0" presetClass="path" presetSubtype="0" repeatCount="indefinite" accel="50000" decel="50000" fill="hold" nodeType="withEffect">
                                  <p:stCondLst>
                                    <p:cond delay="0"/>
                                  </p:stCondLst>
                                  <p:childTnLst>
                                    <p:animMotion origin="layout" path="M -3.33333E-6 -0.00023 C -0.01632 0.00278 -0.0309 -0.00347 -0.04739 -0.00647 C -0.06302 -0.01364 -0.07986 -0.0074 -0.09323 -0.02127 C -0.09895 -0.04023 -0.10781 -0.04508 -0.12083 -0.05087 C -0.1243 -0.06636 -0.12118 -0.06127 -0.12847 -0.06798 C -0.13055 -0.0763 -0.13142 -0.08 -0.1375 -0.08277 C -0.14514 -0.09688 -0.15295 -0.10913 -0.16059 -0.123 C -0.16753 -0.13572 -0.16927 -0.15029 -0.17743 -0.16139 C -0.18003 -0.17688 -0.18524 -0.19075 -0.18802 -0.20601 C -0.19114 -0.22196 -0.19427 -0.24902 -0.20347 -0.26127 C -0.20764 -0.28508 -0.21024 -0.30913 -0.21423 -0.33341 C -0.21527 -0.34011 -0.21545 -0.34774 -0.21718 -0.35468 C -0.21805 -0.35792 -0.22048 -0.36 -0.2217 -0.363 C -0.22361 -0.3674 -0.22708 -0.38196 -0.22795 -0.38636 C -0.22864 -0.38982 -0.2283 -0.39376 -0.22934 -0.39699 C -0.23142 -0.40324 -0.23455 -0.40855 -0.23715 -0.4141 C -0.24097 -0.42243 -0.23559 -0.42104 -0.24166 -0.43098 C -0.24253 -0.43283 -0.24479 -0.43237 -0.24635 -0.43306 C -0.24687 -0.43537 -0.2467 -0.43769 -0.24774 -0.4393 C -0.24895 -0.44115 -0.25139 -0.44 -0.25225 -0.44162 C -0.25416 -0.44555 -0.25347 -0.4504 -0.25538 -0.45456 C -0.26024 -0.46428 -0.25711 -0.45896 -0.26458 -0.46913 C -0.26545 -0.47283 -0.2658 -0.47699 -0.2677 -0.48 C -0.26875 -0.48139 -0.271 -0.48023 -0.27222 -0.48185 C -0.27708 -0.48855 -0.27951 -0.4985 -0.28437 -0.50543 C -0.28576 -0.50728 -0.28784 -0.50821 -0.28906 -0.50982 C -0.30486 -0.52925 -0.29236 -0.51699 -0.30277 -0.5267 C -0.30677 -0.54358 -0.30868 -0.53942 -0.3243 -0.54358 C -0.32743 -0.55699 -0.32291 -0.54358 -0.3335 -0.55422 C -0.33489 -0.55561 -0.33507 -0.5593 -0.33645 -0.56069 C -0.34479 -0.5711 -0.35086 -0.57503 -0.36093 -0.57965 C -0.3618 -0.58104 -0.36267 -0.58289 -0.36406 -0.58381 C -0.36684 -0.58566 -0.37309 -0.58798 -0.37309 -0.58774 C -0.38871 -0.60439 -0.40816 -0.5993 -0.42656 -0.60532 C -0.5033 -0.62959 -0.57847 -0.63191 -0.65764 -0.63491 C -0.67135 -0.63954 -0.68264 -0.64809 -0.69583 -0.6541 C -0.71024 -0.66728 -0.72413 -0.67491 -0.74027 -0.6837 C -0.75156 -0.68069 -0.74757 -0.67561 -0.7585 -0.67098 C -0.77864 -0.66266 -0.80156 -0.66081 -0.82274 -0.65826 C -0.8375 -0.66613 -0.83107 -0.66243 -0.84253 -0.6689 C -0.84461 -0.67722 -0.84722 -0.67907 -0.8533 -0.68162 C -0.85625 -0.69387 -0.85225 -0.68347 -0.85955 -0.68994 C -0.86128 -0.69156 -0.8625 -0.69433 -0.86406 -0.69641 C -0.86458 -0.6985 -0.86458 -0.70104 -0.86545 -0.70266 C -0.86892 -0.70844 -0.875 -0.70844 -0.87934 -0.71144 C -0.88211 -0.71329 -0.88437 -0.71561 -0.88698 -0.71769 C -0.88958 -0.72809 -0.89652 -0.73318 -0.90382 -0.73665 C -0.90434 -0.73873 -0.90416 -0.7415 -0.90538 -0.74312 C -0.90642 -0.74474 -0.9085 -0.74428 -0.91007 -0.7452 C -0.91475 -0.74844 -0.91909 -0.7526 -0.92378 -0.75607 C -0.92621 -0.7667 -0.93177 -0.76902 -0.93889 -0.77295 C -0.94774 -0.79029 -0.97517 -0.79907 -0.98941 -0.80462 C -1.02395 -0.80277 -1.05486 -0.79491 -1.08871 -0.79191 C -1.09878 -0.78728 -1.11007 -0.78566 -1.12083 -0.78566 " pathEditMode="relative" rAng="0" ptsTypes="fffffffffffffffffffffffffffffffffffffffffffffffffffffA">
                                      <p:cBhvr>
                                        <p:cTn id="28" dur="2500" fill="hold"/>
                                        <p:tgtEl>
                                          <p:spTgt spid="5"/>
                                        </p:tgtEl>
                                        <p:attrNameLst>
                                          <p:attrName>ppt_x,ppt_y</p:attrName>
                                        </p:attrNameLst>
                                      </p:cBhvr>
                                      <p:rCtr x="-56000" y="-40100"/>
                                    </p:animMotion>
                                  </p:childTnLst>
                                </p:cTn>
                              </p:par>
                            </p:childTnLst>
                          </p:cTn>
                        </p:par>
                        <p:par>
                          <p:cTn id="29" fill="hold">
                            <p:stCondLst>
                              <p:cond delay="4500"/>
                            </p:stCondLst>
                            <p:childTnLst>
                              <p:par>
                                <p:cTn id="30" presetID="22" presetClass="entr" presetSubtype="4" fill="hold" grpId="0" nodeType="after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wipe(down)">
                                      <p:cBhvr>
                                        <p:cTn id="3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6" grpId="0"/>
      <p:bldP spid="1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164892" y="539647"/>
            <a:ext cx="11862215" cy="5906742"/>
          </a:xfrm>
          <a:prstGeom prst="rect">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200000"/>
              </a:lnSpc>
            </a:pPr>
            <a:endParaRPr lang="fr-FR" sz="2800" b="1" dirty="0">
              <a:solidFill>
                <a:srgbClr val="000000"/>
              </a:solidFill>
              <a:latin typeface="Times New Roman" pitchFamily="18" charset="0"/>
              <a:ea typeface="Times New Roman"/>
              <a:cs typeface="Times New Roman" pitchFamily="18" charset="0"/>
            </a:endParaRPr>
          </a:p>
          <a:p>
            <a:endParaRPr lang="en-US" sz="28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a:p>
            <a:endParaRPr lang="en-US" sz="28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a:p>
            <a:endParaRPr lang="en-US" sz="28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a:p>
            <a:pPr>
              <a:lnSpc>
                <a:spcPct val="200000"/>
              </a:lnSpc>
            </a:pPr>
            <a:br>
              <a:rPr lang="en-US" sz="2800" dirty="0">
                <a:solidFill>
                  <a:prstClr val="black"/>
                </a:solidFill>
                <a:latin typeface="Times New Roman" panose="02020603050405020304" pitchFamily="18" charset="0"/>
                <a:ea typeface="Calibri" panose="020F0502020204030204" pitchFamily="34" charset="0"/>
              </a:rPr>
            </a:br>
            <a:endParaRPr lang="en-US" sz="2800" dirty="0">
              <a:solidFill>
                <a:prstClr val="black"/>
              </a:solidFill>
              <a:latin typeface="Times New Roman" panose="02020603050405020304" pitchFamily="18" charset="0"/>
              <a:ea typeface="Calibri" panose="020F0502020204030204" pitchFamily="34" charset="0"/>
            </a:endParaRPr>
          </a:p>
          <a:p>
            <a:pPr>
              <a:lnSpc>
                <a:spcPct val="200000"/>
              </a:lnSpc>
            </a:pPr>
            <a:endParaRPr lang="fr-FR" sz="2800" b="1" dirty="0">
              <a:solidFill>
                <a:prstClr val="black"/>
              </a:solidFill>
              <a:latin typeface="Times New Roman" pitchFamily="18" charset="0"/>
              <a:ea typeface="Times New Roman"/>
              <a:cs typeface="Times New Roman" pitchFamily="18" charset="0"/>
            </a:endParaRPr>
          </a:p>
        </p:txBody>
      </p:sp>
      <p:sp>
        <p:nvSpPr>
          <p:cNvPr id="2" name="Rectangle 1"/>
          <p:cNvSpPr/>
          <p:nvPr/>
        </p:nvSpPr>
        <p:spPr>
          <a:xfrm>
            <a:off x="0" y="0"/>
            <a:ext cx="12192000" cy="539647"/>
          </a:xfrm>
          <a:prstGeom prst="rect">
            <a:avLst/>
          </a:prstGeom>
          <a:solidFill>
            <a:srgbClr val="FFFF00"/>
          </a:solidFill>
        </p:spPr>
        <p:style>
          <a:lnRef idx="2">
            <a:schemeClr val="accent6"/>
          </a:lnRef>
          <a:fillRef idx="1">
            <a:schemeClr val="lt1"/>
          </a:fillRef>
          <a:effectRef idx="0">
            <a:schemeClr val="accent6"/>
          </a:effectRef>
          <a:fontRef idx="minor">
            <a:schemeClr val="dk1"/>
          </a:fontRef>
        </p:style>
        <p:txBody>
          <a:bodyPr rtlCol="0" anchor="ctr"/>
          <a:lstStyle/>
          <a:p>
            <a:r>
              <a:rPr lang="en-US" sz="2400" b="1">
                <a:latin typeface="Times New Roman" panose="02020603050405020304" pitchFamily="18" charset="0"/>
                <a:cs typeface="Times New Roman" panose="02020603050405020304" pitchFamily="18" charset="0"/>
              </a:rPr>
              <a:t>I. KHOẢNG CÁCH TỪ MỘT ĐIỂM ĐẾN MỘT ĐƯỜNG THẲNG, MỘT MẶT PHẲNG</a:t>
            </a:r>
            <a:endParaRPr lang="en-US" sz="2400">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AD96CC2-7B75-B5EC-8DCE-8D5F143E1310}"/>
              </a:ext>
            </a:extLst>
          </p:cNvPr>
          <p:cNvSpPr txBox="1"/>
          <p:nvPr/>
        </p:nvSpPr>
        <p:spPr>
          <a:xfrm>
            <a:off x="164891" y="955008"/>
            <a:ext cx="11678933" cy="523220"/>
          </a:xfrm>
          <a:prstGeom prst="rect">
            <a:avLst/>
          </a:prstGeom>
          <a:noFill/>
        </p:spPr>
        <p:txBody>
          <a:bodyPr wrap="square">
            <a:spAutoFit/>
          </a:bodyPr>
          <a:lstStyle/>
          <a:p>
            <a:r>
              <a:rPr lang="en-US" sz="2800" b="1">
                <a:effectLst/>
                <a:latin typeface="Times New Roman" panose="02020603050405020304" pitchFamily="18" charset="0"/>
                <a:ea typeface="Calibri" panose="020F0502020204030204" pitchFamily="34" charset="0"/>
                <a:cs typeface="Times New Roman" panose="02020603050405020304" pitchFamily="18" charset="0"/>
              </a:rPr>
              <a:t> 1.</a:t>
            </a:r>
            <a:r>
              <a:rPr lang="en-US" sz="280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a:effectLst/>
                <a:latin typeface="Times New Roman" panose="02020603050405020304" pitchFamily="18" charset="0"/>
                <a:ea typeface="Calibri" panose="020F0502020204030204" pitchFamily="34" charset="0"/>
                <a:cs typeface="Times New Roman" panose="02020603050405020304" pitchFamily="18" charset="0"/>
              </a:rPr>
              <a:t>Khoảng cách từ một điểm đến một đường thẳng</a:t>
            </a:r>
            <a:endParaRPr lang="en-US" sz="2800"/>
          </a:p>
        </p:txBody>
      </p:sp>
      <p:sp>
        <p:nvSpPr>
          <p:cNvPr id="13" name="TextBox 12">
            <a:extLst>
              <a:ext uri="{FF2B5EF4-FFF2-40B4-BE49-F238E27FC236}">
                <a16:creationId xmlns:a16="http://schemas.microsoft.com/office/drawing/2014/main" id="{360528C2-3BF9-5FC3-96D7-284B59217BDE}"/>
              </a:ext>
            </a:extLst>
          </p:cNvPr>
          <p:cNvSpPr txBox="1"/>
          <p:nvPr/>
        </p:nvSpPr>
        <p:spPr>
          <a:xfrm>
            <a:off x="348174" y="1443488"/>
            <a:ext cx="11660541" cy="1725216"/>
          </a:xfrm>
          <a:prstGeom prst="rect">
            <a:avLst/>
          </a:prstGeom>
          <a:noFill/>
        </p:spPr>
        <p:txBody>
          <a:bodyPr wrap="square">
            <a:spAutoFit/>
          </a:bodyPr>
          <a:lstStyle/>
          <a:p>
            <a:pPr>
              <a:lnSpc>
                <a:spcPct val="130000"/>
              </a:lnSpc>
              <a:spcAft>
                <a:spcPts val="1000"/>
              </a:spcAft>
            </a:pPr>
            <a:r>
              <a:rPr lang="en-US" sz="2800">
                <a:effectLst/>
                <a:latin typeface="Times New Roman" panose="02020603050405020304" pitchFamily="18" charset="0"/>
                <a:ea typeface="Calibri" panose="020F0502020204030204" pitchFamily="34" charset="0"/>
                <a:cs typeface="Times New Roman" panose="02020603050405020304" pitchFamily="18" charset="0"/>
              </a:rPr>
              <a:t>Cho điểm O và đường thẳng a. Trong mặt phẳng (O, a) gọi H là hình chiếu vuông góc của O trên a. Khi đó khoảng cách OH được gọi là </a:t>
            </a:r>
            <a:r>
              <a:rPr lang="en-US" sz="2800" b="1">
                <a:effectLst/>
                <a:latin typeface="Times New Roman" panose="02020603050405020304" pitchFamily="18" charset="0"/>
                <a:ea typeface="Calibri" panose="020F0502020204030204" pitchFamily="34" charset="0"/>
                <a:cs typeface="Times New Roman" panose="02020603050405020304" pitchFamily="18" charset="0"/>
              </a:rPr>
              <a:t>khoảng cách từ O đến đường thẳng a. </a:t>
            </a:r>
            <a:r>
              <a:rPr lang="en-US" sz="2800">
                <a:effectLst/>
                <a:latin typeface="Times New Roman" panose="02020603050405020304" pitchFamily="18" charset="0"/>
                <a:ea typeface="Calibri" panose="020F0502020204030204" pitchFamily="34" charset="0"/>
                <a:cs typeface="Times New Roman" panose="02020603050405020304" pitchFamily="18" charset="0"/>
              </a:rPr>
              <a:t>Kí hiệu d(O, a).</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Rectangle 4">
            <a:extLst>
              <a:ext uri="{FF2B5EF4-FFF2-40B4-BE49-F238E27FC236}">
                <a16:creationId xmlns:a16="http://schemas.microsoft.com/office/drawing/2014/main" id="{F5C103BB-1000-92FC-6ED0-CED7F6EEE3D8}"/>
              </a:ext>
            </a:extLst>
          </p:cNvPr>
          <p:cNvSpPr>
            <a:spLocks noChangeArrowheads="1"/>
          </p:cNvSpPr>
          <p:nvPr/>
        </p:nvSpPr>
        <p:spPr bwMode="auto">
          <a:xfrm>
            <a:off x="2321169" y="391237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9" name="Picture 18">
            <a:extLst>
              <a:ext uri="{FF2B5EF4-FFF2-40B4-BE49-F238E27FC236}">
                <a16:creationId xmlns:a16="http://schemas.microsoft.com/office/drawing/2014/main" id="{00072C44-CC35-AA30-AA4D-51B4CE595E0D}"/>
              </a:ext>
            </a:extLst>
          </p:cNvPr>
          <p:cNvPicPr>
            <a:picLocks noChangeAspect="1"/>
          </p:cNvPicPr>
          <p:nvPr/>
        </p:nvPicPr>
        <p:blipFill>
          <a:blip r:embed="rId3"/>
          <a:stretch>
            <a:fillRect/>
          </a:stretch>
        </p:blipFill>
        <p:spPr>
          <a:xfrm>
            <a:off x="3357561" y="4208014"/>
            <a:ext cx="5476875" cy="2238375"/>
          </a:xfrm>
          <a:prstGeom prst="rect">
            <a:avLst/>
          </a:prstGeom>
        </p:spPr>
      </p:pic>
      <p:pic>
        <p:nvPicPr>
          <p:cNvPr id="20" name="Picture 13" descr="loihay">
            <a:extLst>
              <a:ext uri="{FF2B5EF4-FFF2-40B4-BE49-F238E27FC236}">
                <a16:creationId xmlns:a16="http://schemas.microsoft.com/office/drawing/2014/main" id="{A7095AA7-E624-03BB-84D0-96A96F466945}"/>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9495638" y="5113238"/>
            <a:ext cx="2613915" cy="134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700308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164892" y="539647"/>
            <a:ext cx="11862215" cy="5906742"/>
          </a:xfrm>
          <a:prstGeom prst="rect">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200000"/>
              </a:lnSpc>
            </a:pPr>
            <a:endParaRPr lang="fr-FR" sz="2800" b="1" dirty="0">
              <a:solidFill>
                <a:srgbClr val="000000"/>
              </a:solidFill>
              <a:latin typeface="Times New Roman" pitchFamily="18" charset="0"/>
              <a:ea typeface="Times New Roman"/>
              <a:cs typeface="Times New Roman" pitchFamily="18" charset="0"/>
            </a:endParaRPr>
          </a:p>
          <a:p>
            <a:endParaRPr lang="en-US" sz="28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a:p>
            <a:endParaRPr lang="en-US" sz="28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a:p>
            <a:endParaRPr lang="en-US" sz="28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a:p>
            <a:pPr>
              <a:lnSpc>
                <a:spcPct val="200000"/>
              </a:lnSpc>
            </a:pPr>
            <a:br>
              <a:rPr lang="en-US" sz="2800" dirty="0">
                <a:solidFill>
                  <a:prstClr val="black"/>
                </a:solidFill>
                <a:latin typeface="Times New Roman" panose="02020603050405020304" pitchFamily="18" charset="0"/>
                <a:ea typeface="Calibri" panose="020F0502020204030204" pitchFamily="34" charset="0"/>
              </a:rPr>
            </a:br>
            <a:endParaRPr lang="en-US" sz="2800" dirty="0">
              <a:solidFill>
                <a:prstClr val="black"/>
              </a:solidFill>
              <a:latin typeface="Times New Roman" panose="02020603050405020304" pitchFamily="18" charset="0"/>
              <a:ea typeface="Calibri" panose="020F0502020204030204" pitchFamily="34" charset="0"/>
            </a:endParaRPr>
          </a:p>
          <a:p>
            <a:pPr>
              <a:lnSpc>
                <a:spcPct val="200000"/>
              </a:lnSpc>
            </a:pPr>
            <a:endParaRPr lang="fr-FR" sz="2800" b="1" dirty="0">
              <a:solidFill>
                <a:prstClr val="black"/>
              </a:solidFill>
              <a:latin typeface="Times New Roman" pitchFamily="18" charset="0"/>
              <a:ea typeface="Times New Roman"/>
              <a:cs typeface="Times New Roman" pitchFamily="18" charset="0"/>
            </a:endParaRPr>
          </a:p>
        </p:txBody>
      </p:sp>
      <p:sp>
        <p:nvSpPr>
          <p:cNvPr id="2" name="Rectangle 1"/>
          <p:cNvSpPr/>
          <p:nvPr/>
        </p:nvSpPr>
        <p:spPr>
          <a:xfrm>
            <a:off x="0" y="0"/>
            <a:ext cx="12192000" cy="539647"/>
          </a:xfrm>
          <a:prstGeom prst="rect">
            <a:avLst/>
          </a:prstGeom>
          <a:solidFill>
            <a:srgbClr val="FFFF00"/>
          </a:solidFill>
        </p:spPr>
        <p:style>
          <a:lnRef idx="2">
            <a:schemeClr val="accent6"/>
          </a:lnRef>
          <a:fillRef idx="1">
            <a:schemeClr val="lt1"/>
          </a:fillRef>
          <a:effectRef idx="0">
            <a:schemeClr val="accent6"/>
          </a:effectRef>
          <a:fontRef idx="minor">
            <a:schemeClr val="dk1"/>
          </a:fontRef>
        </p:style>
        <p:txBody>
          <a:bodyPr rtlCol="0" anchor="ctr"/>
          <a:lstStyle/>
          <a:p>
            <a:r>
              <a:rPr lang="en-US" sz="2400" b="1">
                <a:latin typeface="Times New Roman" panose="02020603050405020304" pitchFamily="18" charset="0"/>
                <a:cs typeface="Times New Roman" panose="02020603050405020304" pitchFamily="18" charset="0"/>
              </a:rPr>
              <a:t>I. KHOẢNG CÁCH TỪ MỘT ĐIỂM ĐẾN MỘT ĐƯỜNG THẲNG, MỘT MẶT PHẲNG</a:t>
            </a:r>
            <a:endParaRPr lang="en-US" sz="2400">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AD96CC2-7B75-B5EC-8DCE-8D5F143E1310}"/>
              </a:ext>
            </a:extLst>
          </p:cNvPr>
          <p:cNvSpPr txBox="1"/>
          <p:nvPr/>
        </p:nvSpPr>
        <p:spPr>
          <a:xfrm>
            <a:off x="164892" y="920268"/>
            <a:ext cx="11678933" cy="523220"/>
          </a:xfrm>
          <a:prstGeom prst="rect">
            <a:avLst/>
          </a:prstGeom>
          <a:noFill/>
        </p:spPr>
        <p:txBody>
          <a:bodyPr wrap="square">
            <a:spAutoFit/>
          </a:bodyPr>
          <a:lstStyle/>
          <a:p>
            <a:r>
              <a:rPr lang="en-US" sz="2800" b="1">
                <a:effectLst/>
                <a:latin typeface="Times New Roman" panose="02020603050405020304" pitchFamily="18" charset="0"/>
                <a:ea typeface="Calibri" panose="020F0502020204030204" pitchFamily="34" charset="0"/>
                <a:cs typeface="Times New Roman" panose="02020603050405020304" pitchFamily="18" charset="0"/>
              </a:rPr>
              <a:t> 2.</a:t>
            </a:r>
            <a:r>
              <a:rPr lang="en-US" sz="280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a:effectLst/>
                <a:latin typeface="Times New Roman" panose="02020603050405020304" pitchFamily="18" charset="0"/>
                <a:ea typeface="Calibri" panose="020F0502020204030204" pitchFamily="34" charset="0"/>
                <a:cs typeface="Times New Roman" panose="02020603050405020304" pitchFamily="18" charset="0"/>
              </a:rPr>
              <a:t>Khoảng cách từ một điểm đến một mặt phẳng</a:t>
            </a:r>
            <a:endParaRPr lang="en-US" sz="2800"/>
          </a:p>
        </p:txBody>
      </p:sp>
      <p:sp>
        <p:nvSpPr>
          <p:cNvPr id="16" name="Rectangle 4">
            <a:extLst>
              <a:ext uri="{FF2B5EF4-FFF2-40B4-BE49-F238E27FC236}">
                <a16:creationId xmlns:a16="http://schemas.microsoft.com/office/drawing/2014/main" id="{F5C103BB-1000-92FC-6ED0-CED7F6EEE3D8}"/>
              </a:ext>
            </a:extLst>
          </p:cNvPr>
          <p:cNvSpPr>
            <a:spLocks noChangeArrowheads="1"/>
          </p:cNvSpPr>
          <p:nvPr/>
        </p:nvSpPr>
        <p:spPr bwMode="auto">
          <a:xfrm>
            <a:off x="2321169" y="391237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14">
            <a:extLst>
              <a:ext uri="{FF2B5EF4-FFF2-40B4-BE49-F238E27FC236}">
                <a16:creationId xmlns:a16="http://schemas.microsoft.com/office/drawing/2014/main" id="{37C1363D-2827-3E21-9EA0-3A036783BC2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464836" y="3140541"/>
            <a:ext cx="5904665" cy="3305848"/>
          </a:xfrm>
          <a:prstGeom prst="rect">
            <a:avLst/>
          </a:prstGeom>
          <a:noFill/>
          <a:ln>
            <a:noFill/>
          </a:ln>
        </p:spPr>
      </p:pic>
      <p:pic>
        <p:nvPicPr>
          <p:cNvPr id="14" name="Picture 13">
            <a:extLst>
              <a:ext uri="{FF2B5EF4-FFF2-40B4-BE49-F238E27FC236}">
                <a16:creationId xmlns:a16="http://schemas.microsoft.com/office/drawing/2014/main" id="{4BB4C6B2-C907-DB0E-A1F2-B930A5A0078D}"/>
              </a:ext>
            </a:extLst>
          </p:cNvPr>
          <p:cNvPicPr>
            <a:picLocks noChangeAspect="1"/>
          </p:cNvPicPr>
          <p:nvPr/>
        </p:nvPicPr>
        <p:blipFill>
          <a:blip r:embed="rId4"/>
          <a:stretch>
            <a:fillRect/>
          </a:stretch>
        </p:blipFill>
        <p:spPr>
          <a:xfrm>
            <a:off x="312791" y="1619438"/>
            <a:ext cx="11008023" cy="1180033"/>
          </a:xfrm>
          <a:prstGeom prst="rect">
            <a:avLst/>
          </a:prstGeom>
        </p:spPr>
      </p:pic>
      <p:pic>
        <p:nvPicPr>
          <p:cNvPr id="18" name="Picture 17">
            <a:extLst>
              <a:ext uri="{FF2B5EF4-FFF2-40B4-BE49-F238E27FC236}">
                <a16:creationId xmlns:a16="http://schemas.microsoft.com/office/drawing/2014/main" id="{39B3F6B3-8F0A-5472-A288-CE83B7D7F86F}"/>
              </a:ext>
            </a:extLst>
          </p:cNvPr>
          <p:cNvPicPr>
            <a:picLocks noChangeAspect="1"/>
          </p:cNvPicPr>
          <p:nvPr/>
        </p:nvPicPr>
        <p:blipFill>
          <a:blip r:embed="rId5"/>
          <a:stretch>
            <a:fillRect/>
          </a:stretch>
        </p:blipFill>
        <p:spPr>
          <a:xfrm>
            <a:off x="452626" y="2786618"/>
            <a:ext cx="4411648" cy="955388"/>
          </a:xfrm>
          <a:prstGeom prst="rect">
            <a:avLst/>
          </a:prstGeom>
        </p:spPr>
      </p:pic>
      <p:pic>
        <p:nvPicPr>
          <p:cNvPr id="20" name="Picture 13" descr="loihay">
            <a:extLst>
              <a:ext uri="{FF2B5EF4-FFF2-40B4-BE49-F238E27FC236}">
                <a16:creationId xmlns:a16="http://schemas.microsoft.com/office/drawing/2014/main" id="{1BFEF698-0C6D-CE21-E1FC-1829503816B9}"/>
              </a:ext>
            </a:extLst>
          </p:cNvPr>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164892" y="5461040"/>
            <a:ext cx="2425446" cy="1249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0711099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DB00E810-F265-4369-2B83-7C54CBE951AA}"/>
              </a:ext>
            </a:extLst>
          </p:cNvPr>
          <p:cNvPicPr>
            <a:picLocks noChangeAspect="1"/>
          </p:cNvPicPr>
          <p:nvPr/>
        </p:nvPicPr>
        <p:blipFill>
          <a:blip r:embed="rId4"/>
          <a:stretch>
            <a:fillRect/>
          </a:stretch>
        </p:blipFill>
        <p:spPr>
          <a:xfrm>
            <a:off x="124927" y="309731"/>
            <a:ext cx="11915836" cy="1378392"/>
          </a:xfrm>
          <a:prstGeom prst="rect">
            <a:avLst/>
          </a:prstGeom>
        </p:spPr>
      </p:pic>
      <p:sp>
        <p:nvSpPr>
          <p:cNvPr id="12" name="Rectangle 7">
            <a:extLst>
              <a:ext uri="{FF2B5EF4-FFF2-40B4-BE49-F238E27FC236}">
                <a16:creationId xmlns:a16="http://schemas.microsoft.com/office/drawing/2014/main" id="{4EF62551-3A7F-1C8E-2896-C59C513BAC32}"/>
              </a:ext>
            </a:extLst>
          </p:cNvPr>
          <p:cNvSpPr>
            <a:spLocks noChangeArrowheads="1"/>
          </p:cNvSpPr>
          <p:nvPr/>
        </p:nvSpPr>
        <p:spPr bwMode="auto">
          <a:xfrm>
            <a:off x="5683348" y="1828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3" name="Object 12">
            <a:extLst>
              <a:ext uri="{FF2B5EF4-FFF2-40B4-BE49-F238E27FC236}">
                <a16:creationId xmlns:a16="http://schemas.microsoft.com/office/drawing/2014/main" id="{4A65F12E-DCB2-B47E-F68E-0E31A3274707}"/>
              </a:ext>
            </a:extLst>
          </p:cNvPr>
          <p:cNvGraphicFramePr>
            <a:graphicFrameLocks noChangeAspect="1"/>
          </p:cNvGraphicFramePr>
          <p:nvPr>
            <p:extLst>
              <p:ext uri="{D42A27DB-BD31-4B8C-83A1-F6EECF244321}">
                <p14:modId xmlns:p14="http://schemas.microsoft.com/office/powerpoint/2010/main" val="1253007443"/>
              </p:ext>
            </p:extLst>
          </p:nvPr>
        </p:nvGraphicFramePr>
        <p:xfrm>
          <a:off x="5359791" y="1828799"/>
          <a:ext cx="5873719" cy="4868308"/>
        </p:xfrm>
        <a:graphic>
          <a:graphicData uri="http://schemas.openxmlformats.org/presentationml/2006/ole">
            <mc:AlternateContent xmlns:mc="http://schemas.openxmlformats.org/markup-compatibility/2006">
              <mc:Choice xmlns:v="urn:schemas-microsoft-com:vml" Requires="v">
                <p:oleObj spid="_x0000_s3083" r:id="rId5" imgW="1532741" imgH="1418378" progId="Visio.Drawing.11">
                  <p:embed/>
                </p:oleObj>
              </mc:Choice>
              <mc:Fallback>
                <p:oleObj r:id="rId5" imgW="1532741" imgH="1418378" progId="Visio.Drawing.11">
                  <p:embed/>
                  <p:pic>
                    <p:nvPicPr>
                      <p:cNvPr id="0" name="Object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59791" y="1828799"/>
                        <a:ext cx="5873719" cy="4868308"/>
                      </a:xfrm>
                      <a:prstGeom prst="rect">
                        <a:avLst/>
                      </a:prstGeom>
                      <a:noFill/>
                    </p:spPr>
                  </p:pic>
                </p:oleObj>
              </mc:Fallback>
            </mc:AlternateContent>
          </a:graphicData>
        </a:graphic>
      </p:graphicFrame>
    </p:spTree>
    <p:extLst>
      <p:ext uri="{BB962C8B-B14F-4D97-AF65-F5344CB8AC3E}">
        <p14:creationId xmlns:p14="http://schemas.microsoft.com/office/powerpoint/2010/main" val="18411700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9" name="Group 88"/>
          <p:cNvGrpSpPr/>
          <p:nvPr/>
        </p:nvGrpSpPr>
        <p:grpSpPr>
          <a:xfrm>
            <a:off x="133429" y="1820588"/>
            <a:ext cx="11926984" cy="4951201"/>
            <a:chOff x="184495" y="3655445"/>
            <a:chExt cx="11926984" cy="4627407"/>
          </a:xfrm>
        </p:grpSpPr>
        <p:sp>
          <p:nvSpPr>
            <p:cNvPr id="5" name="Rounded Rectangle 4"/>
            <p:cNvSpPr/>
            <p:nvPr/>
          </p:nvSpPr>
          <p:spPr>
            <a:xfrm>
              <a:off x="184495" y="3865217"/>
              <a:ext cx="11926984" cy="4417635"/>
            </a:xfrm>
            <a:prstGeom prst="roundRect">
              <a:avLst>
                <a:gd name="adj" fmla="val 2239"/>
              </a:avLst>
            </a:prstGeom>
            <a:solidFill>
              <a:schemeClr val="accent6">
                <a:lumMod val="20000"/>
                <a:lumOff val="80000"/>
              </a:schemeClr>
            </a:solidFill>
            <a:ln w="19050">
              <a:solidFill>
                <a:schemeClr val="accent6">
                  <a:lumMod val="50000"/>
                </a:schemeClr>
              </a:solidFill>
            </a:ln>
            <a:effectLst>
              <a:innerShdw blurRad="114300">
                <a:prstClr val="black"/>
              </a:inn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dirty="0"/>
            </a:p>
          </p:txBody>
        </p:sp>
        <p:grpSp>
          <p:nvGrpSpPr>
            <p:cNvPr id="6" name="Group 5"/>
            <p:cNvGrpSpPr/>
            <p:nvPr/>
          </p:nvGrpSpPr>
          <p:grpSpPr>
            <a:xfrm>
              <a:off x="203200" y="3655445"/>
              <a:ext cx="2342698" cy="517649"/>
              <a:chOff x="1275608" y="6274279"/>
              <a:chExt cx="4592537" cy="940543"/>
            </a:xfrm>
          </p:grpSpPr>
          <p:sp>
            <p:nvSpPr>
              <p:cNvPr id="7" name="Freeform 20"/>
              <p:cNvSpPr>
                <a:spLocks/>
              </p:cNvSpPr>
              <p:nvPr/>
            </p:nvSpPr>
            <p:spPr bwMode="auto">
              <a:xfrm rot="16200000" flipV="1">
                <a:off x="3417884" y="4701166"/>
                <a:ext cx="828631" cy="4071891"/>
              </a:xfrm>
              <a:prstGeom prst="round1Rect">
                <a:avLst/>
              </a:prstGeom>
              <a:solidFill>
                <a:schemeClr val="bg1"/>
              </a:solidFill>
              <a:ln w="57150">
                <a:solidFill>
                  <a:schemeClr val="accent6">
                    <a:lumMod val="50000"/>
                  </a:schemeClr>
                </a:solidFill>
              </a:ln>
              <a:effectLst>
                <a:innerShdw blurRad="63500" dist="50800" dir="18900000">
                  <a:prstClr val="black">
                    <a:alpha val="50000"/>
                  </a:prstClr>
                </a:innerShdw>
              </a:effectLst>
            </p:spPr>
            <p:txBody>
              <a:bodyPr vert="horz" wrap="square" lIns="45715" tIns="22857" rIns="45715" bIns="22857" numCol="1" anchor="t" anchorCtr="0" compatLnSpc="1">
                <a:prstTxWarp prst="textNoShape">
                  <a:avLst/>
                </a:prstTxWarp>
              </a:bodyPr>
              <a:lstStyle/>
              <a:p>
                <a:endParaRPr lang="en-US" sz="2999"/>
              </a:p>
            </p:txBody>
          </p:sp>
          <p:sp>
            <p:nvSpPr>
              <p:cNvPr id="8" name="TextBox 7"/>
              <p:cNvSpPr txBox="1"/>
              <p:nvPr/>
            </p:nvSpPr>
            <p:spPr>
              <a:xfrm>
                <a:off x="2256150" y="6274279"/>
                <a:ext cx="2813135" cy="940543"/>
              </a:xfrm>
              <a:prstGeom prst="rect">
                <a:avLst/>
              </a:prstGeom>
              <a:noFill/>
            </p:spPr>
            <p:txBody>
              <a:bodyPr wrap="none" rtlCol="0">
                <a:spAutoFit/>
              </a:bodyPr>
              <a:lstStyle/>
              <a:p>
                <a:r>
                  <a:rPr lang="vi-VN" sz="2999" dirty="0">
                    <a:solidFill>
                      <a:srgbClr val="FF0000"/>
                    </a:solidFill>
                    <a:latin typeface="Tahoma" pitchFamily="34" charset="0"/>
                    <a:ea typeface="Tahoma" pitchFamily="34" charset="0"/>
                    <a:cs typeface="Tahoma" pitchFamily="34" charset="0"/>
                  </a:rPr>
                  <a:t>Lời Giải</a:t>
                </a:r>
                <a:endParaRPr lang="en-US" sz="2999" dirty="0">
                  <a:solidFill>
                    <a:srgbClr val="FF0000"/>
                  </a:solidFill>
                  <a:latin typeface="Tahoma" pitchFamily="34" charset="0"/>
                  <a:ea typeface="Tahoma" pitchFamily="34" charset="0"/>
                  <a:cs typeface="Tahoma" pitchFamily="34" charset="0"/>
                </a:endParaRPr>
              </a:p>
            </p:txBody>
          </p:sp>
          <p:sp>
            <p:nvSpPr>
              <p:cNvPr id="9" name="Round Diagonal Corner Rectangle 8"/>
              <p:cNvSpPr/>
              <p:nvPr/>
            </p:nvSpPr>
            <p:spPr>
              <a:xfrm flipV="1">
                <a:off x="1275608" y="6330946"/>
                <a:ext cx="852450" cy="820481"/>
              </a:xfrm>
              <a:prstGeom prst="round2DiagRect">
                <a:avLst/>
              </a:prstGeom>
              <a:solidFill>
                <a:schemeClr val="accent6">
                  <a:lumMod val="75000"/>
                </a:schemeClr>
              </a:solidFill>
              <a:ln w="57150">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999"/>
              </a:p>
            </p:txBody>
          </p:sp>
          <p:sp>
            <p:nvSpPr>
              <p:cNvPr id="10" name="Freeform 9"/>
              <p:cNvSpPr>
                <a:spLocks noEditPoints="1"/>
              </p:cNvSpPr>
              <p:nvPr/>
            </p:nvSpPr>
            <p:spPr bwMode="auto">
              <a:xfrm>
                <a:off x="1403701" y="6378164"/>
                <a:ext cx="545196" cy="739115"/>
              </a:xfrm>
              <a:custGeom>
                <a:avLst/>
                <a:gdLst>
                  <a:gd name="T0" fmla="*/ 135 w 145"/>
                  <a:gd name="T1" fmla="*/ 72 h 197"/>
                  <a:gd name="T2" fmla="*/ 72 w 145"/>
                  <a:gd name="T3" fmla="*/ 135 h 197"/>
                  <a:gd name="T4" fmla="*/ 9 w 145"/>
                  <a:gd name="T5" fmla="*/ 72 h 197"/>
                  <a:gd name="T6" fmla="*/ 72 w 145"/>
                  <a:gd name="T7" fmla="*/ 9 h 197"/>
                  <a:gd name="T8" fmla="*/ 115 w 145"/>
                  <a:gd name="T9" fmla="*/ 26 h 197"/>
                  <a:gd name="T10" fmla="*/ 60 w 145"/>
                  <a:gd name="T11" fmla="*/ 82 h 197"/>
                  <a:gd name="T12" fmla="*/ 30 w 145"/>
                  <a:gd name="T13" fmla="*/ 60 h 197"/>
                  <a:gd name="T14" fmla="*/ 20 w 145"/>
                  <a:gd name="T15" fmla="*/ 68 h 197"/>
                  <a:gd name="T16" fmla="*/ 61 w 145"/>
                  <a:gd name="T17" fmla="*/ 126 h 197"/>
                  <a:gd name="T18" fmla="*/ 123 w 145"/>
                  <a:gd name="T19" fmla="*/ 35 h 197"/>
                  <a:gd name="T20" fmla="*/ 135 w 145"/>
                  <a:gd name="T21" fmla="*/ 72 h 197"/>
                  <a:gd name="T22" fmla="*/ 145 w 145"/>
                  <a:gd name="T23" fmla="*/ 12 h 197"/>
                  <a:gd name="T24" fmla="*/ 135 w 145"/>
                  <a:gd name="T25" fmla="*/ 12 h 197"/>
                  <a:gd name="T26" fmla="*/ 123 w 145"/>
                  <a:gd name="T27" fmla="*/ 21 h 197"/>
                  <a:gd name="T28" fmla="*/ 72 w 145"/>
                  <a:gd name="T29" fmla="*/ 0 h 197"/>
                  <a:gd name="T30" fmla="*/ 0 w 145"/>
                  <a:gd name="T31" fmla="*/ 72 h 197"/>
                  <a:gd name="T32" fmla="*/ 30 w 145"/>
                  <a:gd name="T33" fmla="*/ 131 h 197"/>
                  <a:gd name="T34" fmla="*/ 7 w 145"/>
                  <a:gd name="T35" fmla="*/ 175 h 197"/>
                  <a:gd name="T36" fmla="*/ 13 w 145"/>
                  <a:gd name="T37" fmla="*/ 193 h 197"/>
                  <a:gd name="T38" fmla="*/ 32 w 145"/>
                  <a:gd name="T39" fmla="*/ 187 h 197"/>
                  <a:gd name="T40" fmla="*/ 51 w 145"/>
                  <a:gd name="T41" fmla="*/ 141 h 197"/>
                  <a:gd name="T42" fmla="*/ 51 w 145"/>
                  <a:gd name="T43" fmla="*/ 141 h 197"/>
                  <a:gd name="T44" fmla="*/ 72 w 145"/>
                  <a:gd name="T45" fmla="*/ 145 h 197"/>
                  <a:gd name="T46" fmla="*/ 145 w 145"/>
                  <a:gd name="T47" fmla="*/ 72 h 197"/>
                  <a:gd name="T48" fmla="*/ 129 w 145"/>
                  <a:gd name="T49" fmla="*/ 28 h 197"/>
                  <a:gd name="T50" fmla="*/ 145 w 145"/>
                  <a:gd name="T51" fmla="*/ 1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97">
                    <a:moveTo>
                      <a:pt x="135" y="72"/>
                    </a:moveTo>
                    <a:cubicBezTo>
                      <a:pt x="135" y="107"/>
                      <a:pt x="107" y="135"/>
                      <a:pt x="72" y="135"/>
                    </a:cubicBezTo>
                    <a:cubicBezTo>
                      <a:pt x="37" y="135"/>
                      <a:pt x="9" y="107"/>
                      <a:pt x="9" y="72"/>
                    </a:cubicBezTo>
                    <a:cubicBezTo>
                      <a:pt x="9" y="37"/>
                      <a:pt x="37" y="9"/>
                      <a:pt x="72" y="9"/>
                    </a:cubicBezTo>
                    <a:cubicBezTo>
                      <a:pt x="89" y="9"/>
                      <a:pt x="104" y="15"/>
                      <a:pt x="115" y="26"/>
                    </a:cubicBezTo>
                    <a:cubicBezTo>
                      <a:pt x="101" y="38"/>
                      <a:pt x="80" y="57"/>
                      <a:pt x="60" y="82"/>
                    </a:cubicBezTo>
                    <a:cubicBezTo>
                      <a:pt x="50" y="74"/>
                      <a:pt x="40" y="67"/>
                      <a:pt x="30" y="60"/>
                    </a:cubicBezTo>
                    <a:cubicBezTo>
                      <a:pt x="26" y="63"/>
                      <a:pt x="24" y="65"/>
                      <a:pt x="20" y="68"/>
                    </a:cubicBezTo>
                    <a:cubicBezTo>
                      <a:pt x="34" y="88"/>
                      <a:pt x="47" y="107"/>
                      <a:pt x="61" y="126"/>
                    </a:cubicBezTo>
                    <a:cubicBezTo>
                      <a:pt x="80" y="95"/>
                      <a:pt x="99" y="63"/>
                      <a:pt x="123" y="35"/>
                    </a:cubicBezTo>
                    <a:cubicBezTo>
                      <a:pt x="130" y="45"/>
                      <a:pt x="135" y="58"/>
                      <a:pt x="135" y="72"/>
                    </a:cubicBezTo>
                    <a:close/>
                    <a:moveTo>
                      <a:pt x="145" y="12"/>
                    </a:moveTo>
                    <a:cubicBezTo>
                      <a:pt x="141" y="12"/>
                      <a:pt x="138" y="12"/>
                      <a:pt x="135" y="12"/>
                    </a:cubicBezTo>
                    <a:cubicBezTo>
                      <a:pt x="135" y="12"/>
                      <a:pt x="130" y="15"/>
                      <a:pt x="123" y="21"/>
                    </a:cubicBezTo>
                    <a:cubicBezTo>
                      <a:pt x="110" y="8"/>
                      <a:pt x="92" y="0"/>
                      <a:pt x="72" y="0"/>
                    </a:cubicBezTo>
                    <a:cubicBezTo>
                      <a:pt x="32" y="0"/>
                      <a:pt x="0" y="32"/>
                      <a:pt x="0" y="72"/>
                    </a:cubicBezTo>
                    <a:cubicBezTo>
                      <a:pt x="0" y="97"/>
                      <a:pt x="11" y="118"/>
                      <a:pt x="30" y="131"/>
                    </a:cubicBezTo>
                    <a:cubicBezTo>
                      <a:pt x="7" y="175"/>
                      <a:pt x="7" y="175"/>
                      <a:pt x="7" y="175"/>
                    </a:cubicBezTo>
                    <a:cubicBezTo>
                      <a:pt x="3" y="182"/>
                      <a:pt x="6" y="190"/>
                      <a:pt x="13" y="193"/>
                    </a:cubicBezTo>
                    <a:cubicBezTo>
                      <a:pt x="20" y="197"/>
                      <a:pt x="28" y="194"/>
                      <a:pt x="32" y="187"/>
                    </a:cubicBezTo>
                    <a:cubicBezTo>
                      <a:pt x="51" y="141"/>
                      <a:pt x="51" y="141"/>
                      <a:pt x="51" y="141"/>
                    </a:cubicBezTo>
                    <a:cubicBezTo>
                      <a:pt x="51" y="141"/>
                      <a:pt x="51" y="141"/>
                      <a:pt x="51" y="141"/>
                    </a:cubicBezTo>
                    <a:cubicBezTo>
                      <a:pt x="58" y="143"/>
                      <a:pt x="65" y="145"/>
                      <a:pt x="72" y="145"/>
                    </a:cubicBezTo>
                    <a:cubicBezTo>
                      <a:pt x="112" y="145"/>
                      <a:pt x="145" y="112"/>
                      <a:pt x="145" y="72"/>
                    </a:cubicBezTo>
                    <a:cubicBezTo>
                      <a:pt x="145" y="55"/>
                      <a:pt x="138" y="40"/>
                      <a:pt x="129" y="28"/>
                    </a:cubicBezTo>
                    <a:cubicBezTo>
                      <a:pt x="134" y="22"/>
                      <a:pt x="139" y="17"/>
                      <a:pt x="145" y="12"/>
                    </a:cubicBezTo>
                    <a:close/>
                  </a:path>
                </a:pathLst>
              </a:custGeom>
              <a:solidFill>
                <a:schemeClr val="bg1"/>
              </a:solidFill>
              <a:ln>
                <a:noFill/>
              </a:ln>
            </p:spPr>
            <p:txBody>
              <a:bodyPr vert="horz" wrap="square" lIns="45715" tIns="22857" rIns="45715" bIns="22857" numCol="1" anchor="t" anchorCtr="0" compatLnSpc="1">
                <a:prstTxWarp prst="textNoShape">
                  <a:avLst/>
                </a:prstTxWarp>
              </a:bodyPr>
              <a:lstStyle/>
              <a:p>
                <a:endParaRPr lang="en-US" sz="2999"/>
              </a:p>
            </p:txBody>
          </p:sp>
        </p:grpSp>
      </p:grpSp>
      <p:sp>
        <p:nvSpPr>
          <p:cNvPr id="25" name="Rounded Rectangle 24"/>
          <p:cNvSpPr/>
          <p:nvPr/>
        </p:nvSpPr>
        <p:spPr bwMode="auto">
          <a:xfrm>
            <a:off x="67242" y="49496"/>
            <a:ext cx="12031271" cy="1691643"/>
          </a:xfrm>
          <a:prstGeom prst="roundRect">
            <a:avLst>
              <a:gd name="adj" fmla="val 5492"/>
            </a:avLst>
          </a:prstGeom>
          <a:solidFill>
            <a:schemeClr val="accent3">
              <a:lumMod val="40000"/>
              <a:lumOff val="60000"/>
            </a:schemeClr>
          </a:solidFill>
          <a:ln w="19050">
            <a:solidFill>
              <a:schemeClr val="bg1"/>
            </a:solidFill>
          </a:ln>
          <a:effectLst>
            <a:outerShdw blurRad="50800" dist="38100" dir="2700000" algn="tl" rotWithShape="0">
              <a:prstClr val="black">
                <a:alpha val="4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176898">
              <a:defRPr/>
            </a:pPr>
            <a:endParaRPr lang="en-US" sz="3199"/>
          </a:p>
        </p:txBody>
      </p:sp>
      <mc:AlternateContent xmlns:mc="http://schemas.openxmlformats.org/markup-compatibility/2006" xmlns:a14="http://schemas.microsoft.com/office/drawing/2010/main">
        <mc:Choice Requires="a14">
          <p:sp>
            <p:nvSpPr>
              <p:cNvPr id="94" name="Rectangle 93"/>
              <p:cNvSpPr/>
              <p:nvPr/>
            </p:nvSpPr>
            <p:spPr>
              <a:xfrm>
                <a:off x="224529" y="2591117"/>
                <a:ext cx="7927891" cy="1146205"/>
              </a:xfrm>
              <a:prstGeom prst="rect">
                <a:avLst/>
              </a:prstGeom>
              <a:noFill/>
            </p:spPr>
            <p:txBody>
              <a:bodyPr wrap="square" lIns="91433" tIns="45717" rIns="91433" bIns="45717" rtlCol="0">
                <a:spAutoFit/>
              </a:bodyPr>
              <a:lstStyle/>
              <a:p>
                <a:pPr>
                  <a:lnSpc>
                    <a:spcPct val="107000"/>
                  </a:lnSpc>
                </a:pPr>
                <a:r>
                  <a:rPr lang="en-US" sz="3200" dirty="0">
                    <a:latin typeface="Times New Roman" panose="02020603050405020304" pitchFamily="18" charset="0"/>
                    <a:ea typeface="Times New Roman" panose="02020603050405020304" pitchFamily="18" charset="0"/>
                    <a:cs typeface="Times New Roman" panose="02020603050405020304" pitchFamily="18" charset="0"/>
                  </a:rPr>
                  <a:t>a) Tam </a:t>
                </a:r>
                <a:r>
                  <a:rPr lang="en-US" sz="3200" dirty="0" err="1">
                    <a:latin typeface="Times New Roman" panose="02020603050405020304" pitchFamily="18" charset="0"/>
                    <a:ea typeface="Times New Roman" panose="02020603050405020304" pitchFamily="18" charset="0"/>
                    <a:cs typeface="Times New Roman" panose="02020603050405020304" pitchFamily="18" charset="0"/>
                  </a:rPr>
                  <a:t>giác</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3200" i="1">
                        <a:latin typeface="Cambria Math"/>
                        <a:ea typeface="Calibri" panose="020F0502020204030204" pitchFamily="34" charset="0"/>
                        <a:cs typeface="Times New Roman" panose="02020603050405020304" pitchFamily="18" charset="0"/>
                      </a:rPr>
                      <m:t>𝑆𝐴𝐶</m:t>
                    </m:r>
                    <m:r>
                      <a:rPr lang="en-US" sz="3200" i="1">
                        <a:latin typeface="Cambria Math"/>
                        <a:ea typeface="Calibri" panose="020F0502020204030204" pitchFamily="34" charset="0"/>
                        <a:cs typeface="Times New Roman" panose="02020603050405020304" pitchFamily="18" charset="0"/>
                      </a:rPr>
                      <m:t> </m:t>
                    </m:r>
                  </m:oMath>
                </a14:m>
                <a:r>
                  <a:rPr lang="en-US" sz="3200" dirty="0">
                    <a:latin typeface="Times New Roman" panose="02020603050405020304" pitchFamily="18" charset="0"/>
                    <a:ea typeface="Times New Roman" panose="02020603050405020304" pitchFamily="18" charset="0"/>
                    <a:cs typeface="Times New Roman" panose="02020603050405020304" pitchFamily="18" charset="0"/>
                  </a:rPr>
                  <a:t>có </a:t>
                </a:r>
                <a14:m>
                  <m:oMath xmlns:m="http://schemas.openxmlformats.org/officeDocument/2006/math">
                    <m:r>
                      <a:rPr lang="en-US" sz="3200" i="1">
                        <a:latin typeface="Cambria Math"/>
                        <a:ea typeface="Times New Roman" panose="02020603050405020304" pitchFamily="18" charset="0"/>
                        <a:cs typeface="Times New Roman" panose="02020603050405020304" pitchFamily="18" charset="0"/>
                      </a:rPr>
                      <m:t>𝑂𝑀</m:t>
                    </m:r>
                  </m:oMath>
                </a14:m>
                <a:r>
                  <a:rPr 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cs typeface="Times New Roman" panose="02020603050405020304" pitchFamily="18" charset="0"/>
                  </a:rPr>
                  <a:t>đường</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cs typeface="Times New Roman" panose="02020603050405020304" pitchFamily="18" charset="0"/>
                  </a:rPr>
                  <a:t>trung</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cs typeface="Times New Roman" panose="02020603050405020304" pitchFamily="18" charset="0"/>
                  </a:rPr>
                  <a:t>bình</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cs typeface="Times New Roman" panose="02020603050405020304" pitchFamily="18" charset="0"/>
                  </a:rPr>
                  <a:t>nên</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3200" i="1">
                        <a:latin typeface="Cambria Math"/>
                        <a:ea typeface="Cambria Math" panose="02040503050406030204" pitchFamily="18" charset="0"/>
                        <a:cs typeface="Times New Roman" panose="02020603050405020304" pitchFamily="18" charset="0"/>
                      </a:rPr>
                      <m:t>𝑂𝑀</m:t>
                    </m:r>
                  </m:oMath>
                </a14:m>
                <a:r>
                  <a:rPr lang="en-US" sz="3200" dirty="0">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3200" i="1">
                        <a:latin typeface="Cambria Math" panose="02040503050406030204" pitchFamily="18" charset="0"/>
                        <a:ea typeface="Cambria Math" panose="02040503050406030204" pitchFamily="18" charset="0"/>
                        <a:cs typeface="Times New Roman" panose="02020603050405020304" pitchFamily="18" charset="0"/>
                      </a:rPr>
                      <m:t>∕∕</m:t>
                    </m:r>
                    <m:r>
                      <a:rPr lang="en-US" sz="3200" i="1">
                        <a:latin typeface="Cambria Math"/>
                        <a:ea typeface="Times New Roman" panose="02020603050405020304" pitchFamily="18" charset="0"/>
                        <a:cs typeface="Times New Roman" panose="02020603050405020304" pitchFamily="18" charset="0"/>
                      </a:rPr>
                      <m:t>𝑆𝐴</m:t>
                    </m:r>
                  </m:oMath>
                </a14:m>
                <a:r>
                  <a:rPr lang="en-US" sz="3200" dirty="0">
                    <a:latin typeface="Times New Roman" panose="02020603050405020304" pitchFamily="18" charset="0"/>
                    <a:ea typeface="Times New Roman" panose="02020603050405020304" pitchFamily="18" charset="0"/>
                    <a:cs typeface="Times New Roman" panose="02020603050405020304" pitchFamily="18" charset="0"/>
                  </a:rPr>
                  <a:t>.</a:t>
                </a:r>
              </a:p>
            </p:txBody>
          </p:sp>
        </mc:Choice>
        <mc:Fallback xmlns="">
          <p:sp>
            <p:nvSpPr>
              <p:cNvPr id="94" name="Rectangle 93"/>
              <p:cNvSpPr>
                <a:spLocks noRot="1" noChangeAspect="1" noMove="1" noResize="1" noEditPoints="1" noAdjustHandles="1" noChangeArrowheads="1" noChangeShapeType="1" noTextEdit="1"/>
              </p:cNvSpPr>
              <p:nvPr/>
            </p:nvSpPr>
            <p:spPr>
              <a:xfrm>
                <a:off x="224529" y="2591117"/>
                <a:ext cx="7927891" cy="1146205"/>
              </a:xfrm>
              <a:prstGeom prst="rect">
                <a:avLst/>
              </a:prstGeom>
              <a:blipFill>
                <a:blip r:embed="rId2"/>
                <a:stretch>
                  <a:fillRect l="-2000" t="-7447" b="-13298"/>
                </a:stretch>
              </a:blipFill>
            </p:spPr>
            <p:txBody>
              <a:bodyPr/>
              <a:lstStyle/>
              <a:p>
                <a:r>
                  <a:rPr lang="en-US">
                    <a:noFill/>
                  </a:rPr>
                  <a:t> </a:t>
                </a:r>
              </a:p>
            </p:txBody>
          </p:sp>
        </mc:Fallback>
      </mc:AlternateContent>
      <p:sp>
        <p:nvSpPr>
          <p:cNvPr id="63" name="Action Button: Forward or Next 62">
            <a:hlinkClick r:id="" action="ppaction://hlinkshowjump?jump=nextslide" highlightClick="1"/>
          </p:cNvPr>
          <p:cNvSpPr/>
          <p:nvPr/>
        </p:nvSpPr>
        <p:spPr>
          <a:xfrm>
            <a:off x="11632079" y="6292305"/>
            <a:ext cx="436728" cy="480339"/>
          </a:xfrm>
          <a:prstGeom prst="actionButtonForwardNext">
            <a:avLst/>
          </a:prstGeom>
          <a:solidFill>
            <a:schemeClr val="accent2">
              <a:lumMod val="75000"/>
            </a:schemeClr>
          </a:solidFill>
          <a:ln>
            <a:noFill/>
          </a:ln>
          <a:effectLst/>
          <a:scene3d>
            <a:camera prst="orthographicFront">
              <a:rot lat="0" lon="0" rev="0"/>
            </a:camera>
            <a:lightRig rig="contrasting" dir="t">
              <a:rot lat="0" lon="0" rev="7800000"/>
            </a:lightRig>
          </a:scene3d>
          <a:sp3d>
            <a:bevelT w="139700" h="139700" prst="coolSlant"/>
          </a:sp3d>
        </p:spPr>
        <p:style>
          <a:lnRef idx="2">
            <a:schemeClr val="accent1">
              <a:shade val="50000"/>
            </a:schemeClr>
          </a:lnRef>
          <a:fillRef idx="1">
            <a:schemeClr val="accent1"/>
          </a:fillRef>
          <a:effectRef idx="0">
            <a:schemeClr val="accent1"/>
          </a:effectRef>
          <a:fontRef idx="minor">
            <a:schemeClr val="lt1"/>
          </a:fontRef>
        </p:style>
        <p:txBody>
          <a:bodyPr lIns="91433" tIns="45717" rIns="91433" bIns="45717" rtlCol="0" anchor="ctr"/>
          <a:lstStyle/>
          <a:p>
            <a:pPr algn="ctr"/>
            <a:endParaRPr lang="en-US" sz="900"/>
          </a:p>
        </p:txBody>
      </p:sp>
      <mc:AlternateContent xmlns:mc="http://schemas.openxmlformats.org/markup-compatibility/2006">
        <mc:Choice xmlns:a14="http://schemas.microsoft.com/office/drawing/2010/main" Requires="a14">
          <p:sp>
            <p:nvSpPr>
              <p:cNvPr id="4" name="Rectangle 3">
                <a:extLst>
                  <a:ext uri="{FF2B5EF4-FFF2-40B4-BE49-F238E27FC236}">
                    <a16:creationId xmlns:a16="http://schemas.microsoft.com/office/drawing/2014/main" id="{A2EDC8AC-CCBF-481B-ADAB-DA89422CB16C}"/>
                  </a:ext>
                </a:extLst>
              </p:cNvPr>
              <p:cNvSpPr/>
              <p:nvPr/>
            </p:nvSpPr>
            <p:spPr>
              <a:xfrm>
                <a:off x="295796" y="208209"/>
                <a:ext cx="11830497" cy="1539139"/>
              </a:xfrm>
              <a:prstGeom prst="rect">
                <a:avLst/>
              </a:prstGeom>
            </p:spPr>
            <p:txBody>
              <a:bodyPr wrap="square">
                <a:spAutoFit/>
              </a:bodyPr>
              <a:lstStyle/>
              <a:p>
                <a:pPr marL="628635" indent="-628635">
                  <a:lnSpc>
                    <a:spcPct val="115000"/>
                  </a:lnSpc>
                  <a:tabLst>
                    <a:tab pos="285744" algn="l"/>
                    <a:tab pos="467983" algn="l"/>
                    <a:tab pos="540372" algn="l"/>
                    <a:tab pos="648318" algn="l"/>
                    <a:tab pos="1260443" algn="l"/>
                    <a:tab pos="3780696" algn="l"/>
                  </a:tabLst>
                </a:pPr>
                <a:r>
                  <a:rPr lang="nl-NL" sz="2800" b="1">
                    <a:latin typeface="Times New Roman" panose="02020603050405020304" pitchFamily="18" charset="0"/>
                    <a:ea typeface="Calibri" panose="020F0502020204030204" pitchFamily="34" charset="0"/>
                    <a:cs typeface="Times New Roman" panose="02020603050405020304" pitchFamily="18" charset="0"/>
                  </a:rPr>
                  <a:t>BÀI TÂP: </a:t>
                </a:r>
                <a:r>
                  <a:rPr lang="nl-NL" sz="2800">
                    <a:latin typeface="Times New Roman" panose="02020603050405020304" pitchFamily="18" charset="0"/>
                    <a:ea typeface="Calibri" panose="020F0502020204030204" pitchFamily="34" charset="0"/>
                    <a:cs typeface="Times New Roman" panose="02020603050405020304" pitchFamily="18" charset="0"/>
                  </a:rPr>
                  <a:t>Cho </a:t>
                </a:r>
                <a:r>
                  <a:rPr lang="nl-NL" sz="2800" dirty="0">
                    <a:latin typeface="Times New Roman" panose="02020603050405020304" pitchFamily="18" charset="0"/>
                    <a:ea typeface="Calibri" panose="020F0502020204030204" pitchFamily="34" charset="0"/>
                    <a:cs typeface="Times New Roman" panose="02020603050405020304" pitchFamily="18" charset="0"/>
                  </a:rPr>
                  <a:t>hình chóp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𝑆</m:t>
                    </m:r>
                    <m:r>
                      <a:rPr lang="en-US" sz="2800" i="1">
                        <a:latin typeface="Cambria Math"/>
                        <a:ea typeface="Calibri" panose="020F0502020204030204" pitchFamily="34" charset="0"/>
                        <a:cs typeface="Times New Roman" panose="02020603050405020304" pitchFamily="18" charset="0"/>
                      </a:rPr>
                      <m:t>.</m:t>
                    </m:r>
                    <m:r>
                      <a:rPr lang="en-US" sz="2800" i="1">
                        <a:latin typeface="Cambria Math"/>
                        <a:ea typeface="Calibri" panose="020F0502020204030204" pitchFamily="34" charset="0"/>
                        <a:cs typeface="Times New Roman" panose="02020603050405020304" pitchFamily="18" charset="0"/>
                      </a:rPr>
                      <m:t>𝐴𝐵𝐶𝐷</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có đáy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𝐴𝐵𝐶𝐷</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là </a:t>
                </a:r>
                <a:r>
                  <a:rPr lang="nl-NL" sz="2800">
                    <a:latin typeface="Times New Roman" panose="02020603050405020304" pitchFamily="18" charset="0"/>
                    <a:ea typeface="Calibri" panose="020F0502020204030204" pitchFamily="34" charset="0"/>
                    <a:cs typeface="Times New Roman" panose="02020603050405020304" pitchFamily="18" charset="0"/>
                  </a:rPr>
                  <a:t>hình vuông </a:t>
                </a:r>
                <a:r>
                  <a:rPr lang="nl-NL" sz="2800" dirty="0">
                    <a:latin typeface="Times New Roman" panose="02020603050405020304" pitchFamily="18" charset="0"/>
                    <a:ea typeface="Calibri" panose="020F0502020204030204" pitchFamily="34" charset="0"/>
                    <a:cs typeface="Times New Roman" panose="02020603050405020304" pitchFamily="18" charset="0"/>
                  </a:rPr>
                  <a:t>tâm </a:t>
                </a:r>
                <a14:m>
                  <m:oMath xmlns:m="http://schemas.openxmlformats.org/officeDocument/2006/math">
                    <m:r>
                      <m:rPr>
                        <m:sty m:val="p"/>
                      </m:rPr>
                      <a:rPr lang="en-US" sz="2800">
                        <a:latin typeface="Cambria Math"/>
                        <a:ea typeface="Calibri" panose="020F0502020204030204" pitchFamily="34" charset="0"/>
                        <a:cs typeface="Times New Roman" panose="02020603050405020304" pitchFamily="18" charset="0"/>
                      </a:rPr>
                      <m:t>O</m:t>
                    </m:r>
                    <m:r>
                      <a:rPr lang="en-US" sz="2800" i="1">
                        <a:latin typeface="Cambria Math"/>
                        <a:ea typeface="Calibri" panose="020F0502020204030204" pitchFamily="34" charset="0"/>
                        <a:cs typeface="Times New Roman" panose="02020603050405020304" pitchFamily="18" charset="0"/>
                      </a:rPr>
                      <m:t> </m:t>
                    </m:r>
                  </m:oMath>
                </a14:m>
                <a:r>
                  <a:rPr lang="nl-NL" sz="2800">
                    <a:latin typeface="Times New Roman" panose="02020603050405020304" pitchFamily="18" charset="0"/>
                    <a:ea typeface="Calibri" panose="020F0502020204030204" pitchFamily="34" charset="0"/>
                    <a:cs typeface="Times New Roman" panose="02020603050405020304" pitchFamily="18" charset="0"/>
                  </a:rPr>
                  <a:t>có cạnh a, </a:t>
                </a:r>
                <a:endParaRPr lang="nl-NL" sz="2800" dirty="0">
                  <a:latin typeface="Times New Roman" panose="02020603050405020304" pitchFamily="18" charset="0"/>
                  <a:ea typeface="Calibri" panose="020F0502020204030204" pitchFamily="34" charset="0"/>
                  <a:cs typeface="Times New Roman" panose="02020603050405020304" pitchFamily="18" charset="0"/>
                </a:endParaRPr>
              </a:p>
              <a:p>
                <a:pPr marL="628635" indent="-628635">
                  <a:lnSpc>
                    <a:spcPct val="115000"/>
                  </a:lnSpc>
                  <a:tabLst>
                    <a:tab pos="285744" algn="l"/>
                    <a:tab pos="467983" algn="l"/>
                    <a:tab pos="540372" algn="l"/>
                    <a:tab pos="648318" algn="l"/>
                    <a:tab pos="1260443" algn="l"/>
                    <a:tab pos="3780696" algn="l"/>
                  </a:tabLst>
                </a:pP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𝑆𝐴</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nl-NL" sz="2800" i="1">
                        <a:latin typeface="Cambria Math" panose="02040503050406030204" pitchFamily="18" charset="0"/>
                        <a:ea typeface="Cambria Math" panose="02040503050406030204" pitchFamily="18" charset="0"/>
                        <a:cs typeface="Times New Roman" panose="02020603050405020304" pitchFamily="18" charset="0"/>
                      </a:rPr>
                      <m:t>⊥</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d>
                      <m:dPr>
                        <m:ctrlPr>
                          <a:rPr lang="en-US" sz="2800" i="1">
                            <a:latin typeface="Cambria Math" panose="02040503050406030204" pitchFamily="18" charset="0"/>
                            <a:cs typeface="Times New Roman" panose="02020603050405020304" pitchFamily="18" charset="0"/>
                          </a:rPr>
                        </m:ctrlPr>
                      </m:dPr>
                      <m:e>
                        <m:r>
                          <a:rPr lang="en-US" sz="2800" i="1">
                            <a:latin typeface="Cambria Math"/>
                            <a:ea typeface="Calibri" panose="020F0502020204030204" pitchFamily="34" charset="0"/>
                            <a:cs typeface="Times New Roman" panose="02020603050405020304" pitchFamily="18" charset="0"/>
                          </a:rPr>
                          <m:t>𝐴𝐵𝐶𝐷</m:t>
                        </m:r>
                      </m:e>
                    </m:d>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.a) Gọi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𝑀</m:t>
                    </m:r>
                    <m:r>
                      <a:rPr lang="en-US" sz="2800" i="1">
                        <a:latin typeface="Cambria Math"/>
                        <a:ea typeface="Calibri" panose="020F0502020204030204" pitchFamily="34" charset="0"/>
                        <a:cs typeface="Times New Roman" panose="02020603050405020304" pitchFamily="18" charset="0"/>
                      </a:rPr>
                      <m:t> </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là trung điểm của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𝑆𝐶</m:t>
                    </m:r>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 Chứng minh </a:t>
                </a:r>
                <a14:m>
                  <m:oMath xmlns:m="http://schemas.openxmlformats.org/officeDocument/2006/math">
                    <m:r>
                      <a:rPr lang="en-US" sz="2800" i="1">
                        <a:latin typeface="Cambria Math"/>
                        <a:ea typeface="Calibri" panose="020F0502020204030204" pitchFamily="34" charset="0"/>
                        <a:cs typeface="Times New Roman" panose="02020603050405020304" pitchFamily="18" charset="0"/>
                      </a:rPr>
                      <m:t>𝑂𝑀</m:t>
                    </m:r>
                    <m:r>
                      <a:rPr lang="nl-NL" sz="2800" i="1">
                        <a:latin typeface="Cambria Math" panose="02040503050406030204" pitchFamily="18" charset="0"/>
                        <a:ea typeface="Cambria Math" panose="02040503050406030204" pitchFamily="18" charset="0"/>
                        <a:cs typeface="Times New Roman" panose="02020603050405020304" pitchFamily="18" charset="0"/>
                      </a:rPr>
                      <m:t>⊥</m:t>
                    </m:r>
                    <m:d>
                      <m:dPr>
                        <m:ctrlPr>
                          <a:rPr lang="nl-NL" sz="2800" i="1">
                            <a:latin typeface="Cambria Math" panose="02040503050406030204" pitchFamily="18" charset="0"/>
                            <a:ea typeface="Cambria Math" panose="02040503050406030204" pitchFamily="18" charset="0"/>
                            <a:cs typeface="Times New Roman" panose="02020603050405020304" pitchFamily="18" charset="0"/>
                          </a:rPr>
                        </m:ctrlPr>
                      </m:dPr>
                      <m:e>
                        <m:r>
                          <a:rPr lang="en-US" sz="2800" i="1">
                            <a:latin typeface="Cambria Math"/>
                            <a:ea typeface="Cambria Math" panose="02040503050406030204" pitchFamily="18" charset="0"/>
                            <a:cs typeface="Times New Roman" panose="02020603050405020304" pitchFamily="18" charset="0"/>
                          </a:rPr>
                          <m:t>𝐴𝐵𝐶𝐷</m:t>
                        </m:r>
                      </m:e>
                    </m:d>
                  </m:oMath>
                </a14:m>
                <a:r>
                  <a:rPr lang="nl-NL" sz="2800" dirty="0">
                    <a:latin typeface="Times New Roman" panose="02020603050405020304" pitchFamily="18" charset="0"/>
                    <a:ea typeface="Calibri" panose="020F0502020204030204" pitchFamily="34" charset="0"/>
                    <a:cs typeface="Times New Roman" panose="02020603050405020304" pitchFamily="18" charset="0"/>
                  </a:rPr>
                  <a:t>.</a:t>
                </a:r>
              </a:p>
              <a:p>
                <a:pPr marL="628635" indent="-628635">
                  <a:lnSpc>
                    <a:spcPct val="115000"/>
                  </a:lnSpc>
                  <a:tabLst>
                    <a:tab pos="285744" algn="l"/>
                    <a:tab pos="467983" algn="l"/>
                    <a:tab pos="540372" algn="l"/>
                    <a:tab pos="648318" algn="l"/>
                    <a:tab pos="1260443" algn="l"/>
                    <a:tab pos="3780696" algn="l"/>
                  </a:tabLst>
                </a:pPr>
                <a:r>
                  <a:rPr lang="nl-NL" sz="2800">
                    <a:latin typeface="Times New Roman" panose="02020603050405020304" pitchFamily="18" charset="0"/>
                    <a:ea typeface="Calibri" panose="020F0502020204030204" pitchFamily="34" charset="0"/>
                    <a:cs typeface="Times New Roman" panose="02020603050405020304" pitchFamily="18" charset="0"/>
                  </a:rPr>
                  <a:t>b. Biết SA =2a; tính khoảng cách từ điểm M đến mp (ABCD)</a:t>
                </a:r>
                <a:endParaRPr lang="nl-NL" sz="2800" dirty="0">
                  <a:latin typeface="Times New Roman" panose="02020603050405020304" pitchFamily="18" charset="0"/>
                  <a:ea typeface="Calibri" panose="020F0502020204030204" pitchFamily="34" charset="0"/>
                  <a:cs typeface="Times New Roman" panose="02020603050405020304" pitchFamily="18" charset="0"/>
                </a:endParaRPr>
              </a:p>
            </p:txBody>
          </p:sp>
        </mc:Choice>
        <mc:Fallback>
          <p:sp>
            <p:nvSpPr>
              <p:cNvPr id="4" name="Rectangle 3">
                <a:extLst>
                  <a:ext uri="{FF2B5EF4-FFF2-40B4-BE49-F238E27FC236}">
                    <a16:creationId xmlns:a16="http://schemas.microsoft.com/office/drawing/2014/main" id="{A2EDC8AC-CCBF-481B-ADAB-DA89422CB16C}"/>
                  </a:ext>
                </a:extLst>
              </p:cNvPr>
              <p:cNvSpPr>
                <a:spLocks noRot="1" noChangeAspect="1" noMove="1" noResize="1" noEditPoints="1" noAdjustHandles="1" noChangeArrowheads="1" noChangeShapeType="1" noTextEdit="1"/>
              </p:cNvSpPr>
              <p:nvPr/>
            </p:nvSpPr>
            <p:spPr>
              <a:xfrm>
                <a:off x="295796" y="208209"/>
                <a:ext cx="11830497" cy="1539139"/>
              </a:xfrm>
              <a:prstGeom prst="rect">
                <a:avLst/>
              </a:prstGeom>
              <a:blipFill>
                <a:blip r:embed="rId3"/>
                <a:stretch>
                  <a:fillRect l="-1082" t="-2372" r="-1495" b="-9881"/>
                </a:stretch>
              </a:blipFill>
            </p:spPr>
            <p:txBody>
              <a:bodyPr/>
              <a:lstStyle/>
              <a:p>
                <a:r>
                  <a:rPr lang="en-US">
                    <a:noFill/>
                  </a:rPr>
                  <a:t> </a:t>
                </a:r>
              </a:p>
            </p:txBody>
          </p:sp>
        </mc:Fallback>
      </mc:AlternateContent>
      <p:grpSp>
        <p:nvGrpSpPr>
          <p:cNvPr id="20" name="Group 19">
            <a:extLst>
              <a:ext uri="{FF2B5EF4-FFF2-40B4-BE49-F238E27FC236}">
                <a16:creationId xmlns:a16="http://schemas.microsoft.com/office/drawing/2014/main" id="{0E582C6E-F5E0-4B33-A4C6-99BBE92E2E1E}"/>
              </a:ext>
            </a:extLst>
          </p:cNvPr>
          <p:cNvGrpSpPr/>
          <p:nvPr/>
        </p:nvGrpSpPr>
        <p:grpSpPr>
          <a:xfrm>
            <a:off x="7720488" y="2163840"/>
            <a:ext cx="4194979" cy="4594709"/>
            <a:chOff x="7720489" y="2163840"/>
            <a:chExt cx="4194979" cy="4594707"/>
          </a:xfrm>
        </p:grpSpPr>
        <p:sp>
          <p:nvSpPr>
            <p:cNvPr id="78" name="Rectangle 18">
              <a:extLst>
                <a:ext uri="{FF2B5EF4-FFF2-40B4-BE49-F238E27FC236}">
                  <a16:creationId xmlns:a16="http://schemas.microsoft.com/office/drawing/2014/main" id="{2D95BFC4-8D9E-4B63-B39A-5D7954BBF110}"/>
                </a:ext>
              </a:extLst>
            </p:cNvPr>
            <p:cNvSpPr>
              <a:spLocks noChangeArrowheads="1"/>
            </p:cNvSpPr>
            <p:nvPr/>
          </p:nvSpPr>
          <p:spPr bwMode="auto">
            <a:xfrm>
              <a:off x="8817274" y="2163840"/>
              <a:ext cx="1715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S</a:t>
              </a:r>
              <a:endParaRPr lang="en-US" sz="2100" dirty="0">
                <a:latin typeface="Times New Roman" panose="02020603050405020304" pitchFamily="18" charset="0"/>
                <a:cs typeface="Times New Roman" panose="02020603050405020304" pitchFamily="18" charset="0"/>
              </a:endParaRPr>
            </a:p>
          </p:txBody>
        </p:sp>
        <p:grpSp>
          <p:nvGrpSpPr>
            <p:cNvPr id="18" name="Group 17">
              <a:extLst>
                <a:ext uri="{FF2B5EF4-FFF2-40B4-BE49-F238E27FC236}">
                  <a16:creationId xmlns:a16="http://schemas.microsoft.com/office/drawing/2014/main" id="{98146B4F-2648-4510-B1CB-BD58F38017C7}"/>
                </a:ext>
              </a:extLst>
            </p:cNvPr>
            <p:cNvGrpSpPr/>
            <p:nvPr/>
          </p:nvGrpSpPr>
          <p:grpSpPr>
            <a:xfrm>
              <a:off x="7720489" y="2546412"/>
              <a:ext cx="4194979" cy="4212135"/>
              <a:chOff x="7720489" y="2546412"/>
              <a:chExt cx="4194979" cy="4212135"/>
            </a:xfrm>
          </p:grpSpPr>
          <p:grpSp>
            <p:nvGrpSpPr>
              <p:cNvPr id="17" name="Group 16">
                <a:extLst>
                  <a:ext uri="{FF2B5EF4-FFF2-40B4-BE49-F238E27FC236}">
                    <a16:creationId xmlns:a16="http://schemas.microsoft.com/office/drawing/2014/main" id="{3F383BEE-68C8-4361-87A2-706B8EE9C1AF}"/>
                  </a:ext>
                </a:extLst>
              </p:cNvPr>
              <p:cNvGrpSpPr/>
              <p:nvPr/>
            </p:nvGrpSpPr>
            <p:grpSpPr>
              <a:xfrm>
                <a:off x="7720489" y="2546412"/>
                <a:ext cx="4194979" cy="4212135"/>
                <a:chOff x="7720489" y="2546412"/>
                <a:chExt cx="4194979" cy="4212135"/>
              </a:xfrm>
            </p:grpSpPr>
            <p:grpSp>
              <p:nvGrpSpPr>
                <p:cNvPr id="48" name="Group 47">
                  <a:extLst>
                    <a:ext uri="{FF2B5EF4-FFF2-40B4-BE49-F238E27FC236}">
                      <a16:creationId xmlns:a16="http://schemas.microsoft.com/office/drawing/2014/main" id="{305DFE2D-17EF-4F34-9D2F-ABEC82484283}"/>
                    </a:ext>
                  </a:extLst>
                </p:cNvPr>
                <p:cNvGrpSpPr/>
                <p:nvPr/>
              </p:nvGrpSpPr>
              <p:grpSpPr>
                <a:xfrm>
                  <a:off x="7720489" y="2546412"/>
                  <a:ext cx="4194979" cy="4212135"/>
                  <a:chOff x="4572001" y="1888199"/>
                  <a:chExt cx="3217098" cy="2367372"/>
                </a:xfrm>
              </p:grpSpPr>
              <p:sp>
                <p:nvSpPr>
                  <p:cNvPr id="50" name="Line 9">
                    <a:extLst>
                      <a:ext uri="{FF2B5EF4-FFF2-40B4-BE49-F238E27FC236}">
                        <a16:creationId xmlns:a16="http://schemas.microsoft.com/office/drawing/2014/main" id="{A7D56D4E-6C73-4244-9DC2-B179CA6C8B51}"/>
                      </a:ext>
                    </a:extLst>
                  </p:cNvPr>
                  <p:cNvSpPr>
                    <a:spLocks noChangeShapeType="1"/>
                  </p:cNvSpPr>
                  <p:nvPr/>
                </p:nvSpPr>
                <p:spPr bwMode="auto">
                  <a:xfrm>
                    <a:off x="5451873" y="1888199"/>
                    <a:ext cx="1520428" cy="2159794"/>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a:ln>
                        <a:solidFill>
                          <a:sysClr val="windowText" lastClr="000000"/>
                        </a:solidFill>
                      </a:ln>
                    </a:endParaRPr>
                  </a:p>
                </p:txBody>
              </p:sp>
              <p:sp>
                <p:nvSpPr>
                  <p:cNvPr id="51" name="Line 11">
                    <a:extLst>
                      <a:ext uri="{FF2B5EF4-FFF2-40B4-BE49-F238E27FC236}">
                        <a16:creationId xmlns:a16="http://schemas.microsoft.com/office/drawing/2014/main" id="{A0A36028-BC22-4BF7-8174-40F7C81493F0}"/>
                      </a:ext>
                    </a:extLst>
                  </p:cNvPr>
                  <p:cNvSpPr>
                    <a:spLocks noChangeShapeType="1"/>
                  </p:cNvSpPr>
                  <p:nvPr/>
                </p:nvSpPr>
                <p:spPr bwMode="auto">
                  <a:xfrm flipH="1">
                    <a:off x="4800762" y="3294327"/>
                    <a:ext cx="658416" cy="748903"/>
                  </a:xfrm>
                  <a:prstGeom prst="line">
                    <a:avLst/>
                  </a:prstGeom>
                  <a:noFill/>
                  <a:ln w="38100">
                    <a:solidFill>
                      <a:schemeClr val="accent1"/>
                    </a:solidFill>
                    <a:prstDash val="dash"/>
                    <a:round/>
                    <a:headEnd/>
                    <a:tailEnd/>
                  </a:ln>
                  <a:extLst>
                    <a:ext uri="{909E8E84-426E-40DD-AFC4-6F175D3DCCD1}">
                      <a14:hiddenFill xmlns:a14="http://schemas.microsoft.com/office/drawing/2010/main">
                        <a:noFill/>
                      </a14:hiddenFill>
                    </a:ext>
                  </a:extLst>
                </p:spPr>
                <p:txBody>
                  <a:bodyPr/>
                  <a:lstStyle/>
                  <a:p>
                    <a:endParaRPr lang="en-US" sz="1612" dirty="0"/>
                  </a:p>
                </p:txBody>
              </p:sp>
              <p:sp>
                <p:nvSpPr>
                  <p:cNvPr id="52" name="Line 12">
                    <a:extLst>
                      <a:ext uri="{FF2B5EF4-FFF2-40B4-BE49-F238E27FC236}">
                        <a16:creationId xmlns:a16="http://schemas.microsoft.com/office/drawing/2014/main" id="{12981FEA-4770-4ECB-9B04-6AACF2390401}"/>
                      </a:ext>
                    </a:extLst>
                  </p:cNvPr>
                  <p:cNvSpPr>
                    <a:spLocks noChangeShapeType="1"/>
                  </p:cNvSpPr>
                  <p:nvPr/>
                </p:nvSpPr>
                <p:spPr bwMode="auto">
                  <a:xfrm flipH="1">
                    <a:off x="4793457" y="1888199"/>
                    <a:ext cx="658416" cy="2155031"/>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53" name="Line 13">
                    <a:extLst>
                      <a:ext uri="{FF2B5EF4-FFF2-40B4-BE49-F238E27FC236}">
                        <a16:creationId xmlns:a16="http://schemas.microsoft.com/office/drawing/2014/main" id="{F368364A-8653-454B-92A8-5E479BC8F576}"/>
                      </a:ext>
                    </a:extLst>
                  </p:cNvPr>
                  <p:cNvSpPr>
                    <a:spLocks noChangeShapeType="1"/>
                  </p:cNvSpPr>
                  <p:nvPr/>
                </p:nvSpPr>
                <p:spPr bwMode="auto">
                  <a:xfrm>
                    <a:off x="4793457" y="4043230"/>
                    <a:ext cx="2178844" cy="4763"/>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54" name="Line 14">
                    <a:extLst>
                      <a:ext uri="{FF2B5EF4-FFF2-40B4-BE49-F238E27FC236}">
                        <a16:creationId xmlns:a16="http://schemas.microsoft.com/office/drawing/2014/main" id="{F30D2C74-B3BF-4714-A95D-F47FE6567BCC}"/>
                      </a:ext>
                    </a:extLst>
                  </p:cNvPr>
                  <p:cNvSpPr>
                    <a:spLocks noChangeShapeType="1"/>
                  </p:cNvSpPr>
                  <p:nvPr/>
                </p:nvSpPr>
                <p:spPr bwMode="auto">
                  <a:xfrm flipV="1">
                    <a:off x="6972301" y="3307424"/>
                    <a:ext cx="585788" cy="740569"/>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55" name="Line 15">
                    <a:extLst>
                      <a:ext uri="{FF2B5EF4-FFF2-40B4-BE49-F238E27FC236}">
                        <a16:creationId xmlns:a16="http://schemas.microsoft.com/office/drawing/2014/main" id="{715B48D9-BFAD-432A-BAEB-7CFC65FF6010}"/>
                      </a:ext>
                    </a:extLst>
                  </p:cNvPr>
                  <p:cNvSpPr>
                    <a:spLocks noChangeShapeType="1"/>
                  </p:cNvSpPr>
                  <p:nvPr/>
                </p:nvSpPr>
                <p:spPr bwMode="auto">
                  <a:xfrm flipH="1" flipV="1">
                    <a:off x="5451873" y="1888199"/>
                    <a:ext cx="2106216" cy="1419225"/>
                  </a:xfrm>
                  <a:prstGeom prst="line">
                    <a:avLst/>
                  </a:prstGeom>
                  <a:noFill/>
                  <a:ln w="38100">
                    <a:solidFill>
                      <a:schemeClr val="accent1"/>
                    </a:solidFill>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57" name="Line 16">
                    <a:extLst>
                      <a:ext uri="{FF2B5EF4-FFF2-40B4-BE49-F238E27FC236}">
                        <a16:creationId xmlns:a16="http://schemas.microsoft.com/office/drawing/2014/main" id="{CB736A9E-15C8-4654-B953-3FBA81B7B6AD}"/>
                      </a:ext>
                    </a:extLst>
                  </p:cNvPr>
                  <p:cNvSpPr>
                    <a:spLocks noChangeShapeType="1"/>
                  </p:cNvSpPr>
                  <p:nvPr/>
                </p:nvSpPr>
                <p:spPr bwMode="auto">
                  <a:xfrm>
                    <a:off x="5451873" y="1888199"/>
                    <a:ext cx="1191" cy="1406128"/>
                  </a:xfrm>
                  <a:prstGeom prst="line">
                    <a:avLst/>
                  </a:prstGeom>
                  <a:noFill/>
                  <a:ln w="38100">
                    <a:solidFill>
                      <a:schemeClr val="accent1"/>
                    </a:solidFill>
                    <a:prstDash val="dash"/>
                    <a:round/>
                    <a:headEnd/>
                    <a:tailEnd/>
                  </a:ln>
                  <a:extLst>
                    <a:ext uri="{909E8E84-426E-40DD-AFC4-6F175D3DCCD1}">
                      <a14:hiddenFill xmlns:a14="http://schemas.microsoft.com/office/drawing/2010/main">
                        <a:noFill/>
                      </a14:hiddenFill>
                    </a:ext>
                  </a:extLst>
                </p:spPr>
                <p:txBody>
                  <a:bodyPr/>
                  <a:lstStyle/>
                  <a:p>
                    <a:endParaRPr lang="en-US" sz="1612"/>
                  </a:p>
                </p:txBody>
              </p:sp>
              <p:sp>
                <p:nvSpPr>
                  <p:cNvPr id="60" name="Rectangle 18">
                    <a:extLst>
                      <a:ext uri="{FF2B5EF4-FFF2-40B4-BE49-F238E27FC236}">
                        <a16:creationId xmlns:a16="http://schemas.microsoft.com/office/drawing/2014/main" id="{6E4672E6-D65E-4504-B5D0-2E5471251C5B}"/>
                      </a:ext>
                    </a:extLst>
                  </p:cNvPr>
                  <p:cNvSpPr>
                    <a:spLocks noChangeArrowheads="1"/>
                  </p:cNvSpPr>
                  <p:nvPr/>
                </p:nvSpPr>
                <p:spPr bwMode="auto">
                  <a:xfrm>
                    <a:off x="7618222" y="3176499"/>
                    <a:ext cx="170877"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D</a:t>
                    </a:r>
                    <a:endParaRPr lang="en-US" sz="2100" dirty="0">
                      <a:latin typeface="Times New Roman" panose="02020603050405020304" pitchFamily="18" charset="0"/>
                      <a:cs typeface="Times New Roman" panose="02020603050405020304" pitchFamily="18" charset="0"/>
                    </a:endParaRPr>
                  </a:p>
                </p:txBody>
              </p:sp>
              <p:sp>
                <p:nvSpPr>
                  <p:cNvPr id="61" name="Rectangle 19">
                    <a:extLst>
                      <a:ext uri="{FF2B5EF4-FFF2-40B4-BE49-F238E27FC236}">
                        <a16:creationId xmlns:a16="http://schemas.microsoft.com/office/drawing/2014/main" id="{86B97477-07CB-4D57-B24E-3BE16BCEF278}"/>
                      </a:ext>
                    </a:extLst>
                  </p:cNvPr>
                  <p:cNvSpPr>
                    <a:spLocks noChangeArrowheads="1"/>
                  </p:cNvSpPr>
                  <p:nvPr/>
                </p:nvSpPr>
                <p:spPr bwMode="auto">
                  <a:xfrm>
                    <a:off x="7086601" y="4047993"/>
                    <a:ext cx="157354"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C</a:t>
                    </a:r>
                  </a:p>
                </p:txBody>
              </p:sp>
              <p:sp>
                <p:nvSpPr>
                  <p:cNvPr id="62" name="Rectangle 20">
                    <a:extLst>
                      <a:ext uri="{FF2B5EF4-FFF2-40B4-BE49-F238E27FC236}">
                        <a16:creationId xmlns:a16="http://schemas.microsoft.com/office/drawing/2014/main" id="{5F98CC9C-E11F-4851-8030-A491DD330B7C}"/>
                      </a:ext>
                    </a:extLst>
                  </p:cNvPr>
                  <p:cNvSpPr>
                    <a:spLocks noChangeArrowheads="1"/>
                  </p:cNvSpPr>
                  <p:nvPr/>
                </p:nvSpPr>
                <p:spPr bwMode="auto">
                  <a:xfrm>
                    <a:off x="4572001" y="3933693"/>
                    <a:ext cx="157354"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B</a:t>
                    </a:r>
                    <a:endParaRPr lang="en-US" sz="2100" dirty="0">
                      <a:latin typeface="Times New Roman" panose="02020603050405020304" pitchFamily="18" charset="0"/>
                      <a:cs typeface="Times New Roman" panose="02020603050405020304" pitchFamily="18" charset="0"/>
                    </a:endParaRPr>
                  </a:p>
                </p:txBody>
              </p:sp>
              <p:sp>
                <p:nvSpPr>
                  <p:cNvPr id="64" name="Rectangle 21">
                    <a:extLst>
                      <a:ext uri="{FF2B5EF4-FFF2-40B4-BE49-F238E27FC236}">
                        <a16:creationId xmlns:a16="http://schemas.microsoft.com/office/drawing/2014/main" id="{97E2A25D-882E-4473-9991-4C317EF4DD8A}"/>
                      </a:ext>
                    </a:extLst>
                  </p:cNvPr>
                  <p:cNvSpPr>
                    <a:spLocks noChangeArrowheads="1"/>
                  </p:cNvSpPr>
                  <p:nvPr/>
                </p:nvSpPr>
                <p:spPr bwMode="auto">
                  <a:xfrm>
                    <a:off x="5238706" y="3105875"/>
                    <a:ext cx="170877" cy="2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400" dirty="0">
                        <a:latin typeface="Times New Roman" panose="02020603050405020304" pitchFamily="18" charset="0"/>
                        <a:cs typeface="Times New Roman" panose="02020603050405020304" pitchFamily="18" charset="0"/>
                      </a:rPr>
                      <a:t>A</a:t>
                    </a:r>
                    <a:endParaRPr lang="en-US" sz="2100" dirty="0">
                      <a:latin typeface="Times New Roman" panose="02020603050405020304" pitchFamily="18" charset="0"/>
                      <a:cs typeface="Times New Roman" panose="02020603050405020304" pitchFamily="18" charset="0"/>
                    </a:endParaRPr>
                  </a:p>
                </p:txBody>
              </p:sp>
              <p:sp>
                <p:nvSpPr>
                  <p:cNvPr id="67" name="Line 22">
                    <a:extLst>
                      <a:ext uri="{FF2B5EF4-FFF2-40B4-BE49-F238E27FC236}">
                        <a16:creationId xmlns:a16="http://schemas.microsoft.com/office/drawing/2014/main" id="{186329CE-CDAC-42AB-A8D7-9422683617A0}"/>
                      </a:ext>
                    </a:extLst>
                  </p:cNvPr>
                  <p:cNvSpPr>
                    <a:spLocks noChangeShapeType="1"/>
                  </p:cNvSpPr>
                  <p:nvPr/>
                </p:nvSpPr>
                <p:spPr bwMode="auto">
                  <a:xfrm>
                    <a:off x="5459622" y="3305044"/>
                    <a:ext cx="2083857" cy="0"/>
                  </a:xfrm>
                  <a:prstGeom prst="line">
                    <a:avLst/>
                  </a:prstGeom>
                  <a:noFill/>
                  <a:ln w="38100">
                    <a:solidFill>
                      <a:schemeClr val="accent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12" dirty="0"/>
                  </a:p>
                </p:txBody>
              </p:sp>
            </p:grpSp>
            <p:sp>
              <p:nvSpPr>
                <p:cNvPr id="80" name="Line 22">
                  <a:extLst>
                    <a:ext uri="{FF2B5EF4-FFF2-40B4-BE49-F238E27FC236}">
                      <a16:creationId xmlns:a16="http://schemas.microsoft.com/office/drawing/2014/main" id="{8065F993-AE37-419C-A828-5865683E1D96}"/>
                    </a:ext>
                  </a:extLst>
                </p:cNvPr>
                <p:cNvSpPr>
                  <a:spLocks noChangeShapeType="1"/>
                </p:cNvSpPr>
                <p:nvPr/>
              </p:nvSpPr>
              <p:spPr bwMode="auto">
                <a:xfrm flipV="1">
                  <a:off x="8009261" y="5075821"/>
                  <a:ext cx="3604899" cy="1285870"/>
                </a:xfrm>
                <a:prstGeom prst="line">
                  <a:avLst/>
                </a:prstGeom>
                <a:noFill/>
                <a:ln w="38100">
                  <a:solidFill>
                    <a:schemeClr val="accent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12" dirty="0"/>
                </a:p>
              </p:txBody>
            </p:sp>
            <p:sp>
              <p:nvSpPr>
                <p:cNvPr id="81" name="Line 22">
                  <a:extLst>
                    <a:ext uri="{FF2B5EF4-FFF2-40B4-BE49-F238E27FC236}">
                      <a16:creationId xmlns:a16="http://schemas.microsoft.com/office/drawing/2014/main" id="{3CFCDE19-2A9F-4A83-88B1-28B0296C3774}"/>
                    </a:ext>
                  </a:extLst>
                </p:cNvPr>
                <p:cNvSpPr>
                  <a:spLocks noChangeShapeType="1"/>
                </p:cNvSpPr>
                <p:nvPr/>
              </p:nvSpPr>
              <p:spPr bwMode="auto">
                <a:xfrm>
                  <a:off x="8886863" y="5084801"/>
                  <a:ext cx="1945696" cy="1276890"/>
                </a:xfrm>
                <a:prstGeom prst="line">
                  <a:avLst/>
                </a:prstGeom>
                <a:noFill/>
                <a:ln w="38100">
                  <a:solidFill>
                    <a:schemeClr val="accent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12" dirty="0"/>
                </a:p>
              </p:txBody>
            </p:sp>
          </p:grpSp>
          <p:sp>
            <p:nvSpPr>
              <p:cNvPr id="84" name="Rectangle 18">
                <a:extLst>
                  <a:ext uri="{FF2B5EF4-FFF2-40B4-BE49-F238E27FC236}">
                    <a16:creationId xmlns:a16="http://schemas.microsoft.com/office/drawing/2014/main" id="{D995A457-667F-43AB-A7D1-2A16412F90FA}"/>
                  </a:ext>
                </a:extLst>
              </p:cNvPr>
              <p:cNvSpPr>
                <a:spLocks noChangeArrowheads="1"/>
              </p:cNvSpPr>
              <p:nvPr/>
            </p:nvSpPr>
            <p:spPr bwMode="auto">
              <a:xfrm>
                <a:off x="9716837" y="5761253"/>
                <a:ext cx="193964"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100" dirty="0">
                    <a:latin typeface="Times New Roman" panose="02020603050405020304" pitchFamily="18" charset="0"/>
                    <a:cs typeface="Times New Roman" panose="02020603050405020304" pitchFamily="18" charset="0"/>
                  </a:rPr>
                  <a:t>O</a:t>
                </a:r>
              </a:p>
            </p:txBody>
          </p:sp>
        </p:grpSp>
      </p:grpSp>
      <p:sp>
        <p:nvSpPr>
          <p:cNvPr id="85" name="Line 16">
            <a:extLst>
              <a:ext uri="{FF2B5EF4-FFF2-40B4-BE49-F238E27FC236}">
                <a16:creationId xmlns:a16="http://schemas.microsoft.com/office/drawing/2014/main" id="{2F7B4A42-0F84-4C31-9CDE-10D5FBFE7FF6}"/>
              </a:ext>
            </a:extLst>
          </p:cNvPr>
          <p:cNvSpPr>
            <a:spLocks noChangeShapeType="1"/>
          </p:cNvSpPr>
          <p:nvPr/>
        </p:nvSpPr>
        <p:spPr bwMode="auto">
          <a:xfrm>
            <a:off x="9840867" y="4358379"/>
            <a:ext cx="0" cy="1353772"/>
          </a:xfrm>
          <a:prstGeom prst="line">
            <a:avLst/>
          </a:prstGeom>
          <a:noFill/>
          <a:ln w="38100">
            <a:solidFill>
              <a:srgbClr val="FF0000"/>
            </a:solidFill>
            <a:prstDash val="sysDash"/>
            <a:round/>
            <a:headEnd/>
            <a:tailEnd/>
          </a:ln>
          <a:extLst>
            <a:ext uri="{909E8E84-426E-40DD-AFC4-6F175D3DCCD1}">
              <a14:hiddenFill xmlns:a14="http://schemas.microsoft.com/office/drawing/2010/main">
                <a:noFill/>
              </a14:hiddenFill>
            </a:ext>
          </a:extLst>
        </p:spPr>
        <p:txBody>
          <a:bodyPr/>
          <a:lstStyle/>
          <a:p>
            <a:endParaRPr lang="en-US" sz="1612"/>
          </a:p>
        </p:txBody>
      </p:sp>
      <p:grpSp>
        <p:nvGrpSpPr>
          <p:cNvPr id="16" name="Group 15">
            <a:extLst>
              <a:ext uri="{FF2B5EF4-FFF2-40B4-BE49-F238E27FC236}">
                <a16:creationId xmlns:a16="http://schemas.microsoft.com/office/drawing/2014/main" id="{6A31722D-B819-4150-93E2-A961FB5CE358}"/>
              </a:ext>
            </a:extLst>
          </p:cNvPr>
          <p:cNvGrpSpPr/>
          <p:nvPr/>
        </p:nvGrpSpPr>
        <p:grpSpPr>
          <a:xfrm>
            <a:off x="9781879" y="4025361"/>
            <a:ext cx="334099" cy="419291"/>
            <a:chOff x="9828658" y="4139536"/>
            <a:chExt cx="334097" cy="419290"/>
          </a:xfrm>
        </p:grpSpPr>
        <p:sp>
          <p:nvSpPr>
            <p:cNvPr id="15" name="Oval 14">
              <a:extLst>
                <a:ext uri="{FF2B5EF4-FFF2-40B4-BE49-F238E27FC236}">
                  <a16:creationId xmlns:a16="http://schemas.microsoft.com/office/drawing/2014/main" id="{B5C7FFD4-EAF9-4C50-A9B9-500603A9077E}"/>
                </a:ext>
              </a:extLst>
            </p:cNvPr>
            <p:cNvSpPr/>
            <p:nvPr/>
          </p:nvSpPr>
          <p:spPr>
            <a:xfrm>
              <a:off x="9828658" y="4463576"/>
              <a:ext cx="95250" cy="952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12"/>
            </a:p>
          </p:txBody>
        </p:sp>
        <p:sp>
          <p:nvSpPr>
            <p:cNvPr id="79" name="Rectangle 18">
              <a:extLst>
                <a:ext uri="{FF2B5EF4-FFF2-40B4-BE49-F238E27FC236}">
                  <a16:creationId xmlns:a16="http://schemas.microsoft.com/office/drawing/2014/main" id="{C9541BA1-32F1-4240-8041-739E5DCA8518}"/>
                </a:ext>
              </a:extLst>
            </p:cNvPr>
            <p:cNvSpPr>
              <a:spLocks noChangeArrowheads="1"/>
            </p:cNvSpPr>
            <p:nvPr/>
          </p:nvSpPr>
          <p:spPr bwMode="auto">
            <a:xfrm>
              <a:off x="9923908" y="4139536"/>
              <a:ext cx="238847" cy="323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3333FF"/>
                  </a:solidFill>
                  <a:miter lim="800000"/>
                  <a:headEnd/>
                  <a:tailEnd/>
                </a14:hiddenLine>
              </a:ext>
            </a:extLst>
          </p:spPr>
          <p:txBody>
            <a:bodyPr wrap="none" lIns="0" tIns="0" rIns="0" bIns="0">
              <a:spAutoFit/>
            </a:bodyPr>
            <a:lstStyle/>
            <a:p>
              <a:r>
                <a:rPr lang="en-US" sz="2100" dirty="0">
                  <a:latin typeface="Times New Roman" panose="02020603050405020304" pitchFamily="18" charset="0"/>
                  <a:cs typeface="Times New Roman" panose="02020603050405020304" pitchFamily="18" charset="0"/>
                </a:rPr>
                <a:t>M</a:t>
              </a:r>
            </a:p>
          </p:txBody>
        </p:sp>
      </p:grpSp>
      <mc:AlternateContent xmlns:mc="http://schemas.openxmlformats.org/markup-compatibility/2006" xmlns:a14="http://schemas.microsoft.com/office/drawing/2010/main">
        <mc:Choice Requires="a14">
          <p:sp>
            <p:nvSpPr>
              <p:cNvPr id="3" name="Rectangle 2"/>
              <p:cNvSpPr/>
              <p:nvPr/>
            </p:nvSpPr>
            <p:spPr>
              <a:xfrm>
                <a:off x="424118" y="3856509"/>
                <a:ext cx="8243539" cy="1146211"/>
              </a:xfrm>
              <a:prstGeom prst="rect">
                <a:avLst/>
              </a:prstGeom>
            </p:spPr>
            <p:txBody>
              <a:bodyPr wrap="none">
                <a:spAutoFit/>
              </a:bodyPr>
              <a:lstStyle/>
              <a:p>
                <a:pPr>
                  <a:lnSpc>
                    <a:spcPct val="107000"/>
                  </a:lnSpc>
                </a:pPr>
                <a:r>
                  <a:rPr lang="en-US" sz="3200" dirty="0">
                    <a:latin typeface="Times New Roman" panose="02020603050405020304" pitchFamily="18" charset="0"/>
                    <a:ea typeface="Times New Roman" panose="02020603050405020304" pitchFamily="18" charset="0"/>
                    <a:cs typeface="Times New Roman" panose="02020603050405020304" pitchFamily="18" charset="0"/>
                  </a:rPr>
                  <a:t> Theo </a:t>
                </a:r>
                <a:r>
                  <a:rPr lang="en-US" sz="3200" dirty="0" err="1">
                    <a:latin typeface="Times New Roman" panose="02020603050405020304" pitchFamily="18" charset="0"/>
                    <a:ea typeface="Times New Roman" panose="02020603050405020304" pitchFamily="18" charset="0"/>
                    <a:cs typeface="Times New Roman" panose="02020603050405020304" pitchFamily="18" charset="0"/>
                  </a:rPr>
                  <a:t>giả</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cs typeface="Times New Roman" panose="02020603050405020304" pitchFamily="18" charset="0"/>
                  </a:rPr>
                  <a:t>thiết</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3200" i="1">
                        <a:latin typeface="Cambria Math"/>
                        <a:ea typeface="Times New Roman" panose="02020603050405020304" pitchFamily="18" charset="0"/>
                        <a:cs typeface="Times New Roman" panose="02020603050405020304" pitchFamily="18" charset="0"/>
                      </a:rPr>
                      <m:t>𝑆𝐴</m:t>
                    </m:r>
                  </m:oMath>
                </a14:m>
                <a:r>
                  <a:rPr lang="nl-NL" sz="32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nl-NL" sz="3200" i="1">
                        <a:latin typeface="Cambria Math" panose="02040503050406030204" pitchFamily="18" charset="0"/>
                        <a:ea typeface="Cambria Math" panose="02040503050406030204" pitchFamily="18" charset="0"/>
                        <a:cs typeface="Times New Roman" panose="02020603050405020304" pitchFamily="18" charset="0"/>
                      </a:rPr>
                      <m:t>⊥</m:t>
                    </m:r>
                    <m:d>
                      <m:dPr>
                        <m:ctrlPr>
                          <a:rPr lang="nl-NL" sz="3200" i="1">
                            <a:latin typeface="Cambria Math" panose="02040503050406030204" pitchFamily="18" charset="0"/>
                            <a:ea typeface="Cambria Math" panose="02040503050406030204" pitchFamily="18" charset="0"/>
                            <a:cs typeface="Times New Roman" panose="02020603050405020304" pitchFamily="18" charset="0"/>
                          </a:rPr>
                        </m:ctrlPr>
                      </m:dPr>
                      <m:e>
                        <m:r>
                          <a:rPr lang="en-US" sz="3200" i="1">
                            <a:latin typeface="Cambria Math"/>
                            <a:ea typeface="Cambria Math" panose="02040503050406030204" pitchFamily="18" charset="0"/>
                            <a:cs typeface="Times New Roman" panose="02020603050405020304" pitchFamily="18" charset="0"/>
                          </a:rPr>
                          <m:t>𝐴𝐵𝐶𝐷</m:t>
                        </m:r>
                      </m:e>
                    </m:d>
                  </m:oMath>
                </a14:m>
                <a:r>
                  <a:rPr lang="nl-NL" sz="32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en-US" sz="3200" i="1">
                        <a:latin typeface="Cambria Math"/>
                      </a:rPr>
                      <m:t>⇒</m:t>
                    </m:r>
                  </m:oMath>
                </a14:m>
                <a:r>
                  <a:rPr lang="nl-NL" sz="3200" dirty="0">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3200" i="1">
                        <a:latin typeface="Cambria Math"/>
                        <a:ea typeface="Times New Roman" panose="02020603050405020304" pitchFamily="18" charset="0"/>
                        <a:cs typeface="Times New Roman" panose="02020603050405020304" pitchFamily="18" charset="0"/>
                      </a:rPr>
                      <m:t>𝑂𝑀</m:t>
                    </m:r>
                  </m:oMath>
                </a14:m>
                <a:r>
                  <a:rPr lang="nl-NL" sz="3200" dirty="0">
                    <a:latin typeface="Times New Roman" panose="02020603050405020304" pitchFamily="18" charset="0"/>
                    <a:ea typeface="Calibri" panose="020F0502020204030204" pitchFamily="34" charset="0"/>
                    <a:cs typeface="Times New Roman" panose="02020603050405020304" pitchFamily="18" charset="0"/>
                  </a:rPr>
                  <a:t> </a:t>
                </a:r>
                <a14:m>
                  <m:oMath xmlns:m="http://schemas.openxmlformats.org/officeDocument/2006/math">
                    <m:r>
                      <a:rPr lang="nl-NL" sz="3200" i="1">
                        <a:latin typeface="Cambria Math" panose="02040503050406030204" pitchFamily="18" charset="0"/>
                        <a:ea typeface="Cambria Math" panose="02040503050406030204" pitchFamily="18" charset="0"/>
                        <a:cs typeface="Times New Roman" panose="02020603050405020304" pitchFamily="18" charset="0"/>
                      </a:rPr>
                      <m:t>⊥</m:t>
                    </m:r>
                    <m:d>
                      <m:dPr>
                        <m:ctrlPr>
                          <a:rPr lang="nl-NL" sz="3200" i="1">
                            <a:latin typeface="Cambria Math" panose="02040503050406030204" pitchFamily="18" charset="0"/>
                            <a:ea typeface="Cambria Math" panose="02040503050406030204" pitchFamily="18" charset="0"/>
                            <a:cs typeface="Times New Roman" panose="02020603050405020304" pitchFamily="18" charset="0"/>
                          </a:rPr>
                        </m:ctrlPr>
                      </m:dPr>
                      <m:e>
                        <m:r>
                          <a:rPr lang="en-US" sz="3200" i="1">
                            <a:latin typeface="Cambria Math"/>
                            <a:ea typeface="Cambria Math" panose="02040503050406030204" pitchFamily="18" charset="0"/>
                            <a:cs typeface="Times New Roman" panose="02020603050405020304" pitchFamily="18" charset="0"/>
                          </a:rPr>
                          <m:t>𝐴𝐵𝐶𝐷</m:t>
                        </m:r>
                      </m:e>
                    </m:d>
                  </m:oMath>
                </a14:m>
                <a:endParaRPr lang="nl-NL" sz="32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pPr>
                <a:r>
                  <a:rPr lang="nl-NL" sz="3200" dirty="0">
                    <a:latin typeface="Times New Roman" panose="02020603050405020304" pitchFamily="18" charset="0"/>
                    <a:ea typeface="Calibri" panose="020F0502020204030204" pitchFamily="34" charset="0"/>
                    <a:cs typeface="Times New Roman" panose="02020603050405020304" pitchFamily="18" charset="0"/>
                  </a:rPr>
                  <a:t>(theo tính chất 1a)</a:t>
                </a:r>
                <a:r>
                  <a:rPr lang="en-US" sz="3200" dirty="0">
                    <a:latin typeface="Times New Roman" panose="02020603050405020304" pitchFamily="18" charset="0"/>
                    <a:ea typeface="Calibri" panose="020F0502020204030204" pitchFamily="34" charset="0"/>
                    <a:cs typeface="Times New Roman" panose="02020603050405020304" pitchFamily="18" charset="0"/>
                  </a:rPr>
                  <a:t>.</a:t>
                </a:r>
                <a:endParaRPr lang="en-US" sz="3200" dirty="0">
                  <a:latin typeface="Times New Roman" panose="02020603050405020304" pitchFamily="18" charset="0"/>
                  <a:ea typeface="Times New Roman" panose="02020603050405020304" pitchFamily="18" charset="0"/>
                  <a:cs typeface="Times New Roman" panose="02020603050405020304" pitchFamily="18" charset="0"/>
                </a:endParaRPr>
              </a:p>
            </p:txBody>
          </p:sp>
        </mc:Choice>
        <mc:Fallback xmlns="">
          <p:sp>
            <p:nvSpPr>
              <p:cNvPr id="3" name="Rectangle 2"/>
              <p:cNvSpPr>
                <a:spLocks noRot="1" noChangeAspect="1" noMove="1" noResize="1" noEditPoints="1" noAdjustHandles="1" noChangeArrowheads="1" noChangeShapeType="1" noTextEdit="1"/>
              </p:cNvSpPr>
              <p:nvPr/>
            </p:nvSpPr>
            <p:spPr>
              <a:xfrm>
                <a:off x="424118" y="3856509"/>
                <a:ext cx="8243539" cy="1146211"/>
              </a:xfrm>
              <a:prstGeom prst="rect">
                <a:avLst/>
              </a:prstGeom>
              <a:blipFill>
                <a:blip r:embed="rId4"/>
                <a:stretch>
                  <a:fillRect l="-1923" t="-7447" b="-13298"/>
                </a:stretch>
              </a:blipFill>
            </p:spPr>
            <p:txBody>
              <a:bodyPr/>
              <a:lstStyle/>
              <a:p>
                <a:r>
                  <a:rPr lang="en-US">
                    <a:noFill/>
                  </a:rPr>
                  <a:t> </a:t>
                </a:r>
              </a:p>
            </p:txBody>
          </p:sp>
        </mc:Fallback>
      </mc:AlternateContent>
    </p:spTree>
    <p:extLst>
      <p:ext uri="{BB962C8B-B14F-4D97-AF65-F5344CB8AC3E}">
        <p14:creationId xmlns:p14="http://schemas.microsoft.com/office/powerpoint/2010/main" val="3624096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85"/>
                                        </p:tgtEl>
                                        <p:attrNameLst>
                                          <p:attrName>style.visibility</p:attrName>
                                        </p:attrNameLst>
                                      </p:cBhvr>
                                      <p:to>
                                        <p:strVal val="visible"/>
                                      </p:to>
                                    </p:set>
                                    <p:animEffect transition="in" filter="barn(inVertical)">
                                      <p:cBhvr>
                                        <p:cTn id="21" dur="500"/>
                                        <p:tgtEl>
                                          <p:spTgt spid="85"/>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94"/>
                                        </p:tgtEl>
                                        <p:attrNameLst>
                                          <p:attrName>style.visibility</p:attrName>
                                        </p:attrNameLst>
                                      </p:cBhvr>
                                      <p:to>
                                        <p:strVal val="visible"/>
                                      </p:to>
                                    </p:set>
                                    <p:animEffect transition="in" filter="wipe(left)">
                                      <p:cBhvr>
                                        <p:cTn id="26" dur="500"/>
                                        <p:tgtEl>
                                          <p:spTgt spid="94"/>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left)">
                                      <p:cBhvr>
                                        <p:cTn id="3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4" grpId="0"/>
      <p:bldP spid="85" grpId="0" animBg="1"/>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164892" y="539647"/>
            <a:ext cx="11862215" cy="5906742"/>
          </a:xfrm>
          <a:prstGeom prst="rect">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200000"/>
              </a:lnSpc>
            </a:pPr>
            <a:endParaRPr lang="fr-FR" sz="2800" b="1" dirty="0">
              <a:solidFill>
                <a:srgbClr val="000000"/>
              </a:solidFill>
              <a:latin typeface="Times New Roman" pitchFamily="18" charset="0"/>
              <a:ea typeface="Times New Roman"/>
              <a:cs typeface="Times New Roman" pitchFamily="18" charset="0"/>
            </a:endParaRPr>
          </a:p>
          <a:p>
            <a:endParaRPr lang="en-US" sz="28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a:p>
            <a:endParaRPr lang="en-US" sz="28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a:p>
            <a:endParaRPr lang="en-US" sz="28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a:p>
            <a:pPr>
              <a:lnSpc>
                <a:spcPct val="200000"/>
              </a:lnSpc>
            </a:pPr>
            <a:br>
              <a:rPr lang="en-US" sz="2800" dirty="0">
                <a:solidFill>
                  <a:prstClr val="black"/>
                </a:solidFill>
                <a:latin typeface="Times New Roman" panose="02020603050405020304" pitchFamily="18" charset="0"/>
                <a:ea typeface="Calibri" panose="020F0502020204030204" pitchFamily="34" charset="0"/>
              </a:rPr>
            </a:br>
            <a:endParaRPr lang="en-US" sz="2800" dirty="0">
              <a:solidFill>
                <a:prstClr val="black"/>
              </a:solidFill>
              <a:latin typeface="Times New Roman" panose="02020603050405020304" pitchFamily="18" charset="0"/>
              <a:ea typeface="Calibri" panose="020F0502020204030204" pitchFamily="34" charset="0"/>
            </a:endParaRPr>
          </a:p>
          <a:p>
            <a:pPr>
              <a:lnSpc>
                <a:spcPct val="200000"/>
              </a:lnSpc>
            </a:pPr>
            <a:endParaRPr lang="fr-FR" sz="2800" b="1" dirty="0">
              <a:solidFill>
                <a:prstClr val="black"/>
              </a:solidFill>
              <a:latin typeface="Times New Roman" pitchFamily="18" charset="0"/>
              <a:ea typeface="Times New Roman"/>
              <a:cs typeface="Times New Roman" pitchFamily="18" charset="0"/>
            </a:endParaRPr>
          </a:p>
        </p:txBody>
      </p:sp>
      <p:sp>
        <p:nvSpPr>
          <p:cNvPr id="2" name="Rectangle 1"/>
          <p:cNvSpPr/>
          <p:nvPr/>
        </p:nvSpPr>
        <p:spPr>
          <a:xfrm>
            <a:off x="0" y="0"/>
            <a:ext cx="12192000" cy="1063723"/>
          </a:xfrm>
          <a:prstGeom prst="rect">
            <a:avLst/>
          </a:prstGeom>
          <a:solidFill>
            <a:srgbClr val="FFFF00"/>
          </a:solidFill>
        </p:spPr>
        <p:style>
          <a:lnRef idx="2">
            <a:schemeClr val="accent6"/>
          </a:lnRef>
          <a:fillRef idx="1">
            <a:schemeClr val="lt1"/>
          </a:fillRef>
          <a:effectRef idx="0">
            <a:schemeClr val="accent6"/>
          </a:effectRef>
          <a:fontRef idx="minor">
            <a:schemeClr val="dk1"/>
          </a:fontRef>
        </p:style>
        <p:txBody>
          <a:bodyPr rtlCol="0" anchor="ctr"/>
          <a:lstStyle/>
          <a:p>
            <a:r>
              <a:rPr lang="en-US" sz="2400" b="1">
                <a:latin typeface="Times New Roman" panose="02020603050405020304" pitchFamily="18" charset="0"/>
                <a:cs typeface="Times New Roman" panose="02020603050405020304" pitchFamily="18" charset="0"/>
              </a:rPr>
              <a:t>II. KHOẢNG CÁCH GIỮA ĐƯỜNG THẲNG VÀ MẶT PHẲNG SONG SONG, KHOẢNG CÁCH GIỮA  HAI MẶT PHẲNG SONG SONG.</a:t>
            </a:r>
            <a:endParaRPr lang="en-US" sz="2400">
              <a:latin typeface="Times New Roman" panose="02020603050405020304" pitchFamily="18" charset="0"/>
              <a:cs typeface="Times New Roman" panose="02020603050405020304" pitchFamily="18" charset="0"/>
            </a:endParaRPr>
          </a:p>
          <a:p>
            <a:endParaRPr lang="en-US" sz="2400">
              <a:latin typeface="Times New Roman" panose="02020603050405020304" pitchFamily="18" charset="0"/>
              <a:cs typeface="Times New Roman" panose="02020603050405020304" pitchFamily="18" charset="0"/>
            </a:endParaRPr>
          </a:p>
        </p:txBody>
      </p:sp>
      <p:sp>
        <p:nvSpPr>
          <p:cNvPr id="16" name="Rectangle 4">
            <a:extLst>
              <a:ext uri="{FF2B5EF4-FFF2-40B4-BE49-F238E27FC236}">
                <a16:creationId xmlns:a16="http://schemas.microsoft.com/office/drawing/2014/main" id="{F5C103BB-1000-92FC-6ED0-CED7F6EEE3D8}"/>
              </a:ext>
            </a:extLst>
          </p:cNvPr>
          <p:cNvSpPr>
            <a:spLocks noChangeArrowheads="1"/>
          </p:cNvSpPr>
          <p:nvPr/>
        </p:nvSpPr>
        <p:spPr bwMode="auto">
          <a:xfrm>
            <a:off x="2321169" y="391237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20" name="Picture 13" descr="loihay">
            <a:extLst>
              <a:ext uri="{FF2B5EF4-FFF2-40B4-BE49-F238E27FC236}">
                <a16:creationId xmlns:a16="http://schemas.microsoft.com/office/drawing/2014/main" id="{1BFEF698-0C6D-CE21-E1FC-1829503816B9}"/>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64892" y="5461040"/>
            <a:ext cx="2425446" cy="1249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1">
            <a:extLst>
              <a:ext uri="{FF2B5EF4-FFF2-40B4-BE49-F238E27FC236}">
                <a16:creationId xmlns:a16="http://schemas.microsoft.com/office/drawing/2014/main" id="{5EC66EC9-7DEC-FC6B-6E31-58613457E246}"/>
              </a:ext>
            </a:extLst>
          </p:cNvPr>
          <p:cNvSpPr txBox="1"/>
          <p:nvPr/>
        </p:nvSpPr>
        <p:spPr>
          <a:xfrm>
            <a:off x="-1" y="1187610"/>
            <a:ext cx="11862215" cy="604909"/>
          </a:xfrm>
          <a:prstGeom prst="rect">
            <a:avLst/>
          </a:prstGeom>
          <a:noFill/>
        </p:spPr>
        <p:txBody>
          <a:bodyPr wrap="square">
            <a:spAutoFit/>
          </a:bodyPr>
          <a:lstStyle/>
          <a:p>
            <a:pPr>
              <a:lnSpc>
                <a:spcPct val="130000"/>
              </a:lnSpc>
              <a:spcAft>
                <a:spcPts val="1000"/>
              </a:spcAft>
            </a:pPr>
            <a:r>
              <a:rPr lang="en-US" sz="2800" b="1">
                <a:effectLst/>
                <a:latin typeface="Times New Roman" panose="02020603050405020304" pitchFamily="18" charset="0"/>
                <a:ea typeface="Calibri" panose="020F0502020204030204" pitchFamily="34" charset="0"/>
                <a:cs typeface="Times New Roman" panose="02020603050405020304" pitchFamily="18" charset="0"/>
              </a:rPr>
              <a:t>1. Khoảng cách giữa đường thẳng và mặt phẳng song song</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TextBox 12">
            <a:extLst>
              <a:ext uri="{FF2B5EF4-FFF2-40B4-BE49-F238E27FC236}">
                <a16:creationId xmlns:a16="http://schemas.microsoft.com/office/drawing/2014/main" id="{36E617FC-B106-396F-281E-AD89675EBF99}"/>
              </a:ext>
            </a:extLst>
          </p:cNvPr>
          <p:cNvSpPr txBox="1"/>
          <p:nvPr/>
        </p:nvSpPr>
        <p:spPr>
          <a:xfrm>
            <a:off x="164891" y="1907699"/>
            <a:ext cx="3366099" cy="523220"/>
          </a:xfrm>
          <a:prstGeom prst="rect">
            <a:avLst/>
          </a:prstGeom>
          <a:noFill/>
        </p:spPr>
        <p:txBody>
          <a:bodyPr wrap="square">
            <a:spAutoFit/>
          </a:bodyPr>
          <a:lstStyle/>
          <a:p>
            <a:r>
              <a:rPr lang="en-US" sz="2800" b="1">
                <a:effectLst/>
                <a:latin typeface="Times New Roman" panose="02020603050405020304" pitchFamily="18" charset="0"/>
                <a:ea typeface="Calibri" panose="020F0502020204030204" pitchFamily="34" charset="0"/>
              </a:rPr>
              <a:t>Định nghĩa</a:t>
            </a:r>
            <a:endParaRPr lang="en-US" sz="2800"/>
          </a:p>
        </p:txBody>
      </p:sp>
      <p:pic>
        <p:nvPicPr>
          <p:cNvPr id="6" name="Picture 5">
            <a:extLst>
              <a:ext uri="{FF2B5EF4-FFF2-40B4-BE49-F238E27FC236}">
                <a16:creationId xmlns:a16="http://schemas.microsoft.com/office/drawing/2014/main" id="{0EFB8939-A5B4-63BD-D503-84CA98F5F561}"/>
              </a:ext>
            </a:extLst>
          </p:cNvPr>
          <p:cNvPicPr>
            <a:picLocks noChangeAspect="1"/>
          </p:cNvPicPr>
          <p:nvPr/>
        </p:nvPicPr>
        <p:blipFill>
          <a:blip r:embed="rId5"/>
          <a:stretch>
            <a:fillRect/>
          </a:stretch>
        </p:blipFill>
        <p:spPr>
          <a:xfrm>
            <a:off x="164890" y="2609498"/>
            <a:ext cx="11856667" cy="1484346"/>
          </a:xfrm>
          <a:prstGeom prst="rect">
            <a:avLst/>
          </a:prstGeom>
        </p:spPr>
      </p:pic>
      <p:sp>
        <p:nvSpPr>
          <p:cNvPr id="7" name="Rectangle 2">
            <a:extLst>
              <a:ext uri="{FF2B5EF4-FFF2-40B4-BE49-F238E27FC236}">
                <a16:creationId xmlns:a16="http://schemas.microsoft.com/office/drawing/2014/main" id="{614BE661-C18F-F9C3-611B-E2BF4155C9FC}"/>
              </a:ext>
            </a:extLst>
          </p:cNvPr>
          <p:cNvSpPr>
            <a:spLocks noChangeArrowheads="1"/>
          </p:cNvSpPr>
          <p:nvPr/>
        </p:nvSpPr>
        <p:spPr bwMode="auto">
          <a:xfrm>
            <a:off x="4065563" y="361043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8" name="Object 7">
            <a:extLst>
              <a:ext uri="{FF2B5EF4-FFF2-40B4-BE49-F238E27FC236}">
                <a16:creationId xmlns:a16="http://schemas.microsoft.com/office/drawing/2014/main" id="{F4A07A63-DFEB-643B-EBE0-BEAA976C8CE9}"/>
              </a:ext>
            </a:extLst>
          </p:cNvPr>
          <p:cNvGraphicFramePr>
            <a:graphicFrameLocks noChangeAspect="1"/>
          </p:cNvGraphicFramePr>
          <p:nvPr>
            <p:extLst>
              <p:ext uri="{D42A27DB-BD31-4B8C-83A1-F6EECF244321}">
                <p14:modId xmlns:p14="http://schemas.microsoft.com/office/powerpoint/2010/main" val="1084483614"/>
              </p:ext>
            </p:extLst>
          </p:nvPr>
        </p:nvGraphicFramePr>
        <p:xfrm>
          <a:off x="4065563" y="3610435"/>
          <a:ext cx="4998622" cy="2835953"/>
        </p:xfrm>
        <a:graphic>
          <a:graphicData uri="http://schemas.openxmlformats.org/presentationml/2006/ole">
            <mc:AlternateContent xmlns:mc="http://schemas.openxmlformats.org/markup-compatibility/2006">
              <mc:Choice xmlns:v="urn:schemas-microsoft-com:vml" Requires="v">
                <p:oleObj spid="_x0000_s4102" r:id="rId6" imgW="1306982" imgH="1253911" progId="Visio.Drawing.11">
                  <p:embed/>
                </p:oleObj>
              </mc:Choice>
              <mc:Fallback>
                <p:oleObj r:id="rId6" imgW="1306982" imgH="1253911" progId="Visio.Drawing.11">
                  <p:embed/>
                  <p:pic>
                    <p:nvPicPr>
                      <p:cNvPr id="0" name="Object 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65563" y="3610435"/>
                        <a:ext cx="4998622" cy="2835953"/>
                      </a:xfrm>
                      <a:prstGeom prst="rect">
                        <a:avLst/>
                      </a:prstGeom>
                      <a:noFill/>
                    </p:spPr>
                  </p:pic>
                </p:oleObj>
              </mc:Fallback>
            </mc:AlternateContent>
          </a:graphicData>
        </a:graphic>
      </p:graphicFrame>
    </p:spTree>
    <p:extLst>
      <p:ext uri="{BB962C8B-B14F-4D97-AF65-F5344CB8AC3E}">
        <p14:creationId xmlns:p14="http://schemas.microsoft.com/office/powerpoint/2010/main" val="5151498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164892" y="539647"/>
            <a:ext cx="11862215" cy="5906742"/>
          </a:xfrm>
          <a:prstGeom prst="rect">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200000"/>
              </a:lnSpc>
            </a:pPr>
            <a:endParaRPr lang="fr-FR" sz="2800" b="1" dirty="0">
              <a:solidFill>
                <a:srgbClr val="000000"/>
              </a:solidFill>
              <a:latin typeface="Times New Roman" pitchFamily="18" charset="0"/>
              <a:ea typeface="Times New Roman"/>
              <a:cs typeface="Times New Roman" pitchFamily="18" charset="0"/>
            </a:endParaRPr>
          </a:p>
          <a:p>
            <a:endParaRPr lang="en-US" sz="28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a:p>
            <a:endParaRPr lang="en-US" sz="28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a:p>
            <a:endParaRPr lang="en-US" sz="28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a:p>
            <a:pPr>
              <a:lnSpc>
                <a:spcPct val="200000"/>
              </a:lnSpc>
            </a:pPr>
            <a:br>
              <a:rPr lang="en-US" sz="2800" dirty="0">
                <a:solidFill>
                  <a:prstClr val="black"/>
                </a:solidFill>
                <a:latin typeface="Times New Roman" panose="02020603050405020304" pitchFamily="18" charset="0"/>
                <a:ea typeface="Calibri" panose="020F0502020204030204" pitchFamily="34" charset="0"/>
              </a:rPr>
            </a:br>
            <a:endParaRPr lang="en-US" sz="2800" dirty="0">
              <a:solidFill>
                <a:prstClr val="black"/>
              </a:solidFill>
              <a:latin typeface="Times New Roman" panose="02020603050405020304" pitchFamily="18" charset="0"/>
              <a:ea typeface="Calibri" panose="020F0502020204030204" pitchFamily="34" charset="0"/>
            </a:endParaRPr>
          </a:p>
          <a:p>
            <a:pPr>
              <a:lnSpc>
                <a:spcPct val="200000"/>
              </a:lnSpc>
            </a:pPr>
            <a:endParaRPr lang="fr-FR" sz="2800" b="1" dirty="0">
              <a:solidFill>
                <a:prstClr val="black"/>
              </a:solidFill>
              <a:latin typeface="Times New Roman" pitchFamily="18" charset="0"/>
              <a:ea typeface="Times New Roman"/>
              <a:cs typeface="Times New Roman" pitchFamily="18" charset="0"/>
            </a:endParaRPr>
          </a:p>
        </p:txBody>
      </p:sp>
      <p:pic>
        <p:nvPicPr>
          <p:cNvPr id="20" name="Picture 13" descr="loihay">
            <a:extLst>
              <a:ext uri="{FF2B5EF4-FFF2-40B4-BE49-F238E27FC236}">
                <a16:creationId xmlns:a16="http://schemas.microsoft.com/office/drawing/2014/main" id="{1BFEF698-0C6D-CE21-E1FC-1829503816B9}"/>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64892" y="5461040"/>
            <a:ext cx="2425446" cy="1249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Box 12">
            <a:extLst>
              <a:ext uri="{FF2B5EF4-FFF2-40B4-BE49-F238E27FC236}">
                <a16:creationId xmlns:a16="http://schemas.microsoft.com/office/drawing/2014/main" id="{36E617FC-B106-396F-281E-AD89675EBF99}"/>
              </a:ext>
            </a:extLst>
          </p:cNvPr>
          <p:cNvSpPr txBox="1"/>
          <p:nvPr/>
        </p:nvSpPr>
        <p:spPr>
          <a:xfrm>
            <a:off x="0" y="95246"/>
            <a:ext cx="3366099" cy="523220"/>
          </a:xfrm>
          <a:prstGeom prst="rect">
            <a:avLst/>
          </a:prstGeom>
          <a:noFill/>
        </p:spPr>
        <p:txBody>
          <a:bodyPr wrap="square">
            <a:spAutoFit/>
          </a:bodyPr>
          <a:lstStyle/>
          <a:p>
            <a:r>
              <a:rPr lang="en-US" sz="2800" b="1">
                <a:effectLst/>
                <a:latin typeface="Times New Roman" panose="02020603050405020304" pitchFamily="18" charset="0"/>
                <a:ea typeface="Calibri" panose="020F0502020204030204" pitchFamily="34" charset="0"/>
              </a:rPr>
              <a:t>Định nghĩa</a:t>
            </a:r>
            <a:endParaRPr lang="en-US" sz="2800"/>
          </a:p>
        </p:txBody>
      </p:sp>
      <p:pic>
        <p:nvPicPr>
          <p:cNvPr id="6" name="Picture 5">
            <a:extLst>
              <a:ext uri="{FF2B5EF4-FFF2-40B4-BE49-F238E27FC236}">
                <a16:creationId xmlns:a16="http://schemas.microsoft.com/office/drawing/2014/main" id="{0EFB8939-A5B4-63BD-D503-84CA98F5F561}"/>
              </a:ext>
            </a:extLst>
          </p:cNvPr>
          <p:cNvPicPr>
            <a:picLocks noChangeAspect="1"/>
          </p:cNvPicPr>
          <p:nvPr/>
        </p:nvPicPr>
        <p:blipFill>
          <a:blip r:embed="rId5"/>
          <a:stretch>
            <a:fillRect/>
          </a:stretch>
        </p:blipFill>
        <p:spPr>
          <a:xfrm>
            <a:off x="0" y="676711"/>
            <a:ext cx="11856667" cy="1484346"/>
          </a:xfrm>
          <a:prstGeom prst="rect">
            <a:avLst/>
          </a:prstGeom>
        </p:spPr>
      </p:pic>
      <p:sp>
        <p:nvSpPr>
          <p:cNvPr id="7" name="Rectangle 2">
            <a:extLst>
              <a:ext uri="{FF2B5EF4-FFF2-40B4-BE49-F238E27FC236}">
                <a16:creationId xmlns:a16="http://schemas.microsoft.com/office/drawing/2014/main" id="{614BE661-C18F-F9C3-611B-E2BF4155C9FC}"/>
              </a:ext>
            </a:extLst>
          </p:cNvPr>
          <p:cNvSpPr>
            <a:spLocks noChangeArrowheads="1"/>
          </p:cNvSpPr>
          <p:nvPr/>
        </p:nvSpPr>
        <p:spPr bwMode="auto">
          <a:xfrm>
            <a:off x="4065563" y="361043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4" name="Picture 3">
            <a:extLst>
              <a:ext uri="{FF2B5EF4-FFF2-40B4-BE49-F238E27FC236}">
                <a16:creationId xmlns:a16="http://schemas.microsoft.com/office/drawing/2014/main" id="{3CB83DFD-4B9E-6EA2-A608-FA54236B09B4}"/>
              </a:ext>
            </a:extLst>
          </p:cNvPr>
          <p:cNvPicPr>
            <a:picLocks noChangeAspect="1"/>
          </p:cNvPicPr>
          <p:nvPr/>
        </p:nvPicPr>
        <p:blipFill>
          <a:blip r:embed="rId6"/>
          <a:stretch>
            <a:fillRect/>
          </a:stretch>
        </p:blipFill>
        <p:spPr>
          <a:xfrm>
            <a:off x="0" y="1998978"/>
            <a:ext cx="11322803" cy="1611457"/>
          </a:xfrm>
          <a:prstGeom prst="rect">
            <a:avLst/>
          </a:prstGeom>
        </p:spPr>
      </p:pic>
      <p:sp>
        <p:nvSpPr>
          <p:cNvPr id="11" name="Rectangle 6">
            <a:extLst>
              <a:ext uri="{FF2B5EF4-FFF2-40B4-BE49-F238E27FC236}">
                <a16:creationId xmlns:a16="http://schemas.microsoft.com/office/drawing/2014/main" id="{8BDB0793-AB48-411F-6B80-23F724B484F5}"/>
              </a:ext>
            </a:extLst>
          </p:cNvPr>
          <p:cNvSpPr>
            <a:spLocks noChangeArrowheads="1"/>
          </p:cNvSpPr>
          <p:nvPr/>
        </p:nvSpPr>
        <p:spPr bwMode="auto">
          <a:xfrm>
            <a:off x="3027338" y="3483324"/>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4" name="Object 13">
            <a:extLst>
              <a:ext uri="{FF2B5EF4-FFF2-40B4-BE49-F238E27FC236}">
                <a16:creationId xmlns:a16="http://schemas.microsoft.com/office/drawing/2014/main" id="{11AB8D03-E776-6F20-F9C2-16CABC05D580}"/>
              </a:ext>
            </a:extLst>
          </p:cNvPr>
          <p:cNvGraphicFramePr>
            <a:graphicFrameLocks noChangeAspect="1"/>
          </p:cNvGraphicFramePr>
          <p:nvPr>
            <p:extLst>
              <p:ext uri="{D42A27DB-BD31-4B8C-83A1-F6EECF244321}">
                <p14:modId xmlns:p14="http://schemas.microsoft.com/office/powerpoint/2010/main" val="3620563393"/>
              </p:ext>
            </p:extLst>
          </p:nvPr>
        </p:nvGraphicFramePr>
        <p:xfrm>
          <a:off x="4472439" y="3429000"/>
          <a:ext cx="4037139" cy="3277861"/>
        </p:xfrm>
        <a:graphic>
          <a:graphicData uri="http://schemas.openxmlformats.org/presentationml/2006/ole">
            <mc:AlternateContent xmlns:mc="http://schemas.openxmlformats.org/markup-compatibility/2006">
              <mc:Choice xmlns:v="urn:schemas-microsoft-com:vml" Requires="v">
                <p:oleObj spid="_x0000_s5129" r:id="rId7" imgW="1567703" imgH="1532678" progId="Visio.Drawing.11">
                  <p:embed/>
                </p:oleObj>
              </mc:Choice>
              <mc:Fallback>
                <p:oleObj r:id="rId7" imgW="1567703" imgH="1532678" progId="Visio.Drawing.11">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472439" y="3429000"/>
                        <a:ext cx="4037139" cy="3277861"/>
                      </a:xfrm>
                      <a:prstGeom prst="rect">
                        <a:avLst/>
                      </a:prstGeom>
                      <a:noFill/>
                    </p:spPr>
                  </p:pic>
                </p:oleObj>
              </mc:Fallback>
            </mc:AlternateContent>
          </a:graphicData>
        </a:graphic>
      </p:graphicFrame>
    </p:spTree>
    <p:extLst>
      <p:ext uri="{BB962C8B-B14F-4D97-AF65-F5344CB8AC3E}">
        <p14:creationId xmlns:p14="http://schemas.microsoft.com/office/powerpoint/2010/main" val="42562358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a:extLst>
              <a:ext uri="{FF2B5EF4-FFF2-40B4-BE49-F238E27FC236}">
                <a16:creationId xmlns:a16="http://schemas.microsoft.com/office/drawing/2014/main" id="{C0900583-4CD5-9F96-D7F3-A6245C7668BB}"/>
              </a:ext>
            </a:extLst>
          </p:cNvPr>
          <p:cNvSpPr txBox="1"/>
          <p:nvPr/>
        </p:nvSpPr>
        <p:spPr>
          <a:xfrm>
            <a:off x="-1" y="190006"/>
            <a:ext cx="11830929" cy="604909"/>
          </a:xfrm>
          <a:prstGeom prst="rect">
            <a:avLst/>
          </a:prstGeom>
          <a:noFill/>
        </p:spPr>
        <p:txBody>
          <a:bodyPr wrap="square">
            <a:spAutoFit/>
          </a:bodyPr>
          <a:lstStyle/>
          <a:p>
            <a:pPr>
              <a:lnSpc>
                <a:spcPct val="130000"/>
              </a:lnSpc>
              <a:spcAft>
                <a:spcPts val="1000"/>
              </a:spcAft>
            </a:pPr>
            <a:r>
              <a:rPr lang="en-US" sz="2800" b="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2. Khoảng cách giữa hai mặt phẳng song song </a:t>
            </a:r>
            <a:endParaRPr lang="en-US" sz="280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4" name="Picture 23">
            <a:extLst>
              <a:ext uri="{FF2B5EF4-FFF2-40B4-BE49-F238E27FC236}">
                <a16:creationId xmlns:a16="http://schemas.microsoft.com/office/drawing/2014/main" id="{9BD6A3CD-B7A2-DC94-86E8-960428D610AC}"/>
              </a:ext>
            </a:extLst>
          </p:cNvPr>
          <p:cNvPicPr>
            <a:picLocks noChangeAspect="1"/>
          </p:cNvPicPr>
          <p:nvPr/>
        </p:nvPicPr>
        <p:blipFill>
          <a:blip r:embed="rId3"/>
          <a:stretch>
            <a:fillRect/>
          </a:stretch>
        </p:blipFill>
        <p:spPr>
          <a:xfrm>
            <a:off x="-1" y="808984"/>
            <a:ext cx="12022740" cy="2084438"/>
          </a:xfrm>
          <a:prstGeom prst="rect">
            <a:avLst/>
          </a:prstGeom>
        </p:spPr>
      </p:pic>
      <p:pic>
        <p:nvPicPr>
          <p:cNvPr id="26" name="Picture 25">
            <a:extLst>
              <a:ext uri="{FF2B5EF4-FFF2-40B4-BE49-F238E27FC236}">
                <a16:creationId xmlns:a16="http://schemas.microsoft.com/office/drawing/2014/main" id="{9FF8CF87-A598-5F83-1B3E-99A30B40D970}"/>
              </a:ext>
            </a:extLst>
          </p:cNvPr>
          <p:cNvPicPr>
            <a:picLocks noChangeAspect="1"/>
          </p:cNvPicPr>
          <p:nvPr/>
        </p:nvPicPr>
        <p:blipFill>
          <a:blip r:embed="rId4"/>
          <a:stretch>
            <a:fillRect/>
          </a:stretch>
        </p:blipFill>
        <p:spPr>
          <a:xfrm>
            <a:off x="3967542" y="2916682"/>
            <a:ext cx="4824765" cy="3413017"/>
          </a:xfrm>
          <a:prstGeom prst="rect">
            <a:avLst/>
          </a:prstGeom>
        </p:spPr>
      </p:pic>
    </p:spTree>
    <p:extLst>
      <p:ext uri="{BB962C8B-B14F-4D97-AF65-F5344CB8AC3E}">
        <p14:creationId xmlns:p14="http://schemas.microsoft.com/office/powerpoint/2010/main" val="173610904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52988E1E-6CBF-5924-82DF-3340DA2C4264}"/>
              </a:ext>
            </a:extLst>
          </p:cNvPr>
          <p:cNvSpPr txBox="1"/>
          <p:nvPr/>
        </p:nvSpPr>
        <p:spPr>
          <a:xfrm>
            <a:off x="249701" y="313774"/>
            <a:ext cx="11693770" cy="1724190"/>
          </a:xfrm>
          <a:prstGeom prst="rect">
            <a:avLst/>
          </a:prstGeom>
          <a:noFill/>
        </p:spPr>
        <p:txBody>
          <a:bodyPr wrap="square">
            <a:spAutoFit/>
          </a:bodyPr>
          <a:lstStyle/>
          <a:p>
            <a:pPr algn="just">
              <a:lnSpc>
                <a:spcPct val="115000"/>
              </a:lnSpc>
              <a:spcAft>
                <a:spcPts val="1000"/>
              </a:spcAft>
              <a:tabLst>
                <a:tab pos="1208405" algn="l"/>
                <a:tab pos="3108960" algn="ctr"/>
              </a:tabLst>
            </a:pPr>
            <a:r>
              <a:rPr lang="es-ES" sz="2800" b="1">
                <a:solidFill>
                  <a:srgbClr val="FF0000"/>
                </a:solidFill>
                <a:latin typeface="Times New Roman" panose="02020603050405020304" pitchFamily="18" charset="0"/>
                <a:ea typeface="Calibri" panose="020F0502020204030204" pitchFamily="34" charset="0"/>
                <a:cs typeface="Times New Roman" panose="02020603050405020304" pitchFamily="18" charset="0"/>
              </a:rPr>
              <a:t>III</a:t>
            </a:r>
            <a:r>
              <a:rPr lang="es-ES" sz="2800" b="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ĐƯỜNG VUÔNG GÓC CHUNG VÀ KHOẢNG CÁCH GIỮA  HAI ĐƯỜNG THẲNG CHÉO NHAU</a:t>
            </a:r>
            <a:endParaRPr lang="en-US" sz="280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30000"/>
              </a:lnSpc>
              <a:spcAft>
                <a:spcPts val="1000"/>
              </a:spcAft>
            </a:pPr>
            <a:r>
              <a:rPr lang="en-US" sz="2800" b="1">
                <a:effectLst/>
                <a:latin typeface="Times New Roman" panose="02020603050405020304" pitchFamily="18" charset="0"/>
                <a:ea typeface="Calibri" panose="020F0502020204030204" pitchFamily="34" charset="0"/>
                <a:cs typeface="Times New Roman" panose="02020603050405020304" pitchFamily="18" charset="0"/>
              </a:rPr>
              <a:t>1.</a:t>
            </a:r>
            <a:r>
              <a:rPr lang="en-US" sz="2800">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a:effectLst/>
                <a:latin typeface="Times New Roman" panose="02020603050405020304" pitchFamily="18" charset="0"/>
                <a:ea typeface="Calibri" panose="020F0502020204030204" pitchFamily="34" charset="0"/>
                <a:cs typeface="Times New Roman" panose="02020603050405020304" pitchFamily="18" charset="0"/>
              </a:rPr>
              <a:t>Định nghĩa</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 name="Picture 7">
            <a:extLst>
              <a:ext uri="{FF2B5EF4-FFF2-40B4-BE49-F238E27FC236}">
                <a16:creationId xmlns:a16="http://schemas.microsoft.com/office/drawing/2014/main" id="{095B919A-C37E-5F62-0065-89A34836C214}"/>
              </a:ext>
            </a:extLst>
          </p:cNvPr>
          <p:cNvPicPr>
            <a:picLocks noChangeAspect="1"/>
          </p:cNvPicPr>
          <p:nvPr/>
        </p:nvPicPr>
        <p:blipFill>
          <a:blip r:embed="rId4"/>
          <a:stretch>
            <a:fillRect/>
          </a:stretch>
        </p:blipFill>
        <p:spPr>
          <a:xfrm>
            <a:off x="249700" y="2181051"/>
            <a:ext cx="11632833" cy="2264340"/>
          </a:xfrm>
          <a:prstGeom prst="rect">
            <a:avLst/>
          </a:prstGeom>
        </p:spPr>
      </p:pic>
      <p:sp>
        <p:nvSpPr>
          <p:cNvPr id="9" name="Rectangle 5">
            <a:extLst>
              <a:ext uri="{FF2B5EF4-FFF2-40B4-BE49-F238E27FC236}">
                <a16:creationId xmlns:a16="http://schemas.microsoft.com/office/drawing/2014/main" id="{6F11E716-E22B-BFB1-D03D-798382727672}"/>
              </a:ext>
            </a:extLst>
          </p:cNvPr>
          <p:cNvSpPr>
            <a:spLocks noChangeArrowheads="1"/>
          </p:cNvSpPr>
          <p:nvPr/>
        </p:nvSpPr>
        <p:spPr bwMode="auto">
          <a:xfrm>
            <a:off x="2377440" y="458847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0" name="Object 9">
            <a:extLst>
              <a:ext uri="{FF2B5EF4-FFF2-40B4-BE49-F238E27FC236}">
                <a16:creationId xmlns:a16="http://schemas.microsoft.com/office/drawing/2014/main" id="{98F99238-E3EC-51C5-9556-0039CA95968A}"/>
              </a:ext>
            </a:extLst>
          </p:cNvPr>
          <p:cNvGraphicFramePr>
            <a:graphicFrameLocks noChangeAspect="1"/>
          </p:cNvGraphicFramePr>
          <p:nvPr>
            <p:extLst>
              <p:ext uri="{D42A27DB-BD31-4B8C-83A1-F6EECF244321}">
                <p14:modId xmlns:p14="http://schemas.microsoft.com/office/powerpoint/2010/main" val="208841848"/>
              </p:ext>
            </p:extLst>
          </p:nvPr>
        </p:nvGraphicFramePr>
        <p:xfrm>
          <a:off x="2377439" y="4588478"/>
          <a:ext cx="4234375" cy="2178260"/>
        </p:xfrm>
        <a:graphic>
          <a:graphicData uri="http://schemas.openxmlformats.org/presentationml/2006/ole">
            <mc:AlternateContent xmlns:mc="http://schemas.openxmlformats.org/markup-compatibility/2006">
              <mc:Choice xmlns:v="urn:schemas-microsoft-com:vml" Requires="v">
                <p:oleObj spid="_x0000_s7174" r:id="rId5" imgW="1667005" imgH="1156375" progId="Visio.Drawing.11">
                  <p:embed/>
                </p:oleObj>
              </mc:Choice>
              <mc:Fallback>
                <p:oleObj r:id="rId5" imgW="1667005" imgH="1156375" progId="Visio.Drawing.11">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77439" y="4588478"/>
                        <a:ext cx="4234375" cy="2178260"/>
                      </a:xfrm>
                      <a:prstGeom prst="rect">
                        <a:avLst/>
                      </a:prstGeom>
                      <a:noFill/>
                    </p:spPr>
                  </p:pic>
                </p:oleObj>
              </mc:Fallback>
            </mc:AlternateContent>
          </a:graphicData>
        </a:graphic>
      </p:graphicFrame>
    </p:spTree>
    <p:extLst>
      <p:ext uri="{BB962C8B-B14F-4D97-AF65-F5344CB8AC3E}">
        <p14:creationId xmlns:p14="http://schemas.microsoft.com/office/powerpoint/2010/main" val="361632306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52988E1E-6CBF-5924-82DF-3340DA2C4264}"/>
              </a:ext>
            </a:extLst>
          </p:cNvPr>
          <p:cNvSpPr txBox="1"/>
          <p:nvPr/>
        </p:nvSpPr>
        <p:spPr>
          <a:xfrm>
            <a:off x="249701" y="313774"/>
            <a:ext cx="11693770" cy="1051955"/>
          </a:xfrm>
          <a:prstGeom prst="rect">
            <a:avLst/>
          </a:prstGeom>
          <a:noFill/>
        </p:spPr>
        <p:txBody>
          <a:bodyPr wrap="square">
            <a:spAutoFit/>
          </a:bodyPr>
          <a:lstStyle/>
          <a:p>
            <a:pPr algn="just">
              <a:lnSpc>
                <a:spcPct val="115000"/>
              </a:lnSpc>
              <a:spcAft>
                <a:spcPts val="1000"/>
              </a:spcAft>
              <a:tabLst>
                <a:tab pos="1208405" algn="l"/>
                <a:tab pos="3108960" algn="ctr"/>
              </a:tabLst>
            </a:pPr>
            <a:r>
              <a:rPr lang="es-ES" sz="2800" b="1">
                <a:solidFill>
                  <a:srgbClr val="FF0000"/>
                </a:solidFill>
                <a:latin typeface="Times New Roman" panose="02020603050405020304" pitchFamily="18" charset="0"/>
                <a:ea typeface="Calibri" panose="020F0502020204030204" pitchFamily="34" charset="0"/>
                <a:cs typeface="Times New Roman" panose="02020603050405020304" pitchFamily="18" charset="0"/>
              </a:rPr>
              <a:t>III</a:t>
            </a:r>
            <a:r>
              <a:rPr lang="es-ES" sz="2800" b="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ĐƯỜNG VUÔNG GÓC CHUNG VÀ KHOẢNG CÁCH GIỮA  HAI ĐƯỜNG THẲNG CHÉO NHAU</a:t>
            </a:r>
            <a:endParaRPr lang="en-US" sz="280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angle 5">
            <a:extLst>
              <a:ext uri="{FF2B5EF4-FFF2-40B4-BE49-F238E27FC236}">
                <a16:creationId xmlns:a16="http://schemas.microsoft.com/office/drawing/2014/main" id="{6F11E716-E22B-BFB1-D03D-798382727672}"/>
              </a:ext>
            </a:extLst>
          </p:cNvPr>
          <p:cNvSpPr>
            <a:spLocks noChangeArrowheads="1"/>
          </p:cNvSpPr>
          <p:nvPr/>
        </p:nvSpPr>
        <p:spPr bwMode="auto">
          <a:xfrm>
            <a:off x="2377440" y="458847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3" name="Picture 2">
            <a:extLst>
              <a:ext uri="{FF2B5EF4-FFF2-40B4-BE49-F238E27FC236}">
                <a16:creationId xmlns:a16="http://schemas.microsoft.com/office/drawing/2014/main" id="{88E93C5B-F0CD-C86D-32B4-FE932170C987}"/>
              </a:ext>
            </a:extLst>
          </p:cNvPr>
          <p:cNvPicPr>
            <a:picLocks noChangeAspect="1"/>
          </p:cNvPicPr>
          <p:nvPr/>
        </p:nvPicPr>
        <p:blipFill>
          <a:blip r:embed="rId3"/>
          <a:stretch>
            <a:fillRect/>
          </a:stretch>
        </p:blipFill>
        <p:spPr>
          <a:xfrm>
            <a:off x="242958" y="1473843"/>
            <a:ext cx="11984665" cy="1283425"/>
          </a:xfrm>
          <a:prstGeom prst="rect">
            <a:avLst/>
          </a:prstGeom>
        </p:spPr>
      </p:pic>
      <p:pic>
        <p:nvPicPr>
          <p:cNvPr id="5" name="Picture 4">
            <a:extLst>
              <a:ext uri="{FF2B5EF4-FFF2-40B4-BE49-F238E27FC236}">
                <a16:creationId xmlns:a16="http://schemas.microsoft.com/office/drawing/2014/main" id="{ABB1BC4F-5B69-32FA-33A3-433824E39EFB}"/>
              </a:ext>
            </a:extLst>
          </p:cNvPr>
          <p:cNvPicPr>
            <a:picLocks noChangeAspect="1"/>
          </p:cNvPicPr>
          <p:nvPr/>
        </p:nvPicPr>
        <p:blipFill>
          <a:blip r:embed="rId4"/>
          <a:stretch>
            <a:fillRect/>
          </a:stretch>
        </p:blipFill>
        <p:spPr>
          <a:xfrm>
            <a:off x="5523300" y="2269522"/>
            <a:ext cx="5505758" cy="4434028"/>
          </a:xfrm>
          <a:prstGeom prst="rect">
            <a:avLst/>
          </a:prstGeom>
        </p:spPr>
      </p:pic>
    </p:spTree>
    <p:extLst>
      <p:ext uri="{BB962C8B-B14F-4D97-AF65-F5344CB8AC3E}">
        <p14:creationId xmlns:p14="http://schemas.microsoft.com/office/powerpoint/2010/main" val="93939253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52988E1E-6CBF-5924-82DF-3340DA2C4264}"/>
              </a:ext>
            </a:extLst>
          </p:cNvPr>
          <p:cNvSpPr txBox="1"/>
          <p:nvPr/>
        </p:nvSpPr>
        <p:spPr>
          <a:xfrm>
            <a:off x="0" y="167746"/>
            <a:ext cx="11693770" cy="423834"/>
          </a:xfrm>
          <a:prstGeom prst="rect">
            <a:avLst/>
          </a:prstGeom>
          <a:noFill/>
        </p:spPr>
        <p:txBody>
          <a:bodyPr wrap="square">
            <a:spAutoFit/>
          </a:bodyPr>
          <a:lstStyle/>
          <a:p>
            <a:pPr algn="just">
              <a:lnSpc>
                <a:spcPct val="115000"/>
              </a:lnSpc>
              <a:spcAft>
                <a:spcPts val="1000"/>
              </a:spcAft>
              <a:tabLst>
                <a:tab pos="1208405" algn="l"/>
                <a:tab pos="3108960" algn="ctr"/>
              </a:tabLst>
            </a:pPr>
            <a:r>
              <a:rPr lang="es-ES" sz="2000" b="1">
                <a:solidFill>
                  <a:srgbClr val="FF0000"/>
                </a:solidFill>
                <a:latin typeface="Times New Roman" panose="02020603050405020304" pitchFamily="18" charset="0"/>
                <a:ea typeface="Calibri" panose="020F0502020204030204" pitchFamily="34" charset="0"/>
                <a:cs typeface="Times New Roman" panose="02020603050405020304" pitchFamily="18" charset="0"/>
              </a:rPr>
              <a:t>III</a:t>
            </a:r>
            <a:r>
              <a:rPr lang="es-ES" sz="2000" b="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ĐƯỜNG VUÔNG GÓC CHUNG VÀ KHOẢNG CÁCH GIỮA  HAI ĐƯỜNG THẲNG CHÉO NHAU</a:t>
            </a:r>
            <a:endParaRPr lang="en-US" sz="200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angle 5">
            <a:extLst>
              <a:ext uri="{FF2B5EF4-FFF2-40B4-BE49-F238E27FC236}">
                <a16:creationId xmlns:a16="http://schemas.microsoft.com/office/drawing/2014/main" id="{6F11E716-E22B-BFB1-D03D-798382727672}"/>
              </a:ext>
            </a:extLst>
          </p:cNvPr>
          <p:cNvSpPr>
            <a:spLocks noChangeArrowheads="1"/>
          </p:cNvSpPr>
          <p:nvPr/>
        </p:nvSpPr>
        <p:spPr bwMode="auto">
          <a:xfrm>
            <a:off x="2377440" y="458847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7" name="TextBox 6">
            <a:extLst>
              <a:ext uri="{FF2B5EF4-FFF2-40B4-BE49-F238E27FC236}">
                <a16:creationId xmlns:a16="http://schemas.microsoft.com/office/drawing/2014/main" id="{451B7EE4-D6E2-297F-CADA-B02B6CE5E727}"/>
              </a:ext>
            </a:extLst>
          </p:cNvPr>
          <p:cNvSpPr txBox="1"/>
          <p:nvPr/>
        </p:nvSpPr>
        <p:spPr>
          <a:xfrm>
            <a:off x="0" y="737123"/>
            <a:ext cx="11567161" cy="604909"/>
          </a:xfrm>
          <a:prstGeom prst="rect">
            <a:avLst/>
          </a:prstGeom>
          <a:noFill/>
        </p:spPr>
        <p:txBody>
          <a:bodyPr wrap="square">
            <a:spAutoFit/>
          </a:bodyPr>
          <a:lstStyle/>
          <a:p>
            <a:pPr>
              <a:lnSpc>
                <a:spcPct val="130000"/>
              </a:lnSpc>
              <a:spcAft>
                <a:spcPts val="1000"/>
              </a:spcAft>
            </a:pPr>
            <a:r>
              <a:rPr lang="en-US" sz="2800" b="1">
                <a:effectLst/>
                <a:latin typeface="Times New Roman" panose="02020603050405020304" pitchFamily="18" charset="0"/>
                <a:ea typeface="Calibri" panose="020F0502020204030204" pitchFamily="34" charset="0"/>
                <a:cs typeface="Times New Roman" panose="02020603050405020304" pitchFamily="18" charset="0"/>
              </a:rPr>
              <a:t>2. Cách tìm đường vuông góc chung của hai đường thẳng chéo nhau  </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 name="Picture 7">
            <a:extLst>
              <a:ext uri="{FF2B5EF4-FFF2-40B4-BE49-F238E27FC236}">
                <a16:creationId xmlns:a16="http://schemas.microsoft.com/office/drawing/2014/main" id="{7FC5098D-1BBC-02B8-7D59-B9C1F97F667E}"/>
              </a:ext>
            </a:extLst>
          </p:cNvPr>
          <p:cNvPicPr>
            <a:picLocks noChangeAspect="1"/>
          </p:cNvPicPr>
          <p:nvPr/>
        </p:nvPicPr>
        <p:blipFill>
          <a:blip r:embed="rId4"/>
          <a:stretch>
            <a:fillRect/>
          </a:stretch>
        </p:blipFill>
        <p:spPr>
          <a:xfrm>
            <a:off x="140091" y="1487575"/>
            <a:ext cx="11413587" cy="3844397"/>
          </a:xfrm>
          <a:prstGeom prst="rect">
            <a:avLst/>
          </a:prstGeom>
        </p:spPr>
      </p:pic>
      <p:sp>
        <p:nvSpPr>
          <p:cNvPr id="10" name="Rectangle 2">
            <a:extLst>
              <a:ext uri="{FF2B5EF4-FFF2-40B4-BE49-F238E27FC236}">
                <a16:creationId xmlns:a16="http://schemas.microsoft.com/office/drawing/2014/main" id="{8DAE7BE5-E017-105F-0B74-3AE0AA26FB98}"/>
              </a:ext>
            </a:extLst>
          </p:cNvPr>
          <p:cNvSpPr>
            <a:spLocks noChangeArrowheads="1"/>
          </p:cNvSpPr>
          <p:nvPr/>
        </p:nvSpPr>
        <p:spPr bwMode="auto">
          <a:xfrm>
            <a:off x="7934179" y="430831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1" name="Object 10">
            <a:extLst>
              <a:ext uri="{FF2B5EF4-FFF2-40B4-BE49-F238E27FC236}">
                <a16:creationId xmlns:a16="http://schemas.microsoft.com/office/drawing/2014/main" id="{E6D9AF70-941B-2736-F7E8-F0FA37BC7B51}"/>
              </a:ext>
            </a:extLst>
          </p:cNvPr>
          <p:cNvGraphicFramePr>
            <a:graphicFrameLocks noChangeAspect="1"/>
          </p:cNvGraphicFramePr>
          <p:nvPr>
            <p:extLst>
              <p:ext uri="{D42A27DB-BD31-4B8C-83A1-F6EECF244321}">
                <p14:modId xmlns:p14="http://schemas.microsoft.com/office/powerpoint/2010/main" val="4124622766"/>
              </p:ext>
            </p:extLst>
          </p:nvPr>
        </p:nvGraphicFramePr>
        <p:xfrm>
          <a:off x="7934179" y="4765515"/>
          <a:ext cx="3436827" cy="2062096"/>
        </p:xfrm>
        <a:graphic>
          <a:graphicData uri="http://schemas.openxmlformats.org/presentationml/2006/ole">
            <mc:AlternateContent xmlns:mc="http://schemas.openxmlformats.org/markup-compatibility/2006">
              <mc:Choice xmlns:v="urn:schemas-microsoft-com:vml" Requires="v">
                <p:oleObj spid="_x0000_s9219" r:id="rId5" imgW="2566918" imgH="1675898" progId="Visio.Drawing.11">
                  <p:embed/>
                </p:oleObj>
              </mc:Choice>
              <mc:Fallback>
                <p:oleObj r:id="rId5" imgW="2566918" imgH="1675898" progId="Visio.Drawing.11">
                  <p:embed/>
                  <p:pic>
                    <p:nvPicPr>
                      <p:cNvPr id="0" name="Object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34179" y="4765515"/>
                        <a:ext cx="3436827" cy="2062096"/>
                      </a:xfrm>
                      <a:prstGeom prst="rect">
                        <a:avLst/>
                      </a:prstGeom>
                      <a:noFill/>
                    </p:spPr>
                  </p:pic>
                </p:oleObj>
              </mc:Fallback>
            </mc:AlternateContent>
          </a:graphicData>
        </a:graphic>
      </p:graphicFrame>
    </p:spTree>
    <p:extLst>
      <p:ext uri="{BB962C8B-B14F-4D97-AF65-F5344CB8AC3E}">
        <p14:creationId xmlns:p14="http://schemas.microsoft.com/office/powerpoint/2010/main" val="301214313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02571" y="0"/>
            <a:ext cx="5124137" cy="533400"/>
          </a:xfrm>
          <a:prstGeom prst="rect">
            <a:avLst/>
          </a:prstGeom>
          <a:solidFill>
            <a:srgbClr val="FFFF00"/>
          </a:solidFill>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3200" b="1" dirty="0">
                <a:solidFill>
                  <a:srgbClr val="FF0000"/>
                </a:solidFill>
                <a:latin typeface="Times New Roman" pitchFamily="18" charset="0"/>
                <a:cs typeface="Times New Roman" pitchFamily="18" charset="0"/>
              </a:rPr>
              <a:t>BÀI 3: CẤP SỐ CỘNG</a:t>
            </a:r>
          </a:p>
        </p:txBody>
      </p:sp>
      <p:sp>
        <p:nvSpPr>
          <p:cNvPr id="3" name="Rectangle 2"/>
          <p:cNvSpPr/>
          <p:nvPr/>
        </p:nvSpPr>
        <p:spPr>
          <a:xfrm>
            <a:off x="402236" y="609600"/>
            <a:ext cx="8839200" cy="609600"/>
          </a:xfrm>
          <a:prstGeom prst="rect">
            <a:avLst/>
          </a:prstGeom>
          <a:noFill/>
          <a:ln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rgbClr val="FF0000"/>
                </a:solidFill>
                <a:latin typeface="Times New Roman" pitchFamily="18" charset="0"/>
                <a:cs typeface="Times New Roman" pitchFamily="18" charset="0"/>
              </a:rPr>
              <a:t>I. ĐỊNH NGHĨA</a:t>
            </a:r>
          </a:p>
        </p:txBody>
      </p:sp>
      <mc:AlternateContent xmlns:mc="http://schemas.openxmlformats.org/markup-compatibility/2006" xmlns:a14="http://schemas.microsoft.com/office/drawing/2010/main">
        <mc:Choice Requires="a14">
          <p:sp>
            <p:nvSpPr>
              <p:cNvPr id="4" name="Rectangle 3"/>
              <p:cNvSpPr/>
              <p:nvPr/>
            </p:nvSpPr>
            <p:spPr>
              <a:xfrm>
                <a:off x="74951" y="1219200"/>
                <a:ext cx="11915775" cy="5647859"/>
              </a:xfrm>
              <a:prstGeom prst="rect">
                <a:avLst/>
              </a:prstGeom>
            </p:spPr>
            <p:txBody>
              <a:bodyPr wrap="square">
                <a:spAutoFit/>
              </a:bodyPr>
              <a:lstStyle/>
              <a:p>
                <a:pPr marL="452438" marR="0" lvl="0" indent="-452438"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32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Cấp </a:t>
                </a:r>
                <a:r>
                  <a:rPr kumimoji="0" lang="en-US" sz="3200" b="1"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số</a:t>
                </a:r>
                <a:r>
                  <a:rPr kumimoji="0" lang="en-US" sz="32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b="1"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cộng</a:t>
                </a:r>
                <a:r>
                  <a:rPr kumimoji="0" lang="en-US" sz="32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b="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là</a:t>
                </a:r>
                <a:r>
                  <a:rPr kumimoji="0" lang="en-US" sz="32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u="sng"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một</a:t>
                </a:r>
                <a:r>
                  <a:rPr kumimoji="0" lang="en-US" sz="320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u="sng"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dãy</a:t>
                </a:r>
                <a:r>
                  <a:rPr kumimoji="0" lang="en-US" sz="320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u="sng"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số</a:t>
                </a:r>
                <a:r>
                  <a:rPr kumimoji="0" lang="en-US" sz="3200"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r>
                  <a:rPr kumimoji="0" lang="en-US" sz="320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hữu</a:t>
                </a:r>
                <a:r>
                  <a:rPr kumimoji="0" lang="en-US" sz="320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hạn</a:t>
                </a:r>
                <a:r>
                  <a:rPr kumimoji="0" lang="en-US" sz="320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hoặc</a:t>
                </a:r>
                <a:r>
                  <a:rPr kumimoji="0" lang="en-US" sz="320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vô</a:t>
                </a:r>
                <a:r>
                  <a:rPr kumimoji="0" lang="en-US" sz="320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hạn</a:t>
                </a:r>
                <a:r>
                  <a:rPr kumimoji="0" lang="en-US" sz="320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trong</a:t>
                </a:r>
                <a:r>
                  <a:rPr kumimoji="0" lang="en-US" sz="320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đó</a:t>
                </a:r>
                <a:r>
                  <a:rPr kumimoji="0" lang="en-US" sz="320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kể</a:t>
                </a:r>
                <a:r>
                  <a:rPr kumimoji="0" lang="en-US" sz="320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từ</a:t>
                </a:r>
                <a:r>
                  <a:rPr kumimoji="0" lang="en-US" sz="320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u="sng"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số</a:t>
                </a:r>
                <a:r>
                  <a:rPr kumimoji="0" lang="en-US" sz="320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u="sng"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hạng</a:t>
                </a:r>
                <a:r>
                  <a:rPr kumimoji="0" lang="en-US" sz="320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u="sng"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thứ</a:t>
                </a:r>
                <a:r>
                  <a:rPr kumimoji="0" lang="en-US" sz="320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u="sng"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hai</a:t>
                </a:r>
                <a:r>
                  <a:rPr kumimoji="0" lang="en-US" sz="320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mỗi</a:t>
                </a:r>
                <a:r>
                  <a:rPr kumimoji="0" lang="en-US" sz="320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số</a:t>
                </a:r>
                <a:r>
                  <a:rPr kumimoji="0" lang="en-US" sz="320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hạng</a:t>
                </a:r>
                <a:r>
                  <a:rPr kumimoji="0" lang="en-US" sz="320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đứng</a:t>
                </a:r>
                <a:r>
                  <a:rPr kumimoji="0" lang="en-US" sz="320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sau</a:t>
                </a:r>
                <a:r>
                  <a:rPr kumimoji="0" lang="en-US" sz="320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đều</a:t>
                </a:r>
                <a:r>
                  <a:rPr kumimoji="0" lang="en-US" sz="320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bằng</a:t>
                </a:r>
                <a:r>
                  <a:rPr kumimoji="0" lang="en-US" sz="320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số</a:t>
                </a:r>
                <a:r>
                  <a:rPr kumimoji="0" lang="en-US" sz="320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hạng</a:t>
                </a:r>
                <a:r>
                  <a:rPr kumimoji="0" lang="en-US" sz="320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đứng</a:t>
                </a:r>
                <a:r>
                  <a:rPr kumimoji="0" lang="en-US" sz="320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ngay</a:t>
                </a:r>
                <a:r>
                  <a:rPr kumimoji="0" lang="en-US" sz="320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trước</a:t>
                </a:r>
                <a:r>
                  <a:rPr kumimoji="0" lang="en-US" sz="320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u="none" strike="noStrike" kern="0" cap="none" spc="0" normalizeH="0" baseline="0" noProof="0" dirty="0" err="1">
                    <a:ln>
                      <a:noFill/>
                    </a:ln>
                    <a:effectLst/>
                    <a:uLnTx/>
                    <a:uFillTx/>
                    <a:latin typeface="Times New Roman" panose="02020603050405020304" pitchFamily="18" charset="0"/>
                    <a:cs typeface="Times New Roman" panose="02020603050405020304" pitchFamily="18" charset="0"/>
                  </a:rPr>
                  <a:t>nó</a:t>
                </a:r>
                <a:r>
                  <a:rPr kumimoji="0" lang="en-US" sz="320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 </a:t>
                </a:r>
                <a:r>
                  <a:rPr kumimoji="0" lang="en-US" sz="3200" u="none" strike="noStrike" kern="0" cap="none" spc="0" normalizeH="0" baseline="0" noProof="0" dirty="0" err="1">
                    <a:ln>
                      <a:noFill/>
                    </a:ln>
                    <a:effectLst/>
                    <a:uLnTx/>
                    <a:uFillTx/>
                    <a:latin typeface="Times New Roman" panose="02020603050405020304" pitchFamily="18" charset="0"/>
                    <a:cs typeface="Times New Roman" panose="02020603050405020304" pitchFamily="18" charset="0"/>
                  </a:rPr>
                  <a:t>cộng</a:t>
                </a:r>
                <a:r>
                  <a:rPr kumimoji="0" lang="en-US" sz="320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 </a:t>
                </a:r>
                <a:r>
                  <a:rPr kumimoji="0" lang="en-US" sz="320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với</a:t>
                </a:r>
                <a:r>
                  <a:rPr kumimoji="0" lang="en-US" sz="320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u="sng"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một</a:t>
                </a:r>
                <a:r>
                  <a:rPr kumimoji="0" lang="en-US" sz="320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u="sng" strike="noStrike" kern="0" cap="none" spc="0" normalizeH="0" baseline="0" noProof="0" dirty="0" err="1">
                    <a:ln>
                      <a:noFill/>
                    </a:ln>
                    <a:effectLst/>
                    <a:uLnTx/>
                    <a:uFillTx/>
                    <a:latin typeface="Times New Roman" panose="02020603050405020304" pitchFamily="18" charset="0"/>
                    <a:cs typeface="Times New Roman" panose="02020603050405020304" pitchFamily="18" charset="0"/>
                  </a:rPr>
                  <a:t>số</a:t>
                </a:r>
                <a:r>
                  <a:rPr kumimoji="0" lang="en-US" sz="3200" u="sng"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 </a:t>
                </a:r>
                <a:r>
                  <a:rPr kumimoji="0" lang="en-US" sz="3200" u="sng" strike="noStrike" kern="0" cap="none" spc="0" normalizeH="0" baseline="0" noProof="0" dirty="0" err="1">
                    <a:ln>
                      <a:noFill/>
                    </a:ln>
                    <a:effectLst/>
                    <a:uLnTx/>
                    <a:uFillTx/>
                    <a:latin typeface="Times New Roman" panose="02020603050405020304" pitchFamily="18" charset="0"/>
                    <a:cs typeface="Times New Roman" panose="02020603050405020304" pitchFamily="18" charset="0"/>
                  </a:rPr>
                  <a:t>không</a:t>
                </a:r>
                <a:r>
                  <a:rPr kumimoji="0" lang="en-US" sz="3200" u="sng"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 </a:t>
                </a:r>
                <a:r>
                  <a:rPr kumimoji="0" lang="en-US" sz="3200" u="sng" strike="noStrike" kern="0" cap="none" spc="0" normalizeH="0" baseline="0" noProof="0" dirty="0" err="1">
                    <a:ln>
                      <a:noFill/>
                    </a:ln>
                    <a:effectLst/>
                    <a:uLnTx/>
                    <a:uFillTx/>
                    <a:latin typeface="Times New Roman" panose="02020603050405020304" pitchFamily="18" charset="0"/>
                    <a:cs typeface="Times New Roman" panose="02020603050405020304" pitchFamily="18" charset="0"/>
                  </a:rPr>
                  <a:t>đổi</a:t>
                </a:r>
                <a:r>
                  <a:rPr kumimoji="0" lang="en-US" sz="3200"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 </a:t>
                </a:r>
                <a:r>
                  <a:rPr kumimoji="0" lang="en-US" sz="3200" u="none" strike="noStrike" kern="0" cap="none" spc="0" normalizeH="0" baseline="0" noProof="0" dirty="0">
                    <a:ln>
                      <a:noFill/>
                    </a:ln>
                    <a:effectLst/>
                    <a:uLnTx/>
                    <a:uFillTx/>
                    <a:latin typeface="Times New Roman" panose="02020603050405020304" pitchFamily="18" charset="0"/>
                    <a:cs typeface="Times New Roman" panose="02020603050405020304" pitchFamily="18" charset="0"/>
                  </a:rPr>
                  <a:t>d.</a:t>
                </a: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320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Số</a:t>
                </a:r>
                <a:r>
                  <a:rPr kumimoji="0" lang="en-US" sz="320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d </a:t>
                </a:r>
                <a:r>
                  <a:rPr kumimoji="0" lang="en-US" sz="320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được</a:t>
                </a:r>
                <a:r>
                  <a:rPr kumimoji="0" lang="en-US" sz="320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gọi</a:t>
                </a:r>
                <a:r>
                  <a:rPr kumimoji="0" lang="en-US" sz="320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là</a:t>
                </a:r>
                <a:r>
                  <a:rPr kumimoji="0" lang="en-US" sz="320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i="0" u="none" strike="noStrike" kern="0" cap="none" spc="0" normalizeH="0" baseline="0" noProof="0" dirty="0" err="1">
                    <a:ln>
                      <a:noFill/>
                    </a:ln>
                    <a:solidFill>
                      <a:srgbClr val="FF0000"/>
                    </a:solidFill>
                    <a:effectLst/>
                    <a:uLnTx/>
                    <a:uFillTx/>
                    <a:latin typeface="Times New Roman" panose="02020603050405020304" pitchFamily="18" charset="0"/>
                    <a:cs typeface="Times New Roman" panose="02020603050405020304" pitchFamily="18" charset="0"/>
                  </a:rPr>
                  <a:t>công</a:t>
                </a:r>
                <a:r>
                  <a:rPr kumimoji="0" lang="en-US" sz="3200"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 </a:t>
                </a:r>
                <a:r>
                  <a:rPr kumimoji="0" lang="en-US" sz="3200" i="0" u="none" strike="noStrike" kern="0" cap="none" spc="0" normalizeH="0" baseline="0" noProof="0" dirty="0" err="1">
                    <a:ln>
                      <a:noFill/>
                    </a:ln>
                    <a:solidFill>
                      <a:srgbClr val="FF0000"/>
                    </a:solidFill>
                    <a:effectLst/>
                    <a:uLnTx/>
                    <a:uFillTx/>
                    <a:latin typeface="Times New Roman" panose="02020603050405020304" pitchFamily="18" charset="0"/>
                    <a:cs typeface="Times New Roman" panose="02020603050405020304" pitchFamily="18" charset="0"/>
                  </a:rPr>
                  <a:t>sai</a:t>
                </a:r>
                <a:r>
                  <a:rPr kumimoji="0" lang="en-US" sz="3200"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 </a:t>
                </a:r>
                <a:r>
                  <a:rPr kumimoji="0" lang="en-US" sz="320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của</a:t>
                </a:r>
                <a:r>
                  <a:rPr kumimoji="0" lang="en-US" sz="320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cấp</a:t>
                </a:r>
                <a:r>
                  <a:rPr kumimoji="0" lang="en-US" sz="320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số</a:t>
                </a:r>
                <a:r>
                  <a:rPr kumimoji="0" lang="en-US" sz="320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cộng</a:t>
                </a:r>
                <a:r>
                  <a:rPr kumimoji="0" lang="en-US" sz="320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
                </a: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320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Nếu</a:t>
                </a:r>
                <a:r>
                  <a:rPr kumimoji="0" lang="en-US" sz="320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dãy</a:t>
                </a:r>
                <a:r>
                  <a:rPr kumimoji="0" lang="en-US" sz="3200" i="0" u="none" strike="noStrike" kern="0" cap="none" spc="0" normalizeH="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i="0" u="none" strike="noStrike" kern="0" cap="none" spc="0" normalizeH="0" noProof="0" dirty="0" err="1">
                    <a:ln>
                      <a:noFill/>
                    </a:ln>
                    <a:solidFill>
                      <a:prstClr val="black"/>
                    </a:solidFill>
                    <a:effectLst/>
                    <a:uLnTx/>
                    <a:uFillTx/>
                    <a:latin typeface="Times New Roman" panose="02020603050405020304" pitchFamily="18" charset="0"/>
                    <a:cs typeface="Times New Roman" panose="02020603050405020304" pitchFamily="18" charset="0"/>
                  </a:rPr>
                  <a:t>số</a:t>
                </a:r>
                <a:r>
                  <a:rPr kumimoji="0" lang="en-US" sz="3200" i="0" u="none" strike="noStrike" kern="0" cap="none" spc="0" normalizeH="0" noProof="0" dirty="0">
                    <a:ln>
                      <a:noFill/>
                    </a:ln>
                    <a:solidFill>
                      <a:prstClr val="black"/>
                    </a:solidFill>
                    <a:effectLst/>
                    <a:uLnTx/>
                    <a:uFillTx/>
                    <a:latin typeface="Times New Roman" panose="02020603050405020304" pitchFamily="18" charset="0"/>
                    <a:cs typeface="Times New Roman" panose="02020603050405020304" pitchFamily="18" charset="0"/>
                  </a:rPr>
                  <a:t> </a:t>
                </a:r>
                <a14:m>
                  <m:oMath xmlns:m="http://schemas.openxmlformats.org/officeDocument/2006/math">
                    <m:d>
                      <m:dPr>
                        <m:ctrlPr>
                          <a:rPr kumimoji="0" lang="en-US" sz="3200" i="1" u="none" strike="noStrike" kern="0" cap="none" spc="0" normalizeH="0" baseline="0" noProof="0">
                            <a:ln>
                              <a:noFill/>
                            </a:ln>
                            <a:solidFill>
                              <a:prstClr val="black"/>
                            </a:solidFill>
                            <a:effectLst/>
                            <a:uLnTx/>
                            <a:uFillTx/>
                            <a:latin typeface="Cambria Math" panose="02040503050406030204" pitchFamily="18" charset="0"/>
                          </a:rPr>
                        </m:ctrlPr>
                      </m:dPr>
                      <m:e>
                        <m:sSub>
                          <m:sSubPr>
                            <m:ctrlPr>
                              <a:rPr kumimoji="0" lang="en-US" sz="3200" i="1" u="none" strike="noStrike" kern="0" cap="none" spc="0" normalizeH="0" baseline="0" noProof="0">
                                <a:ln>
                                  <a:noFill/>
                                </a:ln>
                                <a:solidFill>
                                  <a:prstClr val="black"/>
                                </a:solidFill>
                                <a:effectLst/>
                                <a:uLnTx/>
                                <a:uFillTx/>
                                <a:latin typeface="Cambria Math" panose="02040503050406030204" pitchFamily="18" charset="0"/>
                              </a:rPr>
                            </m:ctrlPr>
                          </m:sSubPr>
                          <m:e>
                            <m:r>
                              <a:rPr kumimoji="0" lang="en-US" sz="3200" b="0" i="1" u="none" strike="noStrike" kern="0" cap="none" spc="0" normalizeH="0" baseline="0" noProof="0">
                                <a:ln>
                                  <a:noFill/>
                                </a:ln>
                                <a:solidFill>
                                  <a:prstClr val="black"/>
                                </a:solidFill>
                                <a:effectLst/>
                                <a:uLnTx/>
                                <a:uFillTx/>
                                <a:latin typeface="Cambria Math" panose="02040503050406030204" pitchFamily="18" charset="0"/>
                              </a:rPr>
                              <m:t>𝑢</m:t>
                            </m:r>
                          </m:e>
                          <m:sub>
                            <m:r>
                              <a:rPr kumimoji="0" lang="en-US" sz="3200" b="0" i="1" u="none" strike="noStrike" kern="0" cap="none" spc="0" normalizeH="0" baseline="0" noProof="0">
                                <a:ln>
                                  <a:noFill/>
                                </a:ln>
                                <a:solidFill>
                                  <a:prstClr val="black"/>
                                </a:solidFill>
                                <a:effectLst/>
                                <a:uLnTx/>
                                <a:uFillTx/>
                                <a:latin typeface="Cambria Math" panose="02040503050406030204" pitchFamily="18" charset="0"/>
                              </a:rPr>
                              <m:t>𝑛</m:t>
                            </m:r>
                          </m:sub>
                        </m:sSub>
                      </m:e>
                    </m:d>
                  </m:oMath>
                </a14:m>
                <a:r>
                  <a:rPr kumimoji="0" lang="en-US" sz="320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là</a:t>
                </a:r>
                <a:r>
                  <a:rPr kumimoji="0" lang="en-US" sz="320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cấp</a:t>
                </a:r>
                <a:r>
                  <a:rPr kumimoji="0" lang="en-US" sz="320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số</a:t>
                </a:r>
                <a:r>
                  <a:rPr kumimoji="0" lang="en-US" sz="320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cộng</a:t>
                </a:r>
                <a:r>
                  <a:rPr kumimoji="0" lang="en-US" sz="320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với</a:t>
                </a:r>
                <a:r>
                  <a:rPr kumimoji="0" lang="en-US" sz="320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công</a:t>
                </a:r>
                <a:r>
                  <a:rPr kumimoji="0" lang="en-US" sz="320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sai</a:t>
                </a:r>
                <a:r>
                  <a:rPr kumimoji="0" lang="en-US" sz="320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d </a:t>
                </a:r>
                <a:r>
                  <a:rPr kumimoji="0" lang="en-US" sz="320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thì</a:t>
                </a:r>
                <a:r>
                  <a:rPr kumimoji="0" lang="en-US" sz="320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R="0" lvl="0" algn="just" defTabSz="914400" eaLnBrk="1" fontAlgn="auto" latinLnBrk="0" hangingPunct="1">
                  <a:lnSpc>
                    <a:spcPct val="100000"/>
                  </a:lnSpc>
                  <a:spcBef>
                    <a:spcPts val="0"/>
                  </a:spcBef>
                  <a:spcAft>
                    <a:spcPts val="0"/>
                  </a:spcAft>
                  <a:buClrTx/>
                  <a:buSzTx/>
                  <a:tabLst/>
                  <a:defRPr/>
                </a:pPr>
                <a:endParaRPr kumimoji="0" lang="en-US" sz="32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R="0" lvl="0" algn="just" defTabSz="914400" eaLnBrk="1" fontAlgn="auto" latinLnBrk="0" hangingPunct="1">
                  <a:lnSpc>
                    <a:spcPct val="100000"/>
                  </a:lnSpc>
                  <a:spcBef>
                    <a:spcPts val="0"/>
                  </a:spcBef>
                  <a:spcAft>
                    <a:spcPts val="0"/>
                  </a:spcAft>
                  <a:buClrTx/>
                  <a:buSzTx/>
                  <a:tabLst/>
                  <a:defRPr/>
                </a:pPr>
                <a:endParaRPr kumimoji="0" lang="en-US" sz="3200" b="1" i="0" u="none" strike="noStrike" kern="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itchFamily="18" charset="0"/>
                  <a:cs typeface="Times New Roman" pitchFamily="18" charset="0"/>
                </a:endParaRPr>
              </a:p>
              <a:p>
                <a:pPr marR="0" lvl="0" algn="just" defTabSz="914400" eaLnBrk="1" fontAlgn="auto" latinLnBrk="0" hangingPunct="1">
                  <a:lnSpc>
                    <a:spcPct val="100000"/>
                  </a:lnSpc>
                  <a:spcBef>
                    <a:spcPts val="0"/>
                  </a:spcBef>
                  <a:spcAft>
                    <a:spcPts val="0"/>
                  </a:spcAft>
                  <a:buClrTx/>
                  <a:buSzTx/>
                  <a:tabLst/>
                  <a:defRPr/>
                </a:pPr>
                <a:endParaRPr kumimoji="0" lang="en-US" sz="3200" b="1" i="0" u="none" strike="noStrike" kern="0" cap="none" spc="0" normalizeH="0" baseline="0" noProof="0">
                  <a:ln>
                    <a:noFill/>
                  </a:ln>
                  <a:solidFill>
                    <a:prstClr val="black"/>
                  </a:solidFill>
                  <a:effectLst>
                    <a:outerShdw blurRad="38100" dist="38100" dir="2700000" algn="tl">
                      <a:srgbClr val="000000">
                        <a:alpha val="43137"/>
                      </a:srgbClr>
                    </a:outerShdw>
                  </a:effectLst>
                  <a:uLnTx/>
                  <a:uFillTx/>
                  <a:latin typeface="Times New Roman" pitchFamily="18" charset="0"/>
                  <a:cs typeface="Times New Roman" pitchFamily="18" charset="0"/>
                </a:endParaRPr>
              </a:p>
              <a:p>
                <a:pPr marL="2060575" marR="0" lvl="0" indent="-1704975" algn="just" defTabSz="914400" eaLnBrk="1" fontAlgn="auto" latinLnBrk="0" hangingPunct="1">
                  <a:lnSpc>
                    <a:spcPct val="100000"/>
                  </a:lnSpc>
                  <a:spcBef>
                    <a:spcPts val="0"/>
                  </a:spcBef>
                  <a:spcAft>
                    <a:spcPts val="0"/>
                  </a:spcAft>
                  <a:buClrTx/>
                  <a:buSzTx/>
                  <a:tabLst/>
                  <a:defRPr/>
                </a:pPr>
                <a:r>
                  <a:rPr kumimoji="0" lang="en-US" sz="3200" b="1" i="0" u="none" strike="noStrike" kern="0" cap="none" spc="0" normalizeH="0" baseline="0" noProof="0">
                    <a:ln>
                      <a:noFill/>
                    </a:ln>
                    <a:solidFill>
                      <a:srgbClr val="FF0000"/>
                    </a:solidFill>
                    <a:uLnTx/>
                    <a:uFillTx/>
                    <a:latin typeface="Times New Roman" pitchFamily="18" charset="0"/>
                    <a:cs typeface="Times New Roman" pitchFamily="18" charset="0"/>
                  </a:rPr>
                  <a:t>Đặc </a:t>
                </a:r>
                <a:r>
                  <a:rPr kumimoji="0" lang="en-US" sz="3200" b="1" i="0" u="none" strike="noStrike" kern="0" cap="none" spc="0" normalizeH="0" baseline="0" noProof="0" dirty="0" err="1">
                    <a:ln>
                      <a:noFill/>
                    </a:ln>
                    <a:solidFill>
                      <a:srgbClr val="FF0000"/>
                    </a:solidFill>
                    <a:uLnTx/>
                    <a:uFillTx/>
                    <a:latin typeface="Times New Roman" pitchFamily="18" charset="0"/>
                    <a:cs typeface="Times New Roman" pitchFamily="18" charset="0"/>
                  </a:rPr>
                  <a:t>biệt</a:t>
                </a:r>
                <a:r>
                  <a:rPr kumimoji="0" lang="en-US" sz="3200" b="1" i="0" u="none" strike="noStrike" kern="0" cap="none" spc="0" normalizeH="0" baseline="0" noProof="0" dirty="0">
                    <a:ln>
                      <a:noFill/>
                    </a:ln>
                    <a:solidFill>
                      <a:srgbClr val="FF0000"/>
                    </a:solidFill>
                    <a:uLnTx/>
                    <a:uFillTx/>
                    <a:latin typeface="Times New Roman" pitchFamily="18" charset="0"/>
                    <a:cs typeface="Times New Roman" pitchFamily="18" charset="0"/>
                  </a:rPr>
                  <a:t>: </a:t>
                </a:r>
                <a:r>
                  <a:rPr lang="en-US" sz="3200" kern="0" noProof="0" dirty="0">
                    <a:solidFill>
                      <a:prstClr val="black"/>
                    </a:solidFill>
                    <a:effectLst/>
                    <a:latin typeface="Times New Roman" pitchFamily="18" charset="0"/>
                    <a:cs typeface="Times New Roman" pitchFamily="18" charset="0"/>
                  </a:rPr>
                  <a:t>K</a:t>
                </a:r>
                <a:r>
                  <a:rPr kumimoji="0" lang="en-US" sz="3200" b="0" i="0" u="none" strike="noStrike" kern="0" cap="none" spc="0" normalizeH="0" baseline="0" noProof="0" dirty="0" err="1">
                    <a:ln>
                      <a:noFill/>
                    </a:ln>
                    <a:solidFill>
                      <a:prstClr val="black"/>
                    </a:solidFill>
                    <a:effectLst/>
                    <a:uLnTx/>
                    <a:uFillTx/>
                    <a:latin typeface="Times New Roman" pitchFamily="18" charset="0"/>
                    <a:cs typeface="Times New Roman" pitchFamily="18" charset="0"/>
                  </a:rPr>
                  <a:t>hi</a:t>
                </a:r>
                <a:r>
                  <a:rPr kumimoji="0" lang="en-US" sz="3200" b="0" i="0" u="none" strike="noStrike" kern="0" cap="none" spc="0" normalizeH="0" baseline="0" noProof="0" dirty="0">
                    <a:ln>
                      <a:noFill/>
                    </a:ln>
                    <a:solidFill>
                      <a:prstClr val="black"/>
                    </a:solidFill>
                    <a:effectLst/>
                    <a:uLnTx/>
                    <a:uFillTx/>
                    <a:latin typeface="Times New Roman" pitchFamily="18" charset="0"/>
                    <a:cs typeface="Times New Roman" pitchFamily="18" charset="0"/>
                  </a:rPr>
                  <a:t> </a:t>
                </a:r>
                <a14:m>
                  <m:oMath xmlns:m="http://schemas.openxmlformats.org/officeDocument/2006/math">
                    <m:r>
                      <a:rPr kumimoji="0" lang="en-US" sz="3200" b="0" i="1" u="none" strike="noStrike" kern="0" cap="none" spc="0" normalizeH="0" baseline="0" noProof="0" dirty="0" smtClean="0">
                        <a:ln>
                          <a:noFill/>
                        </a:ln>
                        <a:solidFill>
                          <a:prstClr val="black"/>
                        </a:solidFill>
                        <a:effectLst/>
                        <a:uLnTx/>
                        <a:uFillTx/>
                        <a:latin typeface="Cambria Math" panose="02040503050406030204" pitchFamily="18" charset="0"/>
                        <a:cs typeface="Times New Roman" pitchFamily="18" charset="0"/>
                      </a:rPr>
                      <m:t>𝑑</m:t>
                    </m:r>
                    <m:r>
                      <a:rPr kumimoji="0" lang="en-US" sz="3200" b="0" i="1" u="none" strike="noStrike" kern="0" cap="none" spc="0" normalizeH="0" baseline="0" noProof="0" dirty="0" smtClean="0">
                        <a:ln>
                          <a:noFill/>
                        </a:ln>
                        <a:solidFill>
                          <a:prstClr val="black"/>
                        </a:solidFill>
                        <a:effectLst/>
                        <a:uLnTx/>
                        <a:uFillTx/>
                        <a:latin typeface="Cambria Math" panose="02040503050406030204" pitchFamily="18" charset="0"/>
                        <a:cs typeface="Times New Roman" pitchFamily="18" charset="0"/>
                      </a:rPr>
                      <m:t>=</m:t>
                    </m:r>
                    <m:r>
                      <a:rPr kumimoji="0" lang="en-US" sz="3200" b="0" i="1" u="none" strike="noStrike" kern="0" cap="none" spc="0" normalizeH="0" baseline="0" noProof="0" dirty="0" smtClean="0">
                        <a:ln>
                          <a:noFill/>
                        </a:ln>
                        <a:solidFill>
                          <a:prstClr val="black"/>
                        </a:solidFill>
                        <a:effectLst/>
                        <a:uLnTx/>
                        <a:uFillTx/>
                        <a:latin typeface="Cambria Math" panose="02040503050406030204" pitchFamily="18" charset="0"/>
                        <a:cs typeface="Times New Roman" pitchFamily="18" charset="0"/>
                      </a:rPr>
                      <m:t>0</m:t>
                    </m:r>
                  </m:oMath>
                </a14:m>
                <a:r>
                  <a:rPr kumimoji="0" lang="en-US" sz="3200" b="0" i="0" u="none" strike="noStrike" kern="0" cap="none" spc="0" normalizeH="0" baseline="0" noProof="0" dirty="0">
                    <a:ln>
                      <a:noFill/>
                    </a:ln>
                    <a:solidFill>
                      <a:prstClr val="black"/>
                    </a:solidFill>
                    <a:effectLst/>
                    <a:uLnTx/>
                    <a:uFillTx/>
                    <a:latin typeface="Times New Roman" pitchFamily="18" charset="0"/>
                    <a:cs typeface="Times New Roman" pitchFamily="18" charset="0"/>
                  </a:rPr>
                  <a:t> </a:t>
                </a:r>
                <a:r>
                  <a:rPr kumimoji="0" lang="en-US" sz="3200" b="0" i="0" u="none" strike="noStrike" kern="0" cap="none" spc="0" normalizeH="0" baseline="0" noProof="0" dirty="0" err="1">
                    <a:ln>
                      <a:noFill/>
                    </a:ln>
                    <a:solidFill>
                      <a:prstClr val="black"/>
                    </a:solidFill>
                    <a:effectLst/>
                    <a:uLnTx/>
                    <a:uFillTx/>
                    <a:latin typeface="Times New Roman" pitchFamily="18" charset="0"/>
                    <a:cs typeface="Times New Roman" pitchFamily="18" charset="0"/>
                  </a:rPr>
                  <a:t>thì</a:t>
                </a:r>
                <a:r>
                  <a:rPr kumimoji="0" lang="en-US" sz="3200" b="0" i="0" u="none" strike="noStrike" kern="0" cap="none" spc="0" normalizeH="0" baseline="0" noProof="0" dirty="0">
                    <a:ln>
                      <a:noFill/>
                    </a:ln>
                    <a:solidFill>
                      <a:prstClr val="black"/>
                    </a:solidFill>
                    <a:effectLst/>
                    <a:uLnTx/>
                    <a:uFillTx/>
                    <a:latin typeface="Times New Roman" pitchFamily="18" charset="0"/>
                    <a:cs typeface="Times New Roman" pitchFamily="18" charset="0"/>
                  </a:rPr>
                  <a:t> </a:t>
                </a:r>
                <a:r>
                  <a:rPr kumimoji="0" lang="en-US" sz="3200" b="0" i="0" u="none" strike="noStrike" kern="0" cap="none" spc="0" normalizeH="0" baseline="0" noProof="0" dirty="0" err="1">
                    <a:ln>
                      <a:noFill/>
                    </a:ln>
                    <a:solidFill>
                      <a:prstClr val="black"/>
                    </a:solidFill>
                    <a:effectLst/>
                    <a:uLnTx/>
                    <a:uFillTx/>
                    <a:latin typeface="Times New Roman" pitchFamily="18" charset="0"/>
                    <a:cs typeface="Times New Roman" pitchFamily="18" charset="0"/>
                  </a:rPr>
                  <a:t>cấp</a:t>
                </a:r>
                <a:r>
                  <a:rPr kumimoji="0" lang="en-US" sz="3200" b="0" i="0" u="none" strike="noStrike" kern="0" cap="none" spc="0" normalizeH="0" baseline="0" noProof="0" dirty="0">
                    <a:ln>
                      <a:noFill/>
                    </a:ln>
                    <a:solidFill>
                      <a:prstClr val="black"/>
                    </a:solidFill>
                    <a:effectLst/>
                    <a:uLnTx/>
                    <a:uFillTx/>
                    <a:latin typeface="Times New Roman" pitchFamily="18" charset="0"/>
                    <a:cs typeface="Times New Roman" pitchFamily="18" charset="0"/>
                  </a:rPr>
                  <a:t> </a:t>
                </a:r>
                <a:r>
                  <a:rPr kumimoji="0" lang="en-US" sz="3200" b="0" i="0" u="none" strike="noStrike" kern="0" cap="none" spc="0" normalizeH="0" baseline="0" noProof="0" dirty="0" err="1">
                    <a:ln>
                      <a:noFill/>
                    </a:ln>
                    <a:solidFill>
                      <a:prstClr val="black"/>
                    </a:solidFill>
                    <a:effectLst/>
                    <a:uLnTx/>
                    <a:uFillTx/>
                    <a:latin typeface="Times New Roman" pitchFamily="18" charset="0"/>
                    <a:cs typeface="Times New Roman" pitchFamily="18" charset="0"/>
                  </a:rPr>
                  <a:t>số</a:t>
                </a:r>
                <a:r>
                  <a:rPr kumimoji="0" lang="en-US" sz="3200" b="0" i="0" u="none" strike="noStrike" kern="0" cap="none" spc="0" normalizeH="0" baseline="0" noProof="0" dirty="0">
                    <a:ln>
                      <a:noFill/>
                    </a:ln>
                    <a:solidFill>
                      <a:prstClr val="black"/>
                    </a:solidFill>
                    <a:effectLst/>
                    <a:uLnTx/>
                    <a:uFillTx/>
                    <a:latin typeface="Times New Roman" pitchFamily="18" charset="0"/>
                    <a:cs typeface="Times New Roman" pitchFamily="18" charset="0"/>
                  </a:rPr>
                  <a:t> </a:t>
                </a:r>
                <a:r>
                  <a:rPr kumimoji="0" lang="en-US" sz="3200" b="0" i="0" u="none" strike="noStrike" kern="0" cap="none" spc="0" normalizeH="0" baseline="0" noProof="0" dirty="0" err="1">
                    <a:ln>
                      <a:noFill/>
                    </a:ln>
                    <a:solidFill>
                      <a:prstClr val="black"/>
                    </a:solidFill>
                    <a:effectLst/>
                    <a:uLnTx/>
                    <a:uFillTx/>
                    <a:latin typeface="Times New Roman" pitchFamily="18" charset="0"/>
                    <a:cs typeface="Times New Roman" pitchFamily="18" charset="0"/>
                  </a:rPr>
                  <a:t>cộng</a:t>
                </a:r>
                <a:r>
                  <a:rPr kumimoji="0" lang="en-US" sz="3200" b="0" i="0" u="none" strike="noStrike" kern="0" cap="none" spc="0" normalizeH="0" baseline="0" noProof="0" dirty="0">
                    <a:ln>
                      <a:noFill/>
                    </a:ln>
                    <a:solidFill>
                      <a:prstClr val="black"/>
                    </a:solidFill>
                    <a:effectLst/>
                    <a:uLnTx/>
                    <a:uFillTx/>
                    <a:latin typeface="Times New Roman" pitchFamily="18" charset="0"/>
                    <a:cs typeface="Times New Roman" pitchFamily="18" charset="0"/>
                  </a:rPr>
                  <a:t> </a:t>
                </a:r>
                <a:r>
                  <a:rPr kumimoji="0" lang="en-US" sz="3200" b="0" i="0" u="none" strike="noStrike" kern="0" cap="none" spc="0" normalizeH="0" baseline="0" noProof="0" dirty="0" err="1">
                    <a:ln>
                      <a:noFill/>
                    </a:ln>
                    <a:solidFill>
                      <a:prstClr val="black"/>
                    </a:solidFill>
                    <a:effectLst/>
                    <a:uLnTx/>
                    <a:uFillTx/>
                    <a:latin typeface="Times New Roman" pitchFamily="18" charset="0"/>
                    <a:cs typeface="Times New Roman" pitchFamily="18" charset="0"/>
                  </a:rPr>
                  <a:t>là</a:t>
                </a:r>
                <a:r>
                  <a:rPr kumimoji="0" lang="en-US" sz="3200" b="0" i="0" u="none" strike="noStrike" kern="0" cap="none" spc="0" normalizeH="0" baseline="0" noProof="0" dirty="0">
                    <a:ln>
                      <a:noFill/>
                    </a:ln>
                    <a:solidFill>
                      <a:prstClr val="black"/>
                    </a:solidFill>
                    <a:effectLst/>
                    <a:uLnTx/>
                    <a:uFillTx/>
                    <a:latin typeface="Times New Roman" pitchFamily="18" charset="0"/>
                    <a:cs typeface="Times New Roman" pitchFamily="18" charset="0"/>
                  </a:rPr>
                  <a:t> </a:t>
                </a:r>
                <a:r>
                  <a:rPr kumimoji="0" lang="en-US" sz="3200" b="0" i="0" u="none" strike="noStrike" kern="0" cap="none" spc="0" normalizeH="0" baseline="0" noProof="0" dirty="0" err="1">
                    <a:ln>
                      <a:noFill/>
                    </a:ln>
                    <a:solidFill>
                      <a:prstClr val="black"/>
                    </a:solidFill>
                    <a:effectLst/>
                    <a:uLnTx/>
                    <a:uFillTx/>
                    <a:latin typeface="Times New Roman" pitchFamily="18" charset="0"/>
                    <a:cs typeface="Times New Roman" pitchFamily="18" charset="0"/>
                  </a:rPr>
                  <a:t>một</a:t>
                </a:r>
                <a:r>
                  <a:rPr kumimoji="0" lang="en-US" sz="3200" b="0" i="0" u="none" strike="noStrike" kern="0" cap="none" spc="0" normalizeH="0" baseline="0" noProof="0" dirty="0">
                    <a:ln>
                      <a:noFill/>
                    </a:ln>
                    <a:solidFill>
                      <a:prstClr val="black"/>
                    </a:solidFill>
                    <a:effectLst/>
                    <a:uLnTx/>
                    <a:uFillTx/>
                    <a:latin typeface="Times New Roman" pitchFamily="18" charset="0"/>
                    <a:cs typeface="Times New Roman" pitchFamily="18" charset="0"/>
                  </a:rPr>
                  <a:t> </a:t>
                </a:r>
                <a:r>
                  <a:rPr kumimoji="0" lang="en-US" sz="3200" b="0" i="0" u="none" strike="noStrike" kern="0" cap="none" spc="0" normalizeH="0" baseline="0" noProof="0" dirty="0" err="1">
                    <a:ln>
                      <a:noFill/>
                    </a:ln>
                    <a:solidFill>
                      <a:prstClr val="black"/>
                    </a:solidFill>
                    <a:effectLst/>
                    <a:uLnTx/>
                    <a:uFillTx/>
                    <a:latin typeface="Times New Roman" pitchFamily="18" charset="0"/>
                    <a:cs typeface="Times New Roman" pitchFamily="18" charset="0"/>
                  </a:rPr>
                  <a:t>dãy</a:t>
                </a:r>
                <a:r>
                  <a:rPr kumimoji="0" lang="en-US" sz="3200" b="0" i="0" u="none" strike="noStrike" kern="0" cap="none" spc="0" normalizeH="0" baseline="0" noProof="0" dirty="0">
                    <a:ln>
                      <a:noFill/>
                    </a:ln>
                    <a:solidFill>
                      <a:prstClr val="black"/>
                    </a:solidFill>
                    <a:effectLst/>
                    <a:uLnTx/>
                    <a:uFillTx/>
                    <a:latin typeface="Times New Roman" pitchFamily="18" charset="0"/>
                    <a:cs typeface="Times New Roman" pitchFamily="18" charset="0"/>
                  </a:rPr>
                  <a:t> </a:t>
                </a:r>
                <a:r>
                  <a:rPr kumimoji="0" lang="en-US" sz="3200" b="0" i="0" u="none" strike="noStrike" kern="0" cap="none" spc="0" normalizeH="0" baseline="0" noProof="0" dirty="0" err="1">
                    <a:ln>
                      <a:noFill/>
                    </a:ln>
                    <a:solidFill>
                      <a:prstClr val="black"/>
                    </a:solidFill>
                    <a:effectLst/>
                    <a:uLnTx/>
                    <a:uFillTx/>
                    <a:latin typeface="Times New Roman" pitchFamily="18" charset="0"/>
                    <a:cs typeface="Times New Roman" pitchFamily="18" charset="0"/>
                  </a:rPr>
                  <a:t>số</a:t>
                </a:r>
                <a:r>
                  <a:rPr kumimoji="0" lang="en-US" sz="3200" b="0" i="0" u="none" strike="noStrike" kern="0" cap="none" spc="0" normalizeH="0" baseline="0" noProof="0" dirty="0">
                    <a:ln>
                      <a:noFill/>
                    </a:ln>
                    <a:solidFill>
                      <a:prstClr val="black"/>
                    </a:solidFill>
                    <a:effectLst/>
                    <a:uLnTx/>
                    <a:uFillTx/>
                    <a:latin typeface="Times New Roman" pitchFamily="18" charset="0"/>
                    <a:cs typeface="Times New Roman" pitchFamily="18" charset="0"/>
                  </a:rPr>
                  <a:t> </a:t>
                </a:r>
                <a:r>
                  <a:rPr kumimoji="0" lang="en-US" sz="3200" b="0" i="0" u="none" strike="noStrike" kern="0" cap="none" spc="0" normalizeH="0" baseline="0" noProof="0" dirty="0" err="1">
                    <a:ln>
                      <a:noFill/>
                    </a:ln>
                    <a:solidFill>
                      <a:prstClr val="black"/>
                    </a:solidFill>
                    <a:effectLst/>
                    <a:uLnTx/>
                    <a:uFillTx/>
                    <a:latin typeface="Times New Roman" pitchFamily="18" charset="0"/>
                    <a:cs typeface="Times New Roman" pitchFamily="18" charset="0"/>
                  </a:rPr>
                  <a:t>không</a:t>
                </a:r>
                <a:r>
                  <a:rPr kumimoji="0" lang="en-US" sz="3200" b="0" i="0" u="none" strike="noStrike" kern="0" cap="none" spc="0" normalizeH="0" baseline="0" noProof="0" dirty="0">
                    <a:ln>
                      <a:noFill/>
                    </a:ln>
                    <a:solidFill>
                      <a:prstClr val="black"/>
                    </a:solidFill>
                    <a:effectLst/>
                    <a:uLnTx/>
                    <a:uFillTx/>
                    <a:latin typeface="Times New Roman" pitchFamily="18" charset="0"/>
                    <a:cs typeface="Times New Roman" pitchFamily="18" charset="0"/>
                  </a:rPr>
                  <a:t> </a:t>
                </a:r>
                <a:r>
                  <a:rPr kumimoji="0" lang="en-US" sz="3200" b="0" i="0" u="none" strike="noStrike" kern="0" cap="none" spc="0" normalizeH="0" baseline="0" noProof="0" err="1">
                    <a:ln>
                      <a:noFill/>
                    </a:ln>
                    <a:solidFill>
                      <a:prstClr val="black"/>
                    </a:solidFill>
                    <a:effectLst/>
                    <a:uLnTx/>
                    <a:uFillTx/>
                    <a:latin typeface="Times New Roman" pitchFamily="18" charset="0"/>
                    <a:cs typeface="Times New Roman" pitchFamily="18" charset="0"/>
                  </a:rPr>
                  <a:t>đổi</a:t>
                </a:r>
                <a:r>
                  <a:rPr kumimoji="0" lang="en-US" sz="3200" b="0" i="0" u="none" strike="noStrike" kern="0" cap="none" spc="0" normalizeH="0" baseline="0" noProof="0">
                    <a:ln>
                      <a:noFill/>
                    </a:ln>
                    <a:solidFill>
                      <a:prstClr val="black"/>
                    </a:solidFill>
                    <a:effectLst/>
                    <a:uLnTx/>
                    <a:uFillTx/>
                    <a:latin typeface="Times New Roman" pitchFamily="18" charset="0"/>
                    <a:cs typeface="Times New Roman" pitchFamily="18" charset="0"/>
                  </a:rPr>
                  <a:t> (tất </a:t>
                </a:r>
                <a:r>
                  <a:rPr kumimoji="0" lang="en-US" sz="3200" b="0" i="0" u="none" strike="noStrike" kern="0" cap="none" spc="0" normalizeH="0" baseline="0" noProof="0" dirty="0" err="1">
                    <a:ln>
                      <a:noFill/>
                    </a:ln>
                    <a:solidFill>
                      <a:prstClr val="black"/>
                    </a:solidFill>
                    <a:effectLst/>
                    <a:uLnTx/>
                    <a:uFillTx/>
                    <a:latin typeface="Times New Roman" pitchFamily="18" charset="0"/>
                    <a:cs typeface="Times New Roman" pitchFamily="18" charset="0"/>
                  </a:rPr>
                  <a:t>cả</a:t>
                </a:r>
                <a:r>
                  <a:rPr kumimoji="0" lang="en-US" sz="3200" b="0" i="0" u="none" strike="noStrike" kern="0" cap="none" spc="0" normalizeH="0" baseline="0" noProof="0" dirty="0">
                    <a:ln>
                      <a:noFill/>
                    </a:ln>
                    <a:solidFill>
                      <a:prstClr val="black"/>
                    </a:solidFill>
                    <a:effectLst/>
                    <a:uLnTx/>
                    <a:uFillTx/>
                    <a:latin typeface="Times New Roman" pitchFamily="18" charset="0"/>
                    <a:cs typeface="Times New Roman" pitchFamily="18" charset="0"/>
                  </a:rPr>
                  <a:t> </a:t>
                </a:r>
                <a:r>
                  <a:rPr kumimoji="0" lang="en-US" sz="3200" b="0" i="0" u="none" strike="noStrike" kern="0" cap="none" spc="0" normalizeH="0" baseline="0" noProof="0" dirty="0" err="1">
                    <a:ln>
                      <a:noFill/>
                    </a:ln>
                    <a:solidFill>
                      <a:prstClr val="black"/>
                    </a:solidFill>
                    <a:effectLst/>
                    <a:uLnTx/>
                    <a:uFillTx/>
                    <a:latin typeface="Times New Roman" pitchFamily="18" charset="0"/>
                    <a:cs typeface="Times New Roman" pitchFamily="18" charset="0"/>
                  </a:rPr>
                  <a:t>các</a:t>
                </a:r>
                <a:r>
                  <a:rPr kumimoji="0" lang="en-US" sz="3200" b="0" i="0" u="none" strike="noStrike" kern="0" cap="none" spc="0" normalizeH="0" baseline="0" noProof="0" dirty="0">
                    <a:ln>
                      <a:noFill/>
                    </a:ln>
                    <a:solidFill>
                      <a:prstClr val="black"/>
                    </a:solidFill>
                    <a:effectLst/>
                    <a:uLnTx/>
                    <a:uFillTx/>
                    <a:latin typeface="Times New Roman" pitchFamily="18" charset="0"/>
                    <a:cs typeface="Times New Roman" pitchFamily="18" charset="0"/>
                  </a:rPr>
                  <a:t> </a:t>
                </a:r>
                <a:r>
                  <a:rPr kumimoji="0" lang="en-US" sz="3200" b="0" i="0" u="none" strike="noStrike" kern="0" cap="none" spc="0" normalizeH="0" baseline="0" noProof="0" dirty="0" err="1">
                    <a:ln>
                      <a:noFill/>
                    </a:ln>
                    <a:solidFill>
                      <a:prstClr val="black"/>
                    </a:solidFill>
                    <a:effectLst/>
                    <a:uLnTx/>
                    <a:uFillTx/>
                    <a:latin typeface="Times New Roman" pitchFamily="18" charset="0"/>
                    <a:cs typeface="Times New Roman" pitchFamily="18" charset="0"/>
                  </a:rPr>
                  <a:t>số</a:t>
                </a:r>
                <a:r>
                  <a:rPr kumimoji="0" lang="en-US" sz="3200" b="0" i="0" u="none" strike="noStrike" kern="0" cap="none" spc="0" normalizeH="0" baseline="0" noProof="0" dirty="0">
                    <a:ln>
                      <a:noFill/>
                    </a:ln>
                    <a:solidFill>
                      <a:prstClr val="black"/>
                    </a:solidFill>
                    <a:effectLst/>
                    <a:uLnTx/>
                    <a:uFillTx/>
                    <a:latin typeface="Times New Roman" pitchFamily="18" charset="0"/>
                    <a:cs typeface="Times New Roman" pitchFamily="18" charset="0"/>
                  </a:rPr>
                  <a:t> </a:t>
                </a:r>
                <a:r>
                  <a:rPr kumimoji="0" lang="en-US" sz="3200" b="0" i="0" u="none" strike="noStrike" kern="0" cap="none" spc="0" normalizeH="0" baseline="0" noProof="0" dirty="0" err="1">
                    <a:ln>
                      <a:noFill/>
                    </a:ln>
                    <a:solidFill>
                      <a:prstClr val="black"/>
                    </a:solidFill>
                    <a:effectLst/>
                    <a:uLnTx/>
                    <a:uFillTx/>
                    <a:latin typeface="Times New Roman" pitchFamily="18" charset="0"/>
                    <a:cs typeface="Times New Roman" pitchFamily="18" charset="0"/>
                  </a:rPr>
                  <a:t>hạng</a:t>
                </a:r>
                <a:r>
                  <a:rPr kumimoji="0" lang="en-US" sz="3200" b="0" i="0" u="none" strike="noStrike" kern="0" cap="none" spc="0" normalizeH="0" baseline="0" noProof="0" dirty="0">
                    <a:ln>
                      <a:noFill/>
                    </a:ln>
                    <a:solidFill>
                      <a:prstClr val="black"/>
                    </a:solidFill>
                    <a:effectLst/>
                    <a:uLnTx/>
                    <a:uFillTx/>
                    <a:latin typeface="Times New Roman" pitchFamily="18" charset="0"/>
                    <a:cs typeface="Times New Roman" pitchFamily="18" charset="0"/>
                  </a:rPr>
                  <a:t> </a:t>
                </a:r>
                <a:r>
                  <a:rPr kumimoji="0" lang="en-US" sz="3200" b="0" i="0" u="none" strike="noStrike" kern="0" cap="none" spc="0" normalizeH="0" baseline="0" noProof="0" dirty="0" err="1">
                    <a:ln>
                      <a:noFill/>
                    </a:ln>
                    <a:solidFill>
                      <a:prstClr val="black"/>
                    </a:solidFill>
                    <a:effectLst/>
                    <a:uLnTx/>
                    <a:uFillTx/>
                    <a:latin typeface="Times New Roman" pitchFamily="18" charset="0"/>
                    <a:cs typeface="Times New Roman" pitchFamily="18" charset="0"/>
                  </a:rPr>
                  <a:t>đều</a:t>
                </a:r>
                <a:r>
                  <a:rPr kumimoji="0" lang="en-US" sz="3200" b="0" i="0" u="none" strike="noStrike" kern="0" cap="none" spc="0" normalizeH="0" baseline="0" noProof="0" dirty="0">
                    <a:ln>
                      <a:noFill/>
                    </a:ln>
                    <a:solidFill>
                      <a:prstClr val="black"/>
                    </a:solidFill>
                    <a:effectLst/>
                    <a:uLnTx/>
                    <a:uFillTx/>
                    <a:latin typeface="Times New Roman" pitchFamily="18" charset="0"/>
                    <a:cs typeface="Times New Roman" pitchFamily="18" charset="0"/>
                  </a:rPr>
                  <a:t> </a:t>
                </a:r>
                <a:r>
                  <a:rPr kumimoji="0" lang="en-US" sz="3200" b="0" i="0" u="none" strike="noStrike" kern="0" cap="none" spc="0" normalizeH="0" baseline="0" noProof="0" dirty="0" err="1">
                    <a:ln>
                      <a:noFill/>
                    </a:ln>
                    <a:solidFill>
                      <a:prstClr val="black"/>
                    </a:solidFill>
                    <a:effectLst/>
                    <a:uLnTx/>
                    <a:uFillTx/>
                    <a:latin typeface="Times New Roman" pitchFamily="18" charset="0"/>
                    <a:cs typeface="Times New Roman" pitchFamily="18" charset="0"/>
                  </a:rPr>
                  <a:t>bằng</a:t>
                </a:r>
                <a:r>
                  <a:rPr kumimoji="0" lang="en-US" sz="3200" b="0" i="0" u="none" strike="noStrike" kern="0" cap="none" spc="0" normalizeH="0" baseline="0" noProof="0" dirty="0">
                    <a:ln>
                      <a:noFill/>
                    </a:ln>
                    <a:solidFill>
                      <a:prstClr val="black"/>
                    </a:solidFill>
                    <a:effectLst/>
                    <a:uLnTx/>
                    <a:uFillTx/>
                    <a:latin typeface="Times New Roman" pitchFamily="18" charset="0"/>
                    <a:cs typeface="Times New Roman" pitchFamily="18" charset="0"/>
                  </a:rPr>
                  <a:t> </a:t>
                </a:r>
                <a:r>
                  <a:rPr kumimoji="0" lang="en-US" sz="3200" b="0" i="0" u="none" strike="noStrike" kern="0" cap="none" spc="0" normalizeH="0" baseline="0" noProof="0" dirty="0" err="1">
                    <a:ln>
                      <a:noFill/>
                    </a:ln>
                    <a:solidFill>
                      <a:prstClr val="black"/>
                    </a:solidFill>
                    <a:effectLst/>
                    <a:uLnTx/>
                    <a:uFillTx/>
                    <a:latin typeface="Times New Roman" pitchFamily="18" charset="0"/>
                    <a:cs typeface="Times New Roman" pitchFamily="18" charset="0"/>
                  </a:rPr>
                  <a:t>nhau</a:t>
                </a:r>
                <a:r>
                  <a:rPr kumimoji="0" lang="en-US" sz="3200" b="0" i="0" u="none" strike="noStrike" kern="0" cap="none" spc="0" normalizeH="0" baseline="0" noProof="0" dirty="0">
                    <a:ln>
                      <a:noFill/>
                    </a:ln>
                    <a:solidFill>
                      <a:prstClr val="black"/>
                    </a:solidFill>
                    <a:effectLst/>
                    <a:uLnTx/>
                    <a:uFillTx/>
                    <a:latin typeface="Times New Roman" pitchFamily="18" charset="0"/>
                    <a:cs typeface="Times New Roman" pitchFamily="18" charset="0"/>
                  </a:rPr>
                  <a:t>)</a:t>
                </a:r>
              </a:p>
              <a:p>
                <a:pPr marR="0" lvl="0" algn="just" defTabSz="914400" eaLnBrk="1" fontAlgn="auto" latinLnBrk="0" hangingPunct="1">
                  <a:lnSpc>
                    <a:spcPct val="100000"/>
                  </a:lnSpc>
                  <a:spcBef>
                    <a:spcPts val="0"/>
                  </a:spcBef>
                  <a:spcAft>
                    <a:spcPts val="0"/>
                  </a:spcAft>
                  <a:buClrTx/>
                  <a:buSzTx/>
                  <a:tabLst/>
                  <a:defRPr/>
                </a:pPr>
                <a:r>
                  <a:rPr lang="en-US" sz="3200" kern="0" noProof="0">
                    <a:solidFill>
                      <a:schemeClr val="tx1"/>
                    </a:solidFill>
                    <a:effectLst/>
                    <a:latin typeface="Times New Roman" pitchFamily="18" charset="0"/>
                    <a:cs typeface="Times New Roman" pitchFamily="18" charset="0"/>
                  </a:rPr>
                  <a:t>              </a:t>
                </a:r>
                <a:endParaRPr kumimoji="0" lang="en-US" sz="3200" b="0" i="0" u="none" strike="noStrike" kern="0" cap="none" spc="0" normalizeH="0" baseline="0" noProof="0" dirty="0">
                  <a:ln>
                    <a:noFill/>
                  </a:ln>
                  <a:solidFill>
                    <a:schemeClr val="tx1"/>
                  </a:solidFill>
                  <a:effectLst/>
                  <a:uLnTx/>
                  <a:uFillTx/>
                  <a:latin typeface="Times New Roman" pitchFamily="18" charset="0"/>
                  <a:cs typeface="Times New Roman" pitchFamily="18" charset="0"/>
                </a:endParaRPr>
              </a:p>
            </p:txBody>
          </p:sp>
        </mc:Choice>
        <mc:Fallback xmlns="">
          <p:sp>
            <p:nvSpPr>
              <p:cNvPr id="4" name="Rectangle 3"/>
              <p:cNvSpPr>
                <a:spLocks noRot="1" noChangeAspect="1" noMove="1" noResize="1" noEditPoints="1" noAdjustHandles="1" noChangeArrowheads="1" noChangeShapeType="1" noTextEdit="1"/>
              </p:cNvSpPr>
              <p:nvPr/>
            </p:nvSpPr>
            <p:spPr>
              <a:xfrm>
                <a:off x="74951" y="1219200"/>
                <a:ext cx="11915775" cy="5647859"/>
              </a:xfrm>
              <a:prstGeom prst="rect">
                <a:avLst/>
              </a:prstGeom>
              <a:blipFill>
                <a:blip r:embed="rId3"/>
                <a:stretch>
                  <a:fillRect l="-1125" t="-1512" r="-1279"/>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 name="Rounded Rectangle 4"/>
              <p:cNvSpPr/>
              <p:nvPr/>
            </p:nvSpPr>
            <p:spPr>
              <a:xfrm>
                <a:off x="2678287" y="4043129"/>
                <a:ext cx="6386286" cy="812800"/>
              </a:xfrm>
              <a:prstGeom prst="roundRect">
                <a:avLst/>
              </a:prstGeom>
              <a:solidFill>
                <a:schemeClr val="bg1"/>
              </a:solidFill>
              <a:ln w="57150">
                <a:solidFill>
                  <a:srgbClr val="00B0F0"/>
                </a:solidFill>
              </a:ln>
            </p:spPr>
            <p:style>
              <a:lnRef idx="2">
                <a:schemeClr val="dk1"/>
              </a:lnRef>
              <a:fillRef idx="1">
                <a:schemeClr val="lt1"/>
              </a:fillRef>
              <a:effectRef idx="0">
                <a:schemeClr val="dk1"/>
              </a:effectRef>
              <a:fontRef idx="minor">
                <a:schemeClr val="dk1"/>
              </a:fontRef>
            </p:style>
            <p:txBody>
              <a:bodyPr rtlCol="0" anchor="ctr"/>
              <a:lstStyle/>
              <a:p>
                <a:pPr lvl="0" algn="ctr">
                  <a:defRPr/>
                </a:pPr>
                <a14:m>
                  <m:oMath xmlns:m="http://schemas.openxmlformats.org/officeDocument/2006/math">
                    <m:sSub>
                      <m:sSubPr>
                        <m:ctrlPr>
                          <a:rPr lang="en-US" sz="3200" b="1" i="1" kern="0" smtClean="0">
                            <a:solidFill>
                              <a:srgbClr val="FF0000"/>
                            </a:solidFill>
                            <a:latin typeface="Cambria Math" panose="02040503050406030204" pitchFamily="18" charset="0"/>
                          </a:rPr>
                        </m:ctrlPr>
                      </m:sSubPr>
                      <m:e>
                        <m:r>
                          <a:rPr lang="en-US" sz="3200" b="1" i="1" kern="0">
                            <a:solidFill>
                              <a:srgbClr val="FF0000"/>
                            </a:solidFill>
                            <a:latin typeface="Cambria Math" panose="02040503050406030204" pitchFamily="18" charset="0"/>
                          </a:rPr>
                          <m:t>𝒖</m:t>
                        </m:r>
                      </m:e>
                      <m:sub>
                        <m:r>
                          <a:rPr lang="en-US" sz="3200" b="1" i="1" kern="0">
                            <a:solidFill>
                              <a:srgbClr val="FF0000"/>
                            </a:solidFill>
                            <a:latin typeface="Cambria Math" panose="02040503050406030204" pitchFamily="18" charset="0"/>
                          </a:rPr>
                          <m:t>𝒏</m:t>
                        </m:r>
                        <m:r>
                          <a:rPr lang="en-US" sz="3200" b="1" i="1" kern="0">
                            <a:solidFill>
                              <a:srgbClr val="FF0000"/>
                            </a:solidFill>
                            <a:latin typeface="Cambria Math" panose="02040503050406030204" pitchFamily="18" charset="0"/>
                          </a:rPr>
                          <m:t>+</m:t>
                        </m:r>
                        <m:r>
                          <a:rPr lang="en-US" sz="3200" b="1" i="1" kern="0">
                            <a:solidFill>
                              <a:srgbClr val="FF0000"/>
                            </a:solidFill>
                            <a:latin typeface="Cambria Math" panose="02040503050406030204" pitchFamily="18" charset="0"/>
                          </a:rPr>
                          <m:t>𝟏</m:t>
                        </m:r>
                      </m:sub>
                    </m:sSub>
                    <m:r>
                      <a:rPr lang="en-US" sz="3200" b="1" i="1" kern="0" smtClean="0">
                        <a:solidFill>
                          <a:srgbClr val="FF0000"/>
                        </a:solidFill>
                        <a:latin typeface="Cambria Math" panose="02040503050406030204" pitchFamily="18" charset="0"/>
                      </a:rPr>
                      <m:t>=</m:t>
                    </m:r>
                    <m:sSub>
                      <m:sSubPr>
                        <m:ctrlPr>
                          <a:rPr lang="en-US" sz="3200" b="1" i="1" kern="0">
                            <a:solidFill>
                              <a:srgbClr val="FF0000"/>
                            </a:solidFill>
                            <a:latin typeface="Cambria Math" panose="02040503050406030204" pitchFamily="18" charset="0"/>
                          </a:rPr>
                        </m:ctrlPr>
                      </m:sSubPr>
                      <m:e>
                        <m:r>
                          <a:rPr lang="en-US" sz="3200" b="1" i="1" kern="0">
                            <a:solidFill>
                              <a:srgbClr val="FF0000"/>
                            </a:solidFill>
                            <a:latin typeface="Cambria Math" panose="02040503050406030204" pitchFamily="18" charset="0"/>
                          </a:rPr>
                          <m:t>𝒖</m:t>
                        </m:r>
                      </m:e>
                      <m:sub>
                        <m:r>
                          <a:rPr lang="en-US" sz="3200" b="1" i="1" kern="0">
                            <a:solidFill>
                              <a:srgbClr val="FF0000"/>
                            </a:solidFill>
                            <a:latin typeface="Cambria Math" panose="02040503050406030204" pitchFamily="18" charset="0"/>
                          </a:rPr>
                          <m:t>𝒏</m:t>
                        </m:r>
                      </m:sub>
                    </m:sSub>
                    <m:r>
                      <a:rPr lang="en-US" sz="3200" b="1" i="1" kern="0" smtClean="0">
                        <a:solidFill>
                          <a:srgbClr val="FF0000"/>
                        </a:solidFill>
                        <a:latin typeface="Cambria Math" panose="02040503050406030204" pitchFamily="18" charset="0"/>
                      </a:rPr>
                      <m:t>+</m:t>
                    </m:r>
                    <m:r>
                      <a:rPr lang="en-US" sz="3200" b="1" i="1" kern="0">
                        <a:solidFill>
                          <a:srgbClr val="FF0000"/>
                        </a:solidFill>
                        <a:latin typeface="Cambria Math" panose="02040503050406030204" pitchFamily="18" charset="0"/>
                      </a:rPr>
                      <m:t>𝒅</m:t>
                    </m:r>
                    <m:r>
                      <a:rPr lang="en-US" sz="3200" b="1" i="1" kern="0">
                        <a:solidFill>
                          <a:srgbClr val="FF0000"/>
                        </a:solidFill>
                        <a:latin typeface="Cambria Math" panose="02040503050406030204" pitchFamily="18" charset="0"/>
                      </a:rPr>
                      <m:t> </m:t>
                    </m:r>
                    <m:r>
                      <a:rPr lang="en-US" sz="3200" b="0" i="0" kern="0" smtClean="0">
                        <a:solidFill>
                          <a:srgbClr val="FF0000"/>
                        </a:solidFill>
                        <a:latin typeface="Cambria Math" panose="02040503050406030204" pitchFamily="18" charset="0"/>
                      </a:rPr>
                      <m:t>   </m:t>
                    </m:r>
                    <m:r>
                      <m:rPr>
                        <m:sty m:val="p"/>
                      </m:rPr>
                      <a:rPr lang="en-US" sz="3200" kern="0">
                        <a:solidFill>
                          <a:srgbClr val="FF0000"/>
                        </a:solidFill>
                        <a:latin typeface="Cambria Math" panose="02040503050406030204" pitchFamily="18" charset="0"/>
                      </a:rPr>
                      <m:t>v</m:t>
                    </m:r>
                    <m:r>
                      <a:rPr lang="en-US" sz="3200" kern="0">
                        <a:solidFill>
                          <a:srgbClr val="FF0000"/>
                        </a:solidFill>
                        <a:latin typeface="Cambria Math" panose="02040503050406030204" pitchFamily="18" charset="0"/>
                      </a:rPr>
                      <m:t>ớ</m:t>
                    </m:r>
                    <m:r>
                      <m:rPr>
                        <m:sty m:val="p"/>
                      </m:rPr>
                      <a:rPr lang="en-US" sz="3200" kern="0">
                        <a:solidFill>
                          <a:srgbClr val="FF0000"/>
                        </a:solidFill>
                        <a:latin typeface="Cambria Math" panose="02040503050406030204" pitchFamily="18" charset="0"/>
                      </a:rPr>
                      <m:t>i</m:t>
                    </m:r>
                    <m:r>
                      <a:rPr lang="en-US" sz="3200" i="1" kern="0">
                        <a:solidFill>
                          <a:srgbClr val="FF0000"/>
                        </a:solidFill>
                        <a:latin typeface="Cambria Math" panose="02040503050406030204" pitchFamily="18" charset="0"/>
                      </a:rPr>
                      <m:t> </m:t>
                    </m:r>
                    <m:r>
                      <a:rPr lang="en-US" sz="3200" i="1" kern="0">
                        <a:solidFill>
                          <a:srgbClr val="FF0000"/>
                        </a:solidFill>
                        <a:latin typeface="Cambria Math" panose="02040503050406030204" pitchFamily="18" charset="0"/>
                      </a:rPr>
                      <m:t>𝑛</m:t>
                    </m:r>
                    <m:r>
                      <a:rPr lang="en-US" sz="3200" i="1" kern="0">
                        <a:solidFill>
                          <a:srgbClr val="FF0000"/>
                        </a:solidFill>
                        <a:latin typeface="Cambria Math" panose="02040503050406030204" pitchFamily="18" charset="0"/>
                      </a:rPr>
                      <m:t>∈</m:t>
                    </m:r>
                    <m:sSup>
                      <m:sSupPr>
                        <m:ctrlPr>
                          <a:rPr lang="en-US" sz="3200" i="1" kern="0">
                            <a:solidFill>
                              <a:srgbClr val="FF0000"/>
                            </a:solidFill>
                            <a:latin typeface="Cambria Math" panose="02040503050406030204" pitchFamily="18" charset="0"/>
                          </a:rPr>
                        </m:ctrlPr>
                      </m:sSupPr>
                      <m:e>
                        <m:r>
                          <a:rPr lang="en-US" sz="3200" i="1" kern="0">
                            <a:solidFill>
                              <a:srgbClr val="FF0000"/>
                            </a:solidFill>
                            <a:latin typeface="Cambria Math" panose="02040503050406030204" pitchFamily="18" charset="0"/>
                          </a:rPr>
                          <m:t>𝑁</m:t>
                        </m:r>
                      </m:e>
                      <m:sup>
                        <m:r>
                          <a:rPr lang="en-US" sz="3200" i="1" kern="0">
                            <a:solidFill>
                              <a:srgbClr val="FF0000"/>
                            </a:solidFill>
                            <a:latin typeface="Cambria Math" panose="02040503050406030204" pitchFamily="18" charset="0"/>
                          </a:rPr>
                          <m:t>∗</m:t>
                        </m:r>
                      </m:sup>
                    </m:sSup>
                  </m:oMath>
                </a14:m>
                <a:r>
                  <a:rPr lang="en-US" sz="3200" kern="0" dirty="0">
                    <a:solidFill>
                      <a:srgbClr val="FF0000"/>
                    </a:solidFill>
                    <a:latin typeface="Times New Roman" panose="02020603050405020304" pitchFamily="18" charset="0"/>
                    <a:cs typeface="Times New Roman" panose="02020603050405020304" pitchFamily="18" charset="0"/>
                  </a:rPr>
                  <a:t>   </a:t>
                </a:r>
                <a:r>
                  <a:rPr lang="en-US" sz="3200" b="1" kern="0" dirty="0">
                    <a:solidFill>
                      <a:schemeClr val="tx1"/>
                    </a:solidFill>
                    <a:latin typeface="Times New Roman" panose="02020603050405020304" pitchFamily="18" charset="0"/>
                    <a:cs typeface="Times New Roman" panose="02020603050405020304" pitchFamily="18" charset="0"/>
                  </a:rPr>
                  <a:t>(1)</a:t>
                </a:r>
              </a:p>
            </p:txBody>
          </p:sp>
        </mc:Choice>
        <mc:Fallback xmlns="">
          <p:sp>
            <p:nvSpPr>
              <p:cNvPr id="5" name="Rounded Rectangle 4"/>
              <p:cNvSpPr>
                <a:spLocks noRot="1" noChangeAspect="1" noMove="1" noResize="1" noEditPoints="1" noAdjustHandles="1" noChangeArrowheads="1" noChangeShapeType="1" noTextEdit="1"/>
              </p:cNvSpPr>
              <p:nvPr/>
            </p:nvSpPr>
            <p:spPr>
              <a:xfrm>
                <a:off x="2678287" y="4043129"/>
                <a:ext cx="6386286" cy="812800"/>
              </a:xfrm>
              <a:prstGeom prst="roundRect">
                <a:avLst/>
              </a:prstGeom>
              <a:blipFill>
                <a:blip r:embed="rId4"/>
                <a:stretch>
                  <a:fillRect b="-4895"/>
                </a:stretch>
              </a:blipFill>
              <a:ln w="57150">
                <a:solidFill>
                  <a:srgbClr val="00B0F0"/>
                </a:solidFill>
              </a:ln>
            </p:spPr>
            <p:txBody>
              <a:bodyPr/>
              <a:lstStyle/>
              <a:p>
                <a:r>
                  <a:rPr lang="en-SG">
                    <a:noFill/>
                  </a:rPr>
                  <a:t> </a:t>
                </a:r>
              </a:p>
            </p:txBody>
          </p:sp>
        </mc:Fallback>
      </mc:AlternateContent>
    </p:spTree>
    <p:extLst>
      <p:ext uri="{BB962C8B-B14F-4D97-AF65-F5344CB8AC3E}">
        <p14:creationId xmlns:p14="http://schemas.microsoft.com/office/powerpoint/2010/main" val="6671762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anim calcmode="lin" valueType="num">
                                      <p:cBhvr>
                                        <p:cTn id="12" dur="500" fill="hold"/>
                                        <p:tgtEl>
                                          <p:spTgt spid="3"/>
                                        </p:tgtEl>
                                        <p:attrNameLst>
                                          <p:attrName>ppt_x</p:attrName>
                                        </p:attrNameLst>
                                      </p:cBhvr>
                                      <p:tavLst>
                                        <p:tav tm="0">
                                          <p:val>
                                            <p:strVal val="#ppt_x"/>
                                          </p:val>
                                        </p:tav>
                                        <p:tav tm="100000">
                                          <p:val>
                                            <p:strVal val="#ppt_x"/>
                                          </p:val>
                                        </p:tav>
                                      </p:tavLst>
                                    </p:anim>
                                    <p:anim calcmode="lin" valueType="num">
                                      <p:cBhvr>
                                        <p:cTn id="13" dur="5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nodeType="clickEffect">
                                  <p:stCondLst>
                                    <p:cond delay="0"/>
                                  </p:stCondLst>
                                  <p:iterate type="wd">
                                    <p:tmPct val="5000"/>
                                  </p:iterate>
                                  <p:childTnLst>
                                    <p:set>
                                      <p:cBhvr>
                                        <p:cTn id="17" dur="1" fill="hold">
                                          <p:stCondLst>
                                            <p:cond delay="0"/>
                                          </p:stCondLst>
                                        </p:cTn>
                                        <p:tgtEl>
                                          <p:spTgt spid="4">
                                            <p:txEl>
                                              <p:pRg st="0" end="0"/>
                                            </p:txEl>
                                          </p:spTgt>
                                        </p:tgtEl>
                                        <p:attrNameLst>
                                          <p:attrName>style.visibility</p:attrName>
                                        </p:attrNameLst>
                                      </p:cBhvr>
                                      <p:to>
                                        <p:strVal val="visible"/>
                                      </p:to>
                                    </p:set>
                                    <p:animEffect transition="in" filter="wipe(left)">
                                      <p:cBhvr>
                                        <p:cTn id="18" dur="500"/>
                                        <p:tgtEl>
                                          <p:spTgt spid="4">
                                            <p:txEl>
                                              <p:pRg st="0" end="0"/>
                                            </p:txEl>
                                          </p:spTgt>
                                        </p:tgtEl>
                                      </p:cBhvr>
                                    </p:animEffect>
                                  </p:childTnLst>
                                </p:cTn>
                              </p:par>
                            </p:childTnLst>
                          </p:cTn>
                        </p:par>
                        <p:par>
                          <p:cTn id="19" fill="hold">
                            <p:stCondLst>
                              <p:cond delay="1575"/>
                            </p:stCondLst>
                            <p:childTnLst>
                              <p:par>
                                <p:cTn id="20" presetID="22" presetClass="entr" presetSubtype="8" fill="hold" nodeType="afterEffect">
                                  <p:stCondLst>
                                    <p:cond delay="0"/>
                                  </p:stCondLst>
                                  <p:childTnLst>
                                    <p:set>
                                      <p:cBhvr>
                                        <p:cTn id="21" dur="1" fill="hold">
                                          <p:stCondLst>
                                            <p:cond delay="0"/>
                                          </p:stCondLst>
                                        </p:cTn>
                                        <p:tgtEl>
                                          <p:spTgt spid="4">
                                            <p:txEl>
                                              <p:pRg st="1" end="1"/>
                                            </p:txEl>
                                          </p:spTgt>
                                        </p:tgtEl>
                                        <p:attrNameLst>
                                          <p:attrName>style.visibility</p:attrName>
                                        </p:attrNameLst>
                                      </p:cBhvr>
                                      <p:to>
                                        <p:strVal val="visible"/>
                                      </p:to>
                                    </p:set>
                                    <p:animEffect transition="in" filter="wipe(left)">
                                      <p:cBhvr>
                                        <p:cTn id="22" dur="500"/>
                                        <p:tgtEl>
                                          <p:spTgt spid="4">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4">
                                            <p:txEl>
                                              <p:pRg st="2" end="2"/>
                                            </p:txEl>
                                          </p:spTgt>
                                        </p:tgtEl>
                                        <p:attrNameLst>
                                          <p:attrName>style.visibility</p:attrName>
                                        </p:attrNameLst>
                                      </p:cBhvr>
                                      <p:to>
                                        <p:strVal val="visible"/>
                                      </p:to>
                                    </p:set>
                                    <p:animEffect transition="in" filter="fade">
                                      <p:cBhvr>
                                        <p:cTn id="27" dur="500"/>
                                        <p:tgtEl>
                                          <p:spTgt spid="4">
                                            <p:txEl>
                                              <p:pRg st="2" end="2"/>
                                            </p:txEl>
                                          </p:spTgt>
                                        </p:tgtEl>
                                      </p:cBhvr>
                                    </p:animEffect>
                                    <p:anim calcmode="lin" valueType="num">
                                      <p:cBhvr>
                                        <p:cTn id="28"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9" dur="5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8" presetClass="entr" presetSubtype="32" fill="hold" grpId="0" nodeType="click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diamond(out)">
                                      <p:cBhvr>
                                        <p:cTn id="34" dur="500"/>
                                        <p:tgtEl>
                                          <p:spTgt spid="5"/>
                                        </p:tgtEl>
                                      </p:cBhvr>
                                    </p:animEffect>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4">
                                            <p:txEl>
                                              <p:pRg st="6" end="6"/>
                                            </p:txEl>
                                          </p:spTgt>
                                        </p:tgtEl>
                                        <p:attrNameLst>
                                          <p:attrName>style.visibility</p:attrName>
                                        </p:attrNameLst>
                                      </p:cBhvr>
                                      <p:to>
                                        <p:strVal val="visible"/>
                                      </p:to>
                                    </p:set>
                                    <p:animEffect transition="in" filter="fade">
                                      <p:cBhvr>
                                        <p:cTn id="39" dur="500"/>
                                        <p:tgtEl>
                                          <p:spTgt spid="4">
                                            <p:txEl>
                                              <p:pRg st="6" end="6"/>
                                            </p:txEl>
                                          </p:spTgt>
                                        </p:tgtEl>
                                      </p:cBhvr>
                                    </p:animEffect>
                                    <p:anim calcmode="lin" valueType="num">
                                      <p:cBhvr>
                                        <p:cTn id="40"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41" dur="5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02571" y="0"/>
            <a:ext cx="5124137" cy="533400"/>
          </a:xfrm>
          <a:prstGeom prst="rect">
            <a:avLst/>
          </a:prstGeom>
          <a:solidFill>
            <a:srgbClr val="FFFF00"/>
          </a:solidFill>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3200" b="1" dirty="0">
                <a:solidFill>
                  <a:srgbClr val="FF0000"/>
                </a:solidFill>
                <a:latin typeface="Times New Roman" pitchFamily="18" charset="0"/>
                <a:cs typeface="Times New Roman" pitchFamily="18" charset="0"/>
              </a:rPr>
              <a:t>BÀI 3: CẤP SỐ CỘNG</a:t>
            </a:r>
          </a:p>
        </p:txBody>
      </p:sp>
      <mc:AlternateContent xmlns:mc="http://schemas.openxmlformats.org/markup-compatibility/2006" xmlns:a14="http://schemas.microsoft.com/office/drawing/2010/main">
        <mc:Choice Requires="a14">
          <p:sp>
            <p:nvSpPr>
              <p:cNvPr id="4" name="Rectangle 3"/>
              <p:cNvSpPr/>
              <p:nvPr/>
            </p:nvSpPr>
            <p:spPr>
              <a:xfrm>
                <a:off x="276225" y="984355"/>
                <a:ext cx="11915775" cy="1077218"/>
              </a:xfrm>
              <a:prstGeom prst="rect">
                <a:avLst/>
              </a:prstGeom>
            </p:spPr>
            <p:txBody>
              <a:bodyPr wrap="square">
                <a:spAutoFit/>
              </a:bodyPr>
              <a:lstStyle/>
              <a:p>
                <a:pPr lvl="0" algn="just">
                  <a:defRPr/>
                </a:pPr>
                <a:r>
                  <a:rPr lang="en-US" sz="3200" b="1">
                    <a:solidFill>
                      <a:srgbClr val="FF0000"/>
                    </a:solidFill>
                    <a:latin typeface="Times New Roman" pitchFamily="18" charset="0"/>
                    <a:cs typeface="Times New Roman" pitchFamily="18" charset="0"/>
                  </a:rPr>
                  <a:t>Lưu ý:</a:t>
                </a:r>
                <a:r>
                  <a:rPr kumimoji="0" lang="en-US" sz="3200" i="0" u="none" strike="noStrike" kern="0" cap="none" spc="0" normalizeH="0" baseline="0" noProof="0">
                    <a:ln>
                      <a:noFill/>
                    </a:ln>
                    <a:solidFill>
                      <a:prstClr val="black"/>
                    </a:solidFill>
                    <a:effectLst/>
                    <a:uLnTx/>
                    <a:uFillTx/>
                    <a:latin typeface="Times New Roman" panose="02020603050405020304" pitchFamily="18" charset="0"/>
                    <a:cs typeface="Times New Roman" panose="02020603050405020304" pitchFamily="18" charset="0"/>
                  </a:rPr>
                  <a:t> Nếu </a:t>
                </a:r>
                <a:r>
                  <a:rPr kumimoji="0" lang="en-US" sz="320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dãy</a:t>
                </a:r>
                <a:r>
                  <a:rPr kumimoji="0" lang="en-US" sz="3200" i="0" u="none" strike="noStrike" kern="0" cap="none" spc="0" normalizeH="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i="0" u="none" strike="noStrike" kern="0" cap="none" spc="0" normalizeH="0" noProof="0" dirty="0" err="1">
                    <a:ln>
                      <a:noFill/>
                    </a:ln>
                    <a:solidFill>
                      <a:prstClr val="black"/>
                    </a:solidFill>
                    <a:effectLst/>
                    <a:uLnTx/>
                    <a:uFillTx/>
                    <a:latin typeface="Times New Roman" panose="02020603050405020304" pitchFamily="18" charset="0"/>
                    <a:cs typeface="Times New Roman" panose="02020603050405020304" pitchFamily="18" charset="0"/>
                  </a:rPr>
                  <a:t>số</a:t>
                </a:r>
                <a:r>
                  <a:rPr kumimoji="0" lang="en-US" sz="3200" i="0" u="none" strike="noStrike" kern="0" cap="none" spc="0" normalizeH="0" noProof="0" dirty="0">
                    <a:ln>
                      <a:noFill/>
                    </a:ln>
                    <a:solidFill>
                      <a:prstClr val="black"/>
                    </a:solidFill>
                    <a:effectLst/>
                    <a:uLnTx/>
                    <a:uFillTx/>
                    <a:latin typeface="Times New Roman" panose="02020603050405020304" pitchFamily="18" charset="0"/>
                    <a:cs typeface="Times New Roman" panose="02020603050405020304" pitchFamily="18" charset="0"/>
                  </a:rPr>
                  <a:t> </a:t>
                </a:r>
                <a14:m>
                  <m:oMath xmlns:m="http://schemas.openxmlformats.org/officeDocument/2006/math">
                    <m:d>
                      <m:dPr>
                        <m:ctrlPr>
                          <a:rPr kumimoji="0" lang="en-US" sz="3200" i="1" u="none" strike="noStrike" kern="0" cap="none" spc="0" normalizeH="0" baseline="0" noProof="0">
                            <a:ln>
                              <a:noFill/>
                            </a:ln>
                            <a:solidFill>
                              <a:prstClr val="black"/>
                            </a:solidFill>
                            <a:effectLst/>
                            <a:uLnTx/>
                            <a:uFillTx/>
                            <a:latin typeface="Cambria Math" panose="02040503050406030204" pitchFamily="18" charset="0"/>
                          </a:rPr>
                        </m:ctrlPr>
                      </m:dPr>
                      <m:e>
                        <m:sSub>
                          <m:sSubPr>
                            <m:ctrlPr>
                              <a:rPr kumimoji="0" lang="en-US" sz="3200" i="1" u="none" strike="noStrike" kern="0" cap="none" spc="0" normalizeH="0" baseline="0" noProof="0">
                                <a:ln>
                                  <a:noFill/>
                                </a:ln>
                                <a:solidFill>
                                  <a:prstClr val="black"/>
                                </a:solidFill>
                                <a:effectLst/>
                                <a:uLnTx/>
                                <a:uFillTx/>
                                <a:latin typeface="Cambria Math" panose="02040503050406030204" pitchFamily="18" charset="0"/>
                              </a:rPr>
                            </m:ctrlPr>
                          </m:sSubPr>
                          <m:e>
                            <m:r>
                              <a:rPr kumimoji="0" lang="en-US" sz="3200" b="0" i="1" u="none" strike="noStrike" kern="0" cap="none" spc="0" normalizeH="0" baseline="0" noProof="0">
                                <a:ln>
                                  <a:noFill/>
                                </a:ln>
                                <a:solidFill>
                                  <a:prstClr val="black"/>
                                </a:solidFill>
                                <a:effectLst/>
                                <a:uLnTx/>
                                <a:uFillTx/>
                                <a:latin typeface="Cambria Math" panose="02040503050406030204" pitchFamily="18" charset="0"/>
                              </a:rPr>
                              <m:t>𝑢</m:t>
                            </m:r>
                          </m:e>
                          <m:sub>
                            <m:r>
                              <a:rPr kumimoji="0" lang="en-US" sz="3200" b="0" i="1" u="none" strike="noStrike" kern="0" cap="none" spc="0" normalizeH="0" baseline="0" noProof="0">
                                <a:ln>
                                  <a:noFill/>
                                </a:ln>
                                <a:solidFill>
                                  <a:prstClr val="black"/>
                                </a:solidFill>
                                <a:effectLst/>
                                <a:uLnTx/>
                                <a:uFillTx/>
                                <a:latin typeface="Cambria Math" panose="02040503050406030204" pitchFamily="18" charset="0"/>
                              </a:rPr>
                              <m:t>𝑛</m:t>
                            </m:r>
                          </m:sub>
                        </m:sSub>
                      </m:e>
                    </m:d>
                  </m:oMath>
                </a14:m>
                <a:r>
                  <a:rPr kumimoji="0" lang="en-US" sz="320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là</a:t>
                </a:r>
                <a:r>
                  <a:rPr kumimoji="0" lang="en-US" sz="320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cấp</a:t>
                </a:r>
                <a:r>
                  <a:rPr kumimoji="0" lang="en-US" sz="320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số</a:t>
                </a:r>
                <a:r>
                  <a:rPr kumimoji="0" lang="en-US" sz="320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cộng</a:t>
                </a:r>
                <a:r>
                  <a:rPr kumimoji="0" lang="en-US" sz="320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với</a:t>
                </a:r>
                <a:r>
                  <a:rPr kumimoji="0" lang="en-US" sz="320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công</a:t>
                </a:r>
                <a:r>
                  <a:rPr kumimoji="0" lang="en-US" sz="320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sai</a:t>
                </a:r>
                <a:r>
                  <a:rPr kumimoji="0" lang="en-US" sz="320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i="0" u="none" strike="noStrike" kern="0" cap="none" spc="0" normalizeH="0" baseline="0" noProof="0">
                    <a:ln>
                      <a:noFill/>
                    </a:ln>
                    <a:solidFill>
                      <a:prstClr val="black"/>
                    </a:solidFill>
                    <a:effectLst/>
                    <a:uLnTx/>
                    <a:uFillTx/>
                    <a:latin typeface="Times New Roman" panose="02020603050405020304" pitchFamily="18" charset="0"/>
                    <a:cs typeface="Times New Roman" panose="02020603050405020304" pitchFamily="18" charset="0"/>
                  </a:rPr>
                  <a:t>d thì</a:t>
                </a:r>
              </a:p>
              <a:p>
                <a:pPr lvl="0" algn="ctr">
                  <a:defRPr/>
                </a:pPr>
                <a:r>
                  <a:rPr kumimoji="0" lang="en-US" sz="3200" i="0" u="none" strike="noStrike" kern="0" cap="none" spc="0" normalizeH="0" baseline="0" noProof="0">
                    <a:ln>
                      <a:noFill/>
                    </a:ln>
                    <a:solidFill>
                      <a:prstClr val="black"/>
                    </a:solidFill>
                    <a:effectLst/>
                    <a:uLnTx/>
                    <a:uFillTx/>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3200" b="1" i="1" kern="0">
                            <a:solidFill>
                              <a:srgbClr val="FF0000"/>
                            </a:solidFill>
                            <a:latin typeface="Cambria Math" panose="02040503050406030204" pitchFamily="18" charset="0"/>
                          </a:rPr>
                        </m:ctrlPr>
                      </m:sSubPr>
                      <m:e>
                        <m:r>
                          <a:rPr lang="en-US" sz="3200" b="1" i="1" kern="0">
                            <a:solidFill>
                              <a:srgbClr val="FF0000"/>
                            </a:solidFill>
                            <a:latin typeface="Cambria Math" panose="02040503050406030204" pitchFamily="18" charset="0"/>
                          </a:rPr>
                          <m:t>𝒖</m:t>
                        </m:r>
                      </m:e>
                      <m:sub>
                        <m:r>
                          <a:rPr lang="en-US" sz="3200" b="1" i="1" kern="0">
                            <a:solidFill>
                              <a:srgbClr val="FF0000"/>
                            </a:solidFill>
                            <a:latin typeface="Cambria Math" panose="02040503050406030204" pitchFamily="18" charset="0"/>
                          </a:rPr>
                          <m:t>𝒏</m:t>
                        </m:r>
                        <m:r>
                          <a:rPr lang="en-US" sz="3200" b="1" i="1" kern="0">
                            <a:solidFill>
                              <a:srgbClr val="FF0000"/>
                            </a:solidFill>
                            <a:latin typeface="Cambria Math" panose="02040503050406030204" pitchFamily="18" charset="0"/>
                          </a:rPr>
                          <m:t>+</m:t>
                        </m:r>
                        <m:r>
                          <a:rPr lang="en-US" sz="3200" b="1" i="1" kern="0">
                            <a:solidFill>
                              <a:srgbClr val="FF0000"/>
                            </a:solidFill>
                            <a:latin typeface="Cambria Math" panose="02040503050406030204" pitchFamily="18" charset="0"/>
                          </a:rPr>
                          <m:t>𝟏</m:t>
                        </m:r>
                      </m:sub>
                    </m:sSub>
                    <m:r>
                      <a:rPr lang="en-US" sz="3200" b="1" i="1" kern="0">
                        <a:solidFill>
                          <a:srgbClr val="FF0000"/>
                        </a:solidFill>
                        <a:latin typeface="Cambria Math" panose="02040503050406030204" pitchFamily="18" charset="0"/>
                      </a:rPr>
                      <m:t>=</m:t>
                    </m:r>
                    <m:sSub>
                      <m:sSubPr>
                        <m:ctrlPr>
                          <a:rPr lang="en-US" sz="3200" b="1" i="1" kern="0">
                            <a:solidFill>
                              <a:srgbClr val="FF0000"/>
                            </a:solidFill>
                            <a:latin typeface="Cambria Math" panose="02040503050406030204" pitchFamily="18" charset="0"/>
                          </a:rPr>
                        </m:ctrlPr>
                      </m:sSubPr>
                      <m:e>
                        <m:r>
                          <a:rPr lang="en-US" sz="3200" b="1" i="1" kern="0">
                            <a:solidFill>
                              <a:srgbClr val="FF0000"/>
                            </a:solidFill>
                            <a:latin typeface="Cambria Math" panose="02040503050406030204" pitchFamily="18" charset="0"/>
                          </a:rPr>
                          <m:t>𝒖</m:t>
                        </m:r>
                      </m:e>
                      <m:sub>
                        <m:r>
                          <a:rPr lang="en-US" sz="3200" b="1" i="1" kern="0">
                            <a:solidFill>
                              <a:srgbClr val="FF0000"/>
                            </a:solidFill>
                            <a:latin typeface="Cambria Math" panose="02040503050406030204" pitchFamily="18" charset="0"/>
                          </a:rPr>
                          <m:t>𝒏</m:t>
                        </m:r>
                      </m:sub>
                    </m:sSub>
                    <m:r>
                      <a:rPr lang="en-US" sz="3200" b="1" i="1" kern="0">
                        <a:solidFill>
                          <a:srgbClr val="FF0000"/>
                        </a:solidFill>
                        <a:latin typeface="Cambria Math" panose="02040503050406030204" pitchFamily="18" charset="0"/>
                      </a:rPr>
                      <m:t>+</m:t>
                    </m:r>
                    <m:r>
                      <a:rPr lang="en-US" sz="3200" b="1" i="1" kern="0">
                        <a:solidFill>
                          <a:srgbClr val="FF0000"/>
                        </a:solidFill>
                        <a:latin typeface="Cambria Math" panose="02040503050406030204" pitchFamily="18" charset="0"/>
                      </a:rPr>
                      <m:t>𝒅</m:t>
                    </m:r>
                    <m:r>
                      <a:rPr lang="en-US" sz="3200" b="1" i="1" kern="0">
                        <a:solidFill>
                          <a:srgbClr val="FF0000"/>
                        </a:solidFill>
                        <a:latin typeface="Cambria Math" panose="02040503050406030204" pitchFamily="18" charset="0"/>
                      </a:rPr>
                      <m:t> </m:t>
                    </m:r>
                    <m:r>
                      <a:rPr lang="en-US" sz="3200" kern="0">
                        <a:solidFill>
                          <a:srgbClr val="FF0000"/>
                        </a:solidFill>
                        <a:latin typeface="Cambria Math" panose="02040503050406030204" pitchFamily="18" charset="0"/>
                      </a:rPr>
                      <m:t>   </m:t>
                    </m:r>
                    <m:r>
                      <m:rPr>
                        <m:sty m:val="p"/>
                      </m:rPr>
                      <a:rPr lang="en-US" sz="3200" kern="0">
                        <a:solidFill>
                          <a:srgbClr val="FF0000"/>
                        </a:solidFill>
                        <a:latin typeface="Cambria Math" panose="02040503050406030204" pitchFamily="18" charset="0"/>
                      </a:rPr>
                      <m:t>v</m:t>
                    </m:r>
                    <m:r>
                      <a:rPr lang="en-US" sz="3200" kern="0">
                        <a:solidFill>
                          <a:srgbClr val="FF0000"/>
                        </a:solidFill>
                        <a:latin typeface="Cambria Math" panose="02040503050406030204" pitchFamily="18" charset="0"/>
                      </a:rPr>
                      <m:t>ớ</m:t>
                    </m:r>
                    <m:r>
                      <m:rPr>
                        <m:sty m:val="p"/>
                      </m:rPr>
                      <a:rPr lang="en-US" sz="3200" kern="0">
                        <a:solidFill>
                          <a:srgbClr val="FF0000"/>
                        </a:solidFill>
                        <a:latin typeface="Cambria Math" panose="02040503050406030204" pitchFamily="18" charset="0"/>
                      </a:rPr>
                      <m:t>i</m:t>
                    </m:r>
                    <m:r>
                      <a:rPr lang="en-US" sz="3200" i="1" kern="0">
                        <a:solidFill>
                          <a:srgbClr val="FF0000"/>
                        </a:solidFill>
                        <a:latin typeface="Cambria Math" panose="02040503050406030204" pitchFamily="18" charset="0"/>
                      </a:rPr>
                      <m:t> </m:t>
                    </m:r>
                    <m:r>
                      <a:rPr lang="en-US" sz="3200" i="1" kern="0">
                        <a:solidFill>
                          <a:srgbClr val="FF0000"/>
                        </a:solidFill>
                        <a:latin typeface="Cambria Math" panose="02040503050406030204" pitchFamily="18" charset="0"/>
                      </a:rPr>
                      <m:t>𝑛</m:t>
                    </m:r>
                    <m:r>
                      <a:rPr lang="en-US" sz="3200" i="1" kern="0">
                        <a:solidFill>
                          <a:srgbClr val="FF0000"/>
                        </a:solidFill>
                        <a:latin typeface="Cambria Math" panose="02040503050406030204" pitchFamily="18" charset="0"/>
                      </a:rPr>
                      <m:t>∈</m:t>
                    </m:r>
                    <m:sSup>
                      <m:sSupPr>
                        <m:ctrlPr>
                          <a:rPr lang="en-US" sz="3200" i="1" kern="0">
                            <a:solidFill>
                              <a:srgbClr val="FF0000"/>
                            </a:solidFill>
                            <a:latin typeface="Cambria Math" panose="02040503050406030204" pitchFamily="18" charset="0"/>
                          </a:rPr>
                        </m:ctrlPr>
                      </m:sSupPr>
                      <m:e>
                        <m:r>
                          <a:rPr lang="en-US" sz="3200" i="1" kern="0">
                            <a:solidFill>
                              <a:srgbClr val="FF0000"/>
                            </a:solidFill>
                            <a:latin typeface="Cambria Math" panose="02040503050406030204" pitchFamily="18" charset="0"/>
                          </a:rPr>
                          <m:t>𝑁</m:t>
                        </m:r>
                      </m:e>
                      <m:sup>
                        <m:r>
                          <a:rPr lang="en-US" sz="3200" i="1" kern="0">
                            <a:solidFill>
                              <a:srgbClr val="FF0000"/>
                            </a:solidFill>
                            <a:latin typeface="Cambria Math" panose="02040503050406030204" pitchFamily="18" charset="0"/>
                          </a:rPr>
                          <m:t>∗</m:t>
                        </m:r>
                      </m:sup>
                    </m:sSup>
                  </m:oMath>
                </a14:m>
                <a:endParaRPr kumimoji="0" lang="en-US" sz="320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mc:Choice>
        <mc:Fallback xmlns="">
          <p:sp>
            <p:nvSpPr>
              <p:cNvPr id="4" name="Rectangle 3"/>
              <p:cNvSpPr>
                <a:spLocks noRot="1" noChangeAspect="1" noMove="1" noResize="1" noEditPoints="1" noAdjustHandles="1" noChangeArrowheads="1" noChangeShapeType="1" noTextEdit="1"/>
              </p:cNvSpPr>
              <p:nvPr/>
            </p:nvSpPr>
            <p:spPr>
              <a:xfrm>
                <a:off x="276225" y="984355"/>
                <a:ext cx="11915775" cy="1077218"/>
              </a:xfrm>
              <a:prstGeom prst="rect">
                <a:avLst/>
              </a:prstGeom>
              <a:blipFill>
                <a:blip r:embed="rId3"/>
                <a:stretch>
                  <a:fillRect l="-1279" t="-791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8" name="Rounded Rectangle 4">
                <a:extLst>
                  <a:ext uri="{FF2B5EF4-FFF2-40B4-BE49-F238E27FC236}">
                    <a16:creationId xmlns:a16="http://schemas.microsoft.com/office/drawing/2014/main" id="{556FFAB9-3C56-4B22-8586-0D73F93E1ADB}"/>
                  </a:ext>
                </a:extLst>
              </p:cNvPr>
              <p:cNvSpPr/>
              <p:nvPr/>
            </p:nvSpPr>
            <p:spPr>
              <a:xfrm>
                <a:off x="2900358" y="2274406"/>
                <a:ext cx="6386286" cy="812800"/>
              </a:xfrm>
              <a:prstGeom prst="roundRect">
                <a:avLst/>
              </a:prstGeom>
              <a:solidFill>
                <a:schemeClr val="bg1"/>
              </a:solidFill>
              <a:ln w="57150">
                <a:solidFill>
                  <a:srgbClr val="00B0F0"/>
                </a:solidFill>
              </a:ln>
            </p:spPr>
            <p:style>
              <a:lnRef idx="2">
                <a:schemeClr val="dk1"/>
              </a:lnRef>
              <a:fillRef idx="1">
                <a:schemeClr val="lt1"/>
              </a:fillRef>
              <a:effectRef idx="0">
                <a:schemeClr val="dk1"/>
              </a:effectRef>
              <a:fontRef idx="minor">
                <a:schemeClr val="dk1"/>
              </a:fontRef>
            </p:style>
            <p:txBody>
              <a:bodyPr rtlCol="0" anchor="ctr"/>
              <a:lstStyle/>
              <a:p>
                <a:pPr lvl="0" algn="ctr">
                  <a:defRPr/>
                </a:pPr>
                <a14:m>
                  <m:oMathPara xmlns:m="http://schemas.openxmlformats.org/officeDocument/2006/math">
                    <m:oMathParaPr>
                      <m:jc m:val="centerGroup"/>
                    </m:oMathParaPr>
                    <m:oMath xmlns:m="http://schemas.openxmlformats.org/officeDocument/2006/math">
                      <m:sSub>
                        <m:sSubPr>
                          <m:ctrlPr>
                            <a:rPr lang="en-US" sz="3200" b="1" i="1" kern="0" smtClean="0">
                              <a:solidFill>
                                <a:srgbClr val="FF0000"/>
                              </a:solidFill>
                              <a:latin typeface="Cambria Math" panose="02040503050406030204" pitchFamily="18" charset="0"/>
                            </a:rPr>
                          </m:ctrlPr>
                        </m:sSubPr>
                        <m:e>
                          <m:r>
                            <a:rPr lang="en-US" sz="3200" b="1" i="1" kern="0" smtClean="0">
                              <a:solidFill>
                                <a:srgbClr val="FF0000"/>
                              </a:solidFill>
                              <a:latin typeface="Cambria Math" panose="02040503050406030204" pitchFamily="18" charset="0"/>
                              <a:ea typeface="Cambria Math" panose="02040503050406030204" pitchFamily="18" charset="0"/>
                            </a:rPr>
                            <m:t>⟺</m:t>
                          </m:r>
                          <m:r>
                            <a:rPr lang="en-US" sz="3200" b="1" i="1" kern="0">
                              <a:solidFill>
                                <a:srgbClr val="FF0000"/>
                              </a:solidFill>
                              <a:latin typeface="Cambria Math" panose="02040503050406030204" pitchFamily="18" charset="0"/>
                            </a:rPr>
                            <m:t>𝒖</m:t>
                          </m:r>
                        </m:e>
                        <m:sub>
                          <m:r>
                            <a:rPr lang="en-US" sz="3200" b="1" i="1" kern="0">
                              <a:solidFill>
                                <a:srgbClr val="FF0000"/>
                              </a:solidFill>
                              <a:latin typeface="Cambria Math" panose="02040503050406030204" pitchFamily="18" charset="0"/>
                            </a:rPr>
                            <m:t>𝒏</m:t>
                          </m:r>
                          <m:r>
                            <a:rPr lang="en-US" sz="3200" b="1" i="1" kern="0">
                              <a:solidFill>
                                <a:srgbClr val="FF0000"/>
                              </a:solidFill>
                              <a:latin typeface="Cambria Math" panose="02040503050406030204" pitchFamily="18" charset="0"/>
                            </a:rPr>
                            <m:t>+</m:t>
                          </m:r>
                          <m:r>
                            <a:rPr lang="en-US" sz="3200" b="1" i="1" kern="0">
                              <a:solidFill>
                                <a:srgbClr val="FF0000"/>
                              </a:solidFill>
                              <a:latin typeface="Cambria Math" panose="02040503050406030204" pitchFamily="18" charset="0"/>
                            </a:rPr>
                            <m:t>𝟏</m:t>
                          </m:r>
                        </m:sub>
                      </m:sSub>
                      <m:r>
                        <a:rPr lang="en-SG" sz="3200" b="1" i="1" kern="0" smtClean="0">
                          <a:solidFill>
                            <a:srgbClr val="FF0000"/>
                          </a:solidFill>
                          <a:latin typeface="Cambria Math" panose="02040503050406030204" pitchFamily="18" charset="0"/>
                        </a:rPr>
                        <m:t>− </m:t>
                      </m:r>
                      <m:sSub>
                        <m:sSubPr>
                          <m:ctrlPr>
                            <a:rPr lang="en-US" sz="3200" b="1" i="1" kern="0">
                              <a:solidFill>
                                <a:srgbClr val="FF0000"/>
                              </a:solidFill>
                              <a:latin typeface="Cambria Math" panose="02040503050406030204" pitchFamily="18" charset="0"/>
                            </a:rPr>
                          </m:ctrlPr>
                        </m:sSubPr>
                        <m:e>
                          <m:r>
                            <a:rPr lang="en-US" sz="3200" b="1" i="1" kern="0">
                              <a:solidFill>
                                <a:srgbClr val="FF0000"/>
                              </a:solidFill>
                              <a:latin typeface="Cambria Math" panose="02040503050406030204" pitchFamily="18" charset="0"/>
                            </a:rPr>
                            <m:t>𝒖</m:t>
                          </m:r>
                        </m:e>
                        <m:sub>
                          <m:r>
                            <a:rPr lang="en-US" sz="3200" b="1" i="1" kern="0">
                              <a:solidFill>
                                <a:srgbClr val="FF0000"/>
                              </a:solidFill>
                              <a:latin typeface="Cambria Math" panose="02040503050406030204" pitchFamily="18" charset="0"/>
                            </a:rPr>
                            <m:t>𝒏</m:t>
                          </m:r>
                        </m:sub>
                      </m:sSub>
                      <m:r>
                        <a:rPr lang="en-SG" sz="3200" b="1" i="1" kern="0" smtClean="0">
                          <a:solidFill>
                            <a:srgbClr val="FF0000"/>
                          </a:solidFill>
                          <a:latin typeface="Cambria Math" panose="02040503050406030204" pitchFamily="18" charset="0"/>
                        </a:rPr>
                        <m:t>=</m:t>
                      </m:r>
                      <m:r>
                        <a:rPr lang="en-US" sz="3200" b="1" i="1" kern="0">
                          <a:solidFill>
                            <a:srgbClr val="FF0000"/>
                          </a:solidFill>
                          <a:latin typeface="Cambria Math" panose="02040503050406030204" pitchFamily="18" charset="0"/>
                        </a:rPr>
                        <m:t>𝒅</m:t>
                      </m:r>
                      <m:r>
                        <a:rPr lang="en-US" sz="3200" b="1" i="1" kern="0">
                          <a:solidFill>
                            <a:srgbClr val="FF0000"/>
                          </a:solidFill>
                          <a:latin typeface="Cambria Math" panose="02040503050406030204" pitchFamily="18" charset="0"/>
                        </a:rPr>
                        <m:t> </m:t>
                      </m:r>
                      <m:r>
                        <a:rPr lang="en-US" sz="3200" b="0" i="0" kern="0" smtClean="0">
                          <a:solidFill>
                            <a:srgbClr val="FF0000"/>
                          </a:solidFill>
                          <a:latin typeface="Cambria Math" panose="02040503050406030204" pitchFamily="18" charset="0"/>
                        </a:rPr>
                        <m:t>   </m:t>
                      </m:r>
                      <m:r>
                        <m:rPr>
                          <m:sty m:val="p"/>
                        </m:rPr>
                        <a:rPr lang="en-US" sz="3200" kern="0">
                          <a:solidFill>
                            <a:srgbClr val="FF0000"/>
                          </a:solidFill>
                          <a:latin typeface="Cambria Math" panose="02040503050406030204" pitchFamily="18" charset="0"/>
                        </a:rPr>
                        <m:t>v</m:t>
                      </m:r>
                      <m:r>
                        <a:rPr lang="en-US" sz="3200" kern="0">
                          <a:solidFill>
                            <a:srgbClr val="FF0000"/>
                          </a:solidFill>
                          <a:latin typeface="Cambria Math" panose="02040503050406030204" pitchFamily="18" charset="0"/>
                        </a:rPr>
                        <m:t>ớ</m:t>
                      </m:r>
                      <m:r>
                        <m:rPr>
                          <m:sty m:val="p"/>
                        </m:rPr>
                        <a:rPr lang="en-US" sz="3200" kern="0">
                          <a:solidFill>
                            <a:srgbClr val="FF0000"/>
                          </a:solidFill>
                          <a:latin typeface="Cambria Math" panose="02040503050406030204" pitchFamily="18" charset="0"/>
                        </a:rPr>
                        <m:t>i</m:t>
                      </m:r>
                      <m:r>
                        <a:rPr lang="en-US" sz="3200" i="1" kern="0">
                          <a:solidFill>
                            <a:srgbClr val="FF0000"/>
                          </a:solidFill>
                          <a:latin typeface="Cambria Math" panose="02040503050406030204" pitchFamily="18" charset="0"/>
                        </a:rPr>
                        <m:t> </m:t>
                      </m:r>
                      <m:r>
                        <a:rPr lang="en-US" sz="3200" i="1" kern="0">
                          <a:solidFill>
                            <a:srgbClr val="FF0000"/>
                          </a:solidFill>
                          <a:latin typeface="Cambria Math" panose="02040503050406030204" pitchFamily="18" charset="0"/>
                        </a:rPr>
                        <m:t>𝑛</m:t>
                      </m:r>
                      <m:r>
                        <a:rPr lang="en-US" sz="3200" i="1" kern="0">
                          <a:solidFill>
                            <a:srgbClr val="FF0000"/>
                          </a:solidFill>
                          <a:latin typeface="Cambria Math" panose="02040503050406030204" pitchFamily="18" charset="0"/>
                        </a:rPr>
                        <m:t>∈</m:t>
                      </m:r>
                      <m:sSup>
                        <m:sSupPr>
                          <m:ctrlPr>
                            <a:rPr lang="en-US" sz="3200" i="1" kern="0">
                              <a:solidFill>
                                <a:srgbClr val="FF0000"/>
                              </a:solidFill>
                              <a:latin typeface="Cambria Math" panose="02040503050406030204" pitchFamily="18" charset="0"/>
                            </a:rPr>
                          </m:ctrlPr>
                        </m:sSupPr>
                        <m:e>
                          <m:r>
                            <a:rPr lang="en-US" sz="3200" i="1" kern="0">
                              <a:solidFill>
                                <a:srgbClr val="FF0000"/>
                              </a:solidFill>
                              <a:latin typeface="Cambria Math" panose="02040503050406030204" pitchFamily="18" charset="0"/>
                            </a:rPr>
                            <m:t>𝑁</m:t>
                          </m:r>
                        </m:e>
                        <m:sup>
                          <m:r>
                            <a:rPr lang="en-US" sz="3200" i="1" kern="0">
                              <a:solidFill>
                                <a:srgbClr val="FF0000"/>
                              </a:solidFill>
                              <a:latin typeface="Cambria Math" panose="02040503050406030204" pitchFamily="18" charset="0"/>
                            </a:rPr>
                            <m:t>∗</m:t>
                          </m:r>
                        </m:sup>
                      </m:sSup>
                    </m:oMath>
                  </m:oMathPara>
                </a14:m>
                <a:endParaRPr lang="en-US" sz="3200" b="1" kern="0" dirty="0">
                  <a:solidFill>
                    <a:schemeClr val="tx1"/>
                  </a:solidFill>
                  <a:latin typeface="Times New Roman" panose="02020603050405020304" pitchFamily="18" charset="0"/>
                  <a:cs typeface="Times New Roman" panose="02020603050405020304" pitchFamily="18" charset="0"/>
                </a:endParaRPr>
              </a:p>
            </p:txBody>
          </p:sp>
        </mc:Choice>
        <mc:Fallback xmlns="">
          <p:sp>
            <p:nvSpPr>
              <p:cNvPr id="8" name="Rounded Rectangle 4">
                <a:extLst>
                  <a:ext uri="{FF2B5EF4-FFF2-40B4-BE49-F238E27FC236}">
                    <a16:creationId xmlns:a16="http://schemas.microsoft.com/office/drawing/2014/main" id="{556FFAB9-3C56-4B22-8586-0D73F93E1ADB}"/>
                  </a:ext>
                </a:extLst>
              </p:cNvPr>
              <p:cNvSpPr>
                <a:spLocks noRot="1" noChangeAspect="1" noMove="1" noResize="1" noEditPoints="1" noAdjustHandles="1" noChangeArrowheads="1" noChangeShapeType="1" noTextEdit="1"/>
              </p:cNvSpPr>
              <p:nvPr/>
            </p:nvSpPr>
            <p:spPr>
              <a:xfrm>
                <a:off x="2900358" y="2274406"/>
                <a:ext cx="6386286" cy="812800"/>
              </a:xfrm>
              <a:prstGeom prst="roundRect">
                <a:avLst/>
              </a:prstGeom>
              <a:blipFill>
                <a:blip r:embed="rId5"/>
                <a:stretch>
                  <a:fillRect/>
                </a:stretch>
              </a:blipFill>
              <a:ln w="57150">
                <a:solidFill>
                  <a:srgbClr val="00B0F0"/>
                </a:solidFill>
              </a:ln>
            </p:spPr>
            <p:txBody>
              <a:bodyPr/>
              <a:lstStyle/>
              <a:p>
                <a:r>
                  <a:rPr lang="en-SG">
                    <a:noFill/>
                  </a:rPr>
                  <a:t> </a:t>
                </a:r>
              </a:p>
            </p:txBody>
          </p:sp>
        </mc:Fallback>
      </mc:AlternateContent>
      <p:sp>
        <p:nvSpPr>
          <p:cNvPr id="10" name="TextBox 9">
            <a:extLst>
              <a:ext uri="{FF2B5EF4-FFF2-40B4-BE49-F238E27FC236}">
                <a16:creationId xmlns:a16="http://schemas.microsoft.com/office/drawing/2014/main" id="{8B16D2DA-8145-448F-B13D-BE4058408DF6}"/>
              </a:ext>
            </a:extLst>
          </p:cNvPr>
          <p:cNvSpPr txBox="1"/>
          <p:nvPr/>
        </p:nvSpPr>
        <p:spPr>
          <a:xfrm>
            <a:off x="3046751" y="3247575"/>
            <a:ext cx="6093500" cy="523220"/>
          </a:xfrm>
          <a:prstGeom prst="rect">
            <a:avLst/>
          </a:prstGeom>
          <a:noFill/>
        </p:spPr>
        <p:txBody>
          <a:bodyPr wrap="square">
            <a:spAutoFit/>
          </a:bodyPr>
          <a:lstStyle/>
          <a:p>
            <a:pPr marR="0" lvl="0" algn="ctr" defTabSz="914400" eaLnBrk="1" fontAlgn="auto" latinLnBrk="0" hangingPunct="1">
              <a:lnSpc>
                <a:spcPct val="100000"/>
              </a:lnSpc>
              <a:spcBef>
                <a:spcPts val="0"/>
              </a:spcBef>
              <a:spcAft>
                <a:spcPts val="0"/>
              </a:spcAft>
              <a:buClrTx/>
              <a:buSzTx/>
              <a:tabLst/>
              <a:defRPr/>
            </a:pPr>
            <a:r>
              <a:rPr kumimoji="0" lang="en-US" sz="2800" b="0" i="0" u="none" strike="noStrike" kern="0" cap="none" spc="0" normalizeH="0" baseline="0" noProof="0">
                <a:ln>
                  <a:noFill/>
                </a:ln>
                <a:solidFill>
                  <a:prstClr val="black"/>
                </a:solidFill>
                <a:effectLst/>
                <a:uLnTx/>
                <a:uFillTx/>
                <a:latin typeface="Times New Roman" panose="02020603050405020304" pitchFamily="18" charset="0"/>
                <a:cs typeface="Times New Roman" panose="02020603050405020304" pitchFamily="18" charset="0"/>
              </a:rPr>
              <a:t>Với</a:t>
            </a:r>
            <a:r>
              <a:rPr kumimoji="0" lang="en-US" sz="2800" b="0" i="0" u="none" strike="noStrike" kern="0" cap="none" spc="0" normalizeH="0" noProof="0">
                <a:ln>
                  <a:noFill/>
                </a:ln>
                <a:solidFill>
                  <a:prstClr val="black"/>
                </a:solidFill>
                <a:effectLst/>
                <a:uLnTx/>
                <a:uFillTx/>
                <a:latin typeface="Times New Roman" panose="02020603050405020304" pitchFamily="18" charset="0"/>
                <a:cs typeface="Times New Roman" panose="02020603050405020304" pitchFamily="18" charset="0"/>
              </a:rPr>
              <a:t> d là một số không đổi</a:t>
            </a:r>
            <a:r>
              <a:rPr lang="en-US" sz="2800" kern="0" noProof="0">
                <a:solidFill>
                  <a:schemeClr val="tx1"/>
                </a:solidFill>
                <a:effectLst/>
                <a:latin typeface="Times New Roman" pitchFamily="18" charset="0"/>
                <a:cs typeface="Times New Roman" pitchFamily="18" charset="0"/>
              </a:rPr>
              <a:t>              </a:t>
            </a:r>
            <a:endParaRPr kumimoji="0" lang="en-US" sz="2800" b="0" i="0" u="none" strike="noStrike" kern="0" cap="none" spc="0" normalizeH="0" baseline="0" noProof="0" dirty="0">
              <a:ln>
                <a:noFill/>
              </a:ln>
              <a:solidFill>
                <a:schemeClr val="tx1"/>
              </a:solidFill>
              <a:effectLst/>
              <a:uLnTx/>
              <a:uFillTx/>
              <a:latin typeface="Times New Roman" pitchFamily="18" charset="0"/>
              <a:cs typeface="Times New Roman" pitchFamily="18" charset="0"/>
            </a:endParaRPr>
          </a:p>
        </p:txBody>
      </p:sp>
      <p:pic>
        <p:nvPicPr>
          <p:cNvPr id="7" name="Picture 13" descr="loihay">
            <a:extLst>
              <a:ext uri="{FF2B5EF4-FFF2-40B4-BE49-F238E27FC236}">
                <a16:creationId xmlns:a16="http://schemas.microsoft.com/office/drawing/2014/main" id="{12752F03-02C5-43A7-8559-9B33D6B4D44A}"/>
              </a:ext>
            </a:extLst>
          </p:cNvPr>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5156616" y="5025823"/>
            <a:ext cx="3123058" cy="1608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930222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anim calcmode="lin" valueType="num">
                                      <p:cBhvr>
                                        <p:cTn id="13"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4" dur="5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animEffect transition="in" filter="fade">
                                      <p:cBhvr>
                                        <p:cTn id="19" dur="500"/>
                                        <p:tgtEl>
                                          <p:spTgt spid="4">
                                            <p:txEl>
                                              <p:pRg st="1" end="1"/>
                                            </p:txEl>
                                          </p:spTgt>
                                        </p:tgtEl>
                                      </p:cBhvr>
                                    </p:animEffect>
                                    <p:anim calcmode="lin" valueType="num">
                                      <p:cBhvr>
                                        <p:cTn id="20"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21" dur="5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8" presetClass="entr" presetSubtype="32"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diamond(out)">
                                      <p:cBhvr>
                                        <p:cTn id="26" dur="500"/>
                                        <p:tgtEl>
                                          <p:spTgt spid="8"/>
                                        </p:tgtEl>
                                      </p:cBhvr>
                                    </p:animEffect>
                                  </p:childTnLst>
                                </p:cTn>
                              </p:par>
                            </p:childTnLst>
                          </p:cTn>
                        </p:par>
                        <p:par>
                          <p:cTn id="27" fill="hold">
                            <p:stCondLst>
                              <p:cond delay="500"/>
                            </p:stCondLst>
                            <p:childTnLst>
                              <p:par>
                                <p:cTn id="28" presetID="2" presetClass="entr" presetSubtype="4" fill="hold" grpId="0" nodeType="after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Rectangle 3"/>
              <p:cNvSpPr/>
              <p:nvPr/>
            </p:nvSpPr>
            <p:spPr>
              <a:xfrm>
                <a:off x="149902" y="587156"/>
                <a:ext cx="11920178" cy="4658070"/>
              </a:xfrm>
              <a:prstGeom prst="rect">
                <a:avLst/>
              </a:prstGeom>
            </p:spPr>
            <p:txBody>
              <a:bodyPr wrap="square">
                <a:spAutoFit/>
              </a:bodyPr>
              <a:lstStyle/>
              <a:p>
                <a:pPr marL="1790700" algn="just">
                  <a:lnSpc>
                    <a:spcPct val="107000"/>
                  </a:lnSpc>
                  <a:spcBef>
                    <a:spcPts val="600"/>
                  </a:spcBef>
                  <a:spcAft>
                    <a:spcPts val="0"/>
                  </a:spcAft>
                </a:pPr>
                <a:r>
                  <a:rPr lang="en-US" sz="3200" b="1">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T</a:t>
                </a:r>
                <a:r>
                  <a:rPr lang="en-US" sz="32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rong </a:t>
                </a:r>
                <a:r>
                  <a:rPr lang="en-US" sz="32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các</a:t>
                </a:r>
                <a:r>
                  <a:rPr lang="en-US" sz="3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dãy</a:t>
                </a:r>
                <a:r>
                  <a:rPr lang="en-US" sz="3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số</a:t>
                </a:r>
                <a:r>
                  <a:rPr lang="en-US" sz="3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d>
                      <m:dPr>
                        <m:ctrlPr>
                          <a:rPr lang="en-US" sz="3200" b="1" i="1">
                            <a:solidFill>
                              <a:schemeClr val="tx1"/>
                            </a:solidFill>
                            <a:effectLst/>
                            <a:latin typeface="Cambria Math" panose="02040503050406030204" pitchFamily="18" charset="0"/>
                            <a:ea typeface="Calibri" panose="020F0502020204030204" pitchFamily="34" charset="0"/>
                            <a:cs typeface="Times New Roman" panose="02020603050405020304" pitchFamily="18" charset="0"/>
                          </a:rPr>
                        </m:ctrlPr>
                      </m:dPr>
                      <m:e>
                        <m:sSub>
                          <m:sSubPr>
                            <m:ctrlPr>
                              <a:rPr lang="en-US" sz="3200" b="1" i="1">
                                <a:solidFill>
                                  <a:schemeClr val="tx1"/>
                                </a:solidFill>
                                <a:effectLst/>
                                <a:latin typeface="Cambria Math" panose="02040503050406030204" pitchFamily="18" charset="0"/>
                                <a:ea typeface="Calibri" panose="020F0502020204030204" pitchFamily="34" charset="0"/>
                                <a:cs typeface="Times New Roman" panose="02020603050405020304" pitchFamily="18" charset="0"/>
                              </a:rPr>
                            </m:ctrlPr>
                          </m:sSubPr>
                          <m:e>
                            <m:r>
                              <a:rPr lang="en-US" sz="3200" b="1" i="1">
                                <a:solidFill>
                                  <a:schemeClr val="tx1"/>
                                </a:solidFill>
                                <a:effectLst/>
                                <a:latin typeface="Cambria Math" panose="02040503050406030204" pitchFamily="18" charset="0"/>
                                <a:ea typeface="Calibri" panose="020F0502020204030204" pitchFamily="34" charset="0"/>
                                <a:cs typeface="Times New Roman" panose="02020603050405020304" pitchFamily="18" charset="0"/>
                              </a:rPr>
                              <m:t>𝒖</m:t>
                            </m:r>
                          </m:e>
                          <m:sub>
                            <m:r>
                              <a:rPr lang="en-US" sz="3200" b="1" i="1">
                                <a:solidFill>
                                  <a:schemeClr val="tx1"/>
                                </a:solidFill>
                                <a:effectLst/>
                                <a:latin typeface="Cambria Math" panose="02040503050406030204" pitchFamily="18" charset="0"/>
                                <a:ea typeface="Calibri" panose="020F0502020204030204" pitchFamily="34" charset="0"/>
                                <a:cs typeface="Times New Roman" panose="02020603050405020304" pitchFamily="18" charset="0"/>
                              </a:rPr>
                              <m:t>𝒏</m:t>
                            </m:r>
                          </m:sub>
                        </m:sSub>
                      </m:e>
                    </m:d>
                  </m:oMath>
                </a14:m>
                <a:r>
                  <a:rPr lang="en-US" sz="3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sau</a:t>
                </a:r>
                <a:r>
                  <a:rPr lang="en-US" sz="3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đây</a:t>
                </a:r>
                <a:r>
                  <a:rPr lang="en-US" sz="3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dãy</a:t>
                </a:r>
                <a:r>
                  <a:rPr lang="en-US" sz="3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số</a:t>
                </a:r>
                <a:r>
                  <a:rPr lang="en-US" sz="3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nào</a:t>
                </a:r>
                <a:r>
                  <a:rPr lang="en-US" sz="3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là</a:t>
                </a:r>
                <a:r>
                  <a:rPr lang="en-US" sz="3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cấp</a:t>
                </a:r>
                <a:r>
                  <a:rPr lang="en-US" sz="3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số</a:t>
                </a:r>
                <a:r>
                  <a:rPr lang="en-US" sz="3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cộng</a:t>
                </a:r>
                <a:r>
                  <a:rPr lang="en-US" sz="3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và</a:t>
                </a:r>
                <a:r>
                  <a:rPr lang="en-US" sz="3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tìm</a:t>
                </a:r>
                <a:r>
                  <a:rPr lang="en-US" sz="3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công</a:t>
                </a:r>
                <a:r>
                  <a:rPr lang="en-US" sz="3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sai</a:t>
                </a:r>
                <a:r>
                  <a:rPr lang="en-US" sz="3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d (</a:t>
                </a:r>
                <a:r>
                  <a:rPr lang="en-US" sz="32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nếu</a:t>
                </a:r>
                <a:r>
                  <a:rPr lang="en-US" sz="3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có</a:t>
                </a:r>
                <a:r>
                  <a:rPr lang="en-US" sz="32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p>
              <a:p>
                <a:pPr algn="just">
                  <a:lnSpc>
                    <a:spcPct val="107000"/>
                  </a:lnSpc>
                  <a:spcBef>
                    <a:spcPts val="600"/>
                  </a:spcBef>
                  <a:spcAft>
                    <a:spcPts val="0"/>
                  </a:spcAft>
                </a:pPr>
                <a:endParaRPr lang="en-US"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a:p>
                <a:pPr lvl="0" algn="just">
                  <a:lnSpc>
                    <a:spcPct val="107000"/>
                  </a:lnSpc>
                  <a:spcBef>
                    <a:spcPts val="600"/>
                  </a:spcBef>
                  <a:spcAft>
                    <a:spcPts val="0"/>
                  </a:spcAft>
                </a:pPr>
                <a:r>
                  <a:rPr lang="en-US" sz="3200" dirty="0">
                    <a:effectLst/>
                    <a:latin typeface="Times New Roman" panose="02020603050405020304" pitchFamily="18" charset="0"/>
                    <a:ea typeface="Times New Roman" panose="02020603050405020304" pitchFamily="18" charset="0"/>
                    <a:cs typeface="Times New Roman" panose="02020603050405020304" pitchFamily="18" charset="0"/>
                  </a:rPr>
                  <a:t>   </a:t>
                </a:r>
              </a:p>
              <a:p>
                <a:pPr marL="342900" lvl="0" indent="-342900" algn="just">
                  <a:lnSpc>
                    <a:spcPct val="107000"/>
                  </a:lnSpc>
                  <a:spcBef>
                    <a:spcPts val="600"/>
                  </a:spcBef>
                  <a:spcAft>
                    <a:spcPts val="0"/>
                  </a:spcAft>
                  <a:buFont typeface="+mj-lt"/>
                  <a:buAutoNum type="alphaLcParenR"/>
                </a:pPr>
                <a:endParaRPr lang="en-US" sz="32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lnSpc>
                    <a:spcPct val="107000"/>
                  </a:lnSpc>
                  <a:spcBef>
                    <a:spcPts val="600"/>
                  </a:spcBef>
                  <a:spcAft>
                    <a:spcPts val="0"/>
                  </a:spcAft>
                  <a:buFont typeface="+mj-lt"/>
                  <a:buAutoNum type="alphaLcParenR"/>
                </a:pPr>
                <a:endParaRPr lang="en-US" sz="3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lnSpc>
                    <a:spcPct val="107000"/>
                  </a:lnSpc>
                  <a:spcBef>
                    <a:spcPts val="600"/>
                  </a:spcBef>
                  <a:spcAft>
                    <a:spcPts val="0"/>
                  </a:spcAft>
                  <a:buFont typeface="+mj-lt"/>
                  <a:buAutoNum type="alphaLcParenR"/>
                </a:pPr>
                <a:endParaRPr lang="en-US" sz="3200" dirty="0">
                  <a:latin typeface="Times New Roman" panose="02020603050405020304" pitchFamily="18" charset="0"/>
                  <a:ea typeface="Times New Roman" panose="02020603050405020304" pitchFamily="18" charset="0"/>
                  <a:cs typeface="Times New Roman" panose="02020603050405020304" pitchFamily="18" charset="0"/>
                </a:endParaRPr>
              </a:p>
              <a:p>
                <a:pPr marR="0" lvl="0" defTabSz="914400" eaLnBrk="1" fontAlgn="auto" latinLnBrk="0" hangingPunct="1">
                  <a:lnSpc>
                    <a:spcPct val="100000"/>
                  </a:lnSpc>
                  <a:spcBef>
                    <a:spcPts val="0"/>
                  </a:spcBef>
                  <a:spcAft>
                    <a:spcPts val="0"/>
                  </a:spcAft>
                  <a:buClrTx/>
                  <a:buSzTx/>
                  <a:tabLst/>
                  <a:defRPr/>
                </a:pPr>
                <a:endParaRPr kumimoji="0" lang="en-US" sz="3200" b="0" i="0" u="none" strike="noStrike" kern="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itchFamily="18" charset="0"/>
                  <a:cs typeface="Times New Roman" pitchFamily="18" charset="0"/>
                </a:endParaRPr>
              </a:p>
            </p:txBody>
          </p:sp>
        </mc:Choice>
        <mc:Fallback xmlns="">
          <p:sp>
            <p:nvSpPr>
              <p:cNvPr id="4" name="Rectangle 3"/>
              <p:cNvSpPr>
                <a:spLocks noRot="1" noChangeAspect="1" noMove="1" noResize="1" noEditPoints="1" noAdjustHandles="1" noChangeArrowheads="1" noChangeShapeType="1" noTextEdit="1"/>
              </p:cNvSpPr>
              <p:nvPr/>
            </p:nvSpPr>
            <p:spPr>
              <a:xfrm>
                <a:off x="149902" y="587156"/>
                <a:ext cx="11920178" cy="4658070"/>
              </a:xfrm>
              <a:prstGeom prst="rect">
                <a:avLst/>
              </a:prstGeom>
              <a:blipFill>
                <a:blip r:embed="rId3"/>
                <a:stretch>
                  <a:fillRect t="-1832" r="-1279"/>
                </a:stretch>
              </a:blipFill>
            </p:spPr>
            <p:txBody>
              <a:bodyPr/>
              <a:lstStyle/>
              <a:p>
                <a:r>
                  <a:rPr lang="en-US">
                    <a:noFill/>
                  </a:rPr>
                  <a:t> </a:t>
                </a:r>
              </a:p>
            </p:txBody>
          </p:sp>
        </mc:Fallback>
      </mc:AlternateContent>
      <p:sp>
        <p:nvSpPr>
          <p:cNvPr id="5" name="Rounded Rectangle 4"/>
          <p:cNvSpPr/>
          <p:nvPr/>
        </p:nvSpPr>
        <p:spPr>
          <a:xfrm>
            <a:off x="333515" y="623887"/>
            <a:ext cx="1500187" cy="542925"/>
          </a:xfrm>
          <a:prstGeom prst="roundRect">
            <a:avLst/>
          </a:prstGeom>
          <a:solidFill>
            <a:srgbClr val="FFFF00"/>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en-US" sz="2800" b="1" dirty="0" err="1">
                <a:solidFill>
                  <a:srgbClr val="FF0000"/>
                </a:solidFill>
                <a:latin typeface="Times New Roman" panose="02020603050405020304" pitchFamily="18" charset="0"/>
                <a:cs typeface="Times New Roman" panose="02020603050405020304" pitchFamily="18" charset="0"/>
              </a:rPr>
              <a:t>Ví</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err="1">
                <a:solidFill>
                  <a:srgbClr val="FF0000"/>
                </a:solidFill>
                <a:latin typeface="Times New Roman" panose="02020603050405020304" pitchFamily="18" charset="0"/>
                <a:cs typeface="Times New Roman" panose="02020603050405020304" pitchFamily="18" charset="0"/>
              </a:rPr>
              <a:t>dụ</a:t>
            </a:r>
            <a:r>
              <a:rPr lang="en-US" sz="2800" b="1">
                <a:solidFill>
                  <a:srgbClr val="FF0000"/>
                </a:solidFill>
                <a:latin typeface="Times New Roman" panose="02020603050405020304" pitchFamily="18" charset="0"/>
                <a:cs typeface="Times New Roman" panose="02020603050405020304" pitchFamily="18" charset="0"/>
              </a:rPr>
              <a:t> 1:</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6" name="Rounded Rectangle 5"/>
          <p:cNvSpPr/>
          <p:nvPr/>
        </p:nvSpPr>
        <p:spPr>
          <a:xfrm>
            <a:off x="333515" y="2021682"/>
            <a:ext cx="4681396" cy="928688"/>
          </a:xfrm>
          <a:prstGeom prst="roundRect">
            <a:avLst/>
          </a:prstGeom>
          <a:solidFill>
            <a:schemeClr val="accent2">
              <a:lumMod val="20000"/>
              <a:lumOff val="80000"/>
            </a:schemeClr>
          </a:solidFill>
        </p:spPr>
        <p:style>
          <a:lnRef idx="1">
            <a:schemeClr val="accent5"/>
          </a:lnRef>
          <a:fillRef idx="2">
            <a:schemeClr val="accent5"/>
          </a:fillRef>
          <a:effectRef idx="1">
            <a:schemeClr val="accent5"/>
          </a:effectRef>
          <a:fontRef idx="minor">
            <a:schemeClr val="dk1"/>
          </a:fontRef>
        </p:style>
        <p:txBody>
          <a:bodyPr rtlCol="0" anchor="ctr"/>
          <a:lstStyle/>
          <a:p>
            <a:pPr marL="342900" lvl="0" indent="-342900" algn="just">
              <a:lnSpc>
                <a:spcPct val="107000"/>
              </a:lnSpc>
              <a:spcBef>
                <a:spcPts val="600"/>
              </a:spcBef>
              <a:spcAft>
                <a:spcPts val="0"/>
              </a:spcAft>
              <a:buFont typeface="+mj-lt"/>
              <a:buAutoNum type="alphaLcParenR"/>
            </a:pPr>
            <a:r>
              <a:rPr 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200">
                <a:latin typeface="Times New Roman" panose="02020603050405020304" pitchFamily="18" charset="0"/>
                <a:ea typeface="Times New Roman" panose="02020603050405020304" pitchFamily="18" charset="0"/>
                <a:cs typeface="Times New Roman" panose="02020603050405020304" pitchFamily="18" charset="0"/>
              </a:rPr>
              <a:t>2;   </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4</a:t>
            </a:r>
            <a:r>
              <a:rPr lang="en-US" sz="3200">
                <a:latin typeface="Times New Roman" panose="02020603050405020304" pitchFamily="18" charset="0"/>
                <a:ea typeface="Times New Roman" panose="02020603050405020304" pitchFamily="18" charset="0"/>
                <a:cs typeface="Times New Roman" panose="02020603050405020304" pitchFamily="18" charset="0"/>
              </a:rPr>
              <a:t>;    6;     8;   10</a:t>
            </a:r>
            <a:endParaRPr lang="en-US" sz="32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Right Arrow 6"/>
          <p:cNvSpPr/>
          <p:nvPr/>
        </p:nvSpPr>
        <p:spPr>
          <a:xfrm>
            <a:off x="5014912" y="2185989"/>
            <a:ext cx="447815" cy="600074"/>
          </a:xfrm>
          <a:prstGeom prst="rightArrow">
            <a:avLst/>
          </a:prstGeom>
          <a:solidFill>
            <a:srgbClr val="FFFF00"/>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solidFill>
                <a:srgbClr val="FF0000"/>
              </a:solidFill>
            </a:endParaRPr>
          </a:p>
        </p:txBody>
      </p:sp>
      <mc:AlternateContent xmlns:mc="http://schemas.openxmlformats.org/markup-compatibility/2006" xmlns:a14="http://schemas.microsoft.com/office/drawing/2010/main">
        <mc:Choice Requires="a14">
          <p:sp>
            <p:nvSpPr>
              <p:cNvPr id="8" name="Rounded Rectangle 7"/>
              <p:cNvSpPr/>
              <p:nvPr/>
            </p:nvSpPr>
            <p:spPr>
              <a:xfrm>
                <a:off x="5462728" y="2021682"/>
                <a:ext cx="6208057" cy="928688"/>
              </a:xfrm>
              <a:prstGeom prst="roundRect">
                <a:avLst/>
              </a:prstGeom>
              <a:solidFill>
                <a:schemeClr val="accent2">
                  <a:lumMod val="20000"/>
                  <a:lumOff val="80000"/>
                </a:schemeClr>
              </a:solidFill>
            </p:spPr>
            <p:style>
              <a:lnRef idx="1">
                <a:schemeClr val="accent5"/>
              </a:lnRef>
              <a:fillRef idx="2">
                <a:schemeClr val="accent5"/>
              </a:fillRef>
              <a:effectRef idx="1">
                <a:schemeClr val="accent5"/>
              </a:effectRef>
              <a:fontRef idx="minor">
                <a:schemeClr val="dk1"/>
              </a:fontRef>
            </p:style>
            <p:txBody>
              <a:bodyPr rtlCol="0" anchor="ctr"/>
              <a:lstStyle/>
              <a:p>
                <a:pPr marL="442913" indent="-442913"/>
                <a:r>
                  <a:rPr lang="en-US" sz="3200" dirty="0">
                    <a:latin typeface="Times New Roman" panose="02020603050405020304" pitchFamily="18" charset="0"/>
                    <a:cs typeface="Times New Roman" panose="02020603050405020304" pitchFamily="18" charset="0"/>
                  </a:rPr>
                  <a:t>a) </a:t>
                </a:r>
                <a:r>
                  <a:rPr lang="en-US" sz="3200" dirty="0" err="1">
                    <a:latin typeface="Times New Roman" panose="02020603050405020304" pitchFamily="18" charset="0"/>
                    <a:cs typeface="Times New Roman" panose="02020603050405020304" pitchFamily="18" charset="0"/>
                  </a:rPr>
                  <a:t>Dãy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số</a:t>
                </a:r>
                <a:r>
                  <a:rPr lang="en-US" sz="3200" dirty="0">
                    <a:latin typeface="Times New Roman" panose="02020603050405020304" pitchFamily="18" charset="0"/>
                    <a:cs typeface="Times New Roman" panose="02020603050405020304" pitchFamily="18" charset="0"/>
                  </a:rPr>
                  <a:t> </a:t>
                </a:r>
                <a14:m>
                  <m:oMath xmlns:m="http://schemas.openxmlformats.org/officeDocument/2006/math">
                    <m:d>
                      <m:dPr>
                        <m:ctrlPr>
                          <a:rPr lang="en-US" sz="3200" i="1" smtClean="0">
                            <a:latin typeface="Cambria Math" panose="02040503050406030204" pitchFamily="18" charset="0"/>
                          </a:rPr>
                        </m:ctrlPr>
                      </m:dPr>
                      <m:e>
                        <m:sSub>
                          <m:sSubPr>
                            <m:ctrlPr>
                              <a:rPr lang="en-US" sz="3200" i="1" smtClean="0">
                                <a:latin typeface="Cambria Math" panose="02040503050406030204" pitchFamily="18" charset="0"/>
                              </a:rPr>
                            </m:ctrlPr>
                          </m:sSubPr>
                          <m:e>
                            <m:r>
                              <a:rPr lang="en-US" sz="3200" b="0" i="1" smtClean="0">
                                <a:latin typeface="Cambria Math" panose="02040503050406030204" pitchFamily="18" charset="0"/>
                              </a:rPr>
                              <m:t>𝑢</m:t>
                            </m:r>
                          </m:e>
                          <m:sub>
                            <m:r>
                              <a:rPr lang="en-US" sz="3200" b="0" i="1" smtClean="0">
                                <a:latin typeface="Cambria Math" panose="02040503050406030204" pitchFamily="18" charset="0"/>
                              </a:rPr>
                              <m:t>𝑛</m:t>
                            </m:r>
                          </m:sub>
                        </m:sSub>
                      </m:e>
                    </m:d>
                  </m:oMath>
                </a14:m>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là</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cấp</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số</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cộng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với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công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sai</a:t>
                </a:r>
                <a:r>
                  <a:rPr lang="en-US" sz="3200" dirty="0">
                    <a:latin typeface="Times New Roman" panose="02020603050405020304" pitchFamily="18" charset="0"/>
                    <a:cs typeface="Times New Roman" panose="02020603050405020304" pitchFamily="18" charset="0"/>
                  </a:rPr>
                  <a:t> </a:t>
                </a:r>
                <a14:m>
                  <m:oMath xmlns:m="http://schemas.openxmlformats.org/officeDocument/2006/math">
                    <m:r>
                      <a:rPr lang="en-US" sz="3200" i="1" dirty="0" smtClean="0">
                        <a:latin typeface="Cambria Math" panose="02040503050406030204" pitchFamily="18" charset="0"/>
                        <a:cs typeface="Times New Roman" panose="02020603050405020304" pitchFamily="18" charset="0"/>
                      </a:rPr>
                      <m:t>𝑑</m:t>
                    </m:r>
                    <m:r>
                      <a:rPr lang="en-US" sz="3200" i="1" dirty="0" smtClean="0">
                        <a:latin typeface="Cambria Math" panose="02040503050406030204" pitchFamily="18" charset="0"/>
                        <a:cs typeface="Times New Roman" panose="02020603050405020304" pitchFamily="18" charset="0"/>
                      </a:rPr>
                      <m:t>=</m:t>
                    </m:r>
                    <m:r>
                      <a:rPr lang="en-US" sz="3200" i="1" dirty="0" smtClean="0">
                        <a:latin typeface="Cambria Math" panose="02040503050406030204" pitchFamily="18" charset="0"/>
                        <a:cs typeface="Times New Roman" panose="02020603050405020304" pitchFamily="18" charset="0"/>
                      </a:rPr>
                      <m:t>2</m:t>
                    </m:r>
                  </m:oMath>
                </a14:m>
                <a:endParaRPr lang="en-US" sz="3200" dirty="0">
                  <a:latin typeface="Times New Roman" panose="02020603050405020304" pitchFamily="18" charset="0"/>
                  <a:cs typeface="Times New Roman" panose="02020603050405020304" pitchFamily="18" charset="0"/>
                </a:endParaRPr>
              </a:p>
            </p:txBody>
          </p:sp>
        </mc:Choice>
        <mc:Fallback xmlns="">
          <p:sp>
            <p:nvSpPr>
              <p:cNvPr id="8" name="Rounded Rectangle 7"/>
              <p:cNvSpPr>
                <a:spLocks noRot="1" noChangeAspect="1" noMove="1" noResize="1" noEditPoints="1" noAdjustHandles="1" noChangeArrowheads="1" noChangeShapeType="1" noTextEdit="1"/>
              </p:cNvSpPr>
              <p:nvPr/>
            </p:nvSpPr>
            <p:spPr>
              <a:xfrm>
                <a:off x="5462728" y="2021682"/>
                <a:ext cx="6208057" cy="928688"/>
              </a:xfrm>
              <a:prstGeom prst="roundRect">
                <a:avLst/>
              </a:prstGeom>
              <a:blipFill>
                <a:blip r:embed="rId4"/>
                <a:stretch>
                  <a:fillRect l="-1766" t="-16993" b="-27451"/>
                </a:stretch>
              </a:blipFill>
            </p:spPr>
            <p:txBody>
              <a:bodyPr/>
              <a:lstStyle/>
              <a:p>
                <a:r>
                  <a:rPr lang="en-US">
                    <a:noFill/>
                  </a:rPr>
                  <a:t> </a:t>
                </a:r>
              </a:p>
            </p:txBody>
          </p:sp>
        </mc:Fallback>
      </mc:AlternateContent>
      <p:sp>
        <p:nvSpPr>
          <p:cNvPr id="9" name="Rounded Rectangle 8"/>
          <p:cNvSpPr/>
          <p:nvPr/>
        </p:nvSpPr>
        <p:spPr>
          <a:xfrm>
            <a:off x="326311" y="5395520"/>
            <a:ext cx="4681396" cy="928688"/>
          </a:xfrm>
          <a:prstGeom prst="roundRect">
            <a:avLst/>
          </a:prstGeom>
          <a:solidFill>
            <a:schemeClr val="accent1">
              <a:lumMod val="20000"/>
              <a:lumOff val="80000"/>
            </a:schemeClr>
          </a:solidFill>
        </p:spPr>
        <p:style>
          <a:lnRef idx="1">
            <a:schemeClr val="accent5"/>
          </a:lnRef>
          <a:fillRef idx="2">
            <a:schemeClr val="accent5"/>
          </a:fillRef>
          <a:effectRef idx="1">
            <a:schemeClr val="accent5"/>
          </a:effectRef>
          <a:fontRef idx="minor">
            <a:schemeClr val="dk1"/>
          </a:fontRef>
        </p:style>
        <p:txBody>
          <a:bodyPr rtlCol="0" anchor="ctr"/>
          <a:lstStyle/>
          <a:p>
            <a:pPr lvl="0" algn="just">
              <a:lnSpc>
                <a:spcPct val="107000"/>
              </a:lnSpc>
              <a:spcBef>
                <a:spcPts val="600"/>
              </a:spcBef>
              <a:spcAft>
                <a:spcPts val="0"/>
              </a:spcAft>
            </a:pPr>
            <a:r>
              <a:rPr lang="en-US" sz="3200">
                <a:latin typeface="Times New Roman" panose="02020603050405020304" pitchFamily="18" charset="0"/>
                <a:ea typeface="Times New Roman" panose="02020603050405020304" pitchFamily="18" charset="0"/>
                <a:cs typeface="Times New Roman" panose="02020603050405020304" pitchFamily="18" charset="0"/>
              </a:rPr>
              <a:t>c)   3;   -</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2</a:t>
            </a:r>
            <a:r>
              <a:rPr lang="en-US" sz="3200">
                <a:latin typeface="Times New Roman" panose="02020603050405020304" pitchFamily="18" charset="0"/>
                <a:ea typeface="Times New Roman" panose="02020603050405020304" pitchFamily="18" charset="0"/>
                <a:cs typeface="Times New Roman" panose="02020603050405020304" pitchFamily="18" charset="0"/>
              </a:rPr>
              <a:t>;    5;   10;  15</a:t>
            </a:r>
            <a:endParaRPr lang="en-US" sz="32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Right Arrow 9"/>
          <p:cNvSpPr/>
          <p:nvPr/>
        </p:nvSpPr>
        <p:spPr>
          <a:xfrm>
            <a:off x="5017302" y="5533634"/>
            <a:ext cx="447815" cy="600074"/>
          </a:xfrm>
          <a:prstGeom prst="rightArrow">
            <a:avLst/>
          </a:prstGeom>
          <a:solidFill>
            <a:srgbClr val="FFFF00"/>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solidFill>
                <a:srgbClr val="FF0000"/>
              </a:solidFill>
            </a:endParaRPr>
          </a:p>
        </p:txBody>
      </p:sp>
      <mc:AlternateContent xmlns:mc="http://schemas.openxmlformats.org/markup-compatibility/2006" xmlns:a14="http://schemas.microsoft.com/office/drawing/2010/main">
        <mc:Choice Requires="a14">
          <p:sp>
            <p:nvSpPr>
              <p:cNvPr id="11" name="Rounded Rectangle 10"/>
              <p:cNvSpPr/>
              <p:nvPr/>
            </p:nvSpPr>
            <p:spPr>
              <a:xfrm>
                <a:off x="5455523" y="5395520"/>
                <a:ext cx="6208057" cy="928688"/>
              </a:xfrm>
              <a:prstGeom prst="roundRect">
                <a:avLst/>
              </a:prstGeom>
              <a:solidFill>
                <a:schemeClr val="accent1">
                  <a:lumMod val="20000"/>
                  <a:lumOff val="80000"/>
                </a:schemeClr>
              </a:solidFill>
            </p:spPr>
            <p:style>
              <a:lnRef idx="1">
                <a:schemeClr val="accent5"/>
              </a:lnRef>
              <a:fillRef idx="2">
                <a:schemeClr val="accent5"/>
              </a:fillRef>
              <a:effectRef idx="1">
                <a:schemeClr val="accent5"/>
              </a:effectRef>
              <a:fontRef idx="minor">
                <a:schemeClr val="dk1"/>
              </a:fontRef>
            </p:style>
            <p:txBody>
              <a:bodyPr rtlCol="0" anchor="ctr"/>
              <a:lstStyle/>
              <a:p>
                <a:pPr marL="442913" lvl="0" indent="-442913"/>
                <a:r>
                  <a:rPr lang="en-US" sz="3200" kern="0">
                    <a:solidFill>
                      <a:prstClr val="black"/>
                    </a:solidFill>
                    <a:latin typeface="Times New Roman" pitchFamily="18" charset="0"/>
                    <a:cs typeface="Times New Roman" pitchFamily="18" charset="0"/>
                  </a:rPr>
                  <a:t>c) </a:t>
                </a:r>
                <a:r>
                  <a:rPr lang="en-US" sz="3200" kern="0" dirty="0">
                    <a:solidFill>
                      <a:prstClr val="black"/>
                    </a:solidFill>
                    <a:effectLst/>
                    <a:latin typeface="Times New Roman" pitchFamily="18" charset="0"/>
                    <a:cs typeface="Times New Roman" pitchFamily="18" charset="0"/>
                  </a:rPr>
                  <a:t>Dãy </a:t>
                </a:r>
                <a:r>
                  <a:rPr lang="en-US" sz="3200" kern="0" dirty="0" err="1">
                    <a:solidFill>
                      <a:prstClr val="black"/>
                    </a:solidFill>
                    <a:effectLst/>
                    <a:latin typeface="Times New Roman" pitchFamily="18" charset="0"/>
                    <a:cs typeface="Times New Roman" pitchFamily="18" charset="0"/>
                  </a:rPr>
                  <a:t>số</a:t>
                </a:r>
                <a:r>
                  <a:rPr lang="en-US" sz="3200" kern="0" dirty="0">
                    <a:solidFill>
                      <a:prstClr val="black"/>
                    </a:solidFill>
                    <a:effectLst/>
                    <a:latin typeface="Times New Roman" pitchFamily="18" charset="0"/>
                    <a:cs typeface="Times New Roman" pitchFamily="18" charset="0"/>
                  </a:rPr>
                  <a:t> </a:t>
                </a:r>
                <a14:m>
                  <m:oMath xmlns:m="http://schemas.openxmlformats.org/officeDocument/2006/math">
                    <m:d>
                      <m:dPr>
                        <m:ctrlPr>
                          <a:rPr lang="en-US" sz="3200" i="1" kern="0">
                            <a:solidFill>
                              <a:prstClr val="black"/>
                            </a:solidFill>
                            <a:effectLst/>
                            <a:latin typeface="Cambria Math" panose="02040503050406030204" pitchFamily="18" charset="0"/>
                            <a:cs typeface="Times New Roman" pitchFamily="18" charset="0"/>
                          </a:rPr>
                        </m:ctrlPr>
                      </m:dPr>
                      <m:e>
                        <m:sSub>
                          <m:sSubPr>
                            <m:ctrlPr>
                              <a:rPr lang="en-US" sz="3200" i="1" kern="0">
                                <a:solidFill>
                                  <a:prstClr val="black"/>
                                </a:solidFill>
                                <a:effectLst/>
                                <a:latin typeface="Cambria Math" panose="02040503050406030204" pitchFamily="18" charset="0"/>
                                <a:cs typeface="Times New Roman" pitchFamily="18" charset="0"/>
                              </a:rPr>
                            </m:ctrlPr>
                          </m:sSubPr>
                          <m:e>
                            <m:r>
                              <a:rPr lang="en-US" sz="3200" i="1" kern="0">
                                <a:solidFill>
                                  <a:prstClr val="black"/>
                                </a:solidFill>
                                <a:effectLst/>
                                <a:latin typeface="Cambria Math" panose="02040503050406030204" pitchFamily="18" charset="0"/>
                                <a:cs typeface="Times New Roman" pitchFamily="18" charset="0"/>
                              </a:rPr>
                              <m:t>𝑢</m:t>
                            </m:r>
                          </m:e>
                          <m:sub>
                            <m:r>
                              <a:rPr lang="en-US" sz="3200" i="1" kern="0">
                                <a:solidFill>
                                  <a:prstClr val="black"/>
                                </a:solidFill>
                                <a:effectLst/>
                                <a:latin typeface="Cambria Math" panose="02040503050406030204" pitchFamily="18" charset="0"/>
                                <a:cs typeface="Times New Roman" pitchFamily="18" charset="0"/>
                              </a:rPr>
                              <m:t>𝑛</m:t>
                            </m:r>
                          </m:sub>
                        </m:sSub>
                      </m:e>
                    </m:d>
                  </m:oMath>
                </a14:m>
                <a:r>
                  <a:rPr lang="en-US" sz="3200" kern="0" dirty="0">
                    <a:solidFill>
                      <a:prstClr val="black"/>
                    </a:solidFill>
                    <a:effectLst/>
                    <a:latin typeface="Times New Roman" pitchFamily="18" charset="0"/>
                    <a:cs typeface="Times New Roman" pitchFamily="18" charset="0"/>
                  </a:rPr>
                  <a:t> </a:t>
                </a:r>
                <a:r>
                  <a:rPr lang="en-US" sz="3200" b="1" u="sng" kern="0">
                    <a:solidFill>
                      <a:srgbClr val="FF0000"/>
                    </a:solidFill>
                    <a:effectLst/>
                    <a:latin typeface="Times New Roman" pitchFamily="18" charset="0"/>
                    <a:cs typeface="Times New Roman" pitchFamily="18" charset="0"/>
                  </a:rPr>
                  <a:t>không phải</a:t>
                </a:r>
                <a:r>
                  <a:rPr lang="en-US" sz="3200" kern="0">
                    <a:solidFill>
                      <a:prstClr val="black"/>
                    </a:solidFill>
                    <a:effectLst/>
                    <a:latin typeface="Times New Roman" pitchFamily="18" charset="0"/>
                    <a:cs typeface="Times New Roman" pitchFamily="18" charset="0"/>
                  </a:rPr>
                  <a:t> là cấp </a:t>
                </a:r>
                <a:r>
                  <a:rPr lang="en-US" sz="3200" kern="0" dirty="0" err="1">
                    <a:solidFill>
                      <a:prstClr val="black"/>
                    </a:solidFill>
                    <a:effectLst/>
                    <a:latin typeface="Times New Roman" pitchFamily="18" charset="0"/>
                    <a:cs typeface="Times New Roman" pitchFamily="18" charset="0"/>
                  </a:rPr>
                  <a:t>số</a:t>
                </a:r>
                <a:r>
                  <a:rPr lang="en-US" sz="3200" kern="0" dirty="0">
                    <a:solidFill>
                      <a:prstClr val="black"/>
                    </a:solidFill>
                    <a:effectLst/>
                    <a:latin typeface="Times New Roman" pitchFamily="18" charset="0"/>
                    <a:cs typeface="Times New Roman" pitchFamily="18" charset="0"/>
                  </a:rPr>
                  <a:t> </a:t>
                </a:r>
                <a:r>
                  <a:rPr lang="en-US" sz="3200" kern="0" dirty="0" err="1">
                    <a:solidFill>
                      <a:prstClr val="black"/>
                    </a:solidFill>
                    <a:effectLst/>
                    <a:latin typeface="Times New Roman" pitchFamily="18" charset="0"/>
                    <a:cs typeface="Times New Roman" pitchFamily="18" charset="0"/>
                  </a:rPr>
                  <a:t>cộng</a:t>
                </a:r>
                <a:endParaRPr lang="en-US" sz="3200" kern="0" dirty="0">
                  <a:solidFill>
                    <a:prstClr val="black"/>
                  </a:solidFill>
                  <a:effectLst>
                    <a:outerShdw blurRad="38100" dist="38100" dir="2700000" algn="tl">
                      <a:srgbClr val="000000">
                        <a:alpha val="43137"/>
                      </a:srgbClr>
                    </a:outerShdw>
                  </a:effectLst>
                  <a:latin typeface="Times New Roman" pitchFamily="18" charset="0"/>
                  <a:cs typeface="Times New Roman" pitchFamily="18" charset="0"/>
                </a:endParaRPr>
              </a:p>
            </p:txBody>
          </p:sp>
        </mc:Choice>
        <mc:Fallback xmlns="">
          <p:sp>
            <p:nvSpPr>
              <p:cNvPr id="11" name="Rounded Rectangle 10"/>
              <p:cNvSpPr>
                <a:spLocks noRot="1" noChangeAspect="1" noMove="1" noResize="1" noEditPoints="1" noAdjustHandles="1" noChangeArrowheads="1" noChangeShapeType="1" noTextEdit="1"/>
              </p:cNvSpPr>
              <p:nvPr/>
            </p:nvSpPr>
            <p:spPr>
              <a:xfrm>
                <a:off x="5455523" y="5395520"/>
                <a:ext cx="6208057" cy="928688"/>
              </a:xfrm>
              <a:prstGeom prst="roundRect">
                <a:avLst/>
              </a:prstGeom>
              <a:blipFill>
                <a:blip r:embed="rId5"/>
                <a:stretch>
                  <a:fillRect l="-1766" t="-16340" b="-28105"/>
                </a:stretch>
              </a:blipFill>
            </p:spPr>
            <p:txBody>
              <a:bodyPr/>
              <a:lstStyle/>
              <a:p>
                <a:r>
                  <a:rPr lang="en-US">
                    <a:noFill/>
                  </a:rPr>
                  <a:t> </a:t>
                </a:r>
              </a:p>
            </p:txBody>
          </p:sp>
        </mc:Fallback>
      </mc:AlternateContent>
      <p:sp>
        <p:nvSpPr>
          <p:cNvPr id="12" name="Rounded Rectangle 11"/>
          <p:cNvSpPr/>
          <p:nvPr/>
        </p:nvSpPr>
        <p:spPr>
          <a:xfrm>
            <a:off x="355530" y="3657989"/>
            <a:ext cx="4681396" cy="928688"/>
          </a:xfrm>
          <a:prstGeom prst="roundRect">
            <a:avLst/>
          </a:prstGeom>
          <a:solidFill>
            <a:schemeClr val="accent4">
              <a:lumMod val="20000"/>
              <a:lumOff val="80000"/>
            </a:schemeClr>
          </a:solidFill>
        </p:spPr>
        <p:style>
          <a:lnRef idx="1">
            <a:schemeClr val="accent5"/>
          </a:lnRef>
          <a:fillRef idx="2">
            <a:schemeClr val="accent5"/>
          </a:fillRef>
          <a:effectRef idx="1">
            <a:schemeClr val="accent5"/>
          </a:effectRef>
          <a:fontRef idx="minor">
            <a:schemeClr val="dk1"/>
          </a:fontRef>
        </p:style>
        <p:txBody>
          <a:bodyPr rtlCol="0" anchor="ctr"/>
          <a:lstStyle/>
          <a:p>
            <a:pPr lvl="0" algn="just">
              <a:lnSpc>
                <a:spcPct val="107000"/>
              </a:lnSpc>
              <a:spcBef>
                <a:spcPts val="600"/>
              </a:spcBef>
              <a:spcAft>
                <a:spcPts val="0"/>
              </a:spcAft>
            </a:pPr>
            <a:r>
              <a:rPr lang="en-US" sz="3200">
                <a:latin typeface="Times New Roman" panose="02020603050405020304" pitchFamily="18" charset="0"/>
                <a:ea typeface="Times New Roman" panose="02020603050405020304" pitchFamily="18" charset="0"/>
                <a:cs typeface="Times New Roman" panose="02020603050405020304" pitchFamily="18" charset="0"/>
              </a:rPr>
              <a:t>b)  9;   7;     5;    3;    1</a:t>
            </a:r>
            <a:endParaRPr lang="en-US" sz="3200"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3" name="Right Arrow 12"/>
          <p:cNvSpPr/>
          <p:nvPr/>
        </p:nvSpPr>
        <p:spPr>
          <a:xfrm>
            <a:off x="5036927" y="3822296"/>
            <a:ext cx="447815" cy="600074"/>
          </a:xfrm>
          <a:prstGeom prst="rightArrow">
            <a:avLst/>
          </a:prstGeom>
          <a:solidFill>
            <a:srgbClr val="FFFF00"/>
          </a:solidFill>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solidFill>
                <a:srgbClr val="FF0000"/>
              </a:solidFill>
            </a:endParaRPr>
          </a:p>
        </p:txBody>
      </p:sp>
      <mc:AlternateContent xmlns:mc="http://schemas.openxmlformats.org/markup-compatibility/2006" xmlns:a14="http://schemas.microsoft.com/office/drawing/2010/main">
        <mc:Choice Requires="a14">
          <p:sp>
            <p:nvSpPr>
              <p:cNvPr id="14" name="Rounded Rectangle 13"/>
              <p:cNvSpPr/>
              <p:nvPr/>
            </p:nvSpPr>
            <p:spPr>
              <a:xfrm>
                <a:off x="5484743" y="3657989"/>
                <a:ext cx="6208057" cy="928688"/>
              </a:xfrm>
              <a:prstGeom prst="roundRect">
                <a:avLst/>
              </a:prstGeom>
              <a:solidFill>
                <a:schemeClr val="accent4">
                  <a:lumMod val="20000"/>
                  <a:lumOff val="80000"/>
                </a:schemeClr>
              </a:solidFill>
            </p:spPr>
            <p:style>
              <a:lnRef idx="1">
                <a:schemeClr val="accent5"/>
              </a:lnRef>
              <a:fillRef idx="2">
                <a:schemeClr val="accent5"/>
              </a:fillRef>
              <a:effectRef idx="1">
                <a:schemeClr val="accent5"/>
              </a:effectRef>
              <a:fontRef idx="minor">
                <a:schemeClr val="dk1"/>
              </a:fontRef>
            </p:style>
            <p:txBody>
              <a:bodyPr rtlCol="0" anchor="ctr"/>
              <a:lstStyle/>
              <a:p>
                <a:pPr marL="442913" indent="-442913"/>
                <a:r>
                  <a:rPr lang="en-US" sz="3200">
                    <a:latin typeface="Times New Roman" panose="02020603050405020304" pitchFamily="18" charset="0"/>
                    <a:cs typeface="Times New Roman" panose="02020603050405020304" pitchFamily="18" charset="0"/>
                  </a:rPr>
                  <a:t>b) </a:t>
                </a:r>
                <a:r>
                  <a:rPr lang="en-US" sz="3200" dirty="0" err="1">
                    <a:latin typeface="Times New Roman" panose="02020603050405020304" pitchFamily="18" charset="0"/>
                    <a:cs typeface="Times New Roman" panose="02020603050405020304" pitchFamily="18" charset="0"/>
                  </a:rPr>
                  <a:t>Dãy</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số</a:t>
                </a:r>
                <a:r>
                  <a:rPr lang="en-US" sz="3200" dirty="0">
                    <a:latin typeface="Times New Roman" panose="02020603050405020304" pitchFamily="18" charset="0"/>
                    <a:cs typeface="Times New Roman" panose="02020603050405020304" pitchFamily="18" charset="0"/>
                  </a:rPr>
                  <a:t> </a:t>
                </a:r>
                <a14:m>
                  <m:oMath xmlns:m="http://schemas.openxmlformats.org/officeDocument/2006/math">
                    <m:d>
                      <m:dPr>
                        <m:ctrlPr>
                          <a:rPr lang="en-US" sz="3200" i="1" smtClean="0">
                            <a:latin typeface="Cambria Math" panose="02040503050406030204" pitchFamily="18" charset="0"/>
                          </a:rPr>
                        </m:ctrlPr>
                      </m:dPr>
                      <m:e>
                        <m:sSub>
                          <m:sSubPr>
                            <m:ctrlPr>
                              <a:rPr lang="en-US" sz="3200" i="1" smtClean="0">
                                <a:latin typeface="Cambria Math" panose="02040503050406030204" pitchFamily="18" charset="0"/>
                              </a:rPr>
                            </m:ctrlPr>
                          </m:sSubPr>
                          <m:e>
                            <m:r>
                              <a:rPr lang="en-US" sz="3200" b="0" i="1" smtClean="0">
                                <a:latin typeface="Cambria Math" panose="02040503050406030204" pitchFamily="18" charset="0"/>
                              </a:rPr>
                              <m:t>𝑢</m:t>
                            </m:r>
                          </m:e>
                          <m:sub>
                            <m:r>
                              <a:rPr lang="en-US" sz="3200" b="0" i="1" smtClean="0">
                                <a:latin typeface="Cambria Math" panose="02040503050406030204" pitchFamily="18" charset="0"/>
                              </a:rPr>
                              <m:t>𝑛</m:t>
                            </m:r>
                          </m:sub>
                        </m:sSub>
                      </m:e>
                    </m:d>
                  </m:oMath>
                </a14:m>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là</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cấp</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số</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cộng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với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công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sai</a:t>
                </a:r>
                <a:r>
                  <a:rPr lang="en-US" sz="3200" dirty="0">
                    <a:latin typeface="Times New Roman" panose="02020603050405020304" pitchFamily="18" charset="0"/>
                    <a:cs typeface="Times New Roman" panose="02020603050405020304" pitchFamily="18" charset="0"/>
                  </a:rPr>
                  <a:t> </a:t>
                </a:r>
                <a14:m>
                  <m:oMath xmlns:m="http://schemas.openxmlformats.org/officeDocument/2006/math">
                    <m:r>
                      <a:rPr lang="en-US" sz="3200" i="1" dirty="0" smtClean="0">
                        <a:latin typeface="Cambria Math" panose="02040503050406030204" pitchFamily="18" charset="0"/>
                        <a:cs typeface="Times New Roman" panose="02020603050405020304" pitchFamily="18" charset="0"/>
                      </a:rPr>
                      <m:t>𝑑</m:t>
                    </m:r>
                    <m:r>
                      <a:rPr lang="en-US" sz="3200" i="1" dirty="0" smtClean="0">
                        <a:latin typeface="Cambria Math" panose="02040503050406030204" pitchFamily="18" charset="0"/>
                        <a:cs typeface="Times New Roman" panose="02020603050405020304" pitchFamily="18" charset="0"/>
                      </a:rPr>
                      <m:t>=−</m:t>
                    </m:r>
                    <m:r>
                      <a:rPr lang="en-US" sz="3200" i="1" dirty="0" smtClean="0">
                        <a:latin typeface="Cambria Math" panose="02040503050406030204" pitchFamily="18" charset="0"/>
                        <a:cs typeface="Times New Roman" panose="02020603050405020304" pitchFamily="18" charset="0"/>
                      </a:rPr>
                      <m:t>2</m:t>
                    </m:r>
                  </m:oMath>
                </a14:m>
                <a:endParaRPr lang="en-US" sz="3200" dirty="0">
                  <a:latin typeface="Times New Roman" panose="02020603050405020304" pitchFamily="18" charset="0"/>
                  <a:cs typeface="Times New Roman" panose="02020603050405020304" pitchFamily="18" charset="0"/>
                </a:endParaRPr>
              </a:p>
            </p:txBody>
          </p:sp>
        </mc:Choice>
        <mc:Fallback xmlns="">
          <p:sp>
            <p:nvSpPr>
              <p:cNvPr id="14" name="Rounded Rectangle 13"/>
              <p:cNvSpPr>
                <a:spLocks noRot="1" noChangeAspect="1" noMove="1" noResize="1" noEditPoints="1" noAdjustHandles="1" noChangeArrowheads="1" noChangeShapeType="1" noTextEdit="1"/>
              </p:cNvSpPr>
              <p:nvPr/>
            </p:nvSpPr>
            <p:spPr>
              <a:xfrm>
                <a:off x="5484743" y="3657989"/>
                <a:ext cx="6208057" cy="928688"/>
              </a:xfrm>
              <a:prstGeom prst="roundRect">
                <a:avLst/>
              </a:prstGeom>
              <a:blipFill>
                <a:blip r:embed="rId6"/>
                <a:stretch>
                  <a:fillRect l="-1766" t="-16340" b="-28105"/>
                </a:stretch>
              </a:blipFill>
            </p:spPr>
            <p:txBody>
              <a:bodyPr/>
              <a:lstStyle/>
              <a:p>
                <a:r>
                  <a:rPr lang="en-US">
                    <a:noFill/>
                  </a:rPr>
                  <a:t> </a:t>
                </a:r>
              </a:p>
            </p:txBody>
          </p:sp>
        </mc:Fallback>
      </mc:AlternateContent>
      <p:sp>
        <p:nvSpPr>
          <p:cNvPr id="15" name="Rectangle 14">
            <a:extLst>
              <a:ext uri="{FF2B5EF4-FFF2-40B4-BE49-F238E27FC236}">
                <a16:creationId xmlns:a16="http://schemas.microsoft.com/office/drawing/2014/main" id="{91EF39A7-B2F6-48C9-AAF5-ECF21F06C688}"/>
              </a:ext>
            </a:extLst>
          </p:cNvPr>
          <p:cNvSpPr/>
          <p:nvPr/>
        </p:nvSpPr>
        <p:spPr>
          <a:xfrm>
            <a:off x="3702571" y="0"/>
            <a:ext cx="5124137" cy="533400"/>
          </a:xfrm>
          <a:prstGeom prst="rect">
            <a:avLst/>
          </a:prstGeom>
          <a:solidFill>
            <a:srgbClr val="FFFF00"/>
          </a:solidFill>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3200" b="1" dirty="0">
                <a:solidFill>
                  <a:srgbClr val="FF0000"/>
                </a:solidFill>
                <a:latin typeface="Times New Roman" pitchFamily="18" charset="0"/>
                <a:cs typeface="Times New Roman" pitchFamily="18" charset="0"/>
              </a:rPr>
              <a:t>BÀI 3: CẤP SỐ CỘNG</a:t>
            </a:r>
          </a:p>
        </p:txBody>
      </p:sp>
      <p:sp>
        <p:nvSpPr>
          <p:cNvPr id="16" name="Curved Down Arrow 7">
            <a:extLst>
              <a:ext uri="{FF2B5EF4-FFF2-40B4-BE49-F238E27FC236}">
                <a16:creationId xmlns:a16="http://schemas.microsoft.com/office/drawing/2014/main" id="{E375E8B2-A779-456A-966B-3FCEA9438D3D}"/>
              </a:ext>
            </a:extLst>
          </p:cNvPr>
          <p:cNvSpPr/>
          <p:nvPr/>
        </p:nvSpPr>
        <p:spPr>
          <a:xfrm>
            <a:off x="1144456" y="2012501"/>
            <a:ext cx="829663" cy="346975"/>
          </a:xfrm>
          <a:prstGeom prst="curvedDown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FF0000"/>
                </a:solidFill>
              </a:rPr>
              <a:t>+2</a:t>
            </a:r>
            <a:endParaRPr lang="en-US" sz="2800" b="1" dirty="0">
              <a:solidFill>
                <a:srgbClr val="FF0000"/>
              </a:solidFill>
            </a:endParaRPr>
          </a:p>
        </p:txBody>
      </p:sp>
      <p:sp>
        <p:nvSpPr>
          <p:cNvPr id="17" name="Curved Down Arrow 12">
            <a:extLst>
              <a:ext uri="{FF2B5EF4-FFF2-40B4-BE49-F238E27FC236}">
                <a16:creationId xmlns:a16="http://schemas.microsoft.com/office/drawing/2014/main" id="{34F9C39D-608B-4395-9698-DDF211CC958B}"/>
              </a:ext>
            </a:extLst>
          </p:cNvPr>
          <p:cNvSpPr/>
          <p:nvPr/>
        </p:nvSpPr>
        <p:spPr>
          <a:xfrm>
            <a:off x="1846371" y="1950340"/>
            <a:ext cx="829663" cy="346975"/>
          </a:xfrm>
          <a:prstGeom prst="curvedDown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FF0000"/>
                </a:solidFill>
              </a:rPr>
              <a:t>+2</a:t>
            </a:r>
            <a:endParaRPr lang="en-US" sz="2800" b="1" dirty="0">
              <a:solidFill>
                <a:srgbClr val="FF0000"/>
              </a:solidFill>
            </a:endParaRPr>
          </a:p>
        </p:txBody>
      </p:sp>
      <p:sp>
        <p:nvSpPr>
          <p:cNvPr id="18" name="Curved Down Arrow 13">
            <a:extLst>
              <a:ext uri="{FF2B5EF4-FFF2-40B4-BE49-F238E27FC236}">
                <a16:creationId xmlns:a16="http://schemas.microsoft.com/office/drawing/2014/main" id="{BE974E1B-3CD7-45CC-BFC6-2784B9744616}"/>
              </a:ext>
            </a:extLst>
          </p:cNvPr>
          <p:cNvSpPr/>
          <p:nvPr/>
        </p:nvSpPr>
        <p:spPr>
          <a:xfrm>
            <a:off x="2599482" y="1950340"/>
            <a:ext cx="829663" cy="346975"/>
          </a:xfrm>
          <a:prstGeom prst="curvedDown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FF0000"/>
                </a:solidFill>
              </a:rPr>
              <a:t>+2</a:t>
            </a:r>
            <a:endParaRPr lang="en-US" sz="2800" b="1" dirty="0">
              <a:solidFill>
                <a:srgbClr val="FF0000"/>
              </a:solidFill>
            </a:endParaRPr>
          </a:p>
        </p:txBody>
      </p:sp>
      <p:sp>
        <p:nvSpPr>
          <p:cNvPr id="19" name="Curved Down Arrow 13">
            <a:extLst>
              <a:ext uri="{FF2B5EF4-FFF2-40B4-BE49-F238E27FC236}">
                <a16:creationId xmlns:a16="http://schemas.microsoft.com/office/drawing/2014/main" id="{17129FB5-33FC-4E2E-9A24-CD0D0B7FC100}"/>
              </a:ext>
            </a:extLst>
          </p:cNvPr>
          <p:cNvSpPr/>
          <p:nvPr/>
        </p:nvSpPr>
        <p:spPr>
          <a:xfrm>
            <a:off x="3352593" y="1950339"/>
            <a:ext cx="829663" cy="346975"/>
          </a:xfrm>
          <a:prstGeom prst="curvedDown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FF0000"/>
                </a:solidFill>
              </a:rPr>
              <a:t>+2</a:t>
            </a:r>
            <a:endParaRPr lang="en-US" sz="2800" b="1" dirty="0">
              <a:solidFill>
                <a:srgbClr val="FF0000"/>
              </a:solidFill>
            </a:endParaRPr>
          </a:p>
        </p:txBody>
      </p:sp>
      <p:sp>
        <p:nvSpPr>
          <p:cNvPr id="20" name="Curved Down Arrow 7">
            <a:extLst>
              <a:ext uri="{FF2B5EF4-FFF2-40B4-BE49-F238E27FC236}">
                <a16:creationId xmlns:a16="http://schemas.microsoft.com/office/drawing/2014/main" id="{E7A0DEA9-1B51-48FE-9D63-C6DFBCB62AF6}"/>
              </a:ext>
            </a:extLst>
          </p:cNvPr>
          <p:cNvSpPr/>
          <p:nvPr/>
        </p:nvSpPr>
        <p:spPr>
          <a:xfrm>
            <a:off x="1144456" y="5350932"/>
            <a:ext cx="829663" cy="346975"/>
          </a:xfrm>
          <a:prstGeom prst="curvedDownArrow">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rPr>
              <a:t>- 5</a:t>
            </a:r>
            <a:endParaRPr lang="en-US" sz="2800" b="1" dirty="0">
              <a:solidFill>
                <a:schemeClr val="tx1"/>
              </a:solidFill>
            </a:endParaRPr>
          </a:p>
        </p:txBody>
      </p:sp>
      <p:sp>
        <p:nvSpPr>
          <p:cNvPr id="21" name="Curved Down Arrow 12">
            <a:extLst>
              <a:ext uri="{FF2B5EF4-FFF2-40B4-BE49-F238E27FC236}">
                <a16:creationId xmlns:a16="http://schemas.microsoft.com/office/drawing/2014/main" id="{E61CB98B-08FA-4B70-BF9D-8776ACA4E57F}"/>
              </a:ext>
            </a:extLst>
          </p:cNvPr>
          <p:cNvSpPr/>
          <p:nvPr/>
        </p:nvSpPr>
        <p:spPr>
          <a:xfrm>
            <a:off x="1974119" y="5363386"/>
            <a:ext cx="829663" cy="346975"/>
          </a:xfrm>
          <a:prstGeom prst="curved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00B050"/>
                </a:solidFill>
              </a:rPr>
              <a:t>+7</a:t>
            </a:r>
            <a:endParaRPr lang="en-US" sz="2800" b="1" dirty="0">
              <a:solidFill>
                <a:srgbClr val="00B050"/>
              </a:solidFill>
            </a:endParaRPr>
          </a:p>
        </p:txBody>
      </p:sp>
      <p:sp>
        <p:nvSpPr>
          <p:cNvPr id="22" name="Curved Down Arrow 13">
            <a:extLst>
              <a:ext uri="{FF2B5EF4-FFF2-40B4-BE49-F238E27FC236}">
                <a16:creationId xmlns:a16="http://schemas.microsoft.com/office/drawing/2014/main" id="{6C095304-4115-49DE-A9CE-5E02BD4925F1}"/>
              </a:ext>
            </a:extLst>
          </p:cNvPr>
          <p:cNvSpPr/>
          <p:nvPr/>
        </p:nvSpPr>
        <p:spPr>
          <a:xfrm>
            <a:off x="2775272" y="5350932"/>
            <a:ext cx="829663" cy="346975"/>
          </a:xfrm>
          <a:prstGeom prst="curvedDown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FF0000"/>
                </a:solidFill>
              </a:rPr>
              <a:t>+5</a:t>
            </a:r>
            <a:endParaRPr lang="en-US" sz="2800" b="1" dirty="0">
              <a:solidFill>
                <a:srgbClr val="FF0000"/>
              </a:solidFill>
            </a:endParaRPr>
          </a:p>
        </p:txBody>
      </p:sp>
      <p:sp>
        <p:nvSpPr>
          <p:cNvPr id="23" name="Curved Down Arrow 13">
            <a:extLst>
              <a:ext uri="{FF2B5EF4-FFF2-40B4-BE49-F238E27FC236}">
                <a16:creationId xmlns:a16="http://schemas.microsoft.com/office/drawing/2014/main" id="{1A74A508-079F-4E08-B30B-3AB007C4898A}"/>
              </a:ext>
            </a:extLst>
          </p:cNvPr>
          <p:cNvSpPr/>
          <p:nvPr/>
        </p:nvSpPr>
        <p:spPr>
          <a:xfrm>
            <a:off x="3497872" y="5369828"/>
            <a:ext cx="829663" cy="346975"/>
          </a:xfrm>
          <a:prstGeom prst="curvedDown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FF0000"/>
                </a:solidFill>
              </a:rPr>
              <a:t>+5</a:t>
            </a:r>
            <a:endParaRPr lang="en-US" sz="2800" b="1" dirty="0">
              <a:solidFill>
                <a:srgbClr val="FF0000"/>
              </a:solidFill>
            </a:endParaRPr>
          </a:p>
        </p:txBody>
      </p:sp>
      <p:sp>
        <p:nvSpPr>
          <p:cNvPr id="24" name="Curved Down Arrow 7">
            <a:extLst>
              <a:ext uri="{FF2B5EF4-FFF2-40B4-BE49-F238E27FC236}">
                <a16:creationId xmlns:a16="http://schemas.microsoft.com/office/drawing/2014/main" id="{101C46F1-59A0-4F3B-A611-CBCBFC511789}"/>
              </a:ext>
            </a:extLst>
          </p:cNvPr>
          <p:cNvSpPr/>
          <p:nvPr/>
        </p:nvSpPr>
        <p:spPr>
          <a:xfrm>
            <a:off x="1024682" y="3595828"/>
            <a:ext cx="829663" cy="346975"/>
          </a:xfrm>
          <a:prstGeom prst="curvedDown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FF0000"/>
                </a:solidFill>
              </a:rPr>
              <a:t>- 2</a:t>
            </a:r>
            <a:endParaRPr lang="en-US" sz="2800" b="1" dirty="0">
              <a:solidFill>
                <a:srgbClr val="FF0000"/>
              </a:solidFill>
            </a:endParaRPr>
          </a:p>
        </p:txBody>
      </p:sp>
      <p:sp>
        <p:nvSpPr>
          <p:cNvPr id="25" name="Curved Down Arrow 12">
            <a:extLst>
              <a:ext uri="{FF2B5EF4-FFF2-40B4-BE49-F238E27FC236}">
                <a16:creationId xmlns:a16="http://schemas.microsoft.com/office/drawing/2014/main" id="{F2F96BBB-F551-4CC9-B008-B0E62F75AE12}"/>
              </a:ext>
            </a:extLst>
          </p:cNvPr>
          <p:cNvSpPr/>
          <p:nvPr/>
        </p:nvSpPr>
        <p:spPr>
          <a:xfrm>
            <a:off x="1726597" y="3533667"/>
            <a:ext cx="829663" cy="346975"/>
          </a:xfrm>
          <a:prstGeom prst="curvedDown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FF0000"/>
                </a:solidFill>
              </a:rPr>
              <a:t>-2  </a:t>
            </a:r>
            <a:endParaRPr lang="en-US" sz="2800" b="1" dirty="0">
              <a:solidFill>
                <a:srgbClr val="FF0000"/>
              </a:solidFill>
            </a:endParaRPr>
          </a:p>
        </p:txBody>
      </p:sp>
      <p:sp>
        <p:nvSpPr>
          <p:cNvPr id="26" name="Curved Down Arrow 13">
            <a:extLst>
              <a:ext uri="{FF2B5EF4-FFF2-40B4-BE49-F238E27FC236}">
                <a16:creationId xmlns:a16="http://schemas.microsoft.com/office/drawing/2014/main" id="{71DE29FB-06E6-4E96-ADEE-3867C65D47B7}"/>
              </a:ext>
            </a:extLst>
          </p:cNvPr>
          <p:cNvSpPr/>
          <p:nvPr/>
        </p:nvSpPr>
        <p:spPr>
          <a:xfrm>
            <a:off x="2479708" y="3533667"/>
            <a:ext cx="829663" cy="346975"/>
          </a:xfrm>
          <a:prstGeom prst="curvedDown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FF0000"/>
                </a:solidFill>
              </a:rPr>
              <a:t>-2</a:t>
            </a:r>
            <a:endParaRPr lang="en-US" sz="2800" b="1" dirty="0">
              <a:solidFill>
                <a:srgbClr val="FF0000"/>
              </a:solidFill>
            </a:endParaRPr>
          </a:p>
        </p:txBody>
      </p:sp>
      <p:sp>
        <p:nvSpPr>
          <p:cNvPr id="27" name="Curved Down Arrow 13">
            <a:extLst>
              <a:ext uri="{FF2B5EF4-FFF2-40B4-BE49-F238E27FC236}">
                <a16:creationId xmlns:a16="http://schemas.microsoft.com/office/drawing/2014/main" id="{713B82A2-D2B9-480D-B2D5-8E4A49584FD2}"/>
              </a:ext>
            </a:extLst>
          </p:cNvPr>
          <p:cNvSpPr/>
          <p:nvPr/>
        </p:nvSpPr>
        <p:spPr>
          <a:xfrm>
            <a:off x="3232819" y="3533666"/>
            <a:ext cx="829663" cy="346975"/>
          </a:xfrm>
          <a:prstGeom prst="curvedDown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FF0000"/>
                </a:solidFill>
              </a:rPr>
              <a:t>- 2</a:t>
            </a:r>
            <a:endParaRPr lang="en-US" sz="2800" b="1" dirty="0">
              <a:solidFill>
                <a:srgbClr val="FF0000"/>
              </a:solidFill>
            </a:endParaRPr>
          </a:p>
        </p:txBody>
      </p:sp>
    </p:spTree>
    <p:extLst>
      <p:ext uri="{BB962C8B-B14F-4D97-AF65-F5344CB8AC3E}">
        <p14:creationId xmlns:p14="http://schemas.microsoft.com/office/powerpoint/2010/main" val="35748624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up)">
                                      <p:cBhvr>
                                        <p:cTn id="7" dur="500"/>
                                        <p:tgtEl>
                                          <p:spTgt spid="1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iterate type="wd">
                                    <p:tmPct val="5000"/>
                                  </p:iterate>
                                  <p:childTnLst>
                                    <p:set>
                                      <p:cBhvr>
                                        <p:cTn id="15" dur="1" fill="hold">
                                          <p:stCondLst>
                                            <p:cond delay="0"/>
                                          </p:stCondLst>
                                        </p:cTn>
                                        <p:tgtEl>
                                          <p:spTgt spid="4">
                                            <p:txEl>
                                              <p:pRg st="0" end="0"/>
                                            </p:txEl>
                                          </p:spTgt>
                                        </p:tgtEl>
                                        <p:attrNameLst>
                                          <p:attrName>style.visibility</p:attrName>
                                        </p:attrNameLst>
                                      </p:cBhvr>
                                      <p:to>
                                        <p:strVal val="visible"/>
                                      </p:to>
                                    </p:set>
                                    <p:animEffect transition="in" filter="wipe(left)">
                                      <p:cBhvr>
                                        <p:cTn id="16" dur="500"/>
                                        <p:tgtEl>
                                          <p:spTgt spid="4">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37"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barn(outVertical)">
                                      <p:cBhvr>
                                        <p:cTn id="21" dur="500"/>
                                        <p:tgtEl>
                                          <p:spTgt spid="6"/>
                                        </p:tgtEl>
                                      </p:cBhvr>
                                    </p:animEffect>
                                  </p:childTnLst>
                                </p:cTn>
                              </p:par>
                            </p:childTnLst>
                          </p:cTn>
                        </p:par>
                        <p:par>
                          <p:cTn id="22" fill="hold">
                            <p:stCondLst>
                              <p:cond delay="500"/>
                            </p:stCondLst>
                            <p:childTnLst>
                              <p:par>
                                <p:cTn id="23" presetID="16" presetClass="entr" presetSubtype="37"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arn(outVertical)">
                                      <p:cBhvr>
                                        <p:cTn id="25" dur="500"/>
                                        <p:tgtEl>
                                          <p:spTgt spid="12"/>
                                        </p:tgtEl>
                                      </p:cBhvr>
                                    </p:animEffect>
                                  </p:childTnLst>
                                </p:cTn>
                              </p:par>
                            </p:childTnLst>
                          </p:cTn>
                        </p:par>
                        <p:par>
                          <p:cTn id="26" fill="hold">
                            <p:stCondLst>
                              <p:cond delay="1000"/>
                            </p:stCondLst>
                            <p:childTnLst>
                              <p:par>
                                <p:cTn id="27" presetID="16" presetClass="entr" presetSubtype="37"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barn(outVertical)">
                                      <p:cBhvr>
                                        <p:cTn id="29" dur="500"/>
                                        <p:tgtEl>
                                          <p:spTgt spid="9"/>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childTnLst>
                          </p:cTn>
                        </p:par>
                        <p:par>
                          <p:cTn id="35" fill="hold">
                            <p:stCondLst>
                              <p:cond delay="500"/>
                            </p:stCondLst>
                            <p:childTnLst>
                              <p:par>
                                <p:cTn id="36" presetID="22" presetClass="entr" presetSubtype="8"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wipe(left)">
                                      <p:cBhvr>
                                        <p:cTn id="38" dur="500"/>
                                        <p:tgtEl>
                                          <p:spTgt spid="17"/>
                                        </p:tgtEl>
                                      </p:cBhvr>
                                    </p:animEffect>
                                  </p:childTnLst>
                                </p:cTn>
                              </p:par>
                            </p:childTnLst>
                          </p:cTn>
                        </p:par>
                        <p:par>
                          <p:cTn id="39" fill="hold">
                            <p:stCondLst>
                              <p:cond delay="1000"/>
                            </p:stCondLst>
                            <p:childTnLst>
                              <p:par>
                                <p:cTn id="40" presetID="22" presetClass="entr" presetSubtype="8" fill="hold" grpId="0"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wipe(left)">
                                      <p:cBhvr>
                                        <p:cTn id="42" dur="500"/>
                                        <p:tgtEl>
                                          <p:spTgt spid="18"/>
                                        </p:tgtEl>
                                      </p:cBhvr>
                                    </p:animEffect>
                                  </p:childTnLst>
                                </p:cTn>
                              </p:par>
                            </p:childTnLst>
                          </p:cTn>
                        </p:par>
                        <p:par>
                          <p:cTn id="43" fill="hold">
                            <p:stCondLst>
                              <p:cond delay="1500"/>
                            </p:stCondLst>
                            <p:childTnLst>
                              <p:par>
                                <p:cTn id="44" presetID="22" presetClass="entr" presetSubtype="8"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left)">
                                      <p:cBhvr>
                                        <p:cTn id="46" dur="500"/>
                                        <p:tgtEl>
                                          <p:spTgt spid="19"/>
                                        </p:tgtEl>
                                      </p:cBhvr>
                                    </p:animEffect>
                                  </p:childTnLst>
                                </p:cTn>
                              </p:par>
                            </p:childTnLst>
                          </p:cTn>
                        </p:par>
                      </p:childTnLst>
                    </p:cTn>
                  </p:par>
                  <p:par>
                    <p:cTn id="47" fill="hold">
                      <p:stCondLst>
                        <p:cond delay="indefinite"/>
                      </p:stCondLst>
                      <p:childTnLst>
                        <p:par>
                          <p:cTn id="48" fill="hold">
                            <p:stCondLst>
                              <p:cond delay="0"/>
                            </p:stCondLst>
                            <p:childTnLst>
                              <p:par>
                                <p:cTn id="49" presetID="2" presetClass="entr" presetSubtype="8" fill="hold" grpId="0" nodeType="clickEffect">
                                  <p:stCondLst>
                                    <p:cond delay="0"/>
                                  </p:stCondLst>
                                  <p:childTnLst>
                                    <p:set>
                                      <p:cBhvr>
                                        <p:cTn id="50" dur="1" fill="hold">
                                          <p:stCondLst>
                                            <p:cond delay="0"/>
                                          </p:stCondLst>
                                        </p:cTn>
                                        <p:tgtEl>
                                          <p:spTgt spid="7"/>
                                        </p:tgtEl>
                                        <p:attrNameLst>
                                          <p:attrName>style.visibility</p:attrName>
                                        </p:attrNameLst>
                                      </p:cBhvr>
                                      <p:to>
                                        <p:strVal val="visible"/>
                                      </p:to>
                                    </p:set>
                                    <p:anim calcmode="lin" valueType="num">
                                      <p:cBhvr additive="base">
                                        <p:cTn id="51" dur="500" fill="hold"/>
                                        <p:tgtEl>
                                          <p:spTgt spid="7"/>
                                        </p:tgtEl>
                                        <p:attrNameLst>
                                          <p:attrName>ppt_x</p:attrName>
                                        </p:attrNameLst>
                                      </p:cBhvr>
                                      <p:tavLst>
                                        <p:tav tm="0">
                                          <p:val>
                                            <p:strVal val="0-#ppt_w/2"/>
                                          </p:val>
                                        </p:tav>
                                        <p:tav tm="100000">
                                          <p:val>
                                            <p:strVal val="#ppt_x"/>
                                          </p:val>
                                        </p:tav>
                                      </p:tavLst>
                                    </p:anim>
                                    <p:anim calcmode="lin" valueType="num">
                                      <p:cBhvr additive="base">
                                        <p:cTn id="52" dur="500" fill="hold"/>
                                        <p:tgtEl>
                                          <p:spTgt spid="7"/>
                                        </p:tgtEl>
                                        <p:attrNameLst>
                                          <p:attrName>ppt_y</p:attrName>
                                        </p:attrNameLst>
                                      </p:cBhvr>
                                      <p:tavLst>
                                        <p:tav tm="0">
                                          <p:val>
                                            <p:strVal val="#ppt_y"/>
                                          </p:val>
                                        </p:tav>
                                        <p:tav tm="100000">
                                          <p:val>
                                            <p:strVal val="#ppt_y"/>
                                          </p:val>
                                        </p:tav>
                                      </p:tavLst>
                                    </p:anim>
                                  </p:childTnLst>
                                </p:cTn>
                              </p:par>
                            </p:childTnLst>
                          </p:cTn>
                        </p:par>
                        <p:par>
                          <p:cTn id="53" fill="hold">
                            <p:stCondLst>
                              <p:cond delay="500"/>
                            </p:stCondLst>
                            <p:childTnLst>
                              <p:par>
                                <p:cTn id="54" presetID="2" presetClass="entr" presetSubtype="2" fill="hold" grpId="0" nodeType="after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500" fill="hold"/>
                                        <p:tgtEl>
                                          <p:spTgt spid="8"/>
                                        </p:tgtEl>
                                        <p:attrNameLst>
                                          <p:attrName>ppt_x</p:attrName>
                                        </p:attrNameLst>
                                      </p:cBhvr>
                                      <p:tavLst>
                                        <p:tav tm="0">
                                          <p:val>
                                            <p:strVal val="1+#ppt_w/2"/>
                                          </p:val>
                                        </p:tav>
                                        <p:tav tm="100000">
                                          <p:val>
                                            <p:strVal val="#ppt_x"/>
                                          </p:val>
                                        </p:tav>
                                      </p:tavLst>
                                    </p:anim>
                                    <p:anim calcmode="lin" valueType="num">
                                      <p:cBhvr additive="base">
                                        <p:cTn id="57"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2" presetClass="entr" presetSubtype="8" fill="hold" grpId="0" nodeType="clickEffect">
                                  <p:stCondLst>
                                    <p:cond delay="0"/>
                                  </p:stCondLst>
                                  <p:childTnLst>
                                    <p:set>
                                      <p:cBhvr>
                                        <p:cTn id="61" dur="1" fill="hold">
                                          <p:stCondLst>
                                            <p:cond delay="0"/>
                                          </p:stCondLst>
                                        </p:cTn>
                                        <p:tgtEl>
                                          <p:spTgt spid="24"/>
                                        </p:tgtEl>
                                        <p:attrNameLst>
                                          <p:attrName>style.visibility</p:attrName>
                                        </p:attrNameLst>
                                      </p:cBhvr>
                                      <p:to>
                                        <p:strVal val="visible"/>
                                      </p:to>
                                    </p:set>
                                    <p:animEffect transition="in" filter="wipe(left)">
                                      <p:cBhvr>
                                        <p:cTn id="62" dur="500"/>
                                        <p:tgtEl>
                                          <p:spTgt spid="24"/>
                                        </p:tgtEl>
                                      </p:cBhvr>
                                    </p:animEffect>
                                  </p:childTnLst>
                                </p:cTn>
                              </p:par>
                            </p:childTnLst>
                          </p:cTn>
                        </p:par>
                        <p:par>
                          <p:cTn id="63" fill="hold">
                            <p:stCondLst>
                              <p:cond delay="500"/>
                            </p:stCondLst>
                            <p:childTnLst>
                              <p:par>
                                <p:cTn id="64" presetID="22" presetClass="entr" presetSubtype="8" fill="hold" grpId="0" nodeType="afterEffect">
                                  <p:stCondLst>
                                    <p:cond delay="0"/>
                                  </p:stCondLst>
                                  <p:childTnLst>
                                    <p:set>
                                      <p:cBhvr>
                                        <p:cTn id="65" dur="1" fill="hold">
                                          <p:stCondLst>
                                            <p:cond delay="0"/>
                                          </p:stCondLst>
                                        </p:cTn>
                                        <p:tgtEl>
                                          <p:spTgt spid="25"/>
                                        </p:tgtEl>
                                        <p:attrNameLst>
                                          <p:attrName>style.visibility</p:attrName>
                                        </p:attrNameLst>
                                      </p:cBhvr>
                                      <p:to>
                                        <p:strVal val="visible"/>
                                      </p:to>
                                    </p:set>
                                    <p:animEffect transition="in" filter="wipe(left)">
                                      <p:cBhvr>
                                        <p:cTn id="66" dur="500"/>
                                        <p:tgtEl>
                                          <p:spTgt spid="25"/>
                                        </p:tgtEl>
                                      </p:cBhvr>
                                    </p:animEffect>
                                  </p:childTnLst>
                                </p:cTn>
                              </p:par>
                            </p:childTnLst>
                          </p:cTn>
                        </p:par>
                        <p:par>
                          <p:cTn id="67" fill="hold">
                            <p:stCondLst>
                              <p:cond delay="1000"/>
                            </p:stCondLst>
                            <p:childTnLst>
                              <p:par>
                                <p:cTn id="68" presetID="22" presetClass="entr" presetSubtype="8" fill="hold" grpId="0" nodeType="afterEffect">
                                  <p:stCondLst>
                                    <p:cond delay="0"/>
                                  </p:stCondLst>
                                  <p:childTnLst>
                                    <p:set>
                                      <p:cBhvr>
                                        <p:cTn id="69" dur="1" fill="hold">
                                          <p:stCondLst>
                                            <p:cond delay="0"/>
                                          </p:stCondLst>
                                        </p:cTn>
                                        <p:tgtEl>
                                          <p:spTgt spid="26"/>
                                        </p:tgtEl>
                                        <p:attrNameLst>
                                          <p:attrName>style.visibility</p:attrName>
                                        </p:attrNameLst>
                                      </p:cBhvr>
                                      <p:to>
                                        <p:strVal val="visible"/>
                                      </p:to>
                                    </p:set>
                                    <p:animEffect transition="in" filter="wipe(left)">
                                      <p:cBhvr>
                                        <p:cTn id="70" dur="500"/>
                                        <p:tgtEl>
                                          <p:spTgt spid="26"/>
                                        </p:tgtEl>
                                      </p:cBhvr>
                                    </p:animEffect>
                                  </p:childTnLst>
                                </p:cTn>
                              </p:par>
                            </p:childTnLst>
                          </p:cTn>
                        </p:par>
                        <p:par>
                          <p:cTn id="71" fill="hold">
                            <p:stCondLst>
                              <p:cond delay="1500"/>
                            </p:stCondLst>
                            <p:childTnLst>
                              <p:par>
                                <p:cTn id="72" presetID="22" presetClass="entr" presetSubtype="8" fill="hold" grpId="0" nodeType="afterEffect">
                                  <p:stCondLst>
                                    <p:cond delay="0"/>
                                  </p:stCondLst>
                                  <p:childTnLst>
                                    <p:set>
                                      <p:cBhvr>
                                        <p:cTn id="73" dur="1" fill="hold">
                                          <p:stCondLst>
                                            <p:cond delay="0"/>
                                          </p:stCondLst>
                                        </p:cTn>
                                        <p:tgtEl>
                                          <p:spTgt spid="27"/>
                                        </p:tgtEl>
                                        <p:attrNameLst>
                                          <p:attrName>style.visibility</p:attrName>
                                        </p:attrNameLst>
                                      </p:cBhvr>
                                      <p:to>
                                        <p:strVal val="visible"/>
                                      </p:to>
                                    </p:set>
                                    <p:animEffect transition="in" filter="wipe(left)">
                                      <p:cBhvr>
                                        <p:cTn id="74" dur="500"/>
                                        <p:tgtEl>
                                          <p:spTgt spid="27"/>
                                        </p:tgtEl>
                                      </p:cBhvr>
                                    </p:animEffect>
                                  </p:childTnLst>
                                </p:cTn>
                              </p:par>
                            </p:childTnLst>
                          </p:cTn>
                        </p:par>
                      </p:childTnLst>
                    </p:cTn>
                  </p:par>
                  <p:par>
                    <p:cTn id="75" fill="hold">
                      <p:stCondLst>
                        <p:cond delay="indefinite"/>
                      </p:stCondLst>
                      <p:childTnLst>
                        <p:par>
                          <p:cTn id="76" fill="hold">
                            <p:stCondLst>
                              <p:cond delay="0"/>
                            </p:stCondLst>
                            <p:childTnLst>
                              <p:par>
                                <p:cTn id="77" presetID="2" presetClass="entr" presetSubtype="8" fill="hold" grpId="0" nodeType="clickEffect">
                                  <p:stCondLst>
                                    <p:cond delay="0"/>
                                  </p:stCondLst>
                                  <p:childTnLst>
                                    <p:set>
                                      <p:cBhvr>
                                        <p:cTn id="78" dur="1" fill="hold">
                                          <p:stCondLst>
                                            <p:cond delay="0"/>
                                          </p:stCondLst>
                                        </p:cTn>
                                        <p:tgtEl>
                                          <p:spTgt spid="13"/>
                                        </p:tgtEl>
                                        <p:attrNameLst>
                                          <p:attrName>style.visibility</p:attrName>
                                        </p:attrNameLst>
                                      </p:cBhvr>
                                      <p:to>
                                        <p:strVal val="visible"/>
                                      </p:to>
                                    </p:set>
                                    <p:anim calcmode="lin" valueType="num">
                                      <p:cBhvr additive="base">
                                        <p:cTn id="79" dur="500" fill="hold"/>
                                        <p:tgtEl>
                                          <p:spTgt spid="13"/>
                                        </p:tgtEl>
                                        <p:attrNameLst>
                                          <p:attrName>ppt_x</p:attrName>
                                        </p:attrNameLst>
                                      </p:cBhvr>
                                      <p:tavLst>
                                        <p:tav tm="0">
                                          <p:val>
                                            <p:strVal val="0-#ppt_w/2"/>
                                          </p:val>
                                        </p:tav>
                                        <p:tav tm="100000">
                                          <p:val>
                                            <p:strVal val="#ppt_x"/>
                                          </p:val>
                                        </p:tav>
                                      </p:tavLst>
                                    </p:anim>
                                    <p:anim calcmode="lin" valueType="num">
                                      <p:cBhvr additive="base">
                                        <p:cTn id="80" dur="500" fill="hold"/>
                                        <p:tgtEl>
                                          <p:spTgt spid="13"/>
                                        </p:tgtEl>
                                        <p:attrNameLst>
                                          <p:attrName>ppt_y</p:attrName>
                                        </p:attrNameLst>
                                      </p:cBhvr>
                                      <p:tavLst>
                                        <p:tav tm="0">
                                          <p:val>
                                            <p:strVal val="#ppt_y"/>
                                          </p:val>
                                        </p:tav>
                                        <p:tav tm="100000">
                                          <p:val>
                                            <p:strVal val="#ppt_y"/>
                                          </p:val>
                                        </p:tav>
                                      </p:tavLst>
                                    </p:anim>
                                  </p:childTnLst>
                                </p:cTn>
                              </p:par>
                            </p:childTnLst>
                          </p:cTn>
                        </p:par>
                        <p:par>
                          <p:cTn id="81" fill="hold">
                            <p:stCondLst>
                              <p:cond delay="500"/>
                            </p:stCondLst>
                            <p:childTnLst>
                              <p:par>
                                <p:cTn id="82" presetID="2" presetClass="entr" presetSubtype="2" fill="hold" grpId="0" nodeType="afterEffect">
                                  <p:stCondLst>
                                    <p:cond delay="0"/>
                                  </p:stCondLst>
                                  <p:childTnLst>
                                    <p:set>
                                      <p:cBhvr>
                                        <p:cTn id="83" dur="1" fill="hold">
                                          <p:stCondLst>
                                            <p:cond delay="0"/>
                                          </p:stCondLst>
                                        </p:cTn>
                                        <p:tgtEl>
                                          <p:spTgt spid="14"/>
                                        </p:tgtEl>
                                        <p:attrNameLst>
                                          <p:attrName>style.visibility</p:attrName>
                                        </p:attrNameLst>
                                      </p:cBhvr>
                                      <p:to>
                                        <p:strVal val="visible"/>
                                      </p:to>
                                    </p:set>
                                    <p:anim calcmode="lin" valueType="num">
                                      <p:cBhvr additive="base">
                                        <p:cTn id="84" dur="500" fill="hold"/>
                                        <p:tgtEl>
                                          <p:spTgt spid="14"/>
                                        </p:tgtEl>
                                        <p:attrNameLst>
                                          <p:attrName>ppt_x</p:attrName>
                                        </p:attrNameLst>
                                      </p:cBhvr>
                                      <p:tavLst>
                                        <p:tav tm="0">
                                          <p:val>
                                            <p:strVal val="1+#ppt_w/2"/>
                                          </p:val>
                                        </p:tav>
                                        <p:tav tm="100000">
                                          <p:val>
                                            <p:strVal val="#ppt_x"/>
                                          </p:val>
                                        </p:tav>
                                      </p:tavLst>
                                    </p:anim>
                                    <p:anim calcmode="lin" valueType="num">
                                      <p:cBhvr additive="base">
                                        <p:cTn id="85"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86" fill="hold">
                      <p:stCondLst>
                        <p:cond delay="indefinite"/>
                      </p:stCondLst>
                      <p:childTnLst>
                        <p:par>
                          <p:cTn id="87" fill="hold">
                            <p:stCondLst>
                              <p:cond delay="0"/>
                            </p:stCondLst>
                            <p:childTnLst>
                              <p:par>
                                <p:cTn id="88" presetID="22" presetClass="entr" presetSubtype="8" fill="hold" grpId="0" nodeType="clickEffect">
                                  <p:stCondLst>
                                    <p:cond delay="0"/>
                                  </p:stCondLst>
                                  <p:childTnLst>
                                    <p:set>
                                      <p:cBhvr>
                                        <p:cTn id="89" dur="1" fill="hold">
                                          <p:stCondLst>
                                            <p:cond delay="0"/>
                                          </p:stCondLst>
                                        </p:cTn>
                                        <p:tgtEl>
                                          <p:spTgt spid="20"/>
                                        </p:tgtEl>
                                        <p:attrNameLst>
                                          <p:attrName>style.visibility</p:attrName>
                                        </p:attrNameLst>
                                      </p:cBhvr>
                                      <p:to>
                                        <p:strVal val="visible"/>
                                      </p:to>
                                    </p:set>
                                    <p:animEffect transition="in" filter="wipe(left)">
                                      <p:cBhvr>
                                        <p:cTn id="90" dur="500"/>
                                        <p:tgtEl>
                                          <p:spTgt spid="20"/>
                                        </p:tgtEl>
                                      </p:cBhvr>
                                    </p:animEffect>
                                  </p:childTnLst>
                                </p:cTn>
                              </p:par>
                            </p:childTnLst>
                          </p:cTn>
                        </p:par>
                      </p:childTnLst>
                    </p:cTn>
                  </p:par>
                  <p:par>
                    <p:cTn id="91" fill="hold">
                      <p:stCondLst>
                        <p:cond delay="indefinite"/>
                      </p:stCondLst>
                      <p:childTnLst>
                        <p:par>
                          <p:cTn id="92" fill="hold">
                            <p:stCondLst>
                              <p:cond delay="0"/>
                            </p:stCondLst>
                            <p:childTnLst>
                              <p:par>
                                <p:cTn id="93" presetID="22" presetClass="entr" presetSubtype="8" fill="hold" grpId="0" nodeType="clickEffect">
                                  <p:stCondLst>
                                    <p:cond delay="0"/>
                                  </p:stCondLst>
                                  <p:childTnLst>
                                    <p:set>
                                      <p:cBhvr>
                                        <p:cTn id="94" dur="1" fill="hold">
                                          <p:stCondLst>
                                            <p:cond delay="0"/>
                                          </p:stCondLst>
                                        </p:cTn>
                                        <p:tgtEl>
                                          <p:spTgt spid="21"/>
                                        </p:tgtEl>
                                        <p:attrNameLst>
                                          <p:attrName>style.visibility</p:attrName>
                                        </p:attrNameLst>
                                      </p:cBhvr>
                                      <p:to>
                                        <p:strVal val="visible"/>
                                      </p:to>
                                    </p:set>
                                    <p:animEffect transition="in" filter="wipe(left)">
                                      <p:cBhvr>
                                        <p:cTn id="95" dur="500"/>
                                        <p:tgtEl>
                                          <p:spTgt spid="21"/>
                                        </p:tgtEl>
                                      </p:cBhvr>
                                    </p:animEffect>
                                  </p:childTnLst>
                                </p:cTn>
                              </p:par>
                            </p:childTnLst>
                          </p:cTn>
                        </p:par>
                      </p:childTnLst>
                    </p:cTn>
                  </p:par>
                  <p:par>
                    <p:cTn id="96" fill="hold">
                      <p:stCondLst>
                        <p:cond delay="indefinite"/>
                      </p:stCondLst>
                      <p:childTnLst>
                        <p:par>
                          <p:cTn id="97" fill="hold">
                            <p:stCondLst>
                              <p:cond delay="0"/>
                            </p:stCondLst>
                            <p:childTnLst>
                              <p:par>
                                <p:cTn id="98" presetID="22" presetClass="entr" presetSubtype="8" fill="hold" grpId="0" nodeType="clickEffect">
                                  <p:stCondLst>
                                    <p:cond delay="0"/>
                                  </p:stCondLst>
                                  <p:childTnLst>
                                    <p:set>
                                      <p:cBhvr>
                                        <p:cTn id="99" dur="1" fill="hold">
                                          <p:stCondLst>
                                            <p:cond delay="0"/>
                                          </p:stCondLst>
                                        </p:cTn>
                                        <p:tgtEl>
                                          <p:spTgt spid="22"/>
                                        </p:tgtEl>
                                        <p:attrNameLst>
                                          <p:attrName>style.visibility</p:attrName>
                                        </p:attrNameLst>
                                      </p:cBhvr>
                                      <p:to>
                                        <p:strVal val="visible"/>
                                      </p:to>
                                    </p:set>
                                    <p:animEffect transition="in" filter="wipe(left)">
                                      <p:cBhvr>
                                        <p:cTn id="100" dur="500"/>
                                        <p:tgtEl>
                                          <p:spTgt spid="22"/>
                                        </p:tgtEl>
                                      </p:cBhvr>
                                    </p:animEffect>
                                  </p:childTnLst>
                                </p:cTn>
                              </p:par>
                            </p:childTnLst>
                          </p:cTn>
                        </p:par>
                        <p:par>
                          <p:cTn id="101" fill="hold">
                            <p:stCondLst>
                              <p:cond delay="500"/>
                            </p:stCondLst>
                            <p:childTnLst>
                              <p:par>
                                <p:cTn id="102" presetID="22" presetClass="entr" presetSubtype="8" fill="hold" grpId="0" nodeType="afterEffect">
                                  <p:stCondLst>
                                    <p:cond delay="0"/>
                                  </p:stCondLst>
                                  <p:childTnLst>
                                    <p:set>
                                      <p:cBhvr>
                                        <p:cTn id="103" dur="1" fill="hold">
                                          <p:stCondLst>
                                            <p:cond delay="0"/>
                                          </p:stCondLst>
                                        </p:cTn>
                                        <p:tgtEl>
                                          <p:spTgt spid="23"/>
                                        </p:tgtEl>
                                        <p:attrNameLst>
                                          <p:attrName>style.visibility</p:attrName>
                                        </p:attrNameLst>
                                      </p:cBhvr>
                                      <p:to>
                                        <p:strVal val="visible"/>
                                      </p:to>
                                    </p:set>
                                    <p:animEffect transition="in" filter="wipe(left)">
                                      <p:cBhvr>
                                        <p:cTn id="104" dur="500"/>
                                        <p:tgtEl>
                                          <p:spTgt spid="23"/>
                                        </p:tgtEl>
                                      </p:cBhvr>
                                    </p:animEffect>
                                  </p:childTnLst>
                                </p:cTn>
                              </p:par>
                            </p:childTnLst>
                          </p:cTn>
                        </p:par>
                      </p:childTnLst>
                    </p:cTn>
                  </p:par>
                  <p:par>
                    <p:cTn id="105" fill="hold">
                      <p:stCondLst>
                        <p:cond delay="indefinite"/>
                      </p:stCondLst>
                      <p:childTnLst>
                        <p:par>
                          <p:cTn id="106" fill="hold">
                            <p:stCondLst>
                              <p:cond delay="0"/>
                            </p:stCondLst>
                            <p:childTnLst>
                              <p:par>
                                <p:cTn id="107" presetID="2" presetClass="entr" presetSubtype="8" fill="hold" grpId="0" nodeType="clickEffect">
                                  <p:stCondLst>
                                    <p:cond delay="0"/>
                                  </p:stCondLst>
                                  <p:childTnLst>
                                    <p:set>
                                      <p:cBhvr>
                                        <p:cTn id="108" dur="1" fill="hold">
                                          <p:stCondLst>
                                            <p:cond delay="0"/>
                                          </p:stCondLst>
                                        </p:cTn>
                                        <p:tgtEl>
                                          <p:spTgt spid="10"/>
                                        </p:tgtEl>
                                        <p:attrNameLst>
                                          <p:attrName>style.visibility</p:attrName>
                                        </p:attrNameLst>
                                      </p:cBhvr>
                                      <p:to>
                                        <p:strVal val="visible"/>
                                      </p:to>
                                    </p:set>
                                    <p:anim calcmode="lin" valueType="num">
                                      <p:cBhvr additive="base">
                                        <p:cTn id="109" dur="500" fill="hold"/>
                                        <p:tgtEl>
                                          <p:spTgt spid="10"/>
                                        </p:tgtEl>
                                        <p:attrNameLst>
                                          <p:attrName>ppt_x</p:attrName>
                                        </p:attrNameLst>
                                      </p:cBhvr>
                                      <p:tavLst>
                                        <p:tav tm="0">
                                          <p:val>
                                            <p:strVal val="0-#ppt_w/2"/>
                                          </p:val>
                                        </p:tav>
                                        <p:tav tm="100000">
                                          <p:val>
                                            <p:strVal val="#ppt_x"/>
                                          </p:val>
                                        </p:tav>
                                      </p:tavLst>
                                    </p:anim>
                                    <p:anim calcmode="lin" valueType="num">
                                      <p:cBhvr additive="base">
                                        <p:cTn id="110" dur="500" fill="hold"/>
                                        <p:tgtEl>
                                          <p:spTgt spid="10"/>
                                        </p:tgtEl>
                                        <p:attrNameLst>
                                          <p:attrName>ppt_y</p:attrName>
                                        </p:attrNameLst>
                                      </p:cBhvr>
                                      <p:tavLst>
                                        <p:tav tm="0">
                                          <p:val>
                                            <p:strVal val="#ppt_y"/>
                                          </p:val>
                                        </p:tav>
                                        <p:tav tm="100000">
                                          <p:val>
                                            <p:strVal val="#ppt_y"/>
                                          </p:val>
                                        </p:tav>
                                      </p:tavLst>
                                    </p:anim>
                                  </p:childTnLst>
                                </p:cTn>
                              </p:par>
                            </p:childTnLst>
                          </p:cTn>
                        </p:par>
                        <p:par>
                          <p:cTn id="111" fill="hold">
                            <p:stCondLst>
                              <p:cond delay="500"/>
                            </p:stCondLst>
                            <p:childTnLst>
                              <p:par>
                                <p:cTn id="112" presetID="2" presetClass="entr" presetSubtype="2" fill="hold" grpId="0" nodeType="afterEffect">
                                  <p:stCondLst>
                                    <p:cond delay="0"/>
                                  </p:stCondLst>
                                  <p:childTnLst>
                                    <p:set>
                                      <p:cBhvr>
                                        <p:cTn id="113" dur="1" fill="hold">
                                          <p:stCondLst>
                                            <p:cond delay="0"/>
                                          </p:stCondLst>
                                        </p:cTn>
                                        <p:tgtEl>
                                          <p:spTgt spid="11"/>
                                        </p:tgtEl>
                                        <p:attrNameLst>
                                          <p:attrName>style.visibility</p:attrName>
                                        </p:attrNameLst>
                                      </p:cBhvr>
                                      <p:to>
                                        <p:strVal val="visible"/>
                                      </p:to>
                                    </p:set>
                                    <p:anim calcmode="lin" valueType="num">
                                      <p:cBhvr additive="base">
                                        <p:cTn id="114" dur="500" fill="hold"/>
                                        <p:tgtEl>
                                          <p:spTgt spid="11"/>
                                        </p:tgtEl>
                                        <p:attrNameLst>
                                          <p:attrName>ppt_x</p:attrName>
                                        </p:attrNameLst>
                                      </p:cBhvr>
                                      <p:tavLst>
                                        <p:tav tm="0">
                                          <p:val>
                                            <p:strVal val="1+#ppt_w/2"/>
                                          </p:val>
                                        </p:tav>
                                        <p:tav tm="100000">
                                          <p:val>
                                            <p:strVal val="#ppt_x"/>
                                          </p:val>
                                        </p:tav>
                                      </p:tavLst>
                                    </p:anim>
                                    <p:anim calcmode="lin" valueType="num">
                                      <p:cBhvr additive="base">
                                        <p:cTn id="115"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02571" y="0"/>
            <a:ext cx="5124137" cy="533400"/>
          </a:xfrm>
          <a:prstGeom prst="rect">
            <a:avLst/>
          </a:prstGeom>
          <a:solidFill>
            <a:srgbClr val="FFFF00"/>
          </a:solidFill>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3200" b="1">
                <a:solidFill>
                  <a:srgbClr val="FF0000"/>
                </a:solidFill>
                <a:latin typeface="Times New Roman" pitchFamily="18" charset="0"/>
                <a:cs typeface="Times New Roman" pitchFamily="18" charset="0"/>
              </a:rPr>
              <a:t>HOẠT ĐỘNG 2: </a:t>
            </a:r>
            <a:endParaRPr lang="en-US" sz="3200" b="1" dirty="0">
              <a:solidFill>
                <a:srgbClr val="FF0000"/>
              </a:solidFill>
              <a:latin typeface="Times New Roman" pitchFamily="18" charset="0"/>
              <a:cs typeface="Times New Roman" pitchFamily="18" charset="0"/>
            </a:endParaRPr>
          </a:p>
        </p:txBody>
      </p:sp>
      <p:sp>
        <p:nvSpPr>
          <p:cNvPr id="3" name="Rectangle 2"/>
          <p:cNvSpPr/>
          <p:nvPr/>
        </p:nvSpPr>
        <p:spPr>
          <a:xfrm>
            <a:off x="7713531" y="4506975"/>
            <a:ext cx="2419820" cy="609600"/>
          </a:xfrm>
          <a:prstGeom prst="rect">
            <a:avLst/>
          </a:prstGeom>
          <a:noFill/>
          <a:ln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a:solidFill>
                  <a:schemeClr val="tx1"/>
                </a:solidFill>
                <a:latin typeface="Times New Roman" pitchFamily="18" charset="0"/>
                <a:cs typeface="Times New Roman" pitchFamily="18" charset="0"/>
              </a:rPr>
              <a:t>……………….</a:t>
            </a:r>
            <a:endParaRPr lang="en-US" sz="2800" b="1" dirty="0">
              <a:solidFill>
                <a:schemeClr val="tx1"/>
              </a:solidFill>
              <a:latin typeface="Times New Roman" pitchFamily="18" charset="0"/>
              <a:cs typeface="Times New Roman" pitchFamily="18" charset="0"/>
            </a:endParaRPr>
          </a:p>
        </p:txBody>
      </p:sp>
      <mc:AlternateContent xmlns:mc="http://schemas.openxmlformats.org/markup-compatibility/2006" xmlns:a14="http://schemas.microsoft.com/office/drawing/2010/main">
        <mc:Choice Requires="a14">
          <p:sp>
            <p:nvSpPr>
              <p:cNvPr id="4" name="Rectangle 3"/>
              <p:cNvSpPr/>
              <p:nvPr/>
            </p:nvSpPr>
            <p:spPr>
              <a:xfrm>
                <a:off x="135613" y="667169"/>
                <a:ext cx="11915775" cy="1077218"/>
              </a:xfrm>
              <a:prstGeom prst="rect">
                <a:avLst/>
              </a:prstGeom>
            </p:spPr>
            <p:txBody>
              <a:bodyPr wrap="square">
                <a:spAutoFit/>
              </a:bodyPr>
              <a:lstStyle/>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3200" kern="0" noProof="0">
                    <a:solidFill>
                      <a:prstClr val="black"/>
                    </a:solidFill>
                    <a:latin typeface="Times New Roman" panose="02020603050405020304" pitchFamily="18" charset="0"/>
                    <a:cs typeface="Times New Roman" panose="02020603050405020304" pitchFamily="18" charset="0"/>
                  </a:rPr>
                  <a:t>D</a:t>
                </a:r>
                <a:r>
                  <a:rPr kumimoji="0" lang="en-US" sz="3200" i="0" u="none" strike="noStrike" kern="0" cap="none" spc="0" normalizeH="0" baseline="0" noProof="0">
                    <a:ln>
                      <a:noFill/>
                    </a:ln>
                    <a:solidFill>
                      <a:prstClr val="black"/>
                    </a:solidFill>
                    <a:effectLst/>
                    <a:uLnTx/>
                    <a:uFillTx/>
                    <a:latin typeface="Times New Roman" panose="02020603050405020304" pitchFamily="18" charset="0"/>
                    <a:cs typeface="Times New Roman" panose="02020603050405020304" pitchFamily="18" charset="0"/>
                  </a:rPr>
                  <a:t>ãy</a:t>
                </a:r>
                <a:r>
                  <a:rPr kumimoji="0" lang="en-US" sz="3200" i="0" u="none" strike="noStrike" kern="0" cap="none" spc="0" normalizeH="0" noProof="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i="0" u="none" strike="noStrike" kern="0" cap="none" spc="0" normalizeH="0" noProof="0" dirty="0" err="1">
                    <a:ln>
                      <a:noFill/>
                    </a:ln>
                    <a:solidFill>
                      <a:prstClr val="black"/>
                    </a:solidFill>
                    <a:effectLst/>
                    <a:uLnTx/>
                    <a:uFillTx/>
                    <a:latin typeface="Times New Roman" panose="02020603050405020304" pitchFamily="18" charset="0"/>
                    <a:cs typeface="Times New Roman" panose="02020603050405020304" pitchFamily="18" charset="0"/>
                  </a:rPr>
                  <a:t>số</a:t>
                </a:r>
                <a:r>
                  <a:rPr kumimoji="0" lang="en-US" sz="3200" i="0" u="none" strike="noStrike" kern="0" cap="none" spc="0" normalizeH="0" noProof="0" dirty="0">
                    <a:ln>
                      <a:noFill/>
                    </a:ln>
                    <a:solidFill>
                      <a:prstClr val="black"/>
                    </a:solidFill>
                    <a:effectLst/>
                    <a:uLnTx/>
                    <a:uFillTx/>
                    <a:latin typeface="Times New Roman" panose="02020603050405020304" pitchFamily="18" charset="0"/>
                    <a:cs typeface="Times New Roman" panose="02020603050405020304" pitchFamily="18" charset="0"/>
                  </a:rPr>
                  <a:t> </a:t>
                </a:r>
                <a14:m>
                  <m:oMath xmlns:m="http://schemas.openxmlformats.org/officeDocument/2006/math">
                    <m:d>
                      <m:dPr>
                        <m:ctrlPr>
                          <a:rPr kumimoji="0" lang="en-US" sz="3200" i="1" u="none" strike="noStrike" kern="0" cap="none" spc="0" normalizeH="0" baseline="0" noProof="0">
                            <a:ln>
                              <a:noFill/>
                            </a:ln>
                            <a:solidFill>
                              <a:prstClr val="black"/>
                            </a:solidFill>
                            <a:effectLst/>
                            <a:uLnTx/>
                            <a:uFillTx/>
                            <a:latin typeface="Cambria Math" panose="02040503050406030204" pitchFamily="18" charset="0"/>
                          </a:rPr>
                        </m:ctrlPr>
                      </m:dPr>
                      <m:e>
                        <m:sSub>
                          <m:sSubPr>
                            <m:ctrlPr>
                              <a:rPr kumimoji="0" lang="en-US" sz="3200" i="1" u="none" strike="noStrike" kern="0" cap="none" spc="0" normalizeH="0" baseline="0" noProof="0">
                                <a:ln>
                                  <a:noFill/>
                                </a:ln>
                                <a:solidFill>
                                  <a:prstClr val="black"/>
                                </a:solidFill>
                                <a:effectLst/>
                                <a:uLnTx/>
                                <a:uFillTx/>
                                <a:latin typeface="Cambria Math" panose="02040503050406030204" pitchFamily="18" charset="0"/>
                              </a:rPr>
                            </m:ctrlPr>
                          </m:sSubPr>
                          <m:e>
                            <m:r>
                              <a:rPr kumimoji="0" lang="en-US" sz="3200" b="0" i="1" u="none" strike="noStrike" kern="0" cap="none" spc="0" normalizeH="0" baseline="0" noProof="0">
                                <a:ln>
                                  <a:noFill/>
                                </a:ln>
                                <a:solidFill>
                                  <a:prstClr val="black"/>
                                </a:solidFill>
                                <a:effectLst/>
                                <a:uLnTx/>
                                <a:uFillTx/>
                                <a:latin typeface="Cambria Math" panose="02040503050406030204" pitchFamily="18" charset="0"/>
                              </a:rPr>
                              <m:t>𝑢</m:t>
                            </m:r>
                          </m:e>
                          <m:sub>
                            <m:r>
                              <a:rPr kumimoji="0" lang="en-US" sz="3200" b="0" i="1" u="none" strike="noStrike" kern="0" cap="none" spc="0" normalizeH="0" baseline="0" noProof="0">
                                <a:ln>
                                  <a:noFill/>
                                </a:ln>
                                <a:solidFill>
                                  <a:prstClr val="black"/>
                                </a:solidFill>
                                <a:effectLst/>
                                <a:uLnTx/>
                                <a:uFillTx/>
                                <a:latin typeface="Cambria Math" panose="02040503050406030204" pitchFamily="18" charset="0"/>
                              </a:rPr>
                              <m:t>𝑛</m:t>
                            </m:r>
                          </m:sub>
                        </m:sSub>
                      </m:e>
                    </m:d>
                  </m:oMath>
                </a14:m>
                <a:r>
                  <a:rPr kumimoji="0" lang="en-US" sz="320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là</a:t>
                </a:r>
                <a:r>
                  <a:rPr kumimoji="0" lang="en-US" sz="320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cấp</a:t>
                </a:r>
                <a:r>
                  <a:rPr kumimoji="0" lang="en-US" sz="320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số</a:t>
                </a:r>
                <a:r>
                  <a:rPr kumimoji="0" lang="en-US" sz="320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cộng</a:t>
                </a:r>
                <a:r>
                  <a:rPr kumimoji="0" lang="en-US" sz="320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với</a:t>
                </a:r>
                <a:r>
                  <a:rPr kumimoji="0" lang="en-US" sz="320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công</a:t>
                </a:r>
                <a:r>
                  <a:rPr kumimoji="0" lang="en-US" sz="320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i="0" u="none" strike="noStrike" kern="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sai</a:t>
                </a:r>
                <a:r>
                  <a:rPr kumimoji="0" lang="en-US" sz="320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3200" i="0" u="none" strike="noStrike" kern="0" cap="none" spc="0" normalizeH="0" baseline="0" noProof="0">
                    <a:ln>
                      <a:noFill/>
                    </a:ln>
                    <a:solidFill>
                      <a:prstClr val="black"/>
                    </a:solidFill>
                    <a:effectLst/>
                    <a:uLnTx/>
                    <a:uFillTx/>
                    <a:latin typeface="Times New Roman" panose="02020603050405020304" pitchFamily="18" charset="0"/>
                    <a:cs typeface="Times New Roman" panose="02020603050405020304" pitchFamily="18" charset="0"/>
                  </a:rPr>
                  <a:t>d thì</a:t>
                </a:r>
              </a:p>
              <a:p>
                <a:pPr lvl="0" algn="ctr">
                  <a:defRPr/>
                </a:pPr>
                <a:r>
                  <a:rPr kumimoji="0" lang="en-US" sz="3200" i="0" u="none" strike="noStrike" kern="0" cap="none" spc="0" normalizeH="0" baseline="0" noProof="0">
                    <a:ln>
                      <a:noFill/>
                    </a:ln>
                    <a:solidFill>
                      <a:prstClr val="black"/>
                    </a:solidFill>
                    <a:effectLst/>
                    <a:uLnTx/>
                    <a:uFillTx/>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3200" b="1" i="1" kern="0">
                            <a:solidFill>
                              <a:srgbClr val="FF0000"/>
                            </a:solidFill>
                            <a:latin typeface="Cambria Math" panose="02040503050406030204" pitchFamily="18" charset="0"/>
                          </a:rPr>
                        </m:ctrlPr>
                      </m:sSubPr>
                      <m:e>
                        <m:r>
                          <a:rPr lang="en-US" sz="3200" b="1" i="1" kern="0">
                            <a:solidFill>
                              <a:srgbClr val="FF0000"/>
                            </a:solidFill>
                            <a:latin typeface="Cambria Math" panose="02040503050406030204" pitchFamily="18" charset="0"/>
                          </a:rPr>
                          <m:t>𝒖</m:t>
                        </m:r>
                      </m:e>
                      <m:sub>
                        <m:r>
                          <a:rPr lang="en-US" sz="3200" b="1" i="1" kern="0">
                            <a:solidFill>
                              <a:srgbClr val="FF0000"/>
                            </a:solidFill>
                            <a:latin typeface="Cambria Math" panose="02040503050406030204" pitchFamily="18" charset="0"/>
                          </a:rPr>
                          <m:t>𝒏</m:t>
                        </m:r>
                        <m:r>
                          <a:rPr lang="en-US" sz="3200" b="1" i="1" kern="0">
                            <a:solidFill>
                              <a:srgbClr val="FF0000"/>
                            </a:solidFill>
                            <a:latin typeface="Cambria Math" panose="02040503050406030204" pitchFamily="18" charset="0"/>
                          </a:rPr>
                          <m:t>+</m:t>
                        </m:r>
                        <m:r>
                          <a:rPr lang="en-US" sz="3200" b="1" i="1" kern="0">
                            <a:solidFill>
                              <a:srgbClr val="FF0000"/>
                            </a:solidFill>
                            <a:latin typeface="Cambria Math" panose="02040503050406030204" pitchFamily="18" charset="0"/>
                          </a:rPr>
                          <m:t>𝟏</m:t>
                        </m:r>
                      </m:sub>
                    </m:sSub>
                    <m:r>
                      <a:rPr lang="en-US" sz="3200" b="1" i="1" kern="0">
                        <a:solidFill>
                          <a:srgbClr val="FF0000"/>
                        </a:solidFill>
                        <a:latin typeface="Cambria Math" panose="02040503050406030204" pitchFamily="18" charset="0"/>
                      </a:rPr>
                      <m:t>=</m:t>
                    </m:r>
                    <m:sSub>
                      <m:sSubPr>
                        <m:ctrlPr>
                          <a:rPr lang="en-US" sz="3200" b="1" i="1" kern="0">
                            <a:solidFill>
                              <a:srgbClr val="FF0000"/>
                            </a:solidFill>
                            <a:latin typeface="Cambria Math" panose="02040503050406030204" pitchFamily="18" charset="0"/>
                          </a:rPr>
                        </m:ctrlPr>
                      </m:sSubPr>
                      <m:e>
                        <m:r>
                          <a:rPr lang="en-US" sz="3200" b="1" i="1" kern="0">
                            <a:solidFill>
                              <a:srgbClr val="FF0000"/>
                            </a:solidFill>
                            <a:latin typeface="Cambria Math" panose="02040503050406030204" pitchFamily="18" charset="0"/>
                          </a:rPr>
                          <m:t>𝒖</m:t>
                        </m:r>
                      </m:e>
                      <m:sub>
                        <m:r>
                          <a:rPr lang="en-US" sz="3200" b="1" i="1" kern="0">
                            <a:solidFill>
                              <a:srgbClr val="FF0000"/>
                            </a:solidFill>
                            <a:latin typeface="Cambria Math" panose="02040503050406030204" pitchFamily="18" charset="0"/>
                          </a:rPr>
                          <m:t>𝒏</m:t>
                        </m:r>
                      </m:sub>
                    </m:sSub>
                    <m:r>
                      <a:rPr lang="en-US" sz="3200" b="1" i="1" kern="0">
                        <a:solidFill>
                          <a:srgbClr val="FF0000"/>
                        </a:solidFill>
                        <a:latin typeface="Cambria Math" panose="02040503050406030204" pitchFamily="18" charset="0"/>
                      </a:rPr>
                      <m:t>+</m:t>
                    </m:r>
                    <m:r>
                      <a:rPr lang="en-US" sz="3200" b="1" i="1" kern="0">
                        <a:solidFill>
                          <a:srgbClr val="FF0000"/>
                        </a:solidFill>
                        <a:latin typeface="Cambria Math" panose="02040503050406030204" pitchFamily="18" charset="0"/>
                      </a:rPr>
                      <m:t>𝒅</m:t>
                    </m:r>
                    <m:r>
                      <a:rPr lang="en-US" sz="3200" b="1" i="1" kern="0">
                        <a:solidFill>
                          <a:srgbClr val="FF0000"/>
                        </a:solidFill>
                        <a:latin typeface="Cambria Math" panose="02040503050406030204" pitchFamily="18" charset="0"/>
                      </a:rPr>
                      <m:t> </m:t>
                    </m:r>
                    <m:r>
                      <a:rPr lang="en-US" sz="3200" kern="0">
                        <a:solidFill>
                          <a:srgbClr val="FF0000"/>
                        </a:solidFill>
                        <a:latin typeface="Cambria Math" panose="02040503050406030204" pitchFamily="18" charset="0"/>
                      </a:rPr>
                      <m:t>   </m:t>
                    </m:r>
                    <m:r>
                      <m:rPr>
                        <m:sty m:val="p"/>
                      </m:rPr>
                      <a:rPr lang="en-US" sz="3200" kern="0">
                        <a:solidFill>
                          <a:srgbClr val="FF0000"/>
                        </a:solidFill>
                        <a:latin typeface="Cambria Math" panose="02040503050406030204" pitchFamily="18" charset="0"/>
                      </a:rPr>
                      <m:t>v</m:t>
                    </m:r>
                    <m:r>
                      <a:rPr lang="en-US" sz="3200" kern="0">
                        <a:solidFill>
                          <a:srgbClr val="FF0000"/>
                        </a:solidFill>
                        <a:latin typeface="Cambria Math" panose="02040503050406030204" pitchFamily="18" charset="0"/>
                      </a:rPr>
                      <m:t>ớ</m:t>
                    </m:r>
                    <m:r>
                      <m:rPr>
                        <m:sty m:val="p"/>
                      </m:rPr>
                      <a:rPr lang="en-US" sz="3200" kern="0">
                        <a:solidFill>
                          <a:srgbClr val="FF0000"/>
                        </a:solidFill>
                        <a:latin typeface="Cambria Math" panose="02040503050406030204" pitchFamily="18" charset="0"/>
                      </a:rPr>
                      <m:t>i</m:t>
                    </m:r>
                    <m:r>
                      <a:rPr lang="en-US" sz="3200" i="1" kern="0">
                        <a:solidFill>
                          <a:srgbClr val="FF0000"/>
                        </a:solidFill>
                        <a:latin typeface="Cambria Math" panose="02040503050406030204" pitchFamily="18" charset="0"/>
                      </a:rPr>
                      <m:t> </m:t>
                    </m:r>
                    <m:r>
                      <a:rPr lang="en-US" sz="3200" i="1" kern="0">
                        <a:solidFill>
                          <a:srgbClr val="FF0000"/>
                        </a:solidFill>
                        <a:latin typeface="Cambria Math" panose="02040503050406030204" pitchFamily="18" charset="0"/>
                      </a:rPr>
                      <m:t>𝑛</m:t>
                    </m:r>
                    <m:r>
                      <a:rPr lang="en-US" sz="3200" i="1" kern="0">
                        <a:solidFill>
                          <a:srgbClr val="FF0000"/>
                        </a:solidFill>
                        <a:latin typeface="Cambria Math" panose="02040503050406030204" pitchFamily="18" charset="0"/>
                      </a:rPr>
                      <m:t>∈</m:t>
                    </m:r>
                    <m:sSup>
                      <m:sSupPr>
                        <m:ctrlPr>
                          <a:rPr lang="en-US" sz="3200" i="1" kern="0">
                            <a:solidFill>
                              <a:srgbClr val="FF0000"/>
                            </a:solidFill>
                            <a:latin typeface="Cambria Math" panose="02040503050406030204" pitchFamily="18" charset="0"/>
                          </a:rPr>
                        </m:ctrlPr>
                      </m:sSupPr>
                      <m:e>
                        <m:r>
                          <a:rPr lang="en-US" sz="3200" i="1" kern="0">
                            <a:solidFill>
                              <a:srgbClr val="FF0000"/>
                            </a:solidFill>
                            <a:latin typeface="Cambria Math" panose="02040503050406030204" pitchFamily="18" charset="0"/>
                          </a:rPr>
                          <m:t>𝑁</m:t>
                        </m:r>
                      </m:e>
                      <m:sup>
                        <m:r>
                          <a:rPr lang="en-US" sz="3200" i="1" kern="0">
                            <a:solidFill>
                              <a:srgbClr val="FF0000"/>
                            </a:solidFill>
                            <a:latin typeface="Cambria Math" panose="02040503050406030204" pitchFamily="18" charset="0"/>
                          </a:rPr>
                          <m:t>∗</m:t>
                        </m:r>
                      </m:sup>
                    </m:sSup>
                  </m:oMath>
                </a14:m>
                <a:endParaRPr kumimoji="0" lang="en-US" sz="320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mc:Choice>
        <mc:Fallback xmlns="">
          <p:sp>
            <p:nvSpPr>
              <p:cNvPr id="4" name="Rectangle 3"/>
              <p:cNvSpPr>
                <a:spLocks noRot="1" noChangeAspect="1" noMove="1" noResize="1" noEditPoints="1" noAdjustHandles="1" noChangeArrowheads="1" noChangeShapeType="1" noTextEdit="1"/>
              </p:cNvSpPr>
              <p:nvPr/>
            </p:nvSpPr>
            <p:spPr>
              <a:xfrm>
                <a:off x="135613" y="667169"/>
                <a:ext cx="11915775" cy="1077218"/>
              </a:xfrm>
              <a:prstGeom prst="rect">
                <a:avLst/>
              </a:prstGeom>
              <a:blipFill>
                <a:blip r:embed="rId3"/>
                <a:stretch>
                  <a:fillRect l="-1125" t="-7910"/>
                </a:stretch>
              </a:blipFill>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10" name="TextBox 9">
                <a:extLst>
                  <a:ext uri="{FF2B5EF4-FFF2-40B4-BE49-F238E27FC236}">
                    <a16:creationId xmlns:a16="http://schemas.microsoft.com/office/drawing/2014/main" id="{8B16D2DA-8145-448F-B13D-BE4058408DF6}"/>
                  </a:ext>
                </a:extLst>
              </p:cNvPr>
              <p:cNvSpPr txBox="1"/>
              <p:nvPr/>
            </p:nvSpPr>
            <p:spPr>
              <a:xfrm>
                <a:off x="376900" y="2197733"/>
                <a:ext cx="3533930" cy="523220"/>
              </a:xfrm>
              <a:prstGeom prst="rect">
                <a:avLst/>
              </a:prstGeom>
              <a:noFill/>
            </p:spPr>
            <p:txBody>
              <a:bodyPr wrap="square">
                <a:spAutoFit/>
              </a:bodyPr>
              <a:lstStyle/>
              <a:p>
                <a:pPr marR="0" lvl="0" algn="ctr" defTabSz="914400" eaLnBrk="1" fontAlgn="auto" latinLnBrk="0" hangingPunct="1">
                  <a:lnSpc>
                    <a:spcPct val="100000"/>
                  </a:lnSpc>
                  <a:spcBef>
                    <a:spcPts val="0"/>
                  </a:spcBef>
                  <a:spcAft>
                    <a:spcPts val="0"/>
                  </a:spcAft>
                  <a:buClrTx/>
                  <a:buSzTx/>
                  <a:tabLst/>
                  <a:defRPr/>
                </a:pPr>
                <a:r>
                  <a:rPr lang="en-US" sz="2800" kern="0">
                    <a:solidFill>
                      <a:prstClr val="black"/>
                    </a:solidFill>
                    <a:latin typeface="Times New Roman" panose="02020603050405020304" pitchFamily="18" charset="0"/>
                    <a:cs typeface="Times New Roman" panose="02020603050405020304" pitchFamily="18" charset="0"/>
                  </a:rPr>
                  <a:t>Ta có :</a:t>
                </a:r>
                <a:r>
                  <a:rPr lang="en-US" sz="2800" b="1" kern="0">
                    <a:solidFill>
                      <a:srgbClr val="FF0000"/>
                    </a:solidFill>
                  </a:rPr>
                  <a:t> </a:t>
                </a:r>
                <a14:m>
                  <m:oMath xmlns:m="http://schemas.openxmlformats.org/officeDocument/2006/math">
                    <m:sSub>
                      <m:sSubPr>
                        <m:ctrlPr>
                          <a:rPr lang="en-US" sz="2800" b="1" i="1" kern="0" smtClean="0">
                            <a:solidFill>
                              <a:schemeClr val="tx1"/>
                            </a:solidFill>
                            <a:latin typeface="Cambria Math" panose="02040503050406030204" pitchFamily="18" charset="0"/>
                          </a:rPr>
                        </m:ctrlPr>
                      </m:sSubPr>
                      <m:e>
                        <m:r>
                          <a:rPr lang="en-US" sz="2800" b="1" i="1" kern="0">
                            <a:solidFill>
                              <a:schemeClr val="tx1"/>
                            </a:solidFill>
                            <a:latin typeface="Cambria Math" panose="02040503050406030204" pitchFamily="18" charset="0"/>
                          </a:rPr>
                          <m:t>𝒖</m:t>
                        </m:r>
                      </m:e>
                      <m:sub>
                        <m:r>
                          <a:rPr lang="en-SG" sz="2800" b="1" i="1" kern="0" smtClean="0">
                            <a:solidFill>
                              <a:schemeClr val="tx1"/>
                            </a:solidFill>
                            <a:latin typeface="Cambria Math" panose="02040503050406030204" pitchFamily="18" charset="0"/>
                          </a:rPr>
                          <m:t>𝟐</m:t>
                        </m:r>
                      </m:sub>
                    </m:sSub>
                    <m:r>
                      <a:rPr lang="en-US" sz="2800" b="1" i="1" kern="0">
                        <a:solidFill>
                          <a:schemeClr val="tx1"/>
                        </a:solidFill>
                        <a:latin typeface="Cambria Math" panose="02040503050406030204" pitchFamily="18" charset="0"/>
                      </a:rPr>
                      <m:t>=</m:t>
                    </m:r>
                    <m:sSub>
                      <m:sSubPr>
                        <m:ctrlPr>
                          <a:rPr lang="en-US" sz="2800" b="1" i="1" kern="0" smtClean="0">
                            <a:solidFill>
                              <a:schemeClr val="tx1"/>
                            </a:solidFill>
                            <a:latin typeface="Cambria Math" panose="02040503050406030204" pitchFamily="18" charset="0"/>
                          </a:rPr>
                        </m:ctrlPr>
                      </m:sSubPr>
                      <m:e>
                        <m:r>
                          <a:rPr lang="en-US" sz="2800" b="1" i="1" kern="0">
                            <a:solidFill>
                              <a:schemeClr val="tx1"/>
                            </a:solidFill>
                            <a:latin typeface="Cambria Math" panose="02040503050406030204" pitchFamily="18" charset="0"/>
                          </a:rPr>
                          <m:t>𝒖</m:t>
                        </m:r>
                      </m:e>
                      <m:sub>
                        <m:r>
                          <a:rPr lang="en-SG" sz="2800" b="1" i="1" kern="0" smtClean="0">
                            <a:solidFill>
                              <a:schemeClr val="tx1"/>
                            </a:solidFill>
                            <a:latin typeface="Cambria Math" panose="02040503050406030204" pitchFamily="18" charset="0"/>
                          </a:rPr>
                          <m:t>𝟏</m:t>
                        </m:r>
                      </m:sub>
                    </m:sSub>
                    <m:r>
                      <a:rPr lang="en-US" sz="2800" b="1" i="1" kern="0">
                        <a:solidFill>
                          <a:schemeClr val="tx1"/>
                        </a:solidFill>
                        <a:latin typeface="Cambria Math" panose="02040503050406030204" pitchFamily="18" charset="0"/>
                      </a:rPr>
                      <m:t>+</m:t>
                    </m:r>
                    <m:r>
                      <a:rPr lang="en-US" sz="2800" b="1" i="1" kern="0">
                        <a:solidFill>
                          <a:schemeClr val="tx1"/>
                        </a:solidFill>
                        <a:latin typeface="Cambria Math" panose="02040503050406030204" pitchFamily="18" charset="0"/>
                      </a:rPr>
                      <m:t>𝒅</m:t>
                    </m:r>
                  </m:oMath>
                </a14:m>
                <a:r>
                  <a:rPr lang="en-US" sz="2800" kern="0">
                    <a:solidFill>
                      <a:schemeClr val="tx1"/>
                    </a:solidFill>
                    <a:latin typeface="Times New Roman" panose="02020603050405020304" pitchFamily="18" charset="0"/>
                    <a:cs typeface="Times New Roman" panose="02020603050405020304" pitchFamily="18" charset="0"/>
                  </a:rPr>
                  <a:t>  </a:t>
                </a:r>
                <a:r>
                  <a:rPr lang="en-US" sz="2800" kern="0" noProof="0">
                    <a:solidFill>
                      <a:schemeClr val="tx1"/>
                    </a:solidFill>
                    <a:effectLst/>
                    <a:latin typeface="Times New Roman" pitchFamily="18" charset="0"/>
                    <a:cs typeface="Times New Roman" pitchFamily="18" charset="0"/>
                  </a:rPr>
                  <a:t>      </a:t>
                </a:r>
                <a:endParaRPr kumimoji="0" lang="en-US" sz="2800" b="0" i="0" u="none" strike="noStrike" kern="0" cap="none" spc="0" normalizeH="0" baseline="0" noProof="0" dirty="0">
                  <a:ln>
                    <a:noFill/>
                  </a:ln>
                  <a:solidFill>
                    <a:schemeClr val="tx1"/>
                  </a:solidFill>
                  <a:effectLst/>
                  <a:uLnTx/>
                  <a:uFillTx/>
                  <a:latin typeface="Times New Roman" pitchFamily="18" charset="0"/>
                  <a:cs typeface="Times New Roman" pitchFamily="18" charset="0"/>
                </a:endParaRPr>
              </a:p>
            </p:txBody>
          </p:sp>
        </mc:Choice>
        <mc:Fallback xmlns="">
          <p:sp>
            <p:nvSpPr>
              <p:cNvPr id="10" name="TextBox 9">
                <a:extLst>
                  <a:ext uri="{FF2B5EF4-FFF2-40B4-BE49-F238E27FC236}">
                    <a16:creationId xmlns:a16="http://schemas.microsoft.com/office/drawing/2014/main" id="{8B16D2DA-8145-448F-B13D-BE4058408DF6}"/>
                  </a:ext>
                </a:extLst>
              </p:cNvPr>
              <p:cNvSpPr txBox="1">
                <a:spLocks noRot="1" noChangeAspect="1" noMove="1" noResize="1" noEditPoints="1" noAdjustHandles="1" noChangeArrowheads="1" noChangeShapeType="1" noTextEdit="1"/>
              </p:cNvSpPr>
              <p:nvPr/>
            </p:nvSpPr>
            <p:spPr>
              <a:xfrm>
                <a:off x="376900" y="2197733"/>
                <a:ext cx="3533930" cy="523220"/>
              </a:xfrm>
              <a:prstGeom prst="rect">
                <a:avLst/>
              </a:prstGeom>
              <a:blipFill>
                <a:blip r:embed="rId4"/>
                <a:stretch>
                  <a:fillRect t="-14118" b="-31765"/>
                </a:stretch>
              </a:blipFill>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2439F1FB-B7E1-42DA-8DC7-08AA53C782A9}"/>
                  </a:ext>
                </a:extLst>
              </p:cNvPr>
              <p:cNvSpPr txBox="1"/>
              <p:nvPr/>
            </p:nvSpPr>
            <p:spPr>
              <a:xfrm>
                <a:off x="1189765" y="2793831"/>
                <a:ext cx="2917540" cy="523220"/>
              </a:xfrm>
              <a:prstGeom prst="rect">
                <a:avLst/>
              </a:prstGeom>
              <a:noFill/>
            </p:spPr>
            <p:txBody>
              <a:bodyPr wrap="square">
                <a:spAutoFit/>
              </a:bodyPr>
              <a:lstStyle/>
              <a:p>
                <a:pPr marR="0" lvl="0" algn="ctr" defTabSz="914400" eaLnBrk="1" fontAlgn="auto" latinLnBrk="0" hangingPunct="1">
                  <a:lnSpc>
                    <a:spcPct val="100000"/>
                  </a:lnSpc>
                  <a:spcBef>
                    <a:spcPts val="0"/>
                  </a:spcBef>
                  <a:spcAft>
                    <a:spcPts val="0"/>
                  </a:spcAft>
                  <a:buClrTx/>
                  <a:buSzTx/>
                  <a:tabLst/>
                  <a:defRPr/>
                </a:pPr>
                <a14:m>
                  <m:oMath xmlns:m="http://schemas.openxmlformats.org/officeDocument/2006/math">
                    <m:sSub>
                      <m:sSubPr>
                        <m:ctrlPr>
                          <a:rPr lang="en-US" sz="2800" b="1" i="1" kern="0" smtClean="0">
                            <a:solidFill>
                              <a:schemeClr val="tx1"/>
                            </a:solidFill>
                            <a:latin typeface="Cambria Math" panose="02040503050406030204" pitchFamily="18" charset="0"/>
                          </a:rPr>
                        </m:ctrlPr>
                      </m:sSubPr>
                      <m:e>
                        <m:r>
                          <a:rPr lang="en-US" sz="2800" b="1" i="1" kern="0">
                            <a:solidFill>
                              <a:schemeClr val="tx1"/>
                            </a:solidFill>
                            <a:latin typeface="Cambria Math" panose="02040503050406030204" pitchFamily="18" charset="0"/>
                          </a:rPr>
                          <m:t>𝒖</m:t>
                        </m:r>
                      </m:e>
                      <m:sub>
                        <m:r>
                          <a:rPr lang="en-SG" sz="2800" b="1" i="1" kern="0" smtClean="0">
                            <a:solidFill>
                              <a:schemeClr val="tx1"/>
                            </a:solidFill>
                            <a:latin typeface="Cambria Math" panose="02040503050406030204" pitchFamily="18" charset="0"/>
                          </a:rPr>
                          <m:t>𝟑</m:t>
                        </m:r>
                      </m:sub>
                    </m:sSub>
                    <m:r>
                      <a:rPr lang="en-US" sz="2800" b="1" i="1" kern="0">
                        <a:solidFill>
                          <a:schemeClr val="tx1"/>
                        </a:solidFill>
                        <a:latin typeface="Cambria Math" panose="02040503050406030204" pitchFamily="18" charset="0"/>
                      </a:rPr>
                      <m:t>=</m:t>
                    </m:r>
                    <m:sSub>
                      <m:sSubPr>
                        <m:ctrlPr>
                          <a:rPr lang="en-US" sz="2800" b="1" i="1" kern="0">
                            <a:solidFill>
                              <a:schemeClr val="tx1"/>
                            </a:solidFill>
                            <a:latin typeface="Cambria Math" panose="02040503050406030204" pitchFamily="18" charset="0"/>
                          </a:rPr>
                        </m:ctrlPr>
                      </m:sSubPr>
                      <m:e>
                        <m:r>
                          <a:rPr lang="en-US" sz="2800" b="1" i="1" kern="0">
                            <a:solidFill>
                              <a:schemeClr val="tx1"/>
                            </a:solidFill>
                            <a:latin typeface="Cambria Math" panose="02040503050406030204" pitchFamily="18" charset="0"/>
                          </a:rPr>
                          <m:t>𝒖</m:t>
                        </m:r>
                      </m:e>
                      <m:sub>
                        <m:r>
                          <a:rPr lang="en-SG" sz="2800" b="1" i="1" kern="0" smtClean="0">
                            <a:solidFill>
                              <a:schemeClr val="tx1"/>
                            </a:solidFill>
                            <a:latin typeface="Cambria Math" panose="02040503050406030204" pitchFamily="18" charset="0"/>
                          </a:rPr>
                          <m:t>𝟐</m:t>
                        </m:r>
                      </m:sub>
                    </m:sSub>
                    <m:r>
                      <a:rPr lang="en-US" sz="2800" b="1" i="1" kern="0">
                        <a:solidFill>
                          <a:schemeClr val="tx1"/>
                        </a:solidFill>
                        <a:latin typeface="Cambria Math" panose="02040503050406030204" pitchFamily="18" charset="0"/>
                      </a:rPr>
                      <m:t>+</m:t>
                    </m:r>
                    <m:r>
                      <a:rPr lang="en-US" sz="2800" b="1" i="1" kern="0">
                        <a:solidFill>
                          <a:schemeClr val="tx1"/>
                        </a:solidFill>
                        <a:latin typeface="Cambria Math" panose="02040503050406030204" pitchFamily="18" charset="0"/>
                      </a:rPr>
                      <m:t>𝒅</m:t>
                    </m:r>
                  </m:oMath>
                </a14:m>
                <a:r>
                  <a:rPr lang="en-US" sz="2800" kern="0">
                    <a:solidFill>
                      <a:schemeClr val="tx1"/>
                    </a:solidFill>
                    <a:latin typeface="Times New Roman" panose="02020603050405020304" pitchFamily="18" charset="0"/>
                    <a:cs typeface="Times New Roman" panose="02020603050405020304" pitchFamily="18" charset="0"/>
                  </a:rPr>
                  <a:t>  </a:t>
                </a:r>
                <a:r>
                  <a:rPr lang="en-US" sz="2800" kern="0" noProof="0">
                    <a:solidFill>
                      <a:schemeClr val="tx1"/>
                    </a:solidFill>
                    <a:effectLst/>
                    <a:latin typeface="Times New Roman" pitchFamily="18" charset="0"/>
                    <a:cs typeface="Times New Roman" pitchFamily="18" charset="0"/>
                  </a:rPr>
                  <a:t>      </a:t>
                </a:r>
                <a:endParaRPr kumimoji="0" lang="en-US" sz="2800" b="0" i="0" u="none" strike="noStrike" kern="0" cap="none" spc="0" normalizeH="0" baseline="0" noProof="0" dirty="0">
                  <a:ln>
                    <a:noFill/>
                  </a:ln>
                  <a:solidFill>
                    <a:schemeClr val="tx1"/>
                  </a:solidFill>
                  <a:effectLst/>
                  <a:uLnTx/>
                  <a:uFillTx/>
                  <a:latin typeface="Times New Roman" pitchFamily="18" charset="0"/>
                  <a:cs typeface="Times New Roman" pitchFamily="18" charset="0"/>
                </a:endParaRPr>
              </a:p>
            </p:txBody>
          </p:sp>
        </mc:Choice>
        <mc:Fallback xmlns="">
          <p:sp>
            <p:nvSpPr>
              <p:cNvPr id="7" name="TextBox 6">
                <a:extLst>
                  <a:ext uri="{FF2B5EF4-FFF2-40B4-BE49-F238E27FC236}">
                    <a16:creationId xmlns:a16="http://schemas.microsoft.com/office/drawing/2014/main" id="{2439F1FB-B7E1-42DA-8DC7-08AA53C782A9}"/>
                  </a:ext>
                </a:extLst>
              </p:cNvPr>
              <p:cNvSpPr txBox="1">
                <a:spLocks noRot="1" noChangeAspect="1" noMove="1" noResize="1" noEditPoints="1" noAdjustHandles="1" noChangeArrowheads="1" noChangeShapeType="1" noTextEdit="1"/>
              </p:cNvSpPr>
              <p:nvPr/>
            </p:nvSpPr>
            <p:spPr>
              <a:xfrm>
                <a:off x="1189765" y="2793831"/>
                <a:ext cx="2917540" cy="523220"/>
              </a:xfrm>
              <a:prstGeom prst="rect">
                <a:avLst/>
              </a:prstGeom>
              <a:blipFill>
                <a:blip r:embed="rId5"/>
                <a:stretch>
                  <a:fillRect/>
                </a:stretch>
              </a:blipFill>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3C50A0E0-AB0D-4826-8CE3-2E68307B72D0}"/>
                  </a:ext>
                </a:extLst>
              </p:cNvPr>
              <p:cNvSpPr txBox="1"/>
              <p:nvPr/>
            </p:nvSpPr>
            <p:spPr>
              <a:xfrm>
                <a:off x="3327816" y="2816980"/>
                <a:ext cx="4167265" cy="523220"/>
              </a:xfrm>
              <a:prstGeom prst="rect">
                <a:avLst/>
              </a:prstGeom>
              <a:noFill/>
            </p:spPr>
            <p:txBody>
              <a:bodyPr wrap="square">
                <a:spAutoFit/>
              </a:bodyPr>
              <a:lstStyle/>
              <a:p>
                <a:pPr marR="0" lvl="0" algn="ctr" defTabSz="914400" eaLnBrk="1" fontAlgn="auto" latinLnBrk="0" hangingPunct="1">
                  <a:lnSpc>
                    <a:spcPct val="100000"/>
                  </a:lnSpc>
                  <a:spcBef>
                    <a:spcPts val="0"/>
                  </a:spcBef>
                  <a:spcAft>
                    <a:spcPts val="0"/>
                  </a:spcAft>
                  <a:buClrTx/>
                  <a:buSzTx/>
                  <a:tabLst/>
                  <a:defRPr/>
                </a:pPr>
                <a14:m>
                  <m:oMath xmlns:m="http://schemas.openxmlformats.org/officeDocument/2006/math">
                    <m:sSub>
                      <m:sSubPr>
                        <m:ctrlPr>
                          <a:rPr lang="en-US" sz="2800" b="1" i="1" kern="0" smtClean="0">
                            <a:solidFill>
                              <a:schemeClr val="tx1"/>
                            </a:solidFill>
                            <a:latin typeface="Cambria Math" panose="02040503050406030204" pitchFamily="18" charset="0"/>
                          </a:rPr>
                        </m:ctrlPr>
                      </m:sSubPr>
                      <m:e>
                        <m:r>
                          <a:rPr lang="en-US" sz="2800" b="1" i="1" kern="0" smtClean="0">
                            <a:solidFill>
                              <a:schemeClr val="tx1"/>
                            </a:solidFill>
                            <a:latin typeface="Cambria Math" panose="02040503050406030204" pitchFamily="18" charset="0"/>
                            <a:ea typeface="Cambria Math" panose="02040503050406030204" pitchFamily="18" charset="0"/>
                          </a:rPr>
                          <m:t>⟺</m:t>
                        </m:r>
                        <m:r>
                          <a:rPr lang="en-US" sz="2800" b="1" i="1" kern="0">
                            <a:solidFill>
                              <a:schemeClr val="tx1"/>
                            </a:solidFill>
                            <a:latin typeface="Cambria Math" panose="02040503050406030204" pitchFamily="18" charset="0"/>
                          </a:rPr>
                          <m:t>𝒖</m:t>
                        </m:r>
                      </m:e>
                      <m:sub>
                        <m:r>
                          <a:rPr lang="en-SG" sz="2800" b="1" i="1" kern="0" smtClean="0">
                            <a:solidFill>
                              <a:schemeClr val="tx1"/>
                            </a:solidFill>
                            <a:latin typeface="Cambria Math" panose="02040503050406030204" pitchFamily="18" charset="0"/>
                          </a:rPr>
                          <m:t>𝟑</m:t>
                        </m:r>
                      </m:sub>
                    </m:sSub>
                    <m:r>
                      <a:rPr lang="en-US" sz="2800" b="1" i="1" kern="0">
                        <a:solidFill>
                          <a:schemeClr val="tx1"/>
                        </a:solidFill>
                        <a:latin typeface="Cambria Math" panose="02040503050406030204" pitchFamily="18" charset="0"/>
                      </a:rPr>
                      <m:t>=</m:t>
                    </m:r>
                    <m:r>
                      <a:rPr lang="en-SG" sz="2800" b="1" i="1" kern="0" smtClean="0">
                        <a:solidFill>
                          <a:schemeClr val="tx1"/>
                        </a:solidFill>
                        <a:latin typeface="Cambria Math" panose="02040503050406030204" pitchFamily="18" charset="0"/>
                      </a:rPr>
                      <m:t>(</m:t>
                    </m:r>
                    <m:sSub>
                      <m:sSubPr>
                        <m:ctrlPr>
                          <a:rPr lang="en-US" sz="2800" b="1" i="1" kern="0" smtClean="0">
                            <a:solidFill>
                              <a:srgbClr val="FF0000"/>
                            </a:solidFill>
                            <a:latin typeface="Cambria Math" panose="02040503050406030204" pitchFamily="18" charset="0"/>
                          </a:rPr>
                        </m:ctrlPr>
                      </m:sSubPr>
                      <m:e>
                        <m:r>
                          <a:rPr lang="en-US" sz="2800" b="1" i="1" kern="0">
                            <a:solidFill>
                              <a:srgbClr val="FF0000"/>
                            </a:solidFill>
                            <a:latin typeface="Cambria Math" panose="02040503050406030204" pitchFamily="18" charset="0"/>
                          </a:rPr>
                          <m:t>𝒖</m:t>
                        </m:r>
                      </m:e>
                      <m:sub>
                        <m:r>
                          <a:rPr lang="en-SG" sz="2800" b="1" i="1" kern="0" smtClean="0">
                            <a:solidFill>
                              <a:srgbClr val="FF0000"/>
                            </a:solidFill>
                            <a:latin typeface="Cambria Math" panose="02040503050406030204" pitchFamily="18" charset="0"/>
                          </a:rPr>
                          <m:t>𝟏</m:t>
                        </m:r>
                      </m:sub>
                    </m:sSub>
                    <m:r>
                      <a:rPr lang="en-SG" sz="2800" b="1" i="1" kern="0" smtClean="0">
                        <a:solidFill>
                          <a:srgbClr val="FF0000"/>
                        </a:solidFill>
                        <a:latin typeface="Cambria Math" panose="02040503050406030204" pitchFamily="18" charset="0"/>
                      </a:rPr>
                      <m:t>+</m:t>
                    </m:r>
                    <m:r>
                      <a:rPr lang="en-SG" sz="2800" b="1" i="1" kern="0" smtClean="0">
                        <a:solidFill>
                          <a:srgbClr val="FF0000"/>
                        </a:solidFill>
                        <a:latin typeface="Cambria Math" panose="02040503050406030204" pitchFamily="18" charset="0"/>
                      </a:rPr>
                      <m:t>𝒅</m:t>
                    </m:r>
                    <m:r>
                      <a:rPr lang="en-SG" sz="2800" b="1" i="1" kern="0" smtClean="0">
                        <a:solidFill>
                          <a:schemeClr val="tx1"/>
                        </a:solidFill>
                        <a:latin typeface="Cambria Math" panose="02040503050406030204" pitchFamily="18" charset="0"/>
                      </a:rPr>
                      <m:t>)</m:t>
                    </m:r>
                    <m:r>
                      <a:rPr lang="en-US" sz="2800" b="1" i="1" kern="0">
                        <a:solidFill>
                          <a:schemeClr val="tx1"/>
                        </a:solidFill>
                        <a:latin typeface="Cambria Math" panose="02040503050406030204" pitchFamily="18" charset="0"/>
                      </a:rPr>
                      <m:t>+</m:t>
                    </m:r>
                    <m:r>
                      <a:rPr lang="en-US" sz="2800" b="1" i="1" kern="0">
                        <a:solidFill>
                          <a:schemeClr val="tx1"/>
                        </a:solidFill>
                        <a:latin typeface="Cambria Math" panose="02040503050406030204" pitchFamily="18" charset="0"/>
                      </a:rPr>
                      <m:t>𝒅</m:t>
                    </m:r>
                  </m:oMath>
                </a14:m>
                <a:r>
                  <a:rPr lang="en-US" sz="2800" kern="0">
                    <a:solidFill>
                      <a:schemeClr val="tx1"/>
                    </a:solidFill>
                    <a:latin typeface="Times New Roman" panose="02020603050405020304" pitchFamily="18" charset="0"/>
                    <a:cs typeface="Times New Roman" panose="02020603050405020304" pitchFamily="18" charset="0"/>
                  </a:rPr>
                  <a:t>  </a:t>
                </a:r>
                <a:r>
                  <a:rPr lang="en-US" sz="2800" kern="0" noProof="0">
                    <a:solidFill>
                      <a:schemeClr val="tx1"/>
                    </a:solidFill>
                    <a:effectLst/>
                    <a:latin typeface="Times New Roman" pitchFamily="18" charset="0"/>
                    <a:cs typeface="Times New Roman" pitchFamily="18" charset="0"/>
                  </a:rPr>
                  <a:t>      </a:t>
                </a:r>
                <a:endParaRPr kumimoji="0" lang="en-US" sz="2800" b="0" i="0" u="none" strike="noStrike" kern="0" cap="none" spc="0" normalizeH="0" baseline="0" noProof="0" dirty="0">
                  <a:ln>
                    <a:noFill/>
                  </a:ln>
                  <a:solidFill>
                    <a:schemeClr val="tx1"/>
                  </a:solidFill>
                  <a:effectLst/>
                  <a:uLnTx/>
                  <a:uFillTx/>
                  <a:latin typeface="Times New Roman" pitchFamily="18" charset="0"/>
                  <a:cs typeface="Times New Roman" pitchFamily="18" charset="0"/>
                </a:endParaRPr>
              </a:p>
            </p:txBody>
          </p:sp>
        </mc:Choice>
        <mc:Fallback xmlns="">
          <p:sp>
            <p:nvSpPr>
              <p:cNvPr id="9" name="TextBox 8">
                <a:extLst>
                  <a:ext uri="{FF2B5EF4-FFF2-40B4-BE49-F238E27FC236}">
                    <a16:creationId xmlns:a16="http://schemas.microsoft.com/office/drawing/2014/main" id="{3C50A0E0-AB0D-4826-8CE3-2E68307B72D0}"/>
                  </a:ext>
                </a:extLst>
              </p:cNvPr>
              <p:cNvSpPr txBox="1">
                <a:spLocks noRot="1" noChangeAspect="1" noMove="1" noResize="1" noEditPoints="1" noAdjustHandles="1" noChangeArrowheads="1" noChangeShapeType="1" noTextEdit="1"/>
              </p:cNvSpPr>
              <p:nvPr/>
            </p:nvSpPr>
            <p:spPr>
              <a:xfrm>
                <a:off x="3327816" y="2816980"/>
                <a:ext cx="4167265" cy="523220"/>
              </a:xfrm>
              <a:prstGeom prst="rect">
                <a:avLst/>
              </a:prstGeom>
              <a:blipFill>
                <a:blip r:embed="rId6"/>
                <a:stretch>
                  <a:fillRect/>
                </a:stretch>
              </a:blipFill>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CD0C90CD-9062-42F9-BF7B-F78DF7DBB939}"/>
                  </a:ext>
                </a:extLst>
              </p:cNvPr>
              <p:cNvSpPr txBox="1"/>
              <p:nvPr/>
            </p:nvSpPr>
            <p:spPr>
              <a:xfrm>
                <a:off x="6538209" y="2829364"/>
                <a:ext cx="4167265" cy="523220"/>
              </a:xfrm>
              <a:prstGeom prst="rect">
                <a:avLst/>
              </a:prstGeom>
              <a:noFill/>
            </p:spPr>
            <p:txBody>
              <a:bodyPr wrap="square">
                <a:spAutoFit/>
              </a:bodyPr>
              <a:lstStyle/>
              <a:p>
                <a:pPr marR="0" lvl="0" algn="ctr" defTabSz="914400" eaLnBrk="1" fontAlgn="auto" latinLnBrk="0" hangingPunct="1">
                  <a:lnSpc>
                    <a:spcPct val="100000"/>
                  </a:lnSpc>
                  <a:spcBef>
                    <a:spcPts val="0"/>
                  </a:spcBef>
                  <a:spcAft>
                    <a:spcPts val="0"/>
                  </a:spcAft>
                  <a:buClrTx/>
                  <a:buSzTx/>
                  <a:tabLst/>
                  <a:defRPr/>
                </a:pPr>
                <a14:m>
                  <m:oMath xmlns:m="http://schemas.openxmlformats.org/officeDocument/2006/math">
                    <m:sSub>
                      <m:sSubPr>
                        <m:ctrlPr>
                          <a:rPr lang="en-US" sz="2800" b="1" i="1" kern="0" smtClean="0">
                            <a:solidFill>
                              <a:schemeClr val="tx1"/>
                            </a:solidFill>
                            <a:latin typeface="Cambria Math" panose="02040503050406030204" pitchFamily="18" charset="0"/>
                          </a:rPr>
                        </m:ctrlPr>
                      </m:sSubPr>
                      <m:e>
                        <m:r>
                          <a:rPr lang="en-US" sz="2800" b="1" i="1" kern="0" smtClean="0">
                            <a:solidFill>
                              <a:schemeClr val="tx1"/>
                            </a:solidFill>
                            <a:latin typeface="Cambria Math" panose="02040503050406030204" pitchFamily="18" charset="0"/>
                            <a:ea typeface="Cambria Math" panose="02040503050406030204" pitchFamily="18" charset="0"/>
                          </a:rPr>
                          <m:t>⟺</m:t>
                        </m:r>
                        <m:r>
                          <a:rPr lang="en-US" sz="2800" b="1" i="1" kern="0">
                            <a:solidFill>
                              <a:schemeClr val="tx1"/>
                            </a:solidFill>
                            <a:latin typeface="Cambria Math" panose="02040503050406030204" pitchFamily="18" charset="0"/>
                          </a:rPr>
                          <m:t>𝒖</m:t>
                        </m:r>
                      </m:e>
                      <m:sub>
                        <m:r>
                          <a:rPr lang="en-SG" sz="2800" b="1" i="1" kern="0" smtClean="0">
                            <a:solidFill>
                              <a:schemeClr val="tx1"/>
                            </a:solidFill>
                            <a:latin typeface="Cambria Math" panose="02040503050406030204" pitchFamily="18" charset="0"/>
                          </a:rPr>
                          <m:t>𝟑</m:t>
                        </m:r>
                      </m:sub>
                    </m:sSub>
                    <m:r>
                      <a:rPr lang="en-US" sz="2800" b="1" i="1" kern="0">
                        <a:solidFill>
                          <a:schemeClr val="tx1"/>
                        </a:solidFill>
                        <a:latin typeface="Cambria Math" panose="02040503050406030204" pitchFamily="18" charset="0"/>
                      </a:rPr>
                      <m:t>=</m:t>
                    </m:r>
                    <m:sSub>
                      <m:sSubPr>
                        <m:ctrlPr>
                          <a:rPr lang="en-US" sz="2800" b="1" i="1" kern="0" smtClean="0">
                            <a:solidFill>
                              <a:schemeClr val="tx1"/>
                            </a:solidFill>
                            <a:latin typeface="Cambria Math" panose="02040503050406030204" pitchFamily="18" charset="0"/>
                          </a:rPr>
                        </m:ctrlPr>
                      </m:sSubPr>
                      <m:e>
                        <m:r>
                          <a:rPr lang="en-SG" sz="2800" b="1" i="1" kern="0" smtClean="0">
                            <a:solidFill>
                              <a:schemeClr val="tx1"/>
                            </a:solidFill>
                            <a:latin typeface="Cambria Math" panose="02040503050406030204" pitchFamily="18" charset="0"/>
                          </a:rPr>
                          <m:t>𝒖</m:t>
                        </m:r>
                      </m:e>
                      <m:sub>
                        <m:r>
                          <a:rPr lang="en-SG" sz="2800" b="1" i="1" kern="0" smtClean="0">
                            <a:solidFill>
                              <a:schemeClr val="tx1"/>
                            </a:solidFill>
                            <a:latin typeface="Cambria Math" panose="02040503050406030204" pitchFamily="18" charset="0"/>
                          </a:rPr>
                          <m:t>𝟏</m:t>
                        </m:r>
                      </m:sub>
                    </m:sSub>
                    <m:r>
                      <a:rPr lang="en-US" sz="2800" b="1" i="1" kern="0">
                        <a:solidFill>
                          <a:schemeClr val="tx1"/>
                        </a:solidFill>
                        <a:latin typeface="Cambria Math" panose="02040503050406030204" pitchFamily="18" charset="0"/>
                      </a:rPr>
                      <m:t>+</m:t>
                    </m:r>
                    <m:r>
                      <a:rPr lang="en-SG" sz="2800" b="1" i="1" kern="0" smtClean="0">
                        <a:solidFill>
                          <a:srgbClr val="FF0000"/>
                        </a:solidFill>
                        <a:latin typeface="Cambria Math" panose="02040503050406030204" pitchFamily="18" charset="0"/>
                      </a:rPr>
                      <m:t>𝟐</m:t>
                    </m:r>
                    <m:r>
                      <a:rPr lang="en-US" sz="2800" b="1" i="1" kern="0">
                        <a:solidFill>
                          <a:schemeClr val="tx1"/>
                        </a:solidFill>
                        <a:latin typeface="Cambria Math" panose="02040503050406030204" pitchFamily="18" charset="0"/>
                      </a:rPr>
                      <m:t>𝒅</m:t>
                    </m:r>
                  </m:oMath>
                </a14:m>
                <a:r>
                  <a:rPr lang="en-US" sz="2800" kern="0">
                    <a:solidFill>
                      <a:schemeClr val="tx1"/>
                    </a:solidFill>
                    <a:latin typeface="Times New Roman" panose="02020603050405020304" pitchFamily="18" charset="0"/>
                    <a:cs typeface="Times New Roman" panose="02020603050405020304" pitchFamily="18" charset="0"/>
                  </a:rPr>
                  <a:t>  </a:t>
                </a:r>
                <a:r>
                  <a:rPr lang="en-US" sz="2800" kern="0" noProof="0">
                    <a:solidFill>
                      <a:schemeClr val="tx1"/>
                    </a:solidFill>
                    <a:effectLst/>
                    <a:latin typeface="Times New Roman" pitchFamily="18" charset="0"/>
                    <a:cs typeface="Times New Roman" pitchFamily="18" charset="0"/>
                  </a:rPr>
                  <a:t>      </a:t>
                </a:r>
                <a:endParaRPr kumimoji="0" lang="en-US" sz="2800" b="0" i="0" u="none" strike="noStrike" kern="0" cap="none" spc="0" normalizeH="0" baseline="0" noProof="0" dirty="0">
                  <a:ln>
                    <a:noFill/>
                  </a:ln>
                  <a:solidFill>
                    <a:schemeClr val="tx1"/>
                  </a:solidFill>
                  <a:effectLst/>
                  <a:uLnTx/>
                  <a:uFillTx/>
                  <a:latin typeface="Times New Roman" pitchFamily="18" charset="0"/>
                  <a:cs typeface="Times New Roman" pitchFamily="18" charset="0"/>
                </a:endParaRPr>
              </a:p>
            </p:txBody>
          </p:sp>
        </mc:Choice>
        <mc:Fallback xmlns="">
          <p:sp>
            <p:nvSpPr>
              <p:cNvPr id="11" name="TextBox 10">
                <a:extLst>
                  <a:ext uri="{FF2B5EF4-FFF2-40B4-BE49-F238E27FC236}">
                    <a16:creationId xmlns:a16="http://schemas.microsoft.com/office/drawing/2014/main" id="{CD0C90CD-9062-42F9-BF7B-F78DF7DBB939}"/>
                  </a:ext>
                </a:extLst>
              </p:cNvPr>
              <p:cNvSpPr txBox="1">
                <a:spLocks noRot="1" noChangeAspect="1" noMove="1" noResize="1" noEditPoints="1" noAdjustHandles="1" noChangeArrowheads="1" noChangeShapeType="1" noTextEdit="1"/>
              </p:cNvSpPr>
              <p:nvPr/>
            </p:nvSpPr>
            <p:spPr>
              <a:xfrm>
                <a:off x="6538209" y="2829364"/>
                <a:ext cx="4167265" cy="523220"/>
              </a:xfrm>
              <a:prstGeom prst="rect">
                <a:avLst/>
              </a:prstGeom>
              <a:blipFill>
                <a:blip r:embed="rId7"/>
                <a:stretch>
                  <a:fillRect/>
                </a:stretch>
              </a:blipFill>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12" name="TextBox 11">
                <a:extLst>
                  <a:ext uri="{FF2B5EF4-FFF2-40B4-BE49-F238E27FC236}">
                    <a16:creationId xmlns:a16="http://schemas.microsoft.com/office/drawing/2014/main" id="{FA60DD18-49FC-481F-83E1-2A72636A6992}"/>
                  </a:ext>
                </a:extLst>
              </p:cNvPr>
              <p:cNvSpPr txBox="1"/>
              <p:nvPr/>
            </p:nvSpPr>
            <p:spPr>
              <a:xfrm>
                <a:off x="1189765" y="3505417"/>
                <a:ext cx="2917540" cy="523220"/>
              </a:xfrm>
              <a:prstGeom prst="rect">
                <a:avLst/>
              </a:prstGeom>
              <a:noFill/>
            </p:spPr>
            <p:txBody>
              <a:bodyPr wrap="square">
                <a:spAutoFit/>
              </a:bodyPr>
              <a:lstStyle/>
              <a:p>
                <a:pPr marR="0" lvl="0" algn="ctr" defTabSz="914400" eaLnBrk="1" fontAlgn="auto" latinLnBrk="0" hangingPunct="1">
                  <a:lnSpc>
                    <a:spcPct val="100000"/>
                  </a:lnSpc>
                  <a:spcBef>
                    <a:spcPts val="0"/>
                  </a:spcBef>
                  <a:spcAft>
                    <a:spcPts val="0"/>
                  </a:spcAft>
                  <a:buClrTx/>
                  <a:buSzTx/>
                  <a:tabLst/>
                  <a:defRPr/>
                </a:pPr>
                <a14:m>
                  <m:oMath xmlns:m="http://schemas.openxmlformats.org/officeDocument/2006/math">
                    <m:sSub>
                      <m:sSubPr>
                        <m:ctrlPr>
                          <a:rPr lang="en-US" sz="2800" b="1" i="1" kern="0" smtClean="0">
                            <a:solidFill>
                              <a:schemeClr val="tx1"/>
                            </a:solidFill>
                            <a:latin typeface="Cambria Math" panose="02040503050406030204" pitchFamily="18" charset="0"/>
                          </a:rPr>
                        </m:ctrlPr>
                      </m:sSubPr>
                      <m:e>
                        <m:r>
                          <a:rPr lang="en-US" sz="2800" b="1" i="1" kern="0">
                            <a:solidFill>
                              <a:schemeClr val="tx1"/>
                            </a:solidFill>
                            <a:latin typeface="Cambria Math" panose="02040503050406030204" pitchFamily="18" charset="0"/>
                          </a:rPr>
                          <m:t>𝒖</m:t>
                        </m:r>
                      </m:e>
                      <m:sub>
                        <m:r>
                          <a:rPr lang="en-SG" sz="2800" b="1" i="1" kern="0" smtClean="0">
                            <a:solidFill>
                              <a:srgbClr val="FF0000"/>
                            </a:solidFill>
                            <a:latin typeface="Cambria Math" panose="02040503050406030204" pitchFamily="18" charset="0"/>
                          </a:rPr>
                          <m:t>𝟒</m:t>
                        </m:r>
                      </m:sub>
                    </m:sSub>
                    <m:r>
                      <a:rPr lang="en-US" sz="2800" b="1" i="1" kern="0">
                        <a:solidFill>
                          <a:schemeClr val="tx1"/>
                        </a:solidFill>
                        <a:latin typeface="Cambria Math" panose="02040503050406030204" pitchFamily="18" charset="0"/>
                      </a:rPr>
                      <m:t>=</m:t>
                    </m:r>
                    <m:sSub>
                      <m:sSubPr>
                        <m:ctrlPr>
                          <a:rPr lang="en-US" sz="2800" b="1" i="1" kern="0">
                            <a:solidFill>
                              <a:schemeClr val="tx1"/>
                            </a:solidFill>
                            <a:latin typeface="Cambria Math" panose="02040503050406030204" pitchFamily="18" charset="0"/>
                          </a:rPr>
                        </m:ctrlPr>
                      </m:sSubPr>
                      <m:e>
                        <m:r>
                          <a:rPr lang="en-US" sz="2800" b="1" i="1" kern="0">
                            <a:solidFill>
                              <a:schemeClr val="tx1"/>
                            </a:solidFill>
                            <a:latin typeface="Cambria Math" panose="02040503050406030204" pitchFamily="18" charset="0"/>
                          </a:rPr>
                          <m:t>𝒖</m:t>
                        </m:r>
                      </m:e>
                      <m:sub>
                        <m:r>
                          <a:rPr lang="en-SG" sz="2800" b="1" i="1" kern="0" smtClean="0">
                            <a:solidFill>
                              <a:schemeClr val="tx1"/>
                            </a:solidFill>
                            <a:latin typeface="Cambria Math" panose="02040503050406030204" pitchFamily="18" charset="0"/>
                          </a:rPr>
                          <m:t>𝟑</m:t>
                        </m:r>
                      </m:sub>
                    </m:sSub>
                    <m:r>
                      <a:rPr lang="en-US" sz="2800" b="1" i="1" kern="0">
                        <a:solidFill>
                          <a:schemeClr val="tx1"/>
                        </a:solidFill>
                        <a:latin typeface="Cambria Math" panose="02040503050406030204" pitchFamily="18" charset="0"/>
                      </a:rPr>
                      <m:t>+</m:t>
                    </m:r>
                    <m:r>
                      <a:rPr lang="en-US" sz="2800" b="1" i="1" kern="0">
                        <a:solidFill>
                          <a:schemeClr val="tx1"/>
                        </a:solidFill>
                        <a:latin typeface="Cambria Math" panose="02040503050406030204" pitchFamily="18" charset="0"/>
                      </a:rPr>
                      <m:t>𝒅</m:t>
                    </m:r>
                  </m:oMath>
                </a14:m>
                <a:r>
                  <a:rPr lang="en-US" sz="2800" kern="0">
                    <a:solidFill>
                      <a:schemeClr val="tx1"/>
                    </a:solidFill>
                    <a:latin typeface="Times New Roman" panose="02020603050405020304" pitchFamily="18" charset="0"/>
                    <a:cs typeface="Times New Roman" panose="02020603050405020304" pitchFamily="18" charset="0"/>
                  </a:rPr>
                  <a:t>  </a:t>
                </a:r>
                <a:r>
                  <a:rPr lang="en-US" sz="2800" kern="0" noProof="0">
                    <a:solidFill>
                      <a:schemeClr val="tx1"/>
                    </a:solidFill>
                    <a:effectLst/>
                    <a:latin typeface="Times New Roman" pitchFamily="18" charset="0"/>
                    <a:cs typeface="Times New Roman" pitchFamily="18" charset="0"/>
                  </a:rPr>
                  <a:t>      </a:t>
                </a:r>
                <a:endParaRPr kumimoji="0" lang="en-US" sz="2800" b="0" i="0" u="none" strike="noStrike" kern="0" cap="none" spc="0" normalizeH="0" baseline="0" noProof="0" dirty="0">
                  <a:ln>
                    <a:noFill/>
                  </a:ln>
                  <a:solidFill>
                    <a:schemeClr val="tx1"/>
                  </a:solidFill>
                  <a:effectLst/>
                  <a:uLnTx/>
                  <a:uFillTx/>
                  <a:latin typeface="Times New Roman" pitchFamily="18" charset="0"/>
                  <a:cs typeface="Times New Roman" pitchFamily="18" charset="0"/>
                </a:endParaRPr>
              </a:p>
            </p:txBody>
          </p:sp>
        </mc:Choice>
        <mc:Fallback xmlns="">
          <p:sp>
            <p:nvSpPr>
              <p:cNvPr id="12" name="TextBox 11">
                <a:extLst>
                  <a:ext uri="{FF2B5EF4-FFF2-40B4-BE49-F238E27FC236}">
                    <a16:creationId xmlns:a16="http://schemas.microsoft.com/office/drawing/2014/main" id="{FA60DD18-49FC-481F-83E1-2A72636A6992}"/>
                  </a:ext>
                </a:extLst>
              </p:cNvPr>
              <p:cNvSpPr txBox="1">
                <a:spLocks noRot="1" noChangeAspect="1" noMove="1" noResize="1" noEditPoints="1" noAdjustHandles="1" noChangeArrowheads="1" noChangeShapeType="1" noTextEdit="1"/>
              </p:cNvSpPr>
              <p:nvPr/>
            </p:nvSpPr>
            <p:spPr>
              <a:xfrm>
                <a:off x="1189765" y="3505417"/>
                <a:ext cx="2917540" cy="523220"/>
              </a:xfrm>
              <a:prstGeom prst="rect">
                <a:avLst/>
              </a:prstGeom>
              <a:blipFill>
                <a:blip r:embed="rId8"/>
                <a:stretch>
                  <a:fillRect/>
                </a:stretch>
              </a:blipFill>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13" name="TextBox 12">
                <a:extLst>
                  <a:ext uri="{FF2B5EF4-FFF2-40B4-BE49-F238E27FC236}">
                    <a16:creationId xmlns:a16="http://schemas.microsoft.com/office/drawing/2014/main" id="{070B19A5-B635-4D7D-B7F6-EB66095EA23D}"/>
                  </a:ext>
                </a:extLst>
              </p:cNvPr>
              <p:cNvSpPr txBox="1"/>
              <p:nvPr/>
            </p:nvSpPr>
            <p:spPr>
              <a:xfrm>
                <a:off x="3327816" y="3528566"/>
                <a:ext cx="4167265" cy="523220"/>
              </a:xfrm>
              <a:prstGeom prst="rect">
                <a:avLst/>
              </a:prstGeom>
              <a:noFill/>
            </p:spPr>
            <p:txBody>
              <a:bodyPr wrap="square">
                <a:spAutoFit/>
              </a:bodyPr>
              <a:lstStyle/>
              <a:p>
                <a:pPr marR="0" lvl="0" algn="ctr" defTabSz="914400" eaLnBrk="1" fontAlgn="auto" latinLnBrk="0" hangingPunct="1">
                  <a:lnSpc>
                    <a:spcPct val="100000"/>
                  </a:lnSpc>
                  <a:spcBef>
                    <a:spcPts val="0"/>
                  </a:spcBef>
                  <a:spcAft>
                    <a:spcPts val="0"/>
                  </a:spcAft>
                  <a:buClrTx/>
                  <a:buSzTx/>
                  <a:tabLst/>
                  <a:defRPr/>
                </a:pPr>
                <a14:m>
                  <m:oMath xmlns:m="http://schemas.openxmlformats.org/officeDocument/2006/math">
                    <m:sSub>
                      <m:sSubPr>
                        <m:ctrlPr>
                          <a:rPr lang="en-US" sz="2800" b="1" i="1" kern="0" smtClean="0">
                            <a:solidFill>
                              <a:schemeClr val="tx1"/>
                            </a:solidFill>
                            <a:latin typeface="Cambria Math" panose="02040503050406030204" pitchFamily="18" charset="0"/>
                          </a:rPr>
                        </m:ctrlPr>
                      </m:sSubPr>
                      <m:e>
                        <m:r>
                          <a:rPr lang="en-US" sz="2800" b="1" i="1" kern="0" smtClean="0">
                            <a:solidFill>
                              <a:schemeClr val="tx1"/>
                            </a:solidFill>
                            <a:latin typeface="Cambria Math" panose="02040503050406030204" pitchFamily="18" charset="0"/>
                            <a:ea typeface="Cambria Math" panose="02040503050406030204" pitchFamily="18" charset="0"/>
                          </a:rPr>
                          <m:t>⟺</m:t>
                        </m:r>
                        <m:r>
                          <a:rPr lang="en-US" sz="2800" b="1" i="1" kern="0">
                            <a:solidFill>
                              <a:schemeClr val="tx1"/>
                            </a:solidFill>
                            <a:latin typeface="Cambria Math" panose="02040503050406030204" pitchFamily="18" charset="0"/>
                          </a:rPr>
                          <m:t>𝒖</m:t>
                        </m:r>
                      </m:e>
                      <m:sub>
                        <m:r>
                          <a:rPr lang="en-SG" sz="2800" b="1" i="1" kern="0" smtClean="0">
                            <a:solidFill>
                              <a:schemeClr val="tx1"/>
                            </a:solidFill>
                            <a:latin typeface="Cambria Math" panose="02040503050406030204" pitchFamily="18" charset="0"/>
                          </a:rPr>
                          <m:t>𝟒</m:t>
                        </m:r>
                      </m:sub>
                    </m:sSub>
                    <m:r>
                      <a:rPr lang="en-US" sz="2800" b="1" i="1" kern="0">
                        <a:solidFill>
                          <a:schemeClr val="tx1"/>
                        </a:solidFill>
                        <a:latin typeface="Cambria Math" panose="02040503050406030204" pitchFamily="18" charset="0"/>
                      </a:rPr>
                      <m:t>=</m:t>
                    </m:r>
                    <m:r>
                      <a:rPr lang="en-SG" sz="2800" b="1" i="1" kern="0" smtClean="0">
                        <a:solidFill>
                          <a:schemeClr val="tx1"/>
                        </a:solidFill>
                        <a:latin typeface="Cambria Math" panose="02040503050406030204" pitchFamily="18" charset="0"/>
                      </a:rPr>
                      <m:t>(</m:t>
                    </m:r>
                    <m:sSub>
                      <m:sSubPr>
                        <m:ctrlPr>
                          <a:rPr lang="en-US" sz="2800" b="1" i="1" kern="0">
                            <a:solidFill>
                              <a:schemeClr val="tx1"/>
                            </a:solidFill>
                            <a:latin typeface="Cambria Math" panose="02040503050406030204" pitchFamily="18" charset="0"/>
                          </a:rPr>
                        </m:ctrlPr>
                      </m:sSubPr>
                      <m:e>
                        <m:r>
                          <a:rPr lang="en-US" sz="2800" b="1" i="1" kern="0">
                            <a:solidFill>
                              <a:schemeClr val="tx1"/>
                            </a:solidFill>
                            <a:latin typeface="Cambria Math" panose="02040503050406030204" pitchFamily="18" charset="0"/>
                          </a:rPr>
                          <m:t>𝒖</m:t>
                        </m:r>
                      </m:e>
                      <m:sub>
                        <m:r>
                          <a:rPr lang="en-SG" sz="2800" b="1" i="1" kern="0" smtClean="0">
                            <a:solidFill>
                              <a:schemeClr val="tx1"/>
                            </a:solidFill>
                            <a:latin typeface="Cambria Math" panose="02040503050406030204" pitchFamily="18" charset="0"/>
                          </a:rPr>
                          <m:t>𝟏</m:t>
                        </m:r>
                      </m:sub>
                    </m:sSub>
                    <m:r>
                      <a:rPr lang="en-SG" sz="2800" b="1" i="1" kern="0" smtClean="0">
                        <a:solidFill>
                          <a:schemeClr val="tx1"/>
                        </a:solidFill>
                        <a:latin typeface="Cambria Math" panose="02040503050406030204" pitchFamily="18" charset="0"/>
                      </a:rPr>
                      <m:t>+</m:t>
                    </m:r>
                    <m:r>
                      <a:rPr lang="en-SG" sz="2800" b="1" i="1" kern="0" smtClean="0">
                        <a:solidFill>
                          <a:schemeClr val="tx1"/>
                        </a:solidFill>
                        <a:latin typeface="Cambria Math" panose="02040503050406030204" pitchFamily="18" charset="0"/>
                      </a:rPr>
                      <m:t>𝟐</m:t>
                    </m:r>
                    <m:r>
                      <a:rPr lang="en-SG" sz="2800" b="1" i="1" kern="0" smtClean="0">
                        <a:solidFill>
                          <a:schemeClr val="tx1"/>
                        </a:solidFill>
                        <a:latin typeface="Cambria Math" panose="02040503050406030204" pitchFamily="18" charset="0"/>
                      </a:rPr>
                      <m:t>𝒅</m:t>
                    </m:r>
                    <m:r>
                      <a:rPr lang="en-SG" sz="2800" b="1" i="1" kern="0" smtClean="0">
                        <a:solidFill>
                          <a:schemeClr val="tx1"/>
                        </a:solidFill>
                        <a:latin typeface="Cambria Math" panose="02040503050406030204" pitchFamily="18" charset="0"/>
                      </a:rPr>
                      <m:t>)+</m:t>
                    </m:r>
                    <m:r>
                      <a:rPr lang="en-US" sz="2800" b="1" i="1" kern="0">
                        <a:solidFill>
                          <a:schemeClr val="tx1"/>
                        </a:solidFill>
                        <a:latin typeface="Cambria Math" panose="02040503050406030204" pitchFamily="18" charset="0"/>
                      </a:rPr>
                      <m:t>𝒅</m:t>
                    </m:r>
                  </m:oMath>
                </a14:m>
                <a:r>
                  <a:rPr lang="en-US" sz="2800" kern="0">
                    <a:solidFill>
                      <a:schemeClr val="tx1"/>
                    </a:solidFill>
                    <a:latin typeface="Times New Roman" panose="02020603050405020304" pitchFamily="18" charset="0"/>
                    <a:cs typeface="Times New Roman" panose="02020603050405020304" pitchFamily="18" charset="0"/>
                  </a:rPr>
                  <a:t>  </a:t>
                </a:r>
                <a:r>
                  <a:rPr lang="en-US" sz="2800" kern="0" noProof="0">
                    <a:solidFill>
                      <a:schemeClr val="tx1"/>
                    </a:solidFill>
                    <a:effectLst/>
                    <a:latin typeface="Times New Roman" pitchFamily="18" charset="0"/>
                    <a:cs typeface="Times New Roman" pitchFamily="18" charset="0"/>
                  </a:rPr>
                  <a:t>      </a:t>
                </a:r>
                <a:endParaRPr kumimoji="0" lang="en-US" sz="2800" b="0" i="0" u="none" strike="noStrike" kern="0" cap="none" spc="0" normalizeH="0" baseline="0" noProof="0" dirty="0">
                  <a:ln>
                    <a:noFill/>
                  </a:ln>
                  <a:solidFill>
                    <a:schemeClr val="tx1"/>
                  </a:solidFill>
                  <a:effectLst/>
                  <a:uLnTx/>
                  <a:uFillTx/>
                  <a:latin typeface="Times New Roman" pitchFamily="18" charset="0"/>
                  <a:cs typeface="Times New Roman" pitchFamily="18" charset="0"/>
                </a:endParaRPr>
              </a:p>
            </p:txBody>
          </p:sp>
        </mc:Choice>
        <mc:Fallback xmlns="">
          <p:sp>
            <p:nvSpPr>
              <p:cNvPr id="13" name="TextBox 12">
                <a:extLst>
                  <a:ext uri="{FF2B5EF4-FFF2-40B4-BE49-F238E27FC236}">
                    <a16:creationId xmlns:a16="http://schemas.microsoft.com/office/drawing/2014/main" id="{070B19A5-B635-4D7D-B7F6-EB66095EA23D}"/>
                  </a:ext>
                </a:extLst>
              </p:cNvPr>
              <p:cNvSpPr txBox="1">
                <a:spLocks noRot="1" noChangeAspect="1" noMove="1" noResize="1" noEditPoints="1" noAdjustHandles="1" noChangeArrowheads="1" noChangeShapeType="1" noTextEdit="1"/>
              </p:cNvSpPr>
              <p:nvPr/>
            </p:nvSpPr>
            <p:spPr>
              <a:xfrm>
                <a:off x="3327816" y="3528566"/>
                <a:ext cx="4167265" cy="523220"/>
              </a:xfrm>
              <a:prstGeom prst="rect">
                <a:avLst/>
              </a:prstGeom>
              <a:blipFill>
                <a:blip r:embed="rId9"/>
                <a:stretch>
                  <a:fillRect/>
                </a:stretch>
              </a:blipFill>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14" name="TextBox 13">
                <a:extLst>
                  <a:ext uri="{FF2B5EF4-FFF2-40B4-BE49-F238E27FC236}">
                    <a16:creationId xmlns:a16="http://schemas.microsoft.com/office/drawing/2014/main" id="{72491B44-1707-4583-8ECF-FF2908104BA9}"/>
                  </a:ext>
                </a:extLst>
              </p:cNvPr>
              <p:cNvSpPr txBox="1"/>
              <p:nvPr/>
            </p:nvSpPr>
            <p:spPr>
              <a:xfrm>
                <a:off x="6538209" y="3540950"/>
                <a:ext cx="4167265" cy="523220"/>
              </a:xfrm>
              <a:prstGeom prst="rect">
                <a:avLst/>
              </a:prstGeom>
              <a:noFill/>
            </p:spPr>
            <p:txBody>
              <a:bodyPr wrap="square">
                <a:spAutoFit/>
              </a:bodyPr>
              <a:lstStyle/>
              <a:p>
                <a:pPr marR="0" lvl="0" algn="ctr" defTabSz="914400" eaLnBrk="1" fontAlgn="auto" latinLnBrk="0" hangingPunct="1">
                  <a:lnSpc>
                    <a:spcPct val="100000"/>
                  </a:lnSpc>
                  <a:spcBef>
                    <a:spcPts val="0"/>
                  </a:spcBef>
                  <a:spcAft>
                    <a:spcPts val="0"/>
                  </a:spcAft>
                  <a:buClrTx/>
                  <a:buSzTx/>
                  <a:tabLst/>
                  <a:defRPr/>
                </a:pPr>
                <a14:m>
                  <m:oMath xmlns:m="http://schemas.openxmlformats.org/officeDocument/2006/math">
                    <m:sSub>
                      <m:sSubPr>
                        <m:ctrlPr>
                          <a:rPr lang="en-US" sz="2800" b="1" i="1" kern="0" smtClean="0">
                            <a:solidFill>
                              <a:schemeClr val="tx1"/>
                            </a:solidFill>
                            <a:latin typeface="Cambria Math" panose="02040503050406030204" pitchFamily="18" charset="0"/>
                          </a:rPr>
                        </m:ctrlPr>
                      </m:sSubPr>
                      <m:e>
                        <m:r>
                          <a:rPr lang="en-US" sz="2800" b="1" i="1" kern="0" smtClean="0">
                            <a:solidFill>
                              <a:schemeClr val="tx1"/>
                            </a:solidFill>
                            <a:latin typeface="Cambria Math" panose="02040503050406030204" pitchFamily="18" charset="0"/>
                            <a:ea typeface="Cambria Math" panose="02040503050406030204" pitchFamily="18" charset="0"/>
                          </a:rPr>
                          <m:t>⟺</m:t>
                        </m:r>
                        <m:r>
                          <a:rPr lang="en-US" sz="2800" b="1" i="1" kern="0">
                            <a:solidFill>
                              <a:schemeClr val="tx1"/>
                            </a:solidFill>
                            <a:latin typeface="Cambria Math" panose="02040503050406030204" pitchFamily="18" charset="0"/>
                          </a:rPr>
                          <m:t>𝒖</m:t>
                        </m:r>
                      </m:e>
                      <m:sub>
                        <m:r>
                          <a:rPr lang="en-SG" sz="2800" b="1" i="1" kern="0" smtClean="0">
                            <a:solidFill>
                              <a:schemeClr val="tx1"/>
                            </a:solidFill>
                            <a:latin typeface="Cambria Math" panose="02040503050406030204" pitchFamily="18" charset="0"/>
                          </a:rPr>
                          <m:t>𝟒</m:t>
                        </m:r>
                      </m:sub>
                    </m:sSub>
                    <m:r>
                      <a:rPr lang="en-US" sz="2800" b="1" i="1" kern="0">
                        <a:solidFill>
                          <a:schemeClr val="tx1"/>
                        </a:solidFill>
                        <a:latin typeface="Cambria Math" panose="02040503050406030204" pitchFamily="18" charset="0"/>
                      </a:rPr>
                      <m:t>=</m:t>
                    </m:r>
                    <m:sSub>
                      <m:sSubPr>
                        <m:ctrlPr>
                          <a:rPr lang="en-US" sz="2800" b="1" i="1" kern="0" smtClean="0">
                            <a:solidFill>
                              <a:schemeClr val="tx1"/>
                            </a:solidFill>
                            <a:latin typeface="Cambria Math" panose="02040503050406030204" pitchFamily="18" charset="0"/>
                          </a:rPr>
                        </m:ctrlPr>
                      </m:sSubPr>
                      <m:e>
                        <m:r>
                          <a:rPr lang="en-SG" sz="2800" b="1" i="1" kern="0" smtClean="0">
                            <a:solidFill>
                              <a:schemeClr val="tx1"/>
                            </a:solidFill>
                            <a:latin typeface="Cambria Math" panose="02040503050406030204" pitchFamily="18" charset="0"/>
                          </a:rPr>
                          <m:t>𝒖</m:t>
                        </m:r>
                      </m:e>
                      <m:sub>
                        <m:r>
                          <a:rPr lang="en-SG" sz="2800" b="1" i="1" kern="0" smtClean="0">
                            <a:solidFill>
                              <a:schemeClr val="tx1"/>
                            </a:solidFill>
                            <a:latin typeface="Cambria Math" panose="02040503050406030204" pitchFamily="18" charset="0"/>
                          </a:rPr>
                          <m:t>𝟏</m:t>
                        </m:r>
                      </m:sub>
                    </m:sSub>
                    <m:r>
                      <a:rPr lang="en-US" sz="2800" b="1" i="1" kern="0">
                        <a:solidFill>
                          <a:schemeClr val="tx1"/>
                        </a:solidFill>
                        <a:latin typeface="Cambria Math" panose="02040503050406030204" pitchFamily="18" charset="0"/>
                      </a:rPr>
                      <m:t>+</m:t>
                    </m:r>
                    <m:r>
                      <a:rPr lang="en-SG" sz="2800" b="1" i="1" kern="0" smtClean="0">
                        <a:solidFill>
                          <a:srgbClr val="FF0000"/>
                        </a:solidFill>
                        <a:latin typeface="Cambria Math" panose="02040503050406030204" pitchFamily="18" charset="0"/>
                      </a:rPr>
                      <m:t>𝟑</m:t>
                    </m:r>
                    <m:r>
                      <a:rPr lang="en-US" sz="2800" b="1" i="1" kern="0">
                        <a:solidFill>
                          <a:schemeClr val="tx1"/>
                        </a:solidFill>
                        <a:latin typeface="Cambria Math" panose="02040503050406030204" pitchFamily="18" charset="0"/>
                      </a:rPr>
                      <m:t>𝒅</m:t>
                    </m:r>
                  </m:oMath>
                </a14:m>
                <a:r>
                  <a:rPr lang="en-US" sz="2800" kern="0">
                    <a:solidFill>
                      <a:schemeClr val="tx1"/>
                    </a:solidFill>
                    <a:latin typeface="Times New Roman" panose="02020603050405020304" pitchFamily="18" charset="0"/>
                    <a:cs typeface="Times New Roman" panose="02020603050405020304" pitchFamily="18" charset="0"/>
                  </a:rPr>
                  <a:t>  </a:t>
                </a:r>
                <a:r>
                  <a:rPr lang="en-US" sz="2800" kern="0" noProof="0">
                    <a:solidFill>
                      <a:schemeClr val="tx1"/>
                    </a:solidFill>
                    <a:effectLst/>
                    <a:latin typeface="Times New Roman" pitchFamily="18" charset="0"/>
                    <a:cs typeface="Times New Roman" pitchFamily="18" charset="0"/>
                  </a:rPr>
                  <a:t>      </a:t>
                </a:r>
                <a:endParaRPr kumimoji="0" lang="en-US" sz="2800" b="0" i="0" u="none" strike="noStrike" kern="0" cap="none" spc="0" normalizeH="0" baseline="0" noProof="0" dirty="0">
                  <a:ln>
                    <a:noFill/>
                  </a:ln>
                  <a:solidFill>
                    <a:schemeClr val="tx1"/>
                  </a:solidFill>
                  <a:effectLst/>
                  <a:uLnTx/>
                  <a:uFillTx/>
                  <a:latin typeface="Times New Roman" pitchFamily="18" charset="0"/>
                  <a:cs typeface="Times New Roman" pitchFamily="18" charset="0"/>
                </a:endParaRPr>
              </a:p>
            </p:txBody>
          </p:sp>
        </mc:Choice>
        <mc:Fallback xmlns="">
          <p:sp>
            <p:nvSpPr>
              <p:cNvPr id="14" name="TextBox 13">
                <a:extLst>
                  <a:ext uri="{FF2B5EF4-FFF2-40B4-BE49-F238E27FC236}">
                    <a16:creationId xmlns:a16="http://schemas.microsoft.com/office/drawing/2014/main" id="{72491B44-1707-4583-8ECF-FF2908104BA9}"/>
                  </a:ext>
                </a:extLst>
              </p:cNvPr>
              <p:cNvSpPr txBox="1">
                <a:spLocks noRot="1" noChangeAspect="1" noMove="1" noResize="1" noEditPoints="1" noAdjustHandles="1" noChangeArrowheads="1" noChangeShapeType="1" noTextEdit="1"/>
              </p:cNvSpPr>
              <p:nvPr/>
            </p:nvSpPr>
            <p:spPr>
              <a:xfrm>
                <a:off x="6538209" y="3540950"/>
                <a:ext cx="4167265" cy="523220"/>
              </a:xfrm>
              <a:prstGeom prst="rect">
                <a:avLst/>
              </a:prstGeom>
              <a:blipFill>
                <a:blip r:embed="rId10"/>
                <a:stretch>
                  <a:fillRect/>
                </a:stretch>
              </a:blipFill>
            </p:spPr>
            <p:txBody>
              <a:bodyPr/>
              <a:lstStyle/>
              <a:p>
                <a:r>
                  <a:rPr lang="en-SG">
                    <a:noFill/>
                  </a:rPr>
                  <a:t> </a:t>
                </a:r>
              </a:p>
            </p:txBody>
          </p:sp>
        </mc:Fallback>
      </mc:AlternateContent>
      <p:sp>
        <p:nvSpPr>
          <p:cNvPr id="15" name="Rectangle 14">
            <a:extLst>
              <a:ext uri="{FF2B5EF4-FFF2-40B4-BE49-F238E27FC236}">
                <a16:creationId xmlns:a16="http://schemas.microsoft.com/office/drawing/2014/main" id="{FB335A6C-7E7D-4A25-8AC8-0A80159EBA45}"/>
              </a:ext>
            </a:extLst>
          </p:cNvPr>
          <p:cNvSpPr/>
          <p:nvPr/>
        </p:nvSpPr>
        <p:spPr>
          <a:xfrm>
            <a:off x="363513" y="5966995"/>
            <a:ext cx="8839200" cy="609600"/>
          </a:xfrm>
          <a:prstGeom prst="rect">
            <a:avLst/>
          </a:prstGeom>
          <a:noFill/>
          <a:ln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rgbClr val="FF0000"/>
              </a:solidFill>
              <a:latin typeface="Times New Roman" pitchFamily="18" charset="0"/>
              <a:cs typeface="Times New Roman" pitchFamily="18" charset="0"/>
            </a:endParaRPr>
          </a:p>
        </p:txBody>
      </p:sp>
      <mc:AlternateContent xmlns:mc="http://schemas.openxmlformats.org/markup-compatibility/2006" xmlns:a14="http://schemas.microsoft.com/office/drawing/2010/main">
        <mc:Choice Requires="a14">
          <p:sp>
            <p:nvSpPr>
              <p:cNvPr id="17" name="TextBox 16">
                <a:extLst>
                  <a:ext uri="{FF2B5EF4-FFF2-40B4-BE49-F238E27FC236}">
                    <a16:creationId xmlns:a16="http://schemas.microsoft.com/office/drawing/2014/main" id="{AB09D35F-125B-408B-982D-D59D6A63C8A9}"/>
                  </a:ext>
                </a:extLst>
              </p:cNvPr>
              <p:cNvSpPr txBox="1"/>
              <p:nvPr/>
            </p:nvSpPr>
            <p:spPr>
              <a:xfrm>
                <a:off x="7210111" y="5021867"/>
                <a:ext cx="3533930" cy="523220"/>
              </a:xfrm>
              <a:prstGeom prst="rect">
                <a:avLst/>
              </a:prstGeom>
              <a:noFill/>
            </p:spPr>
            <p:txBody>
              <a:bodyPr wrap="square">
                <a:spAutoFit/>
              </a:bodyPr>
              <a:lstStyle/>
              <a:p>
                <a:pPr marR="0" lvl="0" algn="ctr" defTabSz="914400" eaLnBrk="1" fontAlgn="auto" latinLnBrk="0" hangingPunct="1">
                  <a:lnSpc>
                    <a:spcPct val="100000"/>
                  </a:lnSpc>
                  <a:spcBef>
                    <a:spcPts val="0"/>
                  </a:spcBef>
                  <a:spcAft>
                    <a:spcPts val="0"/>
                  </a:spcAft>
                  <a:buClrTx/>
                  <a:buSzTx/>
                  <a:tabLst/>
                  <a:defRPr/>
                </a:pPr>
                <a14:m>
                  <m:oMath xmlns:m="http://schemas.openxmlformats.org/officeDocument/2006/math">
                    <m:sSub>
                      <m:sSubPr>
                        <m:ctrlPr>
                          <a:rPr lang="en-US" sz="2800" b="1" i="1" kern="0" smtClean="0">
                            <a:solidFill>
                              <a:schemeClr val="tx1"/>
                            </a:solidFill>
                            <a:latin typeface="Cambria Math" panose="02040503050406030204" pitchFamily="18" charset="0"/>
                          </a:rPr>
                        </m:ctrlPr>
                      </m:sSubPr>
                      <m:e>
                        <m:r>
                          <a:rPr lang="en-US" sz="2800" b="1" i="1" kern="0">
                            <a:solidFill>
                              <a:schemeClr val="tx1"/>
                            </a:solidFill>
                            <a:latin typeface="Cambria Math" panose="02040503050406030204" pitchFamily="18" charset="0"/>
                          </a:rPr>
                          <m:t>𝒖</m:t>
                        </m:r>
                      </m:e>
                      <m:sub>
                        <m:r>
                          <a:rPr lang="en-SG" sz="2800" b="1" i="1" kern="0" smtClean="0">
                            <a:solidFill>
                              <a:schemeClr val="tx1"/>
                            </a:solidFill>
                            <a:latin typeface="Cambria Math" panose="02040503050406030204" pitchFamily="18" charset="0"/>
                          </a:rPr>
                          <m:t>𝟏𝟎𝟎</m:t>
                        </m:r>
                      </m:sub>
                    </m:sSub>
                    <m:r>
                      <a:rPr lang="en-US" sz="2800" b="1" i="1" kern="0">
                        <a:solidFill>
                          <a:schemeClr val="tx1"/>
                        </a:solidFill>
                        <a:latin typeface="Cambria Math" panose="02040503050406030204" pitchFamily="18" charset="0"/>
                      </a:rPr>
                      <m:t>=</m:t>
                    </m:r>
                    <m:sSub>
                      <m:sSubPr>
                        <m:ctrlPr>
                          <a:rPr lang="en-US" sz="2800" b="1" i="1" kern="0" smtClean="0">
                            <a:solidFill>
                              <a:schemeClr val="tx1"/>
                            </a:solidFill>
                            <a:latin typeface="Cambria Math" panose="02040503050406030204" pitchFamily="18" charset="0"/>
                          </a:rPr>
                        </m:ctrlPr>
                      </m:sSubPr>
                      <m:e>
                        <m:r>
                          <a:rPr lang="en-SG" sz="2800" b="1" i="1" kern="0" smtClean="0">
                            <a:solidFill>
                              <a:schemeClr val="tx1"/>
                            </a:solidFill>
                            <a:latin typeface="Cambria Math" panose="02040503050406030204" pitchFamily="18" charset="0"/>
                          </a:rPr>
                          <m:t>𝒖</m:t>
                        </m:r>
                      </m:e>
                      <m:sub>
                        <m:r>
                          <a:rPr lang="en-SG" sz="2800" b="1" i="1" kern="0" smtClean="0">
                            <a:solidFill>
                              <a:schemeClr val="tx1"/>
                            </a:solidFill>
                            <a:latin typeface="Cambria Math" panose="02040503050406030204" pitchFamily="18" charset="0"/>
                          </a:rPr>
                          <m:t>𝟏</m:t>
                        </m:r>
                      </m:sub>
                    </m:sSub>
                    <m:r>
                      <a:rPr lang="en-US" sz="2800" b="1" i="1" kern="0">
                        <a:solidFill>
                          <a:schemeClr val="tx1"/>
                        </a:solidFill>
                        <a:latin typeface="Cambria Math" panose="02040503050406030204" pitchFamily="18" charset="0"/>
                      </a:rPr>
                      <m:t>+</m:t>
                    </m:r>
                    <m:r>
                      <a:rPr lang="en-SG" sz="2800" b="1" i="1" kern="0" smtClean="0">
                        <a:solidFill>
                          <a:schemeClr val="tx1"/>
                        </a:solidFill>
                        <a:latin typeface="Cambria Math" panose="02040503050406030204" pitchFamily="18" charset="0"/>
                      </a:rPr>
                      <m:t>𝟗𝟗</m:t>
                    </m:r>
                    <m:r>
                      <a:rPr lang="en-US" sz="2800" b="1" i="1" kern="0">
                        <a:solidFill>
                          <a:schemeClr val="tx1"/>
                        </a:solidFill>
                        <a:latin typeface="Cambria Math" panose="02040503050406030204" pitchFamily="18" charset="0"/>
                      </a:rPr>
                      <m:t>𝒅</m:t>
                    </m:r>
                  </m:oMath>
                </a14:m>
                <a:r>
                  <a:rPr lang="en-US" sz="2800" kern="0">
                    <a:solidFill>
                      <a:schemeClr val="tx1"/>
                    </a:solidFill>
                    <a:latin typeface="Times New Roman" panose="02020603050405020304" pitchFamily="18" charset="0"/>
                    <a:cs typeface="Times New Roman" panose="02020603050405020304" pitchFamily="18" charset="0"/>
                  </a:rPr>
                  <a:t>  </a:t>
                </a:r>
                <a:r>
                  <a:rPr lang="en-US" sz="2800" kern="0" noProof="0">
                    <a:solidFill>
                      <a:schemeClr val="tx1"/>
                    </a:solidFill>
                    <a:effectLst/>
                    <a:latin typeface="Times New Roman" pitchFamily="18" charset="0"/>
                    <a:cs typeface="Times New Roman" pitchFamily="18" charset="0"/>
                  </a:rPr>
                  <a:t>      </a:t>
                </a:r>
                <a:endParaRPr kumimoji="0" lang="en-US" sz="2800" b="0" i="0" u="none" strike="noStrike" kern="0" cap="none" spc="0" normalizeH="0" baseline="0" noProof="0" dirty="0">
                  <a:ln>
                    <a:noFill/>
                  </a:ln>
                  <a:solidFill>
                    <a:schemeClr val="tx1"/>
                  </a:solidFill>
                  <a:effectLst/>
                  <a:uLnTx/>
                  <a:uFillTx/>
                  <a:latin typeface="Times New Roman" pitchFamily="18" charset="0"/>
                  <a:cs typeface="Times New Roman" pitchFamily="18" charset="0"/>
                </a:endParaRPr>
              </a:p>
            </p:txBody>
          </p:sp>
        </mc:Choice>
        <mc:Fallback xmlns="">
          <p:sp>
            <p:nvSpPr>
              <p:cNvPr id="17" name="TextBox 16">
                <a:extLst>
                  <a:ext uri="{FF2B5EF4-FFF2-40B4-BE49-F238E27FC236}">
                    <a16:creationId xmlns:a16="http://schemas.microsoft.com/office/drawing/2014/main" id="{AB09D35F-125B-408B-982D-D59D6A63C8A9}"/>
                  </a:ext>
                </a:extLst>
              </p:cNvPr>
              <p:cNvSpPr txBox="1">
                <a:spLocks noRot="1" noChangeAspect="1" noMove="1" noResize="1" noEditPoints="1" noAdjustHandles="1" noChangeArrowheads="1" noChangeShapeType="1" noTextEdit="1"/>
              </p:cNvSpPr>
              <p:nvPr/>
            </p:nvSpPr>
            <p:spPr>
              <a:xfrm>
                <a:off x="7210111" y="5021867"/>
                <a:ext cx="3533930" cy="523220"/>
              </a:xfrm>
              <a:prstGeom prst="rect">
                <a:avLst/>
              </a:prstGeom>
              <a:blipFill>
                <a:blip r:embed="rId11"/>
                <a:stretch>
                  <a:fillRect/>
                </a:stretch>
              </a:blipFill>
            </p:spPr>
            <p:txBody>
              <a:bodyPr/>
              <a:lstStyle/>
              <a:p>
                <a:r>
                  <a:rPr lang="en-SG">
                    <a:noFill/>
                  </a:rPr>
                  <a:t> </a:t>
                </a:r>
              </a:p>
            </p:txBody>
          </p:sp>
        </mc:Fallback>
      </mc:AlternateContent>
      <p:sp>
        <p:nvSpPr>
          <p:cNvPr id="20" name="Arrow: Curved Up 19">
            <a:extLst>
              <a:ext uri="{FF2B5EF4-FFF2-40B4-BE49-F238E27FC236}">
                <a16:creationId xmlns:a16="http://schemas.microsoft.com/office/drawing/2014/main" id="{690A2ED7-266A-4443-A19C-DABB9575918E}"/>
              </a:ext>
            </a:extLst>
          </p:cNvPr>
          <p:cNvSpPr/>
          <p:nvPr/>
        </p:nvSpPr>
        <p:spPr>
          <a:xfrm>
            <a:off x="8199620" y="4013306"/>
            <a:ext cx="1379095" cy="296975"/>
          </a:xfrm>
          <a:prstGeom prst="curvedUpArrow">
            <a:avLst/>
          </a:prstGeom>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G">
              <a:solidFill>
                <a:schemeClr val="tx1"/>
              </a:solidFill>
            </a:endParaRPr>
          </a:p>
        </p:txBody>
      </p:sp>
      <mc:AlternateContent xmlns:mc="http://schemas.openxmlformats.org/markup-compatibility/2006" xmlns:a14="http://schemas.microsoft.com/office/drawing/2010/main">
        <mc:Choice Requires="a14">
          <p:sp>
            <p:nvSpPr>
              <p:cNvPr id="21" name="TextBox 20">
                <a:extLst>
                  <a:ext uri="{FF2B5EF4-FFF2-40B4-BE49-F238E27FC236}">
                    <a16:creationId xmlns:a16="http://schemas.microsoft.com/office/drawing/2014/main" id="{8610B164-2C5A-4FD1-9FA4-9001E2C6A222}"/>
                  </a:ext>
                </a:extLst>
              </p:cNvPr>
              <p:cNvSpPr txBox="1"/>
              <p:nvPr/>
            </p:nvSpPr>
            <p:spPr>
              <a:xfrm>
                <a:off x="7123531" y="4198990"/>
                <a:ext cx="3533930" cy="523220"/>
              </a:xfrm>
              <a:prstGeom prst="rect">
                <a:avLst/>
              </a:prstGeom>
              <a:noFill/>
            </p:spPr>
            <p:txBody>
              <a:bodyPr wrap="square">
                <a:spAutoFit/>
              </a:bodyPr>
              <a:lstStyle/>
              <a:p>
                <a:pPr marR="0" lvl="0" algn="ctr" defTabSz="914400" eaLnBrk="1" fontAlgn="auto" latinLnBrk="0" hangingPunct="1">
                  <a:lnSpc>
                    <a:spcPct val="100000"/>
                  </a:lnSpc>
                  <a:spcBef>
                    <a:spcPts val="0"/>
                  </a:spcBef>
                  <a:spcAft>
                    <a:spcPts val="0"/>
                  </a:spcAft>
                  <a:buClrTx/>
                  <a:buSzTx/>
                  <a:tabLst/>
                  <a:defRPr/>
                </a:pPr>
                <a14:m>
                  <m:oMath xmlns:m="http://schemas.openxmlformats.org/officeDocument/2006/math">
                    <m:sSub>
                      <m:sSubPr>
                        <m:ctrlPr>
                          <a:rPr lang="en-US" sz="2800" b="1" i="1" kern="0" smtClean="0">
                            <a:solidFill>
                              <a:schemeClr val="tx1"/>
                            </a:solidFill>
                            <a:latin typeface="Cambria Math" panose="02040503050406030204" pitchFamily="18" charset="0"/>
                          </a:rPr>
                        </m:ctrlPr>
                      </m:sSubPr>
                      <m:e>
                        <m:r>
                          <a:rPr lang="en-US" sz="2800" b="1" i="1" kern="0">
                            <a:solidFill>
                              <a:schemeClr val="tx1"/>
                            </a:solidFill>
                            <a:latin typeface="Cambria Math" panose="02040503050406030204" pitchFamily="18" charset="0"/>
                          </a:rPr>
                          <m:t>𝒖</m:t>
                        </m:r>
                      </m:e>
                      <m:sub>
                        <m:r>
                          <a:rPr lang="en-SG" sz="2800" b="1" i="1" kern="0" smtClean="0">
                            <a:solidFill>
                              <a:schemeClr val="tx1"/>
                            </a:solidFill>
                            <a:latin typeface="Cambria Math" panose="02040503050406030204" pitchFamily="18" charset="0"/>
                          </a:rPr>
                          <m:t>𝟓</m:t>
                        </m:r>
                      </m:sub>
                    </m:sSub>
                    <m:r>
                      <a:rPr lang="en-US" sz="2800" b="1" i="1" kern="0">
                        <a:solidFill>
                          <a:schemeClr val="tx1"/>
                        </a:solidFill>
                        <a:latin typeface="Cambria Math" panose="02040503050406030204" pitchFamily="18" charset="0"/>
                      </a:rPr>
                      <m:t>=</m:t>
                    </m:r>
                    <m:sSub>
                      <m:sSubPr>
                        <m:ctrlPr>
                          <a:rPr lang="en-US" sz="2800" b="1" i="1" kern="0" smtClean="0">
                            <a:solidFill>
                              <a:schemeClr val="tx1"/>
                            </a:solidFill>
                            <a:latin typeface="Cambria Math" panose="02040503050406030204" pitchFamily="18" charset="0"/>
                          </a:rPr>
                        </m:ctrlPr>
                      </m:sSubPr>
                      <m:e>
                        <m:r>
                          <a:rPr lang="en-SG" sz="2800" b="1" i="1" kern="0" smtClean="0">
                            <a:solidFill>
                              <a:schemeClr val="tx1"/>
                            </a:solidFill>
                            <a:latin typeface="Cambria Math" panose="02040503050406030204" pitchFamily="18" charset="0"/>
                          </a:rPr>
                          <m:t>𝒖</m:t>
                        </m:r>
                      </m:e>
                      <m:sub>
                        <m:r>
                          <a:rPr lang="en-SG" sz="2800" b="1" i="1" kern="0" smtClean="0">
                            <a:solidFill>
                              <a:schemeClr val="tx1"/>
                            </a:solidFill>
                            <a:latin typeface="Cambria Math" panose="02040503050406030204" pitchFamily="18" charset="0"/>
                          </a:rPr>
                          <m:t>𝟏</m:t>
                        </m:r>
                      </m:sub>
                    </m:sSub>
                    <m:r>
                      <a:rPr lang="en-US" sz="2800" b="1" i="1" kern="0">
                        <a:solidFill>
                          <a:schemeClr val="tx1"/>
                        </a:solidFill>
                        <a:latin typeface="Cambria Math" panose="02040503050406030204" pitchFamily="18" charset="0"/>
                      </a:rPr>
                      <m:t>+</m:t>
                    </m:r>
                    <m:r>
                      <a:rPr lang="en-SG" sz="2800" b="1" i="1" kern="0" smtClean="0">
                        <a:solidFill>
                          <a:schemeClr val="tx1"/>
                        </a:solidFill>
                        <a:latin typeface="Cambria Math" panose="02040503050406030204" pitchFamily="18" charset="0"/>
                      </a:rPr>
                      <m:t>𝟒</m:t>
                    </m:r>
                    <m:r>
                      <a:rPr lang="en-US" sz="2800" b="1" i="1" kern="0">
                        <a:solidFill>
                          <a:schemeClr val="tx1"/>
                        </a:solidFill>
                        <a:latin typeface="Cambria Math" panose="02040503050406030204" pitchFamily="18" charset="0"/>
                      </a:rPr>
                      <m:t>𝒅</m:t>
                    </m:r>
                  </m:oMath>
                </a14:m>
                <a:r>
                  <a:rPr lang="en-US" sz="2800" kern="0">
                    <a:solidFill>
                      <a:schemeClr val="tx1"/>
                    </a:solidFill>
                    <a:latin typeface="Times New Roman" panose="02020603050405020304" pitchFamily="18" charset="0"/>
                    <a:cs typeface="Times New Roman" panose="02020603050405020304" pitchFamily="18" charset="0"/>
                  </a:rPr>
                  <a:t>  </a:t>
                </a:r>
                <a:r>
                  <a:rPr lang="en-US" sz="2800" kern="0" noProof="0">
                    <a:solidFill>
                      <a:schemeClr val="tx1"/>
                    </a:solidFill>
                    <a:effectLst/>
                    <a:latin typeface="Times New Roman" pitchFamily="18" charset="0"/>
                    <a:cs typeface="Times New Roman" pitchFamily="18" charset="0"/>
                  </a:rPr>
                  <a:t>      </a:t>
                </a:r>
                <a:endParaRPr kumimoji="0" lang="en-US" sz="2800" b="0" i="0" u="none" strike="noStrike" kern="0" cap="none" spc="0" normalizeH="0" baseline="0" noProof="0" dirty="0">
                  <a:ln>
                    <a:noFill/>
                  </a:ln>
                  <a:solidFill>
                    <a:schemeClr val="tx1"/>
                  </a:solidFill>
                  <a:effectLst/>
                  <a:uLnTx/>
                  <a:uFillTx/>
                  <a:latin typeface="Times New Roman" pitchFamily="18" charset="0"/>
                  <a:cs typeface="Times New Roman" pitchFamily="18" charset="0"/>
                </a:endParaRPr>
              </a:p>
            </p:txBody>
          </p:sp>
        </mc:Choice>
        <mc:Fallback xmlns="">
          <p:sp>
            <p:nvSpPr>
              <p:cNvPr id="21" name="TextBox 20">
                <a:extLst>
                  <a:ext uri="{FF2B5EF4-FFF2-40B4-BE49-F238E27FC236}">
                    <a16:creationId xmlns:a16="http://schemas.microsoft.com/office/drawing/2014/main" id="{8610B164-2C5A-4FD1-9FA4-9001E2C6A222}"/>
                  </a:ext>
                </a:extLst>
              </p:cNvPr>
              <p:cNvSpPr txBox="1">
                <a:spLocks noRot="1" noChangeAspect="1" noMove="1" noResize="1" noEditPoints="1" noAdjustHandles="1" noChangeArrowheads="1" noChangeShapeType="1" noTextEdit="1"/>
              </p:cNvSpPr>
              <p:nvPr/>
            </p:nvSpPr>
            <p:spPr>
              <a:xfrm>
                <a:off x="7123531" y="4198990"/>
                <a:ext cx="3533930" cy="523220"/>
              </a:xfrm>
              <a:prstGeom prst="rect">
                <a:avLst/>
              </a:prstGeom>
              <a:blipFill>
                <a:blip r:embed="rId12"/>
                <a:stretch>
                  <a:fillRect/>
                </a:stretch>
              </a:blipFill>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22" name="Cloud Callout 8">
                <a:extLst>
                  <a:ext uri="{FF2B5EF4-FFF2-40B4-BE49-F238E27FC236}">
                    <a16:creationId xmlns:a16="http://schemas.microsoft.com/office/drawing/2014/main" id="{97B49C66-C95A-4F36-9FEF-2C62D418C28E}"/>
                  </a:ext>
                </a:extLst>
              </p:cNvPr>
              <p:cNvSpPr/>
              <p:nvPr/>
            </p:nvSpPr>
            <p:spPr>
              <a:xfrm>
                <a:off x="135613" y="4119984"/>
                <a:ext cx="7359468" cy="2456611"/>
              </a:xfrm>
              <a:prstGeom prst="cloudCallout">
                <a:avLst/>
              </a:prstGeom>
              <a:solidFill>
                <a:schemeClr val="accent4">
                  <a:lumMod val="40000"/>
                  <a:lumOff val="60000"/>
                </a:schemeClr>
              </a:solidFill>
            </p:spPr>
            <p:style>
              <a:lnRef idx="1">
                <a:schemeClr val="accent5"/>
              </a:lnRef>
              <a:fillRef idx="2">
                <a:schemeClr val="accent5"/>
              </a:fillRef>
              <a:effectRef idx="1">
                <a:schemeClr val="accent5"/>
              </a:effectRef>
              <a:fontRef idx="minor">
                <a:schemeClr val="dk1"/>
              </a:fontRef>
            </p:style>
            <p:txBody>
              <a:bodyPr rtlCol="0" anchor="ctr"/>
              <a:lstStyle/>
              <a:p>
                <a:r>
                  <a:rPr lang="en-US" sz="3200" b="1">
                    <a:solidFill>
                      <a:schemeClr val="tx1"/>
                    </a:solidFill>
                    <a:latin typeface="Times New Roman" pitchFamily="18" charset="0"/>
                    <a:cs typeface="Times New Roman" pitchFamily="18" charset="0"/>
                  </a:rPr>
                  <a:t>Vậy cho cấp số cộng biết số hạng đầu </a:t>
                </a:r>
                <a14:m>
                  <m:oMath xmlns:m="http://schemas.openxmlformats.org/officeDocument/2006/math">
                    <m:sSub>
                      <m:sSubPr>
                        <m:ctrlPr>
                          <a:rPr lang="en-US" sz="3200" b="1" i="1" smtClean="0">
                            <a:solidFill>
                              <a:schemeClr val="tx1"/>
                            </a:solidFill>
                            <a:latin typeface="Cambria Math" panose="02040503050406030204" pitchFamily="18" charset="0"/>
                            <a:cs typeface="Times New Roman" pitchFamily="18" charset="0"/>
                          </a:rPr>
                        </m:ctrlPr>
                      </m:sSubPr>
                      <m:e>
                        <m:r>
                          <a:rPr lang="en-SG" sz="3200" b="1" i="1" smtClean="0">
                            <a:solidFill>
                              <a:schemeClr val="tx1"/>
                            </a:solidFill>
                            <a:latin typeface="Cambria Math" panose="02040503050406030204" pitchFamily="18" charset="0"/>
                            <a:cs typeface="Times New Roman" pitchFamily="18" charset="0"/>
                          </a:rPr>
                          <m:t>𝒖</m:t>
                        </m:r>
                      </m:e>
                      <m:sub>
                        <m:r>
                          <a:rPr lang="en-SG" sz="3200" b="1" i="1" smtClean="0">
                            <a:solidFill>
                              <a:schemeClr val="tx1"/>
                            </a:solidFill>
                            <a:latin typeface="Cambria Math" panose="02040503050406030204" pitchFamily="18" charset="0"/>
                            <a:cs typeface="Times New Roman" pitchFamily="18" charset="0"/>
                          </a:rPr>
                          <m:t>𝟏</m:t>
                        </m:r>
                      </m:sub>
                    </m:sSub>
                  </m:oMath>
                </a14:m>
                <a:r>
                  <a:rPr lang="en-US" sz="3200" b="1">
                    <a:solidFill>
                      <a:schemeClr val="tx1"/>
                    </a:solidFill>
                    <a:latin typeface="Times New Roman" pitchFamily="18" charset="0"/>
                    <a:cs typeface="Times New Roman" pitchFamily="18" charset="0"/>
                  </a:rPr>
                  <a:t> và công sai d thì số hạng tổng quát </a:t>
                </a:r>
                <a14:m>
                  <m:oMath xmlns:m="http://schemas.openxmlformats.org/officeDocument/2006/math">
                    <m:sSub>
                      <m:sSubPr>
                        <m:ctrlPr>
                          <a:rPr lang="en-US" sz="3200" b="1" i="1">
                            <a:solidFill>
                              <a:schemeClr val="tx1"/>
                            </a:solidFill>
                            <a:latin typeface="Cambria Math" panose="02040503050406030204" pitchFamily="18" charset="0"/>
                            <a:cs typeface="Times New Roman" pitchFamily="18" charset="0"/>
                          </a:rPr>
                        </m:ctrlPr>
                      </m:sSubPr>
                      <m:e>
                        <m:r>
                          <a:rPr lang="en-SG" sz="3200" b="1" i="1">
                            <a:solidFill>
                              <a:schemeClr val="tx1"/>
                            </a:solidFill>
                            <a:latin typeface="Cambria Math" panose="02040503050406030204" pitchFamily="18" charset="0"/>
                            <a:cs typeface="Times New Roman" pitchFamily="18" charset="0"/>
                          </a:rPr>
                          <m:t>𝒖</m:t>
                        </m:r>
                      </m:e>
                      <m:sub>
                        <m:r>
                          <a:rPr lang="en-SG" sz="3200" b="1" i="1">
                            <a:solidFill>
                              <a:schemeClr val="tx1"/>
                            </a:solidFill>
                            <a:latin typeface="Cambria Math" panose="02040503050406030204" pitchFamily="18" charset="0"/>
                            <a:cs typeface="Times New Roman" pitchFamily="18" charset="0"/>
                          </a:rPr>
                          <m:t>𝒏</m:t>
                        </m:r>
                      </m:sub>
                    </m:sSub>
                  </m:oMath>
                </a14:m>
                <a:r>
                  <a:rPr lang="en-US" sz="3200" b="1">
                    <a:solidFill>
                      <a:schemeClr val="tx1"/>
                    </a:solidFill>
                    <a:latin typeface="Times New Roman" pitchFamily="18" charset="0"/>
                    <a:cs typeface="Times New Roman" pitchFamily="18" charset="0"/>
                  </a:rPr>
                  <a:t>=…?</a:t>
                </a:r>
                <a:endParaRPr lang="en-US" sz="3200" b="1" dirty="0">
                  <a:solidFill>
                    <a:schemeClr val="tx1"/>
                  </a:solidFill>
                  <a:latin typeface="Times New Roman" pitchFamily="18" charset="0"/>
                  <a:cs typeface="Times New Roman" pitchFamily="18" charset="0"/>
                </a:endParaRPr>
              </a:p>
            </p:txBody>
          </p:sp>
        </mc:Choice>
        <mc:Fallback xmlns="">
          <p:sp>
            <p:nvSpPr>
              <p:cNvPr id="22" name="Cloud Callout 8">
                <a:extLst>
                  <a:ext uri="{FF2B5EF4-FFF2-40B4-BE49-F238E27FC236}">
                    <a16:creationId xmlns:a16="http://schemas.microsoft.com/office/drawing/2014/main" id="{97B49C66-C95A-4F36-9FEF-2C62D418C28E}"/>
                  </a:ext>
                </a:extLst>
              </p:cNvPr>
              <p:cNvSpPr>
                <a:spLocks noRot="1" noChangeAspect="1" noMove="1" noResize="1" noEditPoints="1" noAdjustHandles="1" noChangeArrowheads="1" noChangeShapeType="1" noTextEdit="1"/>
              </p:cNvSpPr>
              <p:nvPr/>
            </p:nvSpPr>
            <p:spPr>
              <a:xfrm>
                <a:off x="135613" y="4119984"/>
                <a:ext cx="7359468" cy="2456611"/>
              </a:xfrm>
              <a:prstGeom prst="cloudCallout">
                <a:avLst/>
              </a:prstGeom>
              <a:blipFill>
                <a:blip r:embed="rId13"/>
                <a:stretch>
                  <a:fillRect/>
                </a:stretch>
              </a:blipFill>
            </p:spPr>
            <p:txBody>
              <a:bodyPr/>
              <a:lstStyle/>
              <a:p>
                <a:r>
                  <a:rPr lang="en-SG">
                    <a:noFill/>
                  </a:rPr>
                  <a:t> </a:t>
                </a:r>
              </a:p>
            </p:txBody>
          </p:sp>
        </mc:Fallback>
      </mc:AlternateContent>
      <p:sp>
        <p:nvSpPr>
          <p:cNvPr id="23" name="Arrow: Curved Up 22">
            <a:extLst>
              <a:ext uri="{FF2B5EF4-FFF2-40B4-BE49-F238E27FC236}">
                <a16:creationId xmlns:a16="http://schemas.microsoft.com/office/drawing/2014/main" id="{CE56AE45-17D0-4448-A118-3AE02E550C65}"/>
              </a:ext>
            </a:extLst>
          </p:cNvPr>
          <p:cNvSpPr/>
          <p:nvPr/>
        </p:nvSpPr>
        <p:spPr>
          <a:xfrm>
            <a:off x="8199620" y="3398558"/>
            <a:ext cx="1379095" cy="212389"/>
          </a:xfrm>
          <a:prstGeom prst="curvedUpArrow">
            <a:avLst/>
          </a:prstGeom>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G">
              <a:solidFill>
                <a:schemeClr val="tx1"/>
              </a:solidFill>
            </a:endParaRPr>
          </a:p>
        </p:txBody>
      </p:sp>
    </p:spTree>
    <p:extLst>
      <p:ext uri="{BB962C8B-B14F-4D97-AF65-F5344CB8AC3E}">
        <p14:creationId xmlns:p14="http://schemas.microsoft.com/office/powerpoint/2010/main" val="21101928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iterate type="wd">
                                    <p:tmPct val="5000"/>
                                  </p:iterate>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ppt_x"/>
                                          </p:val>
                                        </p:tav>
                                        <p:tav tm="100000">
                                          <p:val>
                                            <p:strVal val="#ppt_x"/>
                                          </p:val>
                                        </p:tav>
                                      </p:tavLst>
                                    </p:anim>
                                    <p:anim calcmode="lin" valueType="num">
                                      <p:cBhvr additive="base">
                                        <p:cTn id="2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500" fill="hold"/>
                                        <p:tgtEl>
                                          <p:spTgt spid="9"/>
                                        </p:tgtEl>
                                        <p:attrNameLst>
                                          <p:attrName>ppt_x</p:attrName>
                                        </p:attrNameLst>
                                      </p:cBhvr>
                                      <p:tavLst>
                                        <p:tav tm="0">
                                          <p:val>
                                            <p:strVal val="#ppt_x"/>
                                          </p:val>
                                        </p:tav>
                                        <p:tav tm="100000">
                                          <p:val>
                                            <p:strVal val="#ppt_x"/>
                                          </p:val>
                                        </p:tav>
                                      </p:tavLst>
                                    </p:anim>
                                    <p:anim calcmode="lin" valueType="num">
                                      <p:cBhvr additive="base">
                                        <p:cTn id="3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500" fill="hold"/>
                                        <p:tgtEl>
                                          <p:spTgt spid="11"/>
                                        </p:tgtEl>
                                        <p:attrNameLst>
                                          <p:attrName>ppt_x</p:attrName>
                                        </p:attrNameLst>
                                      </p:cBhvr>
                                      <p:tavLst>
                                        <p:tav tm="0">
                                          <p:val>
                                            <p:strVal val="#ppt_x"/>
                                          </p:val>
                                        </p:tav>
                                        <p:tav tm="100000">
                                          <p:val>
                                            <p:strVal val="#ppt_x"/>
                                          </p:val>
                                        </p:tav>
                                      </p:tavLst>
                                    </p:anim>
                                    <p:anim calcmode="lin" valueType="num">
                                      <p:cBhvr additive="base">
                                        <p:cTn id="3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500" fill="hold"/>
                                        <p:tgtEl>
                                          <p:spTgt spid="12"/>
                                        </p:tgtEl>
                                        <p:attrNameLst>
                                          <p:attrName>ppt_x</p:attrName>
                                        </p:attrNameLst>
                                      </p:cBhvr>
                                      <p:tavLst>
                                        <p:tav tm="0">
                                          <p:val>
                                            <p:strVal val="#ppt_x"/>
                                          </p:val>
                                        </p:tav>
                                        <p:tav tm="100000">
                                          <p:val>
                                            <p:strVal val="#ppt_x"/>
                                          </p:val>
                                        </p:tav>
                                      </p:tavLst>
                                    </p:anim>
                                    <p:anim calcmode="lin" valueType="num">
                                      <p:cBhvr additive="base">
                                        <p:cTn id="4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500" fill="hold"/>
                                        <p:tgtEl>
                                          <p:spTgt spid="13"/>
                                        </p:tgtEl>
                                        <p:attrNameLst>
                                          <p:attrName>ppt_x</p:attrName>
                                        </p:attrNameLst>
                                      </p:cBhvr>
                                      <p:tavLst>
                                        <p:tav tm="0">
                                          <p:val>
                                            <p:strVal val="#ppt_x"/>
                                          </p:val>
                                        </p:tav>
                                        <p:tav tm="100000">
                                          <p:val>
                                            <p:strVal val="#ppt_x"/>
                                          </p:val>
                                        </p:tav>
                                      </p:tavLst>
                                    </p:anim>
                                    <p:anim calcmode="lin" valueType="num">
                                      <p:cBhvr additive="base">
                                        <p:cTn id="4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500" fill="hold"/>
                                        <p:tgtEl>
                                          <p:spTgt spid="14"/>
                                        </p:tgtEl>
                                        <p:attrNameLst>
                                          <p:attrName>ppt_x</p:attrName>
                                        </p:attrNameLst>
                                      </p:cBhvr>
                                      <p:tavLst>
                                        <p:tav tm="0">
                                          <p:val>
                                            <p:strVal val="#ppt_x"/>
                                          </p:val>
                                        </p:tav>
                                        <p:tav tm="100000">
                                          <p:val>
                                            <p:strVal val="#ppt_x"/>
                                          </p:val>
                                        </p:tav>
                                      </p:tavLst>
                                    </p:anim>
                                    <p:anim calcmode="lin" valueType="num">
                                      <p:cBhvr additive="base">
                                        <p:cTn id="5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2" presetClass="entr" presetSubtype="8" fill="hold" grpId="0" nodeType="click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wipe(left)">
                                      <p:cBhvr>
                                        <p:cTn id="59" dur="500"/>
                                        <p:tgtEl>
                                          <p:spTgt spid="23"/>
                                        </p:tgtEl>
                                      </p:cBhvr>
                                    </p:animEffect>
                                  </p:childTnLst>
                                </p:cTn>
                              </p:par>
                            </p:childTnLst>
                          </p:cTn>
                        </p:par>
                      </p:childTnLst>
                    </p:cTn>
                  </p:par>
                  <p:par>
                    <p:cTn id="60" fill="hold">
                      <p:stCondLst>
                        <p:cond delay="indefinite"/>
                      </p:stCondLst>
                      <p:childTnLst>
                        <p:par>
                          <p:cTn id="61" fill="hold">
                            <p:stCondLst>
                              <p:cond delay="0"/>
                            </p:stCondLst>
                            <p:childTnLst>
                              <p:par>
                                <p:cTn id="62" presetID="42" presetClass="exit" presetSubtype="0" fill="hold" grpId="1" nodeType="clickEffect">
                                  <p:stCondLst>
                                    <p:cond delay="0"/>
                                  </p:stCondLst>
                                  <p:childTnLst>
                                    <p:animEffect transition="out" filter="fade">
                                      <p:cBhvr>
                                        <p:cTn id="63" dur="250"/>
                                        <p:tgtEl>
                                          <p:spTgt spid="23"/>
                                        </p:tgtEl>
                                      </p:cBhvr>
                                    </p:animEffect>
                                    <p:anim calcmode="lin" valueType="num">
                                      <p:cBhvr>
                                        <p:cTn id="64" dur="250"/>
                                        <p:tgtEl>
                                          <p:spTgt spid="23"/>
                                        </p:tgtEl>
                                        <p:attrNameLst>
                                          <p:attrName>ppt_x</p:attrName>
                                        </p:attrNameLst>
                                      </p:cBhvr>
                                      <p:tavLst>
                                        <p:tav tm="0">
                                          <p:val>
                                            <p:strVal val="ppt_x"/>
                                          </p:val>
                                        </p:tav>
                                        <p:tav tm="100000">
                                          <p:val>
                                            <p:strVal val="ppt_x"/>
                                          </p:val>
                                        </p:tav>
                                      </p:tavLst>
                                    </p:anim>
                                    <p:anim calcmode="lin" valueType="num">
                                      <p:cBhvr>
                                        <p:cTn id="65" dur="250"/>
                                        <p:tgtEl>
                                          <p:spTgt spid="23"/>
                                        </p:tgtEl>
                                        <p:attrNameLst>
                                          <p:attrName>ppt_y</p:attrName>
                                        </p:attrNameLst>
                                      </p:cBhvr>
                                      <p:tavLst>
                                        <p:tav tm="0">
                                          <p:val>
                                            <p:strVal val="ppt_y"/>
                                          </p:val>
                                        </p:tav>
                                        <p:tav tm="100000">
                                          <p:val>
                                            <p:strVal val="ppt_y+.1"/>
                                          </p:val>
                                        </p:tav>
                                      </p:tavLst>
                                    </p:anim>
                                    <p:set>
                                      <p:cBhvr>
                                        <p:cTn id="66" dur="1" fill="hold">
                                          <p:stCondLst>
                                            <p:cond delay="249"/>
                                          </p:stCondLst>
                                        </p:cTn>
                                        <p:tgtEl>
                                          <p:spTgt spid="23"/>
                                        </p:tgtEl>
                                        <p:attrNameLst>
                                          <p:attrName>style.visibility</p:attrName>
                                        </p:attrNameLst>
                                      </p:cBhvr>
                                      <p:to>
                                        <p:strVal val="hidden"/>
                                      </p:to>
                                    </p:set>
                                  </p:childTnLst>
                                </p:cTn>
                              </p:par>
                            </p:childTnLst>
                          </p:cTn>
                        </p:par>
                      </p:childTnLst>
                    </p:cTn>
                  </p:par>
                  <p:par>
                    <p:cTn id="67" fill="hold">
                      <p:stCondLst>
                        <p:cond delay="indefinite"/>
                      </p:stCondLst>
                      <p:childTnLst>
                        <p:par>
                          <p:cTn id="68" fill="hold">
                            <p:stCondLst>
                              <p:cond delay="0"/>
                            </p:stCondLst>
                            <p:childTnLst>
                              <p:par>
                                <p:cTn id="69" presetID="22" presetClass="entr" presetSubtype="8" fill="hold" grpId="0" nodeType="clickEffect">
                                  <p:stCondLst>
                                    <p:cond delay="0"/>
                                  </p:stCondLst>
                                  <p:childTnLst>
                                    <p:set>
                                      <p:cBhvr>
                                        <p:cTn id="70" dur="1" fill="hold">
                                          <p:stCondLst>
                                            <p:cond delay="0"/>
                                          </p:stCondLst>
                                        </p:cTn>
                                        <p:tgtEl>
                                          <p:spTgt spid="20"/>
                                        </p:tgtEl>
                                        <p:attrNameLst>
                                          <p:attrName>style.visibility</p:attrName>
                                        </p:attrNameLst>
                                      </p:cBhvr>
                                      <p:to>
                                        <p:strVal val="visible"/>
                                      </p:to>
                                    </p:set>
                                    <p:animEffect transition="in" filter="wipe(left)">
                                      <p:cBhvr>
                                        <p:cTn id="71" dur="500"/>
                                        <p:tgtEl>
                                          <p:spTgt spid="20"/>
                                        </p:tgtEl>
                                      </p:cBhvr>
                                    </p:animEffect>
                                  </p:childTnLst>
                                </p:cTn>
                              </p:par>
                            </p:childTnLst>
                          </p:cTn>
                        </p:par>
                      </p:childTnLst>
                    </p:cTn>
                  </p:par>
                  <p:par>
                    <p:cTn id="72" fill="hold">
                      <p:stCondLst>
                        <p:cond delay="indefinite"/>
                      </p:stCondLst>
                      <p:childTnLst>
                        <p:par>
                          <p:cTn id="73" fill="hold">
                            <p:stCondLst>
                              <p:cond delay="0"/>
                            </p:stCondLst>
                            <p:childTnLst>
                              <p:par>
                                <p:cTn id="74" presetID="42" presetClass="exit" presetSubtype="0" fill="hold" grpId="1" nodeType="clickEffect">
                                  <p:stCondLst>
                                    <p:cond delay="0"/>
                                  </p:stCondLst>
                                  <p:childTnLst>
                                    <p:animEffect transition="out" filter="fade">
                                      <p:cBhvr>
                                        <p:cTn id="75" dur="250"/>
                                        <p:tgtEl>
                                          <p:spTgt spid="20"/>
                                        </p:tgtEl>
                                      </p:cBhvr>
                                    </p:animEffect>
                                    <p:anim calcmode="lin" valueType="num">
                                      <p:cBhvr>
                                        <p:cTn id="76" dur="250"/>
                                        <p:tgtEl>
                                          <p:spTgt spid="20"/>
                                        </p:tgtEl>
                                        <p:attrNameLst>
                                          <p:attrName>ppt_x</p:attrName>
                                        </p:attrNameLst>
                                      </p:cBhvr>
                                      <p:tavLst>
                                        <p:tav tm="0">
                                          <p:val>
                                            <p:strVal val="ppt_x"/>
                                          </p:val>
                                        </p:tav>
                                        <p:tav tm="100000">
                                          <p:val>
                                            <p:strVal val="ppt_x"/>
                                          </p:val>
                                        </p:tav>
                                      </p:tavLst>
                                    </p:anim>
                                    <p:anim calcmode="lin" valueType="num">
                                      <p:cBhvr>
                                        <p:cTn id="77" dur="250"/>
                                        <p:tgtEl>
                                          <p:spTgt spid="20"/>
                                        </p:tgtEl>
                                        <p:attrNameLst>
                                          <p:attrName>ppt_y</p:attrName>
                                        </p:attrNameLst>
                                      </p:cBhvr>
                                      <p:tavLst>
                                        <p:tav tm="0">
                                          <p:val>
                                            <p:strVal val="ppt_y"/>
                                          </p:val>
                                        </p:tav>
                                        <p:tav tm="100000">
                                          <p:val>
                                            <p:strVal val="ppt_y+.1"/>
                                          </p:val>
                                        </p:tav>
                                      </p:tavLst>
                                    </p:anim>
                                    <p:set>
                                      <p:cBhvr>
                                        <p:cTn id="78" dur="1" fill="hold">
                                          <p:stCondLst>
                                            <p:cond delay="249"/>
                                          </p:stCondLst>
                                        </p:cTn>
                                        <p:tgtEl>
                                          <p:spTgt spid="20"/>
                                        </p:tgtEl>
                                        <p:attrNameLst>
                                          <p:attrName>style.visibility</p:attrName>
                                        </p:attrNameLst>
                                      </p:cBhvr>
                                      <p:to>
                                        <p:strVal val="hidden"/>
                                      </p:to>
                                    </p:set>
                                  </p:childTnLst>
                                </p:cTn>
                              </p:par>
                            </p:childTnLst>
                          </p:cTn>
                        </p:par>
                      </p:childTnLst>
                    </p:cTn>
                  </p:par>
                  <p:par>
                    <p:cTn id="79" fill="hold">
                      <p:stCondLst>
                        <p:cond delay="indefinite"/>
                      </p:stCondLst>
                      <p:childTnLst>
                        <p:par>
                          <p:cTn id="80" fill="hold">
                            <p:stCondLst>
                              <p:cond delay="0"/>
                            </p:stCondLst>
                            <p:childTnLst>
                              <p:par>
                                <p:cTn id="81" presetID="2" presetClass="entr" presetSubtype="4" fill="hold" grpId="0" nodeType="clickEffect">
                                  <p:stCondLst>
                                    <p:cond delay="0"/>
                                  </p:stCondLst>
                                  <p:childTnLst>
                                    <p:set>
                                      <p:cBhvr>
                                        <p:cTn id="82" dur="1" fill="hold">
                                          <p:stCondLst>
                                            <p:cond delay="0"/>
                                          </p:stCondLst>
                                        </p:cTn>
                                        <p:tgtEl>
                                          <p:spTgt spid="21"/>
                                        </p:tgtEl>
                                        <p:attrNameLst>
                                          <p:attrName>style.visibility</p:attrName>
                                        </p:attrNameLst>
                                      </p:cBhvr>
                                      <p:to>
                                        <p:strVal val="visible"/>
                                      </p:to>
                                    </p:set>
                                    <p:anim calcmode="lin" valueType="num">
                                      <p:cBhvr additive="base">
                                        <p:cTn id="83" dur="500" fill="hold"/>
                                        <p:tgtEl>
                                          <p:spTgt spid="21"/>
                                        </p:tgtEl>
                                        <p:attrNameLst>
                                          <p:attrName>ppt_x</p:attrName>
                                        </p:attrNameLst>
                                      </p:cBhvr>
                                      <p:tavLst>
                                        <p:tav tm="0">
                                          <p:val>
                                            <p:strVal val="#ppt_x"/>
                                          </p:val>
                                        </p:tav>
                                        <p:tav tm="100000">
                                          <p:val>
                                            <p:strVal val="#ppt_x"/>
                                          </p:val>
                                        </p:tav>
                                      </p:tavLst>
                                    </p:anim>
                                    <p:anim calcmode="lin" valueType="num">
                                      <p:cBhvr additive="base">
                                        <p:cTn id="84"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2" presetClass="entr" presetSubtype="4" fill="hold" grpId="0" nodeType="clickEffect">
                                  <p:stCondLst>
                                    <p:cond delay="0"/>
                                  </p:stCondLst>
                                  <p:childTnLst>
                                    <p:set>
                                      <p:cBhvr>
                                        <p:cTn id="88" dur="1" fill="hold">
                                          <p:stCondLst>
                                            <p:cond delay="0"/>
                                          </p:stCondLst>
                                        </p:cTn>
                                        <p:tgtEl>
                                          <p:spTgt spid="3"/>
                                        </p:tgtEl>
                                        <p:attrNameLst>
                                          <p:attrName>style.visibility</p:attrName>
                                        </p:attrNameLst>
                                      </p:cBhvr>
                                      <p:to>
                                        <p:strVal val="visible"/>
                                      </p:to>
                                    </p:set>
                                    <p:anim calcmode="lin" valueType="num">
                                      <p:cBhvr additive="base">
                                        <p:cTn id="89" dur="500" fill="hold"/>
                                        <p:tgtEl>
                                          <p:spTgt spid="3"/>
                                        </p:tgtEl>
                                        <p:attrNameLst>
                                          <p:attrName>ppt_x</p:attrName>
                                        </p:attrNameLst>
                                      </p:cBhvr>
                                      <p:tavLst>
                                        <p:tav tm="0">
                                          <p:val>
                                            <p:strVal val="#ppt_x"/>
                                          </p:val>
                                        </p:tav>
                                        <p:tav tm="100000">
                                          <p:val>
                                            <p:strVal val="#ppt_x"/>
                                          </p:val>
                                        </p:tav>
                                      </p:tavLst>
                                    </p:anim>
                                    <p:anim calcmode="lin" valueType="num">
                                      <p:cBhvr additive="base">
                                        <p:cTn id="9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1" fill="hold">
                      <p:stCondLst>
                        <p:cond delay="indefinite"/>
                      </p:stCondLst>
                      <p:childTnLst>
                        <p:par>
                          <p:cTn id="92" fill="hold">
                            <p:stCondLst>
                              <p:cond delay="0"/>
                            </p:stCondLst>
                            <p:childTnLst>
                              <p:par>
                                <p:cTn id="93" presetID="2" presetClass="entr" presetSubtype="4" fill="hold" grpId="0" nodeType="clickEffect">
                                  <p:stCondLst>
                                    <p:cond delay="0"/>
                                  </p:stCondLst>
                                  <p:childTnLst>
                                    <p:set>
                                      <p:cBhvr>
                                        <p:cTn id="94" dur="1" fill="hold">
                                          <p:stCondLst>
                                            <p:cond delay="0"/>
                                          </p:stCondLst>
                                        </p:cTn>
                                        <p:tgtEl>
                                          <p:spTgt spid="17"/>
                                        </p:tgtEl>
                                        <p:attrNameLst>
                                          <p:attrName>style.visibility</p:attrName>
                                        </p:attrNameLst>
                                      </p:cBhvr>
                                      <p:to>
                                        <p:strVal val="visible"/>
                                      </p:to>
                                    </p:set>
                                    <p:anim calcmode="lin" valueType="num">
                                      <p:cBhvr additive="base">
                                        <p:cTn id="95" dur="500" fill="hold"/>
                                        <p:tgtEl>
                                          <p:spTgt spid="17"/>
                                        </p:tgtEl>
                                        <p:attrNameLst>
                                          <p:attrName>ppt_x</p:attrName>
                                        </p:attrNameLst>
                                      </p:cBhvr>
                                      <p:tavLst>
                                        <p:tav tm="0">
                                          <p:val>
                                            <p:strVal val="#ppt_x"/>
                                          </p:val>
                                        </p:tav>
                                        <p:tav tm="100000">
                                          <p:val>
                                            <p:strVal val="#ppt_x"/>
                                          </p:val>
                                        </p:tav>
                                      </p:tavLst>
                                    </p:anim>
                                    <p:anim calcmode="lin" valueType="num">
                                      <p:cBhvr additive="base">
                                        <p:cTn id="9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97" fill="hold">
                      <p:stCondLst>
                        <p:cond delay="indefinite"/>
                      </p:stCondLst>
                      <p:childTnLst>
                        <p:par>
                          <p:cTn id="98" fill="hold">
                            <p:stCondLst>
                              <p:cond delay="0"/>
                            </p:stCondLst>
                            <p:childTnLst>
                              <p:par>
                                <p:cTn id="99" presetID="2" presetClass="entr" presetSubtype="4" fill="hold" grpId="0" nodeType="clickEffect">
                                  <p:stCondLst>
                                    <p:cond delay="0"/>
                                  </p:stCondLst>
                                  <p:childTnLst>
                                    <p:set>
                                      <p:cBhvr>
                                        <p:cTn id="100" dur="1" fill="hold">
                                          <p:stCondLst>
                                            <p:cond delay="0"/>
                                          </p:stCondLst>
                                        </p:cTn>
                                        <p:tgtEl>
                                          <p:spTgt spid="22"/>
                                        </p:tgtEl>
                                        <p:attrNameLst>
                                          <p:attrName>style.visibility</p:attrName>
                                        </p:attrNameLst>
                                      </p:cBhvr>
                                      <p:to>
                                        <p:strVal val="visible"/>
                                      </p:to>
                                    </p:set>
                                    <p:anim calcmode="lin" valueType="num">
                                      <p:cBhvr additive="base">
                                        <p:cTn id="101" dur="250" fill="hold"/>
                                        <p:tgtEl>
                                          <p:spTgt spid="22"/>
                                        </p:tgtEl>
                                        <p:attrNameLst>
                                          <p:attrName>ppt_x</p:attrName>
                                        </p:attrNameLst>
                                      </p:cBhvr>
                                      <p:tavLst>
                                        <p:tav tm="0">
                                          <p:val>
                                            <p:strVal val="#ppt_x"/>
                                          </p:val>
                                        </p:tav>
                                        <p:tav tm="100000">
                                          <p:val>
                                            <p:strVal val="#ppt_x"/>
                                          </p:val>
                                        </p:tav>
                                      </p:tavLst>
                                    </p:anim>
                                    <p:anim calcmode="lin" valueType="num">
                                      <p:cBhvr additive="base">
                                        <p:cTn id="102" dur="25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10" grpId="0"/>
      <p:bldP spid="7" grpId="0"/>
      <p:bldP spid="9" grpId="0"/>
      <p:bldP spid="11" grpId="0"/>
      <p:bldP spid="12" grpId="0"/>
      <p:bldP spid="13" grpId="0"/>
      <p:bldP spid="14" grpId="0"/>
      <p:bldP spid="17" grpId="0"/>
      <p:bldP spid="20" grpId="0" animBg="1"/>
      <p:bldP spid="20" grpId="1" animBg="1"/>
      <p:bldP spid="21" grpId="0"/>
      <p:bldP spid="22" grpId="0" animBg="1"/>
      <p:bldP spid="23" grpId="0" animBg="1"/>
      <p:bldP spid="23"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56190" y="14288"/>
            <a:ext cx="8839200" cy="53340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rgbClr val="FF0000"/>
                </a:solidFill>
                <a:latin typeface="Times New Roman" pitchFamily="18" charset="0"/>
                <a:cs typeface="Times New Roman" pitchFamily="18" charset="0"/>
              </a:rPr>
              <a:t>II. SỐ HẠNG TỔNG QUÁT</a:t>
            </a:r>
          </a:p>
        </p:txBody>
      </p:sp>
      <p:sp>
        <p:nvSpPr>
          <p:cNvPr id="10" name="Rectangle 9"/>
          <p:cNvSpPr/>
          <p:nvPr/>
        </p:nvSpPr>
        <p:spPr>
          <a:xfrm>
            <a:off x="682171" y="1016000"/>
            <a:ext cx="10871200" cy="22642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fr-FR" sz="3200" b="1" dirty="0">
              <a:solidFill>
                <a:schemeClr val="tx1"/>
              </a:solidFill>
              <a:latin typeface="Times New Roman" pitchFamily="18" charset="0"/>
              <a:ea typeface="Times New Roman"/>
              <a:cs typeface="Times New Roman" pitchFamily="18" charset="0"/>
            </a:endParaRPr>
          </a:p>
        </p:txBody>
      </p:sp>
      <mc:AlternateContent xmlns:mc="http://schemas.openxmlformats.org/markup-compatibility/2006" xmlns:a14="http://schemas.microsoft.com/office/drawing/2010/main">
        <mc:Choice Requires="a14">
          <p:sp>
            <p:nvSpPr>
              <p:cNvPr id="3" name="Rectangle 2"/>
              <p:cNvSpPr/>
              <p:nvPr/>
            </p:nvSpPr>
            <p:spPr>
              <a:xfrm>
                <a:off x="109537" y="609600"/>
                <a:ext cx="11972925" cy="7016664"/>
              </a:xfrm>
              <a:prstGeom prst="rect">
                <a:avLst/>
              </a:prstGeom>
            </p:spPr>
            <p:txBody>
              <a:bodyPr wrap="square">
                <a:spAutoFit/>
              </a:bodyPr>
              <a:lstStyle/>
              <a:p>
                <a:pPr algn="just">
                  <a:lnSpc>
                    <a:spcPct val="107000"/>
                  </a:lnSpc>
                  <a:spcBef>
                    <a:spcPts val="600"/>
                  </a:spcBef>
                  <a:spcAft>
                    <a:spcPts val="0"/>
                  </a:spcAft>
                </a:pPr>
                <a:r>
                  <a:rPr lang="en-US"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ĐỊNH LÍ 1: </a:t>
                </a:r>
              </a:p>
              <a:p>
                <a:pPr indent="808038"/>
                <a:r>
                  <a:rPr lang="en-US" sz="2800">
                    <a:solidFill>
                      <a:schemeClr val="tx1"/>
                    </a:solidFill>
                    <a:latin typeface="Times New Roman" panose="02020603050405020304" pitchFamily="18" charset="0"/>
                    <a:cs typeface="Times New Roman" panose="02020603050405020304" pitchFamily="18" charset="0"/>
                  </a:rPr>
                  <a:t>Nếu </a:t>
                </a:r>
                <a:r>
                  <a:rPr lang="en-US" sz="2800" dirty="0" err="1">
                    <a:solidFill>
                      <a:schemeClr val="tx1"/>
                    </a:solidFill>
                    <a:latin typeface="Times New Roman" panose="02020603050405020304" pitchFamily="18" charset="0"/>
                    <a:cs typeface="Times New Roman" panose="02020603050405020304" pitchFamily="18" charset="0"/>
                  </a:rPr>
                  <a:t>cấp</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số</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cộng</a:t>
                </a:r>
                <a:r>
                  <a:rPr lang="en-US" sz="2800" dirty="0">
                    <a:solidFill>
                      <a:schemeClr val="tx1"/>
                    </a:solidFill>
                    <a:latin typeface="Times New Roman" panose="02020603050405020304" pitchFamily="18" charset="0"/>
                    <a:cs typeface="Times New Roman" panose="02020603050405020304" pitchFamily="18" charset="0"/>
                  </a:rPr>
                  <a:t> </a:t>
                </a:r>
                <a14:m>
                  <m:oMath xmlns:m="http://schemas.openxmlformats.org/officeDocument/2006/math">
                    <m:d>
                      <m:dPr>
                        <m:ctrlPr>
                          <a:rPr lang="en-US" sz="2800" i="1" smtClean="0">
                            <a:solidFill>
                              <a:schemeClr val="tx1"/>
                            </a:solidFill>
                            <a:latin typeface="Cambria Math" panose="02040503050406030204" pitchFamily="18" charset="0"/>
                            <a:cs typeface="Times New Roman" panose="02020603050405020304" pitchFamily="18" charset="0"/>
                          </a:rPr>
                        </m:ctrlPr>
                      </m:dPr>
                      <m:e>
                        <m:sSub>
                          <m:sSubPr>
                            <m:ctrlPr>
                              <a:rPr lang="en-US" sz="2800" i="1" smtClean="0">
                                <a:solidFill>
                                  <a:schemeClr val="tx1"/>
                                </a:solidFill>
                                <a:latin typeface="Cambria Math" panose="02040503050406030204" pitchFamily="18" charset="0"/>
                                <a:cs typeface="Times New Roman" panose="02020603050405020304" pitchFamily="18" charset="0"/>
                              </a:rPr>
                            </m:ctrlPr>
                          </m:sSubPr>
                          <m:e>
                            <m:r>
                              <a:rPr lang="en-US" sz="2800" b="0" i="1" smtClean="0">
                                <a:solidFill>
                                  <a:schemeClr val="tx1"/>
                                </a:solidFill>
                                <a:latin typeface="Cambria Math" panose="02040503050406030204" pitchFamily="18" charset="0"/>
                                <a:cs typeface="Times New Roman" panose="02020603050405020304" pitchFamily="18" charset="0"/>
                              </a:rPr>
                              <m:t>𝑢</m:t>
                            </m:r>
                          </m:e>
                          <m:sub>
                            <m:r>
                              <a:rPr lang="en-US" sz="2800" b="0" i="1" smtClean="0">
                                <a:solidFill>
                                  <a:schemeClr val="tx1"/>
                                </a:solidFill>
                                <a:latin typeface="Cambria Math" panose="02040503050406030204" pitchFamily="18" charset="0"/>
                                <a:cs typeface="Times New Roman" panose="02020603050405020304" pitchFamily="18" charset="0"/>
                              </a:rPr>
                              <m:t>𝑛</m:t>
                            </m:r>
                          </m:sub>
                        </m:sSub>
                      </m:e>
                    </m:d>
                  </m:oMath>
                </a14:m>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hạng </a:t>
                </a:r>
                <a:r>
                  <a:rPr lang="en-US" sz="2800" dirty="0" err="1">
                    <a:solidFill>
                      <a:schemeClr val="tx1"/>
                    </a:solidFill>
                    <a:latin typeface="Times New Roman" panose="02020603050405020304" pitchFamily="18" charset="0"/>
                    <a:cs typeface="Times New Roman" panose="02020603050405020304" pitchFamily="18" charset="0"/>
                  </a:rPr>
                  <a:t>đầu</a:t>
                </a:r>
                <a:r>
                  <a:rPr lang="en-US" sz="2800" dirty="0">
                    <a:solidFill>
                      <a:schemeClr val="tx1"/>
                    </a:solidFill>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800" i="1" smtClean="0">
                            <a:solidFill>
                              <a:schemeClr val="tx1"/>
                            </a:solidFill>
                            <a:latin typeface="Cambria Math" panose="02040503050406030204" pitchFamily="18" charset="0"/>
                            <a:cs typeface="Times New Roman" panose="02020603050405020304" pitchFamily="18" charset="0"/>
                          </a:rPr>
                        </m:ctrlPr>
                      </m:sSubPr>
                      <m:e>
                        <m:r>
                          <a:rPr lang="en-US" sz="2800" b="0" i="1" smtClean="0">
                            <a:solidFill>
                              <a:schemeClr val="tx1"/>
                            </a:solidFill>
                            <a:latin typeface="Cambria Math" panose="02040503050406030204" pitchFamily="18" charset="0"/>
                            <a:cs typeface="Times New Roman" panose="02020603050405020304" pitchFamily="18" charset="0"/>
                          </a:rPr>
                          <m:t>𝑢</m:t>
                        </m:r>
                      </m:e>
                      <m:sub>
                        <m:r>
                          <a:rPr lang="en-US" sz="2800" b="0" i="1" smtClean="0">
                            <a:solidFill>
                              <a:schemeClr val="tx1"/>
                            </a:solidFill>
                            <a:latin typeface="Cambria Math" panose="02040503050406030204" pitchFamily="18" charset="0"/>
                            <a:cs typeface="Times New Roman" panose="02020603050405020304" pitchFamily="18" charset="0"/>
                          </a:rPr>
                          <m:t>1</m:t>
                        </m:r>
                      </m:sub>
                    </m:sSub>
                  </m:oMath>
                </a14:m>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và</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công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sai</a:t>
                </a:r>
                <a:r>
                  <a:rPr lang="en-US" sz="2800" dirty="0">
                    <a:solidFill>
                      <a:schemeClr val="tx1"/>
                    </a:solidFill>
                    <a:latin typeface="Times New Roman" panose="02020603050405020304" pitchFamily="18" charset="0"/>
                    <a:cs typeface="Times New Roman" panose="02020603050405020304" pitchFamily="18" charset="0"/>
                  </a:rPr>
                  <a:t> </a:t>
                </a:r>
                <a:r>
                  <a:rPr lang="en-US" sz="2800" i="1" dirty="0">
                    <a:solidFill>
                      <a:schemeClr val="tx1"/>
                    </a:solidFill>
                    <a:latin typeface="Times New Roman" panose="02020603050405020304" pitchFamily="18" charset="0"/>
                    <a:cs typeface="Times New Roman" panose="02020603050405020304" pitchFamily="18" charset="0"/>
                  </a:rPr>
                  <a:t>d</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thì</a:t>
                </a:r>
                <a:r>
                  <a:rPr lang="en-US" sz="2800" dirty="0">
                    <a:latin typeface="Times New Roman" panose="02020603050405020304" pitchFamily="18" charset="0"/>
                    <a:cs typeface="Times New Roman" panose="02020603050405020304" pitchFamily="18" charset="0"/>
                  </a:rPr>
                  <a:t> </a:t>
                </a:r>
                <a:r>
                  <a:rPr lang="en-US" sz="2800" dirty="0">
                    <a:solidFill>
                      <a:srgbClr val="FF0000"/>
                    </a:solidFill>
                    <a:latin typeface="Times New Roman" panose="02020603050405020304" pitchFamily="18" charset="0"/>
                    <a:cs typeface="Times New Roman" panose="02020603050405020304" pitchFamily="18" charset="0"/>
                  </a:rPr>
                  <a:t>số </a:t>
                </a:r>
                <a:r>
                  <a:rPr lang="en-US" sz="2800" dirty="0" err="1">
                    <a:solidFill>
                      <a:srgbClr val="FF0000"/>
                    </a:solidFill>
                    <a:latin typeface="Times New Roman" panose="02020603050405020304" pitchFamily="18" charset="0"/>
                    <a:cs typeface="Times New Roman" panose="02020603050405020304" pitchFamily="18" charset="0"/>
                  </a:rPr>
                  <a:t>hạng</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tổng</a:t>
                </a:r>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solidFill>
                      <a:srgbClr val="FF0000"/>
                    </a:solidFill>
                    <a:latin typeface="Times New Roman" panose="02020603050405020304" pitchFamily="18" charset="0"/>
                    <a:cs typeface="Times New Roman" panose="02020603050405020304" pitchFamily="18" charset="0"/>
                  </a:rPr>
                  <a:t>quát</a:t>
                </a:r>
                <a:r>
                  <a:rPr lang="en-US" sz="2800" dirty="0">
                    <a:solidFill>
                      <a:srgbClr val="FF0000"/>
                    </a:solidFill>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800" i="1" smtClean="0">
                            <a:solidFill>
                              <a:srgbClr val="FF0000"/>
                            </a:solidFill>
                            <a:latin typeface="Cambria Math" panose="02040503050406030204" pitchFamily="18" charset="0"/>
                            <a:cs typeface="Times New Roman" panose="02020603050405020304" pitchFamily="18" charset="0"/>
                          </a:rPr>
                        </m:ctrlPr>
                      </m:sSubPr>
                      <m:e>
                        <m:r>
                          <a:rPr lang="en-US" sz="2800" b="0" i="1" smtClean="0">
                            <a:solidFill>
                              <a:srgbClr val="FF0000"/>
                            </a:solidFill>
                            <a:latin typeface="Cambria Math" panose="02040503050406030204" pitchFamily="18" charset="0"/>
                            <a:cs typeface="Times New Roman" panose="02020603050405020304" pitchFamily="18" charset="0"/>
                          </a:rPr>
                          <m:t>𝑢</m:t>
                        </m:r>
                      </m:e>
                      <m:sub>
                        <m:r>
                          <a:rPr lang="en-US" sz="2800" b="0" i="1" smtClean="0">
                            <a:solidFill>
                              <a:srgbClr val="FF0000"/>
                            </a:solidFill>
                            <a:latin typeface="Cambria Math" panose="02040503050406030204" pitchFamily="18" charset="0"/>
                            <a:cs typeface="Times New Roman" panose="02020603050405020304" pitchFamily="18" charset="0"/>
                          </a:rPr>
                          <m:t>𝑛</m:t>
                        </m:r>
                      </m:sub>
                    </m:sSub>
                  </m:oMath>
                </a14:m>
                <a:r>
                  <a:rPr lang="en-US" sz="2800" dirty="0">
                    <a:solidFill>
                      <a:srgbClr val="FF0000"/>
                    </a:solidFill>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được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định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bởi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thức</a:t>
                </a:r>
                <a:r>
                  <a:rPr lang="en-US" sz="2800" dirty="0">
                    <a:latin typeface="Times New Roman" panose="02020603050405020304" pitchFamily="18" charset="0"/>
                    <a:cs typeface="Times New Roman" panose="02020603050405020304" pitchFamily="18" charset="0"/>
                  </a:rPr>
                  <a:t>: </a:t>
                </a:r>
              </a:p>
              <a:p>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a:p>
                <a:r>
                  <a:rPr lang="en-US" sz="2800">
                    <a:latin typeface="Times New Roman" panose="02020603050405020304" pitchFamily="18" charset="0"/>
                    <a:cs typeface="Times New Roman" panose="02020603050405020304" pitchFamily="18" charset="0"/>
                  </a:rPr>
                  <a:t> </a:t>
                </a:r>
                <a:r>
                  <a:rPr lang="en-US" sz="2800" b="1">
                    <a:solidFill>
                      <a:srgbClr val="FF0000"/>
                    </a:solidFill>
                    <a:latin typeface="Times New Roman" panose="02020603050405020304" pitchFamily="18" charset="0"/>
                    <a:cs typeface="Times New Roman" panose="02020603050405020304" pitchFamily="18" charset="0"/>
                  </a:rPr>
                  <a:t>Ví dụ 2:  </a:t>
                </a:r>
                <a:r>
                  <a:rPr lang="en-US" sz="2800" b="1" dirty="0">
                    <a:solidFill>
                      <a:schemeClr val="tx1"/>
                    </a:solidFill>
                    <a:latin typeface="Times New Roman" panose="02020603050405020304" pitchFamily="18" charset="0"/>
                    <a:cs typeface="Times New Roman" panose="02020603050405020304" pitchFamily="18" charset="0"/>
                  </a:rPr>
                  <a:t>Cho </a:t>
                </a:r>
                <a:r>
                  <a:rPr lang="en-US" sz="2800" b="1" dirty="0" err="1">
                    <a:solidFill>
                      <a:schemeClr val="tx1"/>
                    </a:solidFill>
                    <a:latin typeface="Times New Roman" panose="02020603050405020304" pitchFamily="18" charset="0"/>
                    <a:cs typeface="Times New Roman" panose="02020603050405020304" pitchFamily="18" charset="0"/>
                  </a:rPr>
                  <a:t>cấp</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số</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cộng</a:t>
                </a:r>
                <a:r>
                  <a:rPr lang="en-US" sz="2800" b="1" dirty="0">
                    <a:solidFill>
                      <a:schemeClr val="tx1"/>
                    </a:solidFill>
                    <a:latin typeface="Times New Roman" panose="02020603050405020304" pitchFamily="18" charset="0"/>
                    <a:cs typeface="Times New Roman" panose="02020603050405020304" pitchFamily="18" charset="0"/>
                  </a:rPr>
                  <a:t> </a:t>
                </a:r>
                <a14:m>
                  <m:oMath xmlns:m="http://schemas.openxmlformats.org/officeDocument/2006/math">
                    <m:d>
                      <m:dPr>
                        <m:ctrlPr>
                          <a:rPr lang="en-US" sz="2800" b="1" i="1" smtClean="0">
                            <a:solidFill>
                              <a:schemeClr val="tx1"/>
                            </a:solidFill>
                            <a:latin typeface="Cambria Math" panose="02040503050406030204" pitchFamily="18" charset="0"/>
                            <a:cs typeface="Times New Roman" panose="02020603050405020304" pitchFamily="18" charset="0"/>
                          </a:rPr>
                        </m:ctrlPr>
                      </m:dPr>
                      <m:e>
                        <m:sSub>
                          <m:sSubPr>
                            <m:ctrlPr>
                              <a:rPr lang="en-US" sz="2800" b="1" i="1" smtClean="0">
                                <a:solidFill>
                                  <a:schemeClr val="tx1"/>
                                </a:solidFill>
                                <a:latin typeface="Cambria Math" panose="02040503050406030204" pitchFamily="18" charset="0"/>
                                <a:cs typeface="Times New Roman" panose="02020603050405020304" pitchFamily="18" charset="0"/>
                              </a:rPr>
                            </m:ctrlPr>
                          </m:sSubPr>
                          <m:e>
                            <m:r>
                              <a:rPr lang="en-US" sz="2800" b="1" i="1" smtClean="0">
                                <a:solidFill>
                                  <a:schemeClr val="tx1"/>
                                </a:solidFill>
                                <a:latin typeface="Cambria Math" panose="02040503050406030204" pitchFamily="18" charset="0"/>
                                <a:cs typeface="Times New Roman" panose="02020603050405020304" pitchFamily="18" charset="0"/>
                              </a:rPr>
                              <m:t>𝒖</m:t>
                            </m:r>
                          </m:e>
                          <m:sub>
                            <m:r>
                              <a:rPr lang="en-US" sz="2800" b="1" i="1" smtClean="0">
                                <a:solidFill>
                                  <a:schemeClr val="tx1"/>
                                </a:solidFill>
                                <a:latin typeface="Cambria Math" panose="02040503050406030204" pitchFamily="18" charset="0"/>
                                <a:cs typeface="Times New Roman" panose="02020603050405020304" pitchFamily="18" charset="0"/>
                              </a:rPr>
                              <m:t>𝒏</m:t>
                            </m:r>
                          </m:sub>
                        </m:sSub>
                      </m:e>
                    </m:d>
                  </m:oMath>
                </a14:m>
                <a:r>
                  <a:rPr lang="en-US" sz="2800" b="1" dirty="0">
                    <a:solidFill>
                      <a:schemeClr val="tx1"/>
                    </a:solidFill>
                    <a:latin typeface="Times New Roman" panose="02020603050405020304" pitchFamily="18" charset="0"/>
                    <a:cs typeface="Times New Roman" panose="02020603050405020304" pitchFamily="18" charset="0"/>
                  </a:rPr>
                  <a:t>, biết </a:t>
                </a:r>
                <a14:m>
                  <m:oMath xmlns:m="http://schemas.openxmlformats.org/officeDocument/2006/math">
                    <m:sSub>
                      <m:sSubPr>
                        <m:ctrlPr>
                          <a:rPr lang="en-US" sz="2800" b="1" i="1">
                            <a:solidFill>
                              <a:schemeClr val="tx1"/>
                            </a:solidFill>
                            <a:latin typeface="Cambria Math" panose="02040503050406030204" pitchFamily="18" charset="0"/>
                            <a:cs typeface="Times New Roman" panose="02020603050405020304" pitchFamily="18" charset="0"/>
                          </a:rPr>
                        </m:ctrlPr>
                      </m:sSubPr>
                      <m:e>
                        <m:r>
                          <a:rPr lang="en-US" sz="2800" b="1" i="1">
                            <a:solidFill>
                              <a:schemeClr val="tx1"/>
                            </a:solidFill>
                            <a:latin typeface="Cambria Math" panose="02040503050406030204" pitchFamily="18" charset="0"/>
                            <a:cs typeface="Times New Roman" panose="02020603050405020304" pitchFamily="18" charset="0"/>
                          </a:rPr>
                          <m:t>𝒖</m:t>
                        </m:r>
                      </m:e>
                      <m:sub>
                        <m:r>
                          <a:rPr lang="en-US" sz="2800" b="1" i="1">
                            <a:solidFill>
                              <a:schemeClr val="tx1"/>
                            </a:solidFill>
                            <a:latin typeface="Cambria Math" panose="02040503050406030204" pitchFamily="18" charset="0"/>
                            <a:cs typeface="Times New Roman" panose="02020603050405020304" pitchFamily="18" charset="0"/>
                          </a:rPr>
                          <m:t>𝟏</m:t>
                        </m:r>
                      </m:sub>
                    </m:sSub>
                    <m:r>
                      <a:rPr lang="en-US" sz="2800" b="1" i="1" dirty="0" smtClean="0">
                        <a:solidFill>
                          <a:schemeClr val="tx1"/>
                        </a:solidFill>
                        <a:latin typeface="Cambria Math" panose="02040503050406030204" pitchFamily="18" charset="0"/>
                        <a:cs typeface="Times New Roman" panose="02020603050405020304" pitchFamily="18" charset="0"/>
                      </a:rPr>
                      <m:t>=</m:t>
                    </m:r>
                    <m:r>
                      <a:rPr lang="en-US" sz="2800" b="1" i="1" dirty="0" smtClean="0">
                        <a:solidFill>
                          <a:schemeClr val="tx1"/>
                        </a:solidFill>
                        <a:latin typeface="Cambria Math" panose="02040503050406030204" pitchFamily="18" charset="0"/>
                        <a:cs typeface="Times New Roman" panose="02020603050405020304" pitchFamily="18" charset="0"/>
                      </a:rPr>
                      <m:t>𝟑</m:t>
                    </m:r>
                  </m:oMath>
                </a14:m>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công</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sai</a:t>
                </a:r>
                <a:r>
                  <a:rPr lang="en-US" sz="2800" b="1" dirty="0">
                    <a:solidFill>
                      <a:schemeClr val="tx1"/>
                    </a:solidFill>
                    <a:latin typeface="Times New Roman" panose="02020603050405020304" pitchFamily="18" charset="0"/>
                    <a:cs typeface="Times New Roman" panose="02020603050405020304" pitchFamily="18" charset="0"/>
                  </a:rPr>
                  <a:t> </a:t>
                </a:r>
                <a14:m>
                  <m:oMath xmlns:m="http://schemas.openxmlformats.org/officeDocument/2006/math">
                    <m:r>
                      <a:rPr lang="en-US" sz="2800" b="1" i="1" dirty="0" smtClean="0">
                        <a:solidFill>
                          <a:schemeClr val="tx1"/>
                        </a:solidFill>
                        <a:latin typeface="Cambria Math" panose="02040503050406030204" pitchFamily="18" charset="0"/>
                        <a:cs typeface="Times New Roman" panose="02020603050405020304" pitchFamily="18" charset="0"/>
                      </a:rPr>
                      <m:t>𝒅</m:t>
                    </m:r>
                    <m:r>
                      <a:rPr lang="en-US" sz="2800" b="1" i="1" dirty="0" smtClean="0">
                        <a:solidFill>
                          <a:schemeClr val="tx1"/>
                        </a:solidFill>
                        <a:latin typeface="Cambria Math" panose="02040503050406030204" pitchFamily="18" charset="0"/>
                        <a:cs typeface="Times New Roman" panose="02020603050405020304" pitchFamily="18" charset="0"/>
                      </a:rPr>
                      <m:t>=</m:t>
                    </m:r>
                    <m:r>
                      <a:rPr lang="en-US" sz="2800" b="1" i="1" dirty="0" smtClean="0">
                        <a:solidFill>
                          <a:schemeClr val="tx1"/>
                        </a:solidFill>
                        <a:latin typeface="Cambria Math" panose="02040503050406030204" pitchFamily="18" charset="0"/>
                        <a:cs typeface="Times New Roman" panose="02020603050405020304" pitchFamily="18" charset="0"/>
                      </a:rPr>
                      <m:t>𝟐</m:t>
                    </m:r>
                    <m:r>
                      <a:rPr lang="en-US" sz="2800" b="1" i="1" dirty="0" smtClean="0">
                        <a:solidFill>
                          <a:schemeClr val="tx1"/>
                        </a:solidFill>
                        <a:latin typeface="Cambria Math" panose="02040503050406030204" pitchFamily="18" charset="0"/>
                        <a:cs typeface="Times New Roman" panose="02020603050405020304" pitchFamily="18" charset="0"/>
                      </a:rPr>
                      <m:t>.</m:t>
                    </m:r>
                  </m:oMath>
                </a14:m>
                <a:endParaRPr lang="en-US" sz="2800" b="1" dirty="0">
                  <a:solidFill>
                    <a:schemeClr val="tx1"/>
                  </a:solidFill>
                  <a:latin typeface="Times New Roman" panose="02020603050405020304" pitchFamily="18" charset="0"/>
                  <a:cs typeface="Times New Roman" panose="02020603050405020304" pitchFamily="18" charset="0"/>
                </a:endParaRPr>
              </a:p>
              <a:p>
                <a:pPr indent="1433513"/>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Hãy</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err="1">
                    <a:solidFill>
                      <a:schemeClr val="tx1"/>
                    </a:solidFill>
                    <a:latin typeface="Times New Roman" panose="02020603050405020304" pitchFamily="18" charset="0"/>
                    <a:cs typeface="Times New Roman" panose="02020603050405020304" pitchFamily="18" charset="0"/>
                  </a:rPr>
                  <a:t>tìm</a:t>
                </a:r>
                <a:r>
                  <a:rPr lang="en-US" sz="2800" b="1" dirty="0">
                    <a:solidFill>
                      <a:schemeClr val="tx1"/>
                    </a:solidFill>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800" b="1" i="1" smtClean="0">
                            <a:solidFill>
                              <a:schemeClr val="tx1"/>
                            </a:solidFill>
                            <a:latin typeface="Cambria Math" panose="02040503050406030204" pitchFamily="18" charset="0"/>
                            <a:cs typeface="Times New Roman" panose="02020603050405020304" pitchFamily="18" charset="0"/>
                          </a:rPr>
                        </m:ctrlPr>
                      </m:sSubPr>
                      <m:e>
                        <m:r>
                          <a:rPr lang="en-US" sz="2800" b="1" i="1" smtClean="0">
                            <a:solidFill>
                              <a:schemeClr val="tx1"/>
                            </a:solidFill>
                            <a:latin typeface="Cambria Math" panose="02040503050406030204" pitchFamily="18" charset="0"/>
                            <a:cs typeface="Times New Roman" panose="02020603050405020304" pitchFamily="18" charset="0"/>
                          </a:rPr>
                          <m:t>𝒖</m:t>
                        </m:r>
                      </m:e>
                      <m:sub>
                        <m:r>
                          <a:rPr lang="en-US" sz="2800" b="1" i="1" smtClean="0">
                            <a:solidFill>
                              <a:schemeClr val="tx1"/>
                            </a:solidFill>
                            <a:latin typeface="Cambria Math" panose="02040503050406030204" pitchFamily="18" charset="0"/>
                            <a:cs typeface="Times New Roman" panose="02020603050405020304" pitchFamily="18" charset="0"/>
                          </a:rPr>
                          <m:t>𝟓</m:t>
                        </m:r>
                      </m:sub>
                    </m:sSub>
                  </m:oMath>
                </a14:m>
                <a:r>
                  <a:rPr lang="en-US" sz="2800" b="1" dirty="0">
                    <a:solidFill>
                      <a:schemeClr val="tx1"/>
                    </a:solidFill>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800" b="1" i="1" smtClean="0">
                            <a:solidFill>
                              <a:schemeClr val="tx1"/>
                            </a:solidFill>
                            <a:latin typeface="Cambria Math" panose="02040503050406030204" pitchFamily="18" charset="0"/>
                            <a:cs typeface="Times New Roman" panose="02020603050405020304" pitchFamily="18" charset="0"/>
                          </a:rPr>
                        </m:ctrlPr>
                      </m:sSubPr>
                      <m:e>
                        <m:r>
                          <a:rPr lang="en-US" sz="2800" b="1" i="1" smtClean="0">
                            <a:solidFill>
                              <a:schemeClr val="tx1"/>
                            </a:solidFill>
                            <a:latin typeface="Cambria Math" panose="02040503050406030204" pitchFamily="18" charset="0"/>
                            <a:cs typeface="Times New Roman" panose="02020603050405020304" pitchFamily="18" charset="0"/>
                          </a:rPr>
                          <m:t>𝒖</m:t>
                        </m:r>
                      </m:e>
                      <m:sub>
                        <m:r>
                          <a:rPr lang="en-SG" sz="2800" b="1" i="1" smtClean="0">
                            <a:solidFill>
                              <a:schemeClr val="tx1"/>
                            </a:solidFill>
                            <a:latin typeface="Cambria Math" panose="02040503050406030204" pitchFamily="18" charset="0"/>
                            <a:cs typeface="Times New Roman" panose="02020603050405020304" pitchFamily="18" charset="0"/>
                          </a:rPr>
                          <m:t>𝟏</m:t>
                        </m:r>
                        <m:r>
                          <a:rPr lang="en-US" sz="2800" b="1" i="1" smtClean="0">
                            <a:solidFill>
                              <a:schemeClr val="tx1"/>
                            </a:solidFill>
                            <a:latin typeface="Cambria Math" panose="02040503050406030204" pitchFamily="18" charset="0"/>
                            <a:cs typeface="Times New Roman" panose="02020603050405020304" pitchFamily="18" charset="0"/>
                          </a:rPr>
                          <m:t>𝟎</m:t>
                        </m:r>
                      </m:sub>
                    </m:sSub>
                  </m:oMath>
                </a14:m>
                <a:r>
                  <a:rPr lang="en-US" sz="2800" b="1" dirty="0">
                    <a:solidFill>
                      <a:schemeClr val="tx1"/>
                    </a:solidFill>
                    <a:latin typeface="Times New Roman" panose="02020603050405020304" pitchFamily="18" charset="0"/>
                    <a:cs typeface="Times New Roman" panose="02020603050405020304" pitchFamily="18" charset="0"/>
                  </a:rPr>
                  <a:t>.</a:t>
                </a:r>
              </a:p>
              <a:p>
                <a:pPr indent="539750"/>
                <a:r>
                  <a:rPr lang="en-US" sz="2800" b="1">
                    <a:solidFill>
                      <a:srgbClr val="FF0000"/>
                    </a:solidFill>
                    <a:latin typeface="Times New Roman" panose="02020603050405020304" pitchFamily="18" charset="0"/>
                    <a:cs typeface="Times New Roman" panose="02020603050405020304" pitchFamily="18" charset="0"/>
                  </a:rPr>
                  <a:t>Giải</a:t>
                </a:r>
              </a:p>
              <a:p>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mc:Choice>
        <mc:Fallback xmlns="">
          <p:sp>
            <p:nvSpPr>
              <p:cNvPr id="3" name="Rectangle 2"/>
              <p:cNvSpPr>
                <a:spLocks noRot="1" noChangeAspect="1" noMove="1" noResize="1" noEditPoints="1" noAdjustHandles="1" noChangeArrowheads="1" noChangeShapeType="1" noTextEdit="1"/>
              </p:cNvSpPr>
              <p:nvPr/>
            </p:nvSpPr>
            <p:spPr>
              <a:xfrm>
                <a:off x="109537" y="609600"/>
                <a:ext cx="11972925" cy="7016664"/>
              </a:xfrm>
              <a:prstGeom prst="rect">
                <a:avLst/>
              </a:prstGeom>
              <a:blipFill>
                <a:blip r:embed="rId3"/>
                <a:stretch>
                  <a:fillRect l="-1069" t="-869"/>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 name="Rectangle 4"/>
              <p:cNvSpPr/>
              <p:nvPr/>
            </p:nvSpPr>
            <p:spPr>
              <a:xfrm>
                <a:off x="1651428" y="2295178"/>
                <a:ext cx="9103658" cy="985051"/>
              </a:xfrm>
              <a:prstGeom prst="rect">
                <a:avLst/>
              </a:prstGeom>
              <a:solidFill>
                <a:schemeClr val="bg1"/>
              </a:solid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14:m>
                  <m:oMathPara xmlns:m="http://schemas.openxmlformats.org/officeDocument/2006/math">
                    <m:oMathParaPr>
                      <m:jc m:val="centerGroup"/>
                    </m:oMathParaPr>
                    <m:oMath xmlns:m="http://schemas.openxmlformats.org/officeDocument/2006/math">
                      <m:sSub>
                        <m:sSubPr>
                          <m:ctrlPr>
                            <a:rPr lang="en-US" sz="3600" b="1" i="1" smtClean="0">
                              <a:solidFill>
                                <a:srgbClr val="FF0000"/>
                              </a:solidFill>
                              <a:latin typeface="Cambria Math" panose="02040503050406030204" pitchFamily="18" charset="0"/>
                            </a:rPr>
                          </m:ctrlPr>
                        </m:sSubPr>
                        <m:e>
                          <m:r>
                            <a:rPr lang="en-US" sz="3600" b="1" i="1" smtClean="0">
                              <a:solidFill>
                                <a:srgbClr val="FF0000"/>
                              </a:solidFill>
                              <a:latin typeface="Cambria Math" panose="02040503050406030204" pitchFamily="18" charset="0"/>
                            </a:rPr>
                            <m:t>𝒖</m:t>
                          </m:r>
                        </m:e>
                        <m:sub>
                          <m:r>
                            <a:rPr lang="en-US" sz="3600" b="1" i="1" smtClean="0">
                              <a:solidFill>
                                <a:srgbClr val="FF0000"/>
                              </a:solidFill>
                              <a:latin typeface="Cambria Math" panose="02040503050406030204" pitchFamily="18" charset="0"/>
                            </a:rPr>
                            <m:t>𝒏</m:t>
                          </m:r>
                        </m:sub>
                      </m:sSub>
                      <m:r>
                        <a:rPr lang="en-US" sz="3600" b="1" i="1" smtClean="0">
                          <a:solidFill>
                            <a:srgbClr val="FF0000"/>
                          </a:solidFill>
                          <a:latin typeface="Cambria Math" panose="02040503050406030204" pitchFamily="18" charset="0"/>
                        </a:rPr>
                        <m:t>=</m:t>
                      </m:r>
                      <m:sSub>
                        <m:sSubPr>
                          <m:ctrlPr>
                            <a:rPr lang="en-US" sz="3600" b="1" i="1" smtClean="0">
                              <a:solidFill>
                                <a:srgbClr val="FF0000"/>
                              </a:solidFill>
                              <a:latin typeface="Cambria Math" panose="02040503050406030204" pitchFamily="18" charset="0"/>
                            </a:rPr>
                          </m:ctrlPr>
                        </m:sSubPr>
                        <m:e>
                          <m:r>
                            <a:rPr lang="en-US" sz="3600" b="1" i="1" smtClean="0">
                              <a:solidFill>
                                <a:srgbClr val="FF0000"/>
                              </a:solidFill>
                              <a:latin typeface="Cambria Math" panose="02040503050406030204" pitchFamily="18" charset="0"/>
                            </a:rPr>
                            <m:t>𝒖</m:t>
                          </m:r>
                        </m:e>
                        <m:sub>
                          <m:r>
                            <a:rPr lang="en-US" sz="3600" b="1" i="1" smtClean="0">
                              <a:solidFill>
                                <a:srgbClr val="FF0000"/>
                              </a:solidFill>
                              <a:latin typeface="Cambria Math" panose="02040503050406030204" pitchFamily="18" charset="0"/>
                            </a:rPr>
                            <m:t>𝟏</m:t>
                          </m:r>
                        </m:sub>
                      </m:sSub>
                      <m:r>
                        <a:rPr lang="en-US" sz="3600" b="1" i="1" smtClean="0">
                          <a:solidFill>
                            <a:srgbClr val="FF0000"/>
                          </a:solidFill>
                          <a:latin typeface="Cambria Math" panose="02040503050406030204" pitchFamily="18" charset="0"/>
                        </a:rPr>
                        <m:t>+</m:t>
                      </m:r>
                      <m:d>
                        <m:dPr>
                          <m:ctrlPr>
                            <a:rPr lang="en-US" sz="3600" b="1" i="1" smtClean="0">
                              <a:solidFill>
                                <a:srgbClr val="FF0000"/>
                              </a:solidFill>
                              <a:latin typeface="Cambria Math" panose="02040503050406030204" pitchFamily="18" charset="0"/>
                            </a:rPr>
                          </m:ctrlPr>
                        </m:dPr>
                        <m:e>
                          <m:r>
                            <a:rPr lang="en-US" sz="3600" b="1" i="1" smtClean="0">
                              <a:solidFill>
                                <a:srgbClr val="FF0000"/>
                              </a:solidFill>
                              <a:latin typeface="Cambria Math" panose="02040503050406030204" pitchFamily="18" charset="0"/>
                            </a:rPr>
                            <m:t>𝒏</m:t>
                          </m:r>
                          <m:r>
                            <a:rPr lang="en-US" sz="3600" b="1" i="1" smtClean="0">
                              <a:solidFill>
                                <a:srgbClr val="FF0000"/>
                              </a:solidFill>
                              <a:latin typeface="Cambria Math" panose="02040503050406030204" pitchFamily="18" charset="0"/>
                            </a:rPr>
                            <m:t>−</m:t>
                          </m:r>
                          <m:r>
                            <a:rPr lang="en-US" sz="3600" b="1" i="1" smtClean="0">
                              <a:solidFill>
                                <a:srgbClr val="FF0000"/>
                              </a:solidFill>
                              <a:latin typeface="Cambria Math" panose="02040503050406030204" pitchFamily="18" charset="0"/>
                            </a:rPr>
                            <m:t>𝟏</m:t>
                          </m:r>
                        </m:e>
                      </m:d>
                      <m:r>
                        <a:rPr lang="en-US" sz="3600" b="1" i="1" smtClean="0">
                          <a:solidFill>
                            <a:srgbClr val="FF0000"/>
                          </a:solidFill>
                          <a:latin typeface="Cambria Math" panose="02040503050406030204" pitchFamily="18" charset="0"/>
                        </a:rPr>
                        <m:t>𝒅</m:t>
                      </m:r>
                      <m:r>
                        <a:rPr lang="en-US" sz="3600" b="1" i="1" smtClean="0">
                          <a:solidFill>
                            <a:srgbClr val="FF0000"/>
                          </a:solidFill>
                          <a:latin typeface="Cambria Math" panose="02040503050406030204" pitchFamily="18" charset="0"/>
                        </a:rPr>
                        <m:t>   </m:t>
                      </m:r>
                      <m:r>
                        <a:rPr lang="en-US" sz="3600" b="1" i="1" smtClean="0">
                          <a:solidFill>
                            <a:srgbClr val="FF0000"/>
                          </a:solidFill>
                          <a:latin typeface="Cambria Math" panose="02040503050406030204" pitchFamily="18" charset="0"/>
                        </a:rPr>
                        <m:t>𝒗</m:t>
                      </m:r>
                      <m:r>
                        <a:rPr lang="en-US" sz="3600" b="1" i="1" smtClean="0">
                          <a:solidFill>
                            <a:srgbClr val="FF0000"/>
                          </a:solidFill>
                          <a:latin typeface="Cambria Math" panose="02040503050406030204" pitchFamily="18" charset="0"/>
                        </a:rPr>
                        <m:t>ớ</m:t>
                      </m:r>
                      <m:r>
                        <a:rPr lang="en-US" sz="3600" b="1" i="1" smtClean="0">
                          <a:solidFill>
                            <a:srgbClr val="FF0000"/>
                          </a:solidFill>
                          <a:latin typeface="Cambria Math" panose="02040503050406030204" pitchFamily="18" charset="0"/>
                        </a:rPr>
                        <m:t>𝒊</m:t>
                      </m:r>
                      <m:r>
                        <a:rPr lang="en-US" sz="3600" b="1" i="1" smtClean="0">
                          <a:solidFill>
                            <a:srgbClr val="FF0000"/>
                          </a:solidFill>
                          <a:latin typeface="Cambria Math" panose="02040503050406030204" pitchFamily="18" charset="0"/>
                        </a:rPr>
                        <m:t> </m:t>
                      </m:r>
                      <m:r>
                        <a:rPr lang="en-US" sz="3600" b="1" i="1" smtClean="0">
                          <a:solidFill>
                            <a:srgbClr val="FF0000"/>
                          </a:solidFill>
                          <a:latin typeface="Cambria Math" panose="02040503050406030204" pitchFamily="18" charset="0"/>
                        </a:rPr>
                        <m:t>𝒏</m:t>
                      </m:r>
                      <m:r>
                        <a:rPr lang="en-US" sz="3600" b="1" i="1" smtClean="0">
                          <a:solidFill>
                            <a:srgbClr val="FF0000"/>
                          </a:solidFill>
                          <a:latin typeface="Cambria Math" panose="02040503050406030204" pitchFamily="18" charset="0"/>
                          <a:ea typeface="Cambria Math" panose="02040503050406030204" pitchFamily="18" charset="0"/>
                        </a:rPr>
                        <m:t>≥</m:t>
                      </m:r>
                      <m:r>
                        <a:rPr lang="en-US" sz="3600" b="1" i="1" smtClean="0">
                          <a:solidFill>
                            <a:srgbClr val="FF0000"/>
                          </a:solidFill>
                          <a:latin typeface="Cambria Math" panose="02040503050406030204" pitchFamily="18" charset="0"/>
                          <a:ea typeface="Cambria Math" panose="02040503050406030204" pitchFamily="18" charset="0"/>
                        </a:rPr>
                        <m:t>𝟐</m:t>
                      </m:r>
                      <m:r>
                        <a:rPr lang="en-US" sz="3600" b="1" i="1" smtClean="0">
                          <a:solidFill>
                            <a:schemeClr val="tx1"/>
                          </a:solidFill>
                          <a:latin typeface="Cambria Math" panose="02040503050406030204" pitchFamily="18" charset="0"/>
                          <a:ea typeface="Cambria Math" panose="02040503050406030204" pitchFamily="18" charset="0"/>
                        </a:rPr>
                        <m:t>           (</m:t>
                      </m:r>
                      <m:r>
                        <a:rPr lang="en-US" sz="3600" b="1" i="1" smtClean="0">
                          <a:solidFill>
                            <a:schemeClr val="tx1"/>
                          </a:solidFill>
                          <a:latin typeface="Cambria Math" panose="02040503050406030204" pitchFamily="18" charset="0"/>
                          <a:ea typeface="Cambria Math" panose="02040503050406030204" pitchFamily="18" charset="0"/>
                        </a:rPr>
                        <m:t>𝟐</m:t>
                      </m:r>
                      <m:r>
                        <a:rPr lang="en-US" sz="3600" b="1" i="1" smtClean="0">
                          <a:solidFill>
                            <a:schemeClr val="tx1"/>
                          </a:solidFill>
                          <a:latin typeface="Cambria Math" panose="02040503050406030204" pitchFamily="18" charset="0"/>
                          <a:ea typeface="Cambria Math" panose="02040503050406030204" pitchFamily="18" charset="0"/>
                        </a:rPr>
                        <m:t>)</m:t>
                      </m:r>
                    </m:oMath>
                  </m:oMathPara>
                </a14:m>
                <a:endParaRPr lang="en-US" sz="2800" b="1" dirty="0">
                  <a:solidFill>
                    <a:schemeClr val="tx1"/>
                  </a:solidFill>
                </a:endParaRPr>
              </a:p>
            </p:txBody>
          </p:sp>
        </mc:Choice>
        <mc:Fallback xmlns="">
          <p:sp>
            <p:nvSpPr>
              <p:cNvPr id="5" name="Rectangle 4"/>
              <p:cNvSpPr>
                <a:spLocks noRot="1" noChangeAspect="1" noMove="1" noResize="1" noEditPoints="1" noAdjustHandles="1" noChangeArrowheads="1" noChangeShapeType="1" noTextEdit="1"/>
              </p:cNvSpPr>
              <p:nvPr/>
            </p:nvSpPr>
            <p:spPr>
              <a:xfrm>
                <a:off x="1651428" y="2295178"/>
                <a:ext cx="9103658" cy="985051"/>
              </a:xfrm>
              <a:prstGeom prst="rect">
                <a:avLst/>
              </a:prstGeom>
              <a:blipFill>
                <a:blip r:embed="rId4"/>
                <a:stretch>
                  <a:fillRect/>
                </a:stretch>
              </a:blipFill>
              <a:ln w="38100">
                <a:solidFill>
                  <a:srgbClr val="00B0F0"/>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FA8EE119-27BF-42F5-8FFA-B2D4341587E2}"/>
                  </a:ext>
                </a:extLst>
              </p:cNvPr>
              <p:cNvSpPr txBox="1"/>
              <p:nvPr/>
            </p:nvSpPr>
            <p:spPr>
              <a:xfrm>
                <a:off x="3792354" y="4931926"/>
                <a:ext cx="2458544" cy="523220"/>
              </a:xfrm>
              <a:prstGeom prst="rect">
                <a:avLst/>
              </a:prstGeom>
              <a:noFill/>
            </p:spPr>
            <p:txBody>
              <a:bodyPr wrap="square">
                <a:spAutoFit/>
              </a:bodyPr>
              <a:lstStyle/>
              <a:p>
                <a:pPr marR="0" lvl="0" algn="ctr" defTabSz="914400" eaLnBrk="1" fontAlgn="auto" latinLnBrk="0" hangingPunct="1">
                  <a:lnSpc>
                    <a:spcPct val="100000"/>
                  </a:lnSpc>
                  <a:spcBef>
                    <a:spcPts val="0"/>
                  </a:spcBef>
                  <a:spcAft>
                    <a:spcPts val="0"/>
                  </a:spcAft>
                  <a:buClrTx/>
                  <a:buSzTx/>
                  <a:tabLst/>
                  <a:defRPr/>
                </a:pPr>
                <a14:m>
                  <m:oMath xmlns:m="http://schemas.openxmlformats.org/officeDocument/2006/math">
                    <m:sSub>
                      <m:sSubPr>
                        <m:ctrlPr>
                          <a:rPr lang="en-US" sz="2800" b="1" i="1" kern="0" smtClean="0">
                            <a:solidFill>
                              <a:schemeClr val="tx1"/>
                            </a:solidFill>
                            <a:latin typeface="Cambria Math" panose="02040503050406030204" pitchFamily="18" charset="0"/>
                          </a:rPr>
                        </m:ctrlPr>
                      </m:sSubPr>
                      <m:e>
                        <m:r>
                          <a:rPr lang="en-US" sz="2800" b="1" i="1" kern="0">
                            <a:solidFill>
                              <a:schemeClr val="tx1"/>
                            </a:solidFill>
                            <a:latin typeface="Cambria Math" panose="02040503050406030204" pitchFamily="18" charset="0"/>
                          </a:rPr>
                          <m:t>𝒖</m:t>
                        </m:r>
                      </m:e>
                      <m:sub>
                        <m:r>
                          <a:rPr lang="en-SG" sz="2800" b="1" i="1" kern="0" smtClean="0">
                            <a:solidFill>
                              <a:schemeClr val="tx1"/>
                            </a:solidFill>
                            <a:latin typeface="Cambria Math" panose="02040503050406030204" pitchFamily="18" charset="0"/>
                          </a:rPr>
                          <m:t>𝟓</m:t>
                        </m:r>
                      </m:sub>
                    </m:sSub>
                    <m:r>
                      <a:rPr lang="en-US" sz="2800" b="1" i="1" kern="0">
                        <a:solidFill>
                          <a:schemeClr val="tx1"/>
                        </a:solidFill>
                        <a:latin typeface="Cambria Math" panose="02040503050406030204" pitchFamily="18" charset="0"/>
                      </a:rPr>
                      <m:t>=</m:t>
                    </m:r>
                    <m:sSub>
                      <m:sSubPr>
                        <m:ctrlPr>
                          <a:rPr lang="en-US" sz="2800" b="1" i="1" kern="0" smtClean="0">
                            <a:solidFill>
                              <a:schemeClr val="tx1"/>
                            </a:solidFill>
                            <a:latin typeface="Cambria Math" panose="02040503050406030204" pitchFamily="18" charset="0"/>
                          </a:rPr>
                        </m:ctrlPr>
                      </m:sSubPr>
                      <m:e>
                        <m:r>
                          <a:rPr lang="en-SG" sz="2800" b="1" i="1" kern="0" smtClean="0">
                            <a:solidFill>
                              <a:schemeClr val="tx1"/>
                            </a:solidFill>
                            <a:latin typeface="Cambria Math" panose="02040503050406030204" pitchFamily="18" charset="0"/>
                          </a:rPr>
                          <m:t>𝒖</m:t>
                        </m:r>
                      </m:e>
                      <m:sub>
                        <m:r>
                          <a:rPr lang="en-SG" sz="2800" b="1" i="1" kern="0" smtClean="0">
                            <a:solidFill>
                              <a:schemeClr val="tx1"/>
                            </a:solidFill>
                            <a:latin typeface="Cambria Math" panose="02040503050406030204" pitchFamily="18" charset="0"/>
                          </a:rPr>
                          <m:t>𝟏</m:t>
                        </m:r>
                      </m:sub>
                    </m:sSub>
                    <m:r>
                      <a:rPr lang="en-US" sz="2800" b="1" i="1" kern="0">
                        <a:solidFill>
                          <a:schemeClr val="tx1"/>
                        </a:solidFill>
                        <a:latin typeface="Cambria Math" panose="02040503050406030204" pitchFamily="18" charset="0"/>
                      </a:rPr>
                      <m:t>+</m:t>
                    </m:r>
                    <m:r>
                      <a:rPr lang="en-SG" sz="2800" b="1" i="1" kern="0" smtClean="0">
                        <a:solidFill>
                          <a:schemeClr val="tx1"/>
                        </a:solidFill>
                        <a:latin typeface="Cambria Math" panose="02040503050406030204" pitchFamily="18" charset="0"/>
                      </a:rPr>
                      <m:t>𝟒</m:t>
                    </m:r>
                    <m:r>
                      <a:rPr lang="en-US" sz="2800" b="1" i="1" kern="0">
                        <a:solidFill>
                          <a:schemeClr val="tx1"/>
                        </a:solidFill>
                        <a:latin typeface="Cambria Math" panose="02040503050406030204" pitchFamily="18" charset="0"/>
                      </a:rPr>
                      <m:t>𝒅</m:t>
                    </m:r>
                  </m:oMath>
                </a14:m>
                <a:r>
                  <a:rPr lang="en-US" sz="2800" kern="0">
                    <a:solidFill>
                      <a:schemeClr val="tx1"/>
                    </a:solidFill>
                    <a:latin typeface="Times New Roman" panose="02020603050405020304" pitchFamily="18" charset="0"/>
                    <a:cs typeface="Times New Roman" panose="02020603050405020304" pitchFamily="18" charset="0"/>
                  </a:rPr>
                  <a:t>  </a:t>
                </a:r>
                <a:r>
                  <a:rPr lang="en-US" sz="2800" kern="0" noProof="0">
                    <a:solidFill>
                      <a:schemeClr val="tx1"/>
                    </a:solidFill>
                    <a:effectLst/>
                    <a:latin typeface="Times New Roman" pitchFamily="18" charset="0"/>
                    <a:cs typeface="Times New Roman" pitchFamily="18" charset="0"/>
                  </a:rPr>
                  <a:t>      </a:t>
                </a:r>
                <a:endParaRPr kumimoji="0" lang="en-US" sz="2800" b="0" i="0" u="none" strike="noStrike" kern="0" cap="none" spc="0" normalizeH="0" baseline="0" noProof="0" dirty="0">
                  <a:ln>
                    <a:noFill/>
                  </a:ln>
                  <a:solidFill>
                    <a:schemeClr val="tx1"/>
                  </a:solidFill>
                  <a:effectLst/>
                  <a:uLnTx/>
                  <a:uFillTx/>
                  <a:latin typeface="Times New Roman" pitchFamily="18" charset="0"/>
                  <a:cs typeface="Times New Roman" pitchFamily="18" charset="0"/>
                </a:endParaRPr>
              </a:p>
            </p:txBody>
          </p:sp>
        </mc:Choice>
        <mc:Fallback xmlns="">
          <p:sp>
            <p:nvSpPr>
              <p:cNvPr id="7" name="TextBox 6">
                <a:extLst>
                  <a:ext uri="{FF2B5EF4-FFF2-40B4-BE49-F238E27FC236}">
                    <a16:creationId xmlns:a16="http://schemas.microsoft.com/office/drawing/2014/main" id="{FA8EE119-27BF-42F5-8FFA-B2D4341587E2}"/>
                  </a:ext>
                </a:extLst>
              </p:cNvPr>
              <p:cNvSpPr txBox="1">
                <a:spLocks noRot="1" noChangeAspect="1" noMove="1" noResize="1" noEditPoints="1" noAdjustHandles="1" noChangeArrowheads="1" noChangeShapeType="1" noTextEdit="1"/>
              </p:cNvSpPr>
              <p:nvPr/>
            </p:nvSpPr>
            <p:spPr>
              <a:xfrm>
                <a:off x="3792354" y="4931926"/>
                <a:ext cx="2458544" cy="523220"/>
              </a:xfrm>
              <a:prstGeom prst="rect">
                <a:avLst/>
              </a:prstGeom>
              <a:blipFill>
                <a:blip r:embed="rId5"/>
                <a:stretch>
                  <a:fillRect/>
                </a:stretch>
              </a:blipFill>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49039890-F149-4AE4-A8A7-C8DB2AF0F966}"/>
                  </a:ext>
                </a:extLst>
              </p:cNvPr>
              <p:cNvSpPr txBox="1"/>
              <p:nvPr/>
            </p:nvSpPr>
            <p:spPr>
              <a:xfrm>
                <a:off x="5865929" y="4931926"/>
                <a:ext cx="3577876" cy="523220"/>
              </a:xfrm>
              <a:prstGeom prst="rect">
                <a:avLst/>
              </a:prstGeom>
              <a:noFill/>
            </p:spPr>
            <p:txBody>
              <a:bodyPr wrap="square">
                <a:spAutoFit/>
              </a:bodyPr>
              <a:lstStyle/>
              <a:p>
                <a:pPr marR="0" lvl="0" algn="ctr" defTabSz="914400" eaLnBrk="1" fontAlgn="auto" latinLnBrk="0" hangingPunct="1">
                  <a:lnSpc>
                    <a:spcPct val="100000"/>
                  </a:lnSpc>
                  <a:spcBef>
                    <a:spcPts val="0"/>
                  </a:spcBef>
                  <a:spcAft>
                    <a:spcPts val="0"/>
                  </a:spcAft>
                  <a:buClrTx/>
                  <a:buSzTx/>
                  <a:tabLst/>
                  <a:defRPr/>
                </a:pPr>
                <a14:m>
                  <m:oMath xmlns:m="http://schemas.openxmlformats.org/officeDocument/2006/math">
                    <m:r>
                      <a:rPr lang="en-US" sz="2800" b="0" i="1" kern="0" smtClean="0">
                        <a:solidFill>
                          <a:schemeClr val="tx1"/>
                        </a:solidFill>
                        <a:latin typeface="Cambria Math" panose="02040503050406030204" pitchFamily="18" charset="0"/>
                      </a:rPr>
                      <m:t>=</m:t>
                    </m:r>
                    <m:r>
                      <a:rPr lang="en-SG" sz="2800" b="0" i="1" kern="0" smtClean="0">
                        <a:solidFill>
                          <a:schemeClr val="tx1"/>
                        </a:solidFill>
                        <a:latin typeface="Cambria Math" panose="02040503050406030204" pitchFamily="18" charset="0"/>
                      </a:rPr>
                      <m:t>3</m:t>
                    </m:r>
                    <m:r>
                      <a:rPr lang="en-US" sz="2800" b="0" i="1" kern="0">
                        <a:solidFill>
                          <a:schemeClr val="tx1"/>
                        </a:solidFill>
                        <a:latin typeface="Cambria Math" panose="02040503050406030204" pitchFamily="18" charset="0"/>
                      </a:rPr>
                      <m:t>+</m:t>
                    </m:r>
                    <m:r>
                      <a:rPr lang="en-SG" sz="2800" b="0" i="1" kern="0" smtClean="0">
                        <a:solidFill>
                          <a:schemeClr val="tx1"/>
                        </a:solidFill>
                        <a:latin typeface="Cambria Math" panose="02040503050406030204" pitchFamily="18" charset="0"/>
                      </a:rPr>
                      <m:t>4</m:t>
                    </m:r>
                    <m:r>
                      <a:rPr lang="en-SG" sz="2800" b="0" i="1" kern="0" smtClean="0">
                        <a:solidFill>
                          <a:schemeClr val="tx1"/>
                        </a:solidFill>
                        <a:latin typeface="Cambria Math" panose="02040503050406030204" pitchFamily="18" charset="0"/>
                      </a:rPr>
                      <m:t>∗</m:t>
                    </m:r>
                    <m:r>
                      <a:rPr lang="en-SG" sz="2800" b="0" i="1" kern="0" smtClean="0">
                        <a:solidFill>
                          <a:schemeClr val="tx1"/>
                        </a:solidFill>
                        <a:latin typeface="Cambria Math" panose="02040503050406030204" pitchFamily="18" charset="0"/>
                      </a:rPr>
                      <m:t>2</m:t>
                    </m:r>
                    <m:r>
                      <a:rPr lang="en-SG" sz="2800" b="0" i="1" kern="0" smtClean="0">
                        <a:solidFill>
                          <a:schemeClr val="tx1"/>
                        </a:solidFill>
                        <a:latin typeface="Cambria Math" panose="02040503050406030204" pitchFamily="18" charset="0"/>
                      </a:rPr>
                      <m:t>=</m:t>
                    </m:r>
                    <m:r>
                      <a:rPr lang="en-SG" sz="2800" b="0" i="1" kern="0" smtClean="0">
                        <a:solidFill>
                          <a:schemeClr val="tx1"/>
                        </a:solidFill>
                        <a:latin typeface="Cambria Math" panose="02040503050406030204" pitchFamily="18" charset="0"/>
                      </a:rPr>
                      <m:t>11</m:t>
                    </m:r>
                  </m:oMath>
                </a14:m>
                <a:r>
                  <a:rPr lang="en-US" sz="2800" kern="0">
                    <a:solidFill>
                      <a:schemeClr val="tx1"/>
                    </a:solidFill>
                    <a:latin typeface="Times New Roman" panose="02020603050405020304" pitchFamily="18" charset="0"/>
                    <a:cs typeface="Times New Roman" panose="02020603050405020304" pitchFamily="18" charset="0"/>
                  </a:rPr>
                  <a:t>  </a:t>
                </a:r>
                <a:r>
                  <a:rPr lang="en-US" sz="2800" kern="0" noProof="0">
                    <a:solidFill>
                      <a:schemeClr val="tx1"/>
                    </a:solidFill>
                    <a:effectLst/>
                    <a:latin typeface="Times New Roman" pitchFamily="18" charset="0"/>
                    <a:cs typeface="Times New Roman" pitchFamily="18" charset="0"/>
                  </a:rPr>
                  <a:t>      </a:t>
                </a:r>
                <a:endParaRPr kumimoji="0" lang="en-US" sz="2800" i="0" u="none" strike="noStrike" kern="0" cap="none" spc="0" normalizeH="0" baseline="0" noProof="0" dirty="0">
                  <a:ln>
                    <a:noFill/>
                  </a:ln>
                  <a:solidFill>
                    <a:schemeClr val="tx1"/>
                  </a:solidFill>
                  <a:effectLst/>
                  <a:uLnTx/>
                  <a:uFillTx/>
                  <a:latin typeface="Times New Roman" pitchFamily="18" charset="0"/>
                  <a:cs typeface="Times New Roman" pitchFamily="18" charset="0"/>
                </a:endParaRPr>
              </a:p>
            </p:txBody>
          </p:sp>
        </mc:Choice>
        <mc:Fallback xmlns="">
          <p:sp>
            <p:nvSpPr>
              <p:cNvPr id="8" name="TextBox 7">
                <a:extLst>
                  <a:ext uri="{FF2B5EF4-FFF2-40B4-BE49-F238E27FC236}">
                    <a16:creationId xmlns:a16="http://schemas.microsoft.com/office/drawing/2014/main" id="{49039890-F149-4AE4-A8A7-C8DB2AF0F966}"/>
                  </a:ext>
                </a:extLst>
              </p:cNvPr>
              <p:cNvSpPr txBox="1">
                <a:spLocks noRot="1" noChangeAspect="1" noMove="1" noResize="1" noEditPoints="1" noAdjustHandles="1" noChangeArrowheads="1" noChangeShapeType="1" noTextEdit="1"/>
              </p:cNvSpPr>
              <p:nvPr/>
            </p:nvSpPr>
            <p:spPr>
              <a:xfrm>
                <a:off x="5865929" y="4931926"/>
                <a:ext cx="3577876" cy="523220"/>
              </a:xfrm>
              <a:prstGeom prst="rect">
                <a:avLst/>
              </a:prstGeom>
              <a:blipFill>
                <a:blip r:embed="rId6"/>
                <a:stretch>
                  <a:fillRect/>
                </a:stretch>
              </a:blipFill>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64D0F225-1F13-494D-AAF7-0A521BD6386C}"/>
                  </a:ext>
                </a:extLst>
              </p:cNvPr>
              <p:cNvSpPr txBox="1"/>
              <p:nvPr/>
            </p:nvSpPr>
            <p:spPr>
              <a:xfrm>
                <a:off x="3792354" y="5651622"/>
                <a:ext cx="2638426" cy="523220"/>
              </a:xfrm>
              <a:prstGeom prst="rect">
                <a:avLst/>
              </a:prstGeom>
              <a:noFill/>
            </p:spPr>
            <p:txBody>
              <a:bodyPr wrap="square">
                <a:spAutoFit/>
              </a:bodyPr>
              <a:lstStyle/>
              <a:p>
                <a:pPr marR="0" lvl="0" algn="ctr" defTabSz="914400" eaLnBrk="1" fontAlgn="auto" latinLnBrk="0" hangingPunct="1">
                  <a:lnSpc>
                    <a:spcPct val="100000"/>
                  </a:lnSpc>
                  <a:spcBef>
                    <a:spcPts val="0"/>
                  </a:spcBef>
                  <a:spcAft>
                    <a:spcPts val="0"/>
                  </a:spcAft>
                  <a:buClrTx/>
                  <a:buSzTx/>
                  <a:tabLst/>
                  <a:defRPr/>
                </a:pPr>
                <a14:m>
                  <m:oMath xmlns:m="http://schemas.openxmlformats.org/officeDocument/2006/math">
                    <m:sSub>
                      <m:sSubPr>
                        <m:ctrlPr>
                          <a:rPr lang="en-US" sz="2800" b="1" i="1" kern="0" smtClean="0">
                            <a:solidFill>
                              <a:schemeClr val="tx1"/>
                            </a:solidFill>
                            <a:latin typeface="Cambria Math" panose="02040503050406030204" pitchFamily="18" charset="0"/>
                          </a:rPr>
                        </m:ctrlPr>
                      </m:sSubPr>
                      <m:e>
                        <m:r>
                          <a:rPr lang="en-US" sz="2800" b="1" i="1" kern="0">
                            <a:solidFill>
                              <a:schemeClr val="tx1"/>
                            </a:solidFill>
                            <a:latin typeface="Cambria Math" panose="02040503050406030204" pitchFamily="18" charset="0"/>
                          </a:rPr>
                          <m:t>𝒖</m:t>
                        </m:r>
                      </m:e>
                      <m:sub>
                        <m:r>
                          <a:rPr lang="en-SG" sz="2800" b="1" i="1" kern="0" smtClean="0">
                            <a:solidFill>
                              <a:schemeClr val="tx1"/>
                            </a:solidFill>
                            <a:latin typeface="Cambria Math" panose="02040503050406030204" pitchFamily="18" charset="0"/>
                          </a:rPr>
                          <m:t>𝟏𝟎</m:t>
                        </m:r>
                      </m:sub>
                    </m:sSub>
                    <m:r>
                      <a:rPr lang="en-US" sz="2800" b="1" i="1" kern="0">
                        <a:solidFill>
                          <a:schemeClr val="tx1"/>
                        </a:solidFill>
                        <a:latin typeface="Cambria Math" panose="02040503050406030204" pitchFamily="18" charset="0"/>
                      </a:rPr>
                      <m:t>=</m:t>
                    </m:r>
                    <m:sSub>
                      <m:sSubPr>
                        <m:ctrlPr>
                          <a:rPr lang="en-US" sz="2800" b="1" i="1" kern="0" smtClean="0">
                            <a:solidFill>
                              <a:schemeClr val="tx1"/>
                            </a:solidFill>
                            <a:latin typeface="Cambria Math" panose="02040503050406030204" pitchFamily="18" charset="0"/>
                          </a:rPr>
                        </m:ctrlPr>
                      </m:sSubPr>
                      <m:e>
                        <m:r>
                          <a:rPr lang="en-SG" sz="2800" b="1" i="1" kern="0" smtClean="0">
                            <a:solidFill>
                              <a:schemeClr val="tx1"/>
                            </a:solidFill>
                            <a:latin typeface="Cambria Math" panose="02040503050406030204" pitchFamily="18" charset="0"/>
                          </a:rPr>
                          <m:t>𝒖</m:t>
                        </m:r>
                      </m:e>
                      <m:sub>
                        <m:r>
                          <a:rPr lang="en-SG" sz="2800" b="1" i="1" kern="0" smtClean="0">
                            <a:solidFill>
                              <a:schemeClr val="tx1"/>
                            </a:solidFill>
                            <a:latin typeface="Cambria Math" panose="02040503050406030204" pitchFamily="18" charset="0"/>
                          </a:rPr>
                          <m:t>𝟏</m:t>
                        </m:r>
                      </m:sub>
                    </m:sSub>
                    <m:r>
                      <a:rPr lang="en-US" sz="2800" b="1" i="1" kern="0">
                        <a:solidFill>
                          <a:schemeClr val="tx1"/>
                        </a:solidFill>
                        <a:latin typeface="Cambria Math" panose="02040503050406030204" pitchFamily="18" charset="0"/>
                      </a:rPr>
                      <m:t>+</m:t>
                    </m:r>
                    <m:r>
                      <a:rPr lang="en-SG" sz="2800" b="1" i="1" kern="0" smtClean="0">
                        <a:solidFill>
                          <a:schemeClr val="tx1"/>
                        </a:solidFill>
                        <a:latin typeface="Cambria Math" panose="02040503050406030204" pitchFamily="18" charset="0"/>
                      </a:rPr>
                      <m:t>𝟗</m:t>
                    </m:r>
                    <m:r>
                      <a:rPr lang="en-US" sz="2800" b="1" i="1" kern="0">
                        <a:solidFill>
                          <a:schemeClr val="tx1"/>
                        </a:solidFill>
                        <a:latin typeface="Cambria Math" panose="02040503050406030204" pitchFamily="18" charset="0"/>
                      </a:rPr>
                      <m:t>𝒅</m:t>
                    </m:r>
                  </m:oMath>
                </a14:m>
                <a:r>
                  <a:rPr lang="en-US" sz="2800" kern="0">
                    <a:solidFill>
                      <a:schemeClr val="tx1"/>
                    </a:solidFill>
                    <a:latin typeface="Times New Roman" panose="02020603050405020304" pitchFamily="18" charset="0"/>
                    <a:cs typeface="Times New Roman" panose="02020603050405020304" pitchFamily="18" charset="0"/>
                  </a:rPr>
                  <a:t>  </a:t>
                </a:r>
                <a:r>
                  <a:rPr lang="en-US" sz="2800" kern="0" noProof="0">
                    <a:solidFill>
                      <a:schemeClr val="tx1"/>
                    </a:solidFill>
                    <a:effectLst/>
                    <a:latin typeface="Times New Roman" pitchFamily="18" charset="0"/>
                    <a:cs typeface="Times New Roman" pitchFamily="18" charset="0"/>
                  </a:rPr>
                  <a:t>      </a:t>
                </a:r>
                <a:endParaRPr kumimoji="0" lang="en-US" sz="2800" b="0" i="0" u="none" strike="noStrike" kern="0" cap="none" spc="0" normalizeH="0" baseline="0" noProof="0" dirty="0">
                  <a:ln>
                    <a:noFill/>
                  </a:ln>
                  <a:solidFill>
                    <a:schemeClr val="tx1"/>
                  </a:solidFill>
                  <a:effectLst/>
                  <a:uLnTx/>
                  <a:uFillTx/>
                  <a:latin typeface="Times New Roman" pitchFamily="18" charset="0"/>
                  <a:cs typeface="Times New Roman" pitchFamily="18" charset="0"/>
                </a:endParaRPr>
              </a:p>
            </p:txBody>
          </p:sp>
        </mc:Choice>
        <mc:Fallback xmlns="">
          <p:sp>
            <p:nvSpPr>
              <p:cNvPr id="9" name="TextBox 8">
                <a:extLst>
                  <a:ext uri="{FF2B5EF4-FFF2-40B4-BE49-F238E27FC236}">
                    <a16:creationId xmlns:a16="http://schemas.microsoft.com/office/drawing/2014/main" id="{64D0F225-1F13-494D-AAF7-0A521BD6386C}"/>
                  </a:ext>
                </a:extLst>
              </p:cNvPr>
              <p:cNvSpPr txBox="1">
                <a:spLocks noRot="1" noChangeAspect="1" noMove="1" noResize="1" noEditPoints="1" noAdjustHandles="1" noChangeArrowheads="1" noChangeShapeType="1" noTextEdit="1"/>
              </p:cNvSpPr>
              <p:nvPr/>
            </p:nvSpPr>
            <p:spPr>
              <a:xfrm>
                <a:off x="3792354" y="5651622"/>
                <a:ext cx="2638426" cy="523220"/>
              </a:xfrm>
              <a:prstGeom prst="rect">
                <a:avLst/>
              </a:prstGeom>
              <a:blipFill>
                <a:blip r:embed="rId7"/>
                <a:stretch>
                  <a:fillRect/>
                </a:stretch>
              </a:blipFill>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BED8FABB-EDD8-4AB9-A053-FCA9A5C33A44}"/>
                  </a:ext>
                </a:extLst>
              </p:cNvPr>
              <p:cNvSpPr txBox="1"/>
              <p:nvPr/>
            </p:nvSpPr>
            <p:spPr>
              <a:xfrm>
                <a:off x="5865929" y="5651622"/>
                <a:ext cx="3577876" cy="523220"/>
              </a:xfrm>
              <a:prstGeom prst="rect">
                <a:avLst/>
              </a:prstGeom>
              <a:noFill/>
            </p:spPr>
            <p:txBody>
              <a:bodyPr wrap="square">
                <a:spAutoFit/>
              </a:bodyPr>
              <a:lstStyle/>
              <a:p>
                <a:pPr marR="0" lvl="0" algn="ctr" defTabSz="914400" eaLnBrk="1" fontAlgn="auto" latinLnBrk="0" hangingPunct="1">
                  <a:lnSpc>
                    <a:spcPct val="100000"/>
                  </a:lnSpc>
                  <a:spcBef>
                    <a:spcPts val="0"/>
                  </a:spcBef>
                  <a:spcAft>
                    <a:spcPts val="0"/>
                  </a:spcAft>
                  <a:buClrTx/>
                  <a:buSzTx/>
                  <a:tabLst/>
                  <a:defRPr/>
                </a:pPr>
                <a14:m>
                  <m:oMath xmlns:m="http://schemas.openxmlformats.org/officeDocument/2006/math">
                    <m:r>
                      <a:rPr lang="en-US" sz="2800" b="0" i="1" kern="0" smtClean="0">
                        <a:solidFill>
                          <a:schemeClr val="tx1"/>
                        </a:solidFill>
                        <a:latin typeface="Cambria Math" panose="02040503050406030204" pitchFamily="18" charset="0"/>
                      </a:rPr>
                      <m:t>=</m:t>
                    </m:r>
                    <m:r>
                      <a:rPr lang="en-SG" sz="2800" b="0" i="1" kern="0" smtClean="0">
                        <a:solidFill>
                          <a:schemeClr val="tx1"/>
                        </a:solidFill>
                        <a:latin typeface="Cambria Math" panose="02040503050406030204" pitchFamily="18" charset="0"/>
                      </a:rPr>
                      <m:t>3</m:t>
                    </m:r>
                    <m:r>
                      <a:rPr lang="en-US" sz="2800" b="0" i="1" kern="0">
                        <a:solidFill>
                          <a:schemeClr val="tx1"/>
                        </a:solidFill>
                        <a:latin typeface="Cambria Math" panose="02040503050406030204" pitchFamily="18" charset="0"/>
                      </a:rPr>
                      <m:t>+</m:t>
                    </m:r>
                    <m:r>
                      <a:rPr lang="en-SG" sz="2800" b="0" i="1" kern="0" smtClean="0">
                        <a:solidFill>
                          <a:schemeClr val="tx1"/>
                        </a:solidFill>
                        <a:latin typeface="Cambria Math" panose="02040503050406030204" pitchFamily="18" charset="0"/>
                      </a:rPr>
                      <m:t>9</m:t>
                    </m:r>
                    <m:r>
                      <a:rPr lang="en-SG" sz="2800" b="0" i="1" kern="0" smtClean="0">
                        <a:solidFill>
                          <a:schemeClr val="tx1"/>
                        </a:solidFill>
                        <a:latin typeface="Cambria Math" panose="02040503050406030204" pitchFamily="18" charset="0"/>
                      </a:rPr>
                      <m:t>∗</m:t>
                    </m:r>
                    <m:r>
                      <a:rPr lang="en-SG" sz="2800" b="0" i="1" kern="0" smtClean="0">
                        <a:solidFill>
                          <a:schemeClr val="tx1"/>
                        </a:solidFill>
                        <a:latin typeface="Cambria Math" panose="02040503050406030204" pitchFamily="18" charset="0"/>
                      </a:rPr>
                      <m:t>2</m:t>
                    </m:r>
                    <m:r>
                      <a:rPr lang="en-SG" sz="2800" b="0" i="1" kern="0" smtClean="0">
                        <a:solidFill>
                          <a:schemeClr val="tx1"/>
                        </a:solidFill>
                        <a:latin typeface="Cambria Math" panose="02040503050406030204" pitchFamily="18" charset="0"/>
                      </a:rPr>
                      <m:t>=</m:t>
                    </m:r>
                    <m:r>
                      <a:rPr lang="en-SG" sz="2800" b="0" i="1" kern="0" smtClean="0">
                        <a:solidFill>
                          <a:schemeClr val="tx1"/>
                        </a:solidFill>
                        <a:latin typeface="Cambria Math" panose="02040503050406030204" pitchFamily="18" charset="0"/>
                      </a:rPr>
                      <m:t>21</m:t>
                    </m:r>
                  </m:oMath>
                </a14:m>
                <a:r>
                  <a:rPr lang="en-US" sz="2800" kern="0">
                    <a:solidFill>
                      <a:schemeClr val="tx1"/>
                    </a:solidFill>
                    <a:latin typeface="Times New Roman" panose="02020603050405020304" pitchFamily="18" charset="0"/>
                    <a:cs typeface="Times New Roman" panose="02020603050405020304" pitchFamily="18" charset="0"/>
                  </a:rPr>
                  <a:t>  </a:t>
                </a:r>
                <a:r>
                  <a:rPr lang="en-US" sz="2800" kern="0" noProof="0">
                    <a:solidFill>
                      <a:schemeClr val="tx1"/>
                    </a:solidFill>
                    <a:effectLst/>
                    <a:latin typeface="Times New Roman" pitchFamily="18" charset="0"/>
                    <a:cs typeface="Times New Roman" pitchFamily="18" charset="0"/>
                  </a:rPr>
                  <a:t>      </a:t>
                </a:r>
                <a:endParaRPr kumimoji="0" lang="en-US" sz="2800" i="0" u="none" strike="noStrike" kern="0" cap="none" spc="0" normalizeH="0" baseline="0" noProof="0" dirty="0">
                  <a:ln>
                    <a:noFill/>
                  </a:ln>
                  <a:solidFill>
                    <a:schemeClr val="tx1"/>
                  </a:solidFill>
                  <a:effectLst/>
                  <a:uLnTx/>
                  <a:uFillTx/>
                  <a:latin typeface="Times New Roman" pitchFamily="18" charset="0"/>
                  <a:cs typeface="Times New Roman" pitchFamily="18" charset="0"/>
                </a:endParaRPr>
              </a:p>
            </p:txBody>
          </p:sp>
        </mc:Choice>
        <mc:Fallback xmlns="">
          <p:sp>
            <p:nvSpPr>
              <p:cNvPr id="11" name="TextBox 10">
                <a:extLst>
                  <a:ext uri="{FF2B5EF4-FFF2-40B4-BE49-F238E27FC236}">
                    <a16:creationId xmlns:a16="http://schemas.microsoft.com/office/drawing/2014/main" id="{BED8FABB-EDD8-4AB9-A053-FCA9A5C33A44}"/>
                  </a:ext>
                </a:extLst>
              </p:cNvPr>
              <p:cNvSpPr txBox="1">
                <a:spLocks noRot="1" noChangeAspect="1" noMove="1" noResize="1" noEditPoints="1" noAdjustHandles="1" noChangeArrowheads="1" noChangeShapeType="1" noTextEdit="1"/>
              </p:cNvSpPr>
              <p:nvPr/>
            </p:nvSpPr>
            <p:spPr>
              <a:xfrm>
                <a:off x="5865929" y="5651622"/>
                <a:ext cx="3577876" cy="523220"/>
              </a:xfrm>
              <a:prstGeom prst="rect">
                <a:avLst/>
              </a:prstGeom>
              <a:blipFill>
                <a:blip r:embed="rId8"/>
                <a:stretch>
                  <a:fillRect/>
                </a:stretch>
              </a:blipFill>
            </p:spPr>
            <p:txBody>
              <a:bodyPr/>
              <a:lstStyle/>
              <a:p>
                <a:r>
                  <a:rPr lang="en-SG">
                    <a:noFill/>
                  </a:rPr>
                  <a:t> </a:t>
                </a:r>
              </a:p>
            </p:txBody>
          </p:sp>
        </mc:Fallback>
      </mc:AlternateContent>
      <p:cxnSp>
        <p:nvCxnSpPr>
          <p:cNvPr id="12" name="Straight Connector 11">
            <a:extLst>
              <a:ext uri="{FF2B5EF4-FFF2-40B4-BE49-F238E27FC236}">
                <a16:creationId xmlns:a16="http://schemas.microsoft.com/office/drawing/2014/main" id="{70F3FFA0-0CE4-4829-B875-2DD22D99C4A4}"/>
              </a:ext>
            </a:extLst>
          </p:cNvPr>
          <p:cNvCxnSpPr/>
          <p:nvPr/>
        </p:nvCxnSpPr>
        <p:spPr>
          <a:xfrm>
            <a:off x="1732861" y="4783754"/>
            <a:ext cx="10193311" cy="0"/>
          </a:xfrm>
          <a:prstGeom prst="line">
            <a:avLst/>
          </a:prstGeom>
          <a:ln w="381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648622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anim calcmode="lin" valueType="num">
                                      <p:cBhvr>
                                        <p:cTn id="18"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9" dur="5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2" fill="hold" nodeType="clickEffect">
                                  <p:stCondLst>
                                    <p:cond delay="0"/>
                                  </p:stCondLst>
                                  <p:childTnLst>
                                    <p:set>
                                      <p:cBhvr>
                                        <p:cTn id="29" dur="1" fill="hold">
                                          <p:stCondLst>
                                            <p:cond delay="0"/>
                                          </p:stCondLst>
                                        </p:cTn>
                                        <p:tgtEl>
                                          <p:spTgt spid="3">
                                            <p:txEl>
                                              <p:pRg st="6" end="6"/>
                                            </p:txEl>
                                          </p:spTgt>
                                        </p:tgtEl>
                                        <p:attrNameLst>
                                          <p:attrName>style.visibility</p:attrName>
                                        </p:attrNameLst>
                                      </p:cBhvr>
                                      <p:to>
                                        <p:strVal val="visible"/>
                                      </p:to>
                                    </p:set>
                                    <p:anim calcmode="lin" valueType="num">
                                      <p:cBhvr additive="base">
                                        <p:cTn id="30" dur="500" fill="hold"/>
                                        <p:tgtEl>
                                          <p:spTgt spid="3">
                                            <p:txEl>
                                              <p:pRg st="6" end="6"/>
                                            </p:txEl>
                                          </p:spTgt>
                                        </p:tgtEl>
                                        <p:attrNameLst>
                                          <p:attrName>ppt_x</p:attrName>
                                        </p:attrNameLst>
                                      </p:cBhvr>
                                      <p:tavLst>
                                        <p:tav tm="0">
                                          <p:val>
                                            <p:strVal val="1+#ppt_w/2"/>
                                          </p:val>
                                        </p:tav>
                                        <p:tav tm="100000">
                                          <p:val>
                                            <p:strVal val="#ppt_x"/>
                                          </p:val>
                                        </p:tav>
                                      </p:tavLst>
                                    </p:anim>
                                    <p:anim calcmode="lin" valueType="num">
                                      <p:cBhvr additive="base">
                                        <p:cTn id="31" dur="500" fill="hold"/>
                                        <p:tgtEl>
                                          <p:spTgt spid="3">
                                            <p:txEl>
                                              <p:pRg st="6" end="6"/>
                                            </p:txEl>
                                          </p:spTgt>
                                        </p:tgtEl>
                                        <p:attrNameLst>
                                          <p:attrName>ppt_y</p:attrName>
                                        </p:attrNameLst>
                                      </p:cBhvr>
                                      <p:tavLst>
                                        <p:tav tm="0">
                                          <p:val>
                                            <p:strVal val="#ppt_y"/>
                                          </p:val>
                                        </p:tav>
                                        <p:tav tm="100000">
                                          <p:val>
                                            <p:strVal val="#ppt_y"/>
                                          </p:val>
                                        </p:tav>
                                      </p:tavLst>
                                    </p:anim>
                                  </p:childTnLst>
                                </p:cTn>
                              </p:par>
                            </p:childTnLst>
                          </p:cTn>
                        </p:par>
                        <p:par>
                          <p:cTn id="32" fill="hold">
                            <p:stCondLst>
                              <p:cond delay="500"/>
                            </p:stCondLst>
                            <p:childTnLst>
                              <p:par>
                                <p:cTn id="33" presetID="2" presetClass="entr" presetSubtype="2" fill="hold" nodeType="after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 calcmode="lin" valueType="num">
                                      <p:cBhvr additive="base">
                                        <p:cTn id="35" dur="500" fill="hold"/>
                                        <p:tgtEl>
                                          <p:spTgt spid="3">
                                            <p:txEl>
                                              <p:pRg st="7" end="7"/>
                                            </p:txEl>
                                          </p:spTgt>
                                        </p:tgtEl>
                                        <p:attrNameLst>
                                          <p:attrName>ppt_x</p:attrName>
                                        </p:attrNameLst>
                                      </p:cBhvr>
                                      <p:tavLst>
                                        <p:tav tm="0">
                                          <p:val>
                                            <p:strVal val="1+#ppt_w/2"/>
                                          </p:val>
                                        </p:tav>
                                        <p:tav tm="100000">
                                          <p:val>
                                            <p:strVal val="#ppt_x"/>
                                          </p:val>
                                        </p:tav>
                                      </p:tavLst>
                                    </p:anim>
                                    <p:anim calcmode="lin" valueType="num">
                                      <p:cBhvr additive="base">
                                        <p:cTn id="36" dur="500" fill="hold"/>
                                        <p:tgtEl>
                                          <p:spTgt spid="3">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nodeType="clickEffect">
                                  <p:stCondLst>
                                    <p:cond delay="0"/>
                                  </p:stCondLst>
                                  <p:childTnLst>
                                    <p:set>
                                      <p:cBhvr>
                                        <p:cTn id="40" dur="1" fill="hold">
                                          <p:stCondLst>
                                            <p:cond delay="0"/>
                                          </p:stCondLst>
                                        </p:cTn>
                                        <p:tgtEl>
                                          <p:spTgt spid="3">
                                            <p:txEl>
                                              <p:pRg st="8" end="8"/>
                                            </p:txEl>
                                          </p:spTgt>
                                        </p:tgtEl>
                                        <p:attrNameLst>
                                          <p:attrName>style.visibility</p:attrName>
                                        </p:attrNameLst>
                                      </p:cBhvr>
                                      <p:to>
                                        <p:strVal val="visible"/>
                                      </p:to>
                                    </p:set>
                                    <p:anim calcmode="lin" valueType="num">
                                      <p:cBhvr additive="base">
                                        <p:cTn id="41" dur="500" fill="hold"/>
                                        <p:tgtEl>
                                          <p:spTgt spid="3">
                                            <p:txEl>
                                              <p:pRg st="8" end="8"/>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3">
                                            <p:txEl>
                                              <p:pRg st="8" end="8"/>
                                            </p:txEl>
                                          </p:spTgt>
                                        </p:tgtEl>
                                        <p:attrNameLst>
                                          <p:attrName>ppt_y</p:attrName>
                                        </p:attrNameLst>
                                      </p:cBhvr>
                                      <p:tavLst>
                                        <p:tav tm="0">
                                          <p:val>
                                            <p:strVal val="#ppt_y"/>
                                          </p:val>
                                        </p:tav>
                                        <p:tav tm="100000">
                                          <p:val>
                                            <p:strVal val="#ppt_y"/>
                                          </p:val>
                                        </p:tav>
                                      </p:tavLst>
                                    </p:anim>
                                  </p:childTnLst>
                                </p:cTn>
                              </p:par>
                              <p:par>
                                <p:cTn id="43" presetID="22" presetClass="entr" presetSubtype="2"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right)">
                                      <p:cBhvr>
                                        <p:cTn id="45" dur="500"/>
                                        <p:tgtEl>
                                          <p:spTgt spid="12"/>
                                        </p:tgtEl>
                                      </p:cBhvr>
                                    </p:animEffect>
                                  </p:childTnLst>
                                </p:cTn>
                              </p:par>
                            </p:childTnLst>
                          </p:cTn>
                        </p:par>
                      </p:childTnLst>
                    </p:cTn>
                  </p:par>
                  <p:par>
                    <p:cTn id="46" fill="hold">
                      <p:stCondLst>
                        <p:cond delay="indefinite"/>
                      </p:stCondLst>
                      <p:childTnLst>
                        <p:par>
                          <p:cTn id="47" fill="hold">
                            <p:stCondLst>
                              <p:cond delay="0"/>
                            </p:stCondLst>
                            <p:childTnLst>
                              <p:par>
                                <p:cTn id="48" presetID="2" presetClass="entr" presetSubtype="8" fill="hold" grpId="0" nodeType="click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500" fill="hold"/>
                                        <p:tgtEl>
                                          <p:spTgt spid="7"/>
                                        </p:tgtEl>
                                        <p:attrNameLst>
                                          <p:attrName>ppt_x</p:attrName>
                                        </p:attrNameLst>
                                      </p:cBhvr>
                                      <p:tavLst>
                                        <p:tav tm="0">
                                          <p:val>
                                            <p:strVal val="0-#ppt_w/2"/>
                                          </p:val>
                                        </p:tav>
                                        <p:tav tm="100000">
                                          <p:val>
                                            <p:strVal val="#ppt_x"/>
                                          </p:val>
                                        </p:tav>
                                      </p:tavLst>
                                    </p:anim>
                                    <p:anim calcmode="lin" valueType="num">
                                      <p:cBhvr additive="base">
                                        <p:cTn id="51"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2" fill="hold" grpId="0" nodeType="click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500" fill="hold"/>
                                        <p:tgtEl>
                                          <p:spTgt spid="8"/>
                                        </p:tgtEl>
                                        <p:attrNameLst>
                                          <p:attrName>ppt_x</p:attrName>
                                        </p:attrNameLst>
                                      </p:cBhvr>
                                      <p:tavLst>
                                        <p:tav tm="0">
                                          <p:val>
                                            <p:strVal val="1+#ppt_w/2"/>
                                          </p:val>
                                        </p:tav>
                                        <p:tav tm="100000">
                                          <p:val>
                                            <p:strVal val="#ppt_x"/>
                                          </p:val>
                                        </p:tav>
                                      </p:tavLst>
                                    </p:anim>
                                    <p:anim calcmode="lin" valueType="num">
                                      <p:cBhvr additive="base">
                                        <p:cTn id="57"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8" fill="hold" grpId="0" nodeType="click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additive="base">
                                        <p:cTn id="62" dur="500" fill="hold"/>
                                        <p:tgtEl>
                                          <p:spTgt spid="9"/>
                                        </p:tgtEl>
                                        <p:attrNameLst>
                                          <p:attrName>ppt_x</p:attrName>
                                        </p:attrNameLst>
                                      </p:cBhvr>
                                      <p:tavLst>
                                        <p:tav tm="0">
                                          <p:val>
                                            <p:strVal val="0-#ppt_w/2"/>
                                          </p:val>
                                        </p:tav>
                                        <p:tav tm="100000">
                                          <p:val>
                                            <p:strVal val="#ppt_x"/>
                                          </p:val>
                                        </p:tav>
                                      </p:tavLst>
                                    </p:anim>
                                    <p:anim calcmode="lin" valueType="num">
                                      <p:cBhvr additive="base">
                                        <p:cTn id="63"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2" presetClass="entr" presetSubtype="2" fill="hold" grpId="0" nodeType="clickEffect">
                                  <p:stCondLst>
                                    <p:cond delay="0"/>
                                  </p:stCondLst>
                                  <p:childTnLst>
                                    <p:set>
                                      <p:cBhvr>
                                        <p:cTn id="67" dur="1" fill="hold">
                                          <p:stCondLst>
                                            <p:cond delay="0"/>
                                          </p:stCondLst>
                                        </p:cTn>
                                        <p:tgtEl>
                                          <p:spTgt spid="11"/>
                                        </p:tgtEl>
                                        <p:attrNameLst>
                                          <p:attrName>style.visibility</p:attrName>
                                        </p:attrNameLst>
                                      </p:cBhvr>
                                      <p:to>
                                        <p:strVal val="visible"/>
                                      </p:to>
                                    </p:set>
                                    <p:anim calcmode="lin" valueType="num">
                                      <p:cBhvr additive="base">
                                        <p:cTn id="68" dur="500" fill="hold"/>
                                        <p:tgtEl>
                                          <p:spTgt spid="11"/>
                                        </p:tgtEl>
                                        <p:attrNameLst>
                                          <p:attrName>ppt_x</p:attrName>
                                        </p:attrNameLst>
                                      </p:cBhvr>
                                      <p:tavLst>
                                        <p:tav tm="0">
                                          <p:val>
                                            <p:strVal val="1+#ppt_w/2"/>
                                          </p:val>
                                        </p:tav>
                                        <p:tav tm="100000">
                                          <p:val>
                                            <p:strVal val="#ppt_x"/>
                                          </p:val>
                                        </p:tav>
                                      </p:tavLst>
                                    </p:anim>
                                    <p:anim calcmode="lin" valueType="num">
                                      <p:cBhvr additive="base">
                                        <p:cTn id="69"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7" grpId="0"/>
      <p:bldP spid="8" grpId="0"/>
      <p:bldP spid="9" grpId="0"/>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B9F8F94-5E88-4630-A6A4-867BF50D420B}"/>
              </a:ext>
            </a:extLst>
          </p:cNvPr>
          <p:cNvSpPr/>
          <p:nvPr/>
        </p:nvSpPr>
        <p:spPr>
          <a:xfrm>
            <a:off x="1656190" y="14288"/>
            <a:ext cx="8839200" cy="53340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FF0000"/>
                </a:solidFill>
                <a:latin typeface="Times New Roman" pitchFamily="18" charset="0"/>
                <a:cs typeface="Times New Roman" pitchFamily="18" charset="0"/>
              </a:rPr>
              <a:t>II. SỐ HẠNG TỔNG QUÁT</a:t>
            </a:r>
          </a:p>
        </p:txBody>
      </p:sp>
      <mc:AlternateContent xmlns:mc="http://schemas.openxmlformats.org/markup-compatibility/2006" xmlns:a14="http://schemas.microsoft.com/office/drawing/2010/main">
        <mc:Choice Requires="a14">
          <p:sp>
            <p:nvSpPr>
              <p:cNvPr id="14" name="TextBox 13">
                <a:extLst>
                  <a:ext uri="{FF2B5EF4-FFF2-40B4-BE49-F238E27FC236}">
                    <a16:creationId xmlns:a16="http://schemas.microsoft.com/office/drawing/2014/main" id="{9459B0FD-2517-4231-8807-422C555B8287}"/>
                  </a:ext>
                </a:extLst>
              </p:cNvPr>
              <p:cNvSpPr txBox="1"/>
              <p:nvPr/>
            </p:nvSpPr>
            <p:spPr>
              <a:xfrm>
                <a:off x="258580" y="699118"/>
                <a:ext cx="11933420" cy="3379002"/>
              </a:xfrm>
              <a:prstGeom prst="rect">
                <a:avLst/>
              </a:prstGeom>
              <a:noFill/>
            </p:spPr>
            <p:txBody>
              <a:bodyPr wrap="square">
                <a:spAutoFit/>
              </a:bodyPr>
              <a:lstStyle/>
              <a:p>
                <a:pPr>
                  <a:lnSpc>
                    <a:spcPct val="107000"/>
                  </a:lnSpc>
                  <a:spcAft>
                    <a:spcPts val="800"/>
                  </a:spcAft>
                </a:pPr>
                <a:r>
                  <a:rPr lang="en-US" sz="2800" b="1" kern="120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Ví dụ 3</a:t>
                </a:r>
                <a:r>
                  <a:rPr lang="en-US" sz="2800" b="1" kern="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Hãy tìm số hạng đầu và công sai của cấp số cộng</a:t>
                </a:r>
                <a:endParaRPr lang="en-SG" sz="280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tabLst>
                    <a:tab pos="6031230" algn="l"/>
                  </a:tabLst>
                </a:pPr>
                <a14:m>
                  <m:oMathPara xmlns:m="http://schemas.openxmlformats.org/officeDocument/2006/math">
                    <m:oMathParaPr>
                      <m:jc m:val="centerGroup"/>
                    </m:oMathParaPr>
                    <m:oMath xmlns:m="http://schemas.openxmlformats.org/officeDocument/2006/math">
                      <m:d>
                        <m:dPr>
                          <m:begChr m:val="{"/>
                          <m:endChr m:val=""/>
                          <m:ctrlPr>
                            <a:rPr lang="en-SG" sz="2800" b="1" i="1" kern="120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ctrlPr>
                        </m:dPr>
                        <m:e>
                          <m:eqArr>
                            <m:eqArrPr>
                              <m:ctrlPr>
                                <a:rPr lang="en-SG" sz="2800" b="1" i="1" kern="120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ctrlPr>
                            </m:eqArrPr>
                            <m:e>
                              <m:sSub>
                                <m:sSubPr>
                                  <m:ctrlPr>
                                    <a:rPr lang="en-SG" sz="2800" b="1" i="1" kern="120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ctrlPr>
                                </m:sSubPr>
                                <m:e>
                                  <m:r>
                                    <a:rPr lang="en-US" sz="2800" b="1" i="1" kern="120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𝒖</m:t>
                                  </m:r>
                                </m:e>
                                <m:sub>
                                  <m:r>
                                    <a:rPr lang="en-US" sz="2800" b="1" i="1" kern="120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𝟒</m:t>
                                  </m:r>
                                </m:sub>
                              </m:sSub>
                              <m:r>
                                <a:rPr lang="en-US" sz="2800" b="1" i="1" kern="120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en-US" sz="2800" b="1" i="1" kern="120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𝟏𝟎</m:t>
                              </m:r>
                            </m:e>
                            <m:e>
                              <m:sSub>
                                <m:sSubPr>
                                  <m:ctrlPr>
                                    <a:rPr lang="en-SG" sz="2800" b="1" i="1" kern="120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ctrlPr>
                                </m:sSubPr>
                                <m:e>
                                  <m:r>
                                    <a:rPr lang="en-US" sz="2800" b="1" i="1" kern="120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𝒖</m:t>
                                  </m:r>
                                </m:e>
                                <m:sub>
                                  <m:r>
                                    <a:rPr lang="en-US" sz="2800" b="1" i="1" kern="120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𝟕</m:t>
                                  </m:r>
                                </m:sub>
                              </m:sSub>
                              <m:r>
                                <a:rPr lang="en-US" sz="2800" b="1" i="1" kern="120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en-US" sz="2800" b="1" i="1" kern="120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𝟏𝟗</m:t>
                              </m:r>
                            </m:e>
                          </m:eqArr>
                        </m:e>
                      </m:d>
                    </m:oMath>
                  </m:oMathPara>
                </a14:m>
                <a:endParaRPr lang="en-SG" sz="280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tabLst>
                    <a:tab pos="6031230" algn="l"/>
                  </a:tabLst>
                </a:pPr>
                <a:r>
                  <a:rPr lang="en-SG" sz="2800" b="1">
                    <a:solidFill>
                      <a:srgbClr val="00B0F0"/>
                    </a:solidFill>
                    <a:latin typeface="Times New Roman" panose="02020603050405020304" pitchFamily="18" charset="0"/>
                    <a:ea typeface="Calibri" panose="020F0502020204030204" pitchFamily="34" charset="0"/>
                    <a:cs typeface="Times New Roman" panose="02020603050405020304" pitchFamily="18" charset="0"/>
                  </a:rPr>
                  <a:t>Giải</a:t>
                </a:r>
              </a:p>
              <a:p>
                <a:pPr>
                  <a:lnSpc>
                    <a:spcPct val="107000"/>
                  </a:lnSpc>
                  <a:spcAft>
                    <a:spcPts val="800"/>
                  </a:spcAft>
                  <a:tabLst>
                    <a:tab pos="6031230" algn="l"/>
                  </a:tabLst>
                </a:pPr>
                <a:r>
                  <a:rPr lang="en-SG" sz="280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SG" sz="2800">
                    <a:effectLst/>
                    <a:latin typeface="Times New Roman" panose="02020603050405020304" pitchFamily="18" charset="0"/>
                    <a:ea typeface="Calibri" panose="020F0502020204030204" pitchFamily="34" charset="0"/>
                    <a:cs typeface="Times New Roman" panose="02020603050405020304" pitchFamily="18" charset="0"/>
                  </a:rPr>
                  <a:t>T</a:t>
                </a:r>
                <a:r>
                  <a:rPr lang="en-SG" sz="2800">
                    <a:latin typeface="Times New Roman" panose="02020603050405020304" pitchFamily="18" charset="0"/>
                    <a:ea typeface="Calibri" panose="020F0502020204030204" pitchFamily="34" charset="0"/>
                    <a:cs typeface="Times New Roman" panose="02020603050405020304" pitchFamily="18" charset="0"/>
                  </a:rPr>
                  <a:t>a có                </a:t>
                </a:r>
                <a14:m>
                  <m:oMath xmlns:m="http://schemas.openxmlformats.org/officeDocument/2006/math">
                    <m:d>
                      <m:dPr>
                        <m:begChr m:val="{"/>
                        <m:endChr m:val=""/>
                        <m:ctrlPr>
                          <a:rPr lang="en-SG" sz="2800" b="1" i="1" kern="1200" smtClea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ctrlPr>
                      </m:dPr>
                      <m:e>
                        <m:eqArr>
                          <m:eqArrPr>
                            <m:ctrlPr>
                              <a:rPr lang="en-SG" sz="2800" b="1" i="1" kern="120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ctrlPr>
                          </m:eqArrPr>
                          <m:e>
                            <m:sSub>
                              <m:sSubPr>
                                <m:ctrlPr>
                                  <a:rPr lang="en-SG" sz="2800" b="1" i="1" kern="120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ctrlPr>
                              </m:sSubPr>
                              <m:e>
                                <m:r>
                                  <a:rPr lang="en-US" sz="2800" b="1" i="1" kern="120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𝒖</m:t>
                                </m:r>
                              </m:e>
                              <m:sub>
                                <m:r>
                                  <a:rPr lang="en-US" sz="2800" b="1" i="1" kern="120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𝟒</m:t>
                                </m:r>
                              </m:sub>
                            </m:sSub>
                            <m:r>
                              <a:rPr lang="en-US" sz="2800" b="1" i="1" kern="120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en-US" sz="2800" b="1" i="1" kern="120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𝟏𝟎</m:t>
                            </m:r>
                          </m:e>
                          <m:e>
                            <m:sSub>
                              <m:sSubPr>
                                <m:ctrlPr>
                                  <a:rPr lang="en-SG" sz="2800" b="1" i="1" kern="120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ctrlPr>
                              </m:sSubPr>
                              <m:e>
                                <m:r>
                                  <a:rPr lang="en-US" sz="2800" b="1" i="1" kern="120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𝒖</m:t>
                                </m:r>
                              </m:e>
                              <m:sub>
                                <m:r>
                                  <a:rPr lang="en-US" sz="2800" b="1" i="1" kern="120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𝟕</m:t>
                                </m:r>
                              </m:sub>
                            </m:sSub>
                            <m:r>
                              <a:rPr lang="en-US" sz="2800" b="1" i="1" kern="120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en-US" sz="2800" b="1" i="1" kern="120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𝟏𝟗</m:t>
                            </m:r>
                          </m:e>
                        </m:eqArr>
                      </m:e>
                    </m:d>
                  </m:oMath>
                </a14:m>
                <a:endParaRPr lang="en-SG" sz="2800">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14" name="TextBox 13">
                <a:extLst>
                  <a:ext uri="{FF2B5EF4-FFF2-40B4-BE49-F238E27FC236}">
                    <a16:creationId xmlns:a16="http://schemas.microsoft.com/office/drawing/2014/main" id="{9459B0FD-2517-4231-8807-422C555B8287}"/>
                  </a:ext>
                </a:extLst>
              </p:cNvPr>
              <p:cNvSpPr txBox="1">
                <a:spLocks noRot="1" noChangeAspect="1" noMove="1" noResize="1" noEditPoints="1" noAdjustHandles="1" noChangeArrowheads="1" noChangeShapeType="1" noTextEdit="1"/>
              </p:cNvSpPr>
              <p:nvPr/>
            </p:nvSpPr>
            <p:spPr>
              <a:xfrm>
                <a:off x="258580" y="699118"/>
                <a:ext cx="11933420" cy="3379002"/>
              </a:xfrm>
              <a:prstGeom prst="rect">
                <a:avLst/>
              </a:prstGeom>
              <a:blipFill>
                <a:blip r:embed="rId3"/>
                <a:stretch>
                  <a:fillRect l="-1021" t="-1986"/>
                </a:stretch>
              </a:blipFill>
            </p:spPr>
            <p:txBody>
              <a:bodyPr/>
              <a:lstStyle/>
              <a:p>
                <a:r>
                  <a:rPr lang="en-US">
                    <a:noFill/>
                  </a:rPr>
                  <a:t> </a:t>
                </a:r>
              </a:p>
            </p:txBody>
          </p:sp>
        </mc:Fallback>
      </mc:AlternateContent>
      <p:cxnSp>
        <p:nvCxnSpPr>
          <p:cNvPr id="16" name="Straight Connector 15">
            <a:extLst>
              <a:ext uri="{FF2B5EF4-FFF2-40B4-BE49-F238E27FC236}">
                <a16:creationId xmlns:a16="http://schemas.microsoft.com/office/drawing/2014/main" id="{29446112-D96D-4191-8CEC-801028EE6F89}"/>
              </a:ext>
            </a:extLst>
          </p:cNvPr>
          <p:cNvCxnSpPr/>
          <p:nvPr/>
        </p:nvCxnSpPr>
        <p:spPr>
          <a:xfrm>
            <a:off x="1184223" y="2743200"/>
            <a:ext cx="10193311" cy="0"/>
          </a:xfrm>
          <a:prstGeom prst="line">
            <a:avLst/>
          </a:prstGeom>
          <a:ln w="38100"/>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9" name="TextBox 18">
                <a:extLst>
                  <a:ext uri="{FF2B5EF4-FFF2-40B4-BE49-F238E27FC236}">
                    <a16:creationId xmlns:a16="http://schemas.microsoft.com/office/drawing/2014/main" id="{6DD46165-D852-4ADC-8B26-A75E84EB6F39}"/>
                  </a:ext>
                </a:extLst>
              </p:cNvPr>
              <p:cNvSpPr txBox="1"/>
              <p:nvPr/>
            </p:nvSpPr>
            <p:spPr>
              <a:xfrm>
                <a:off x="3029040" y="4067425"/>
                <a:ext cx="6093500" cy="1053494"/>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r>
                        <a:rPr lang="en-SG" sz="2800" b="0" i="0">
                          <a:latin typeface="Cambria Math" panose="02040503050406030204" pitchFamily="18" charset="0"/>
                        </a:rPr>
                        <m:t>⇔</m:t>
                      </m:r>
                      <m:d>
                        <m:dPr>
                          <m:begChr m:val="{"/>
                          <m:endChr m:val=""/>
                          <m:ctrlPr>
                            <a:rPr lang="en-SG" sz="2800" b="0" i="1">
                              <a:solidFill>
                                <a:srgbClr val="836967"/>
                              </a:solidFill>
                              <a:latin typeface="Cambria Math" panose="02040503050406030204" pitchFamily="18" charset="0"/>
                            </a:rPr>
                          </m:ctrlPr>
                        </m:dPr>
                        <m:e>
                          <m:eqArr>
                            <m:eqArrPr>
                              <m:ctrlPr>
                                <a:rPr lang="en-SG" sz="2800" b="0" i="1">
                                  <a:solidFill>
                                    <a:srgbClr val="836967"/>
                                  </a:solidFill>
                                  <a:latin typeface="Cambria Math" panose="02040503050406030204" pitchFamily="18" charset="0"/>
                                </a:rPr>
                              </m:ctrlPr>
                            </m:eqArrPr>
                            <m:e>
                              <m:r>
                                <a:rPr lang="en-SG" sz="2800" b="0" i="0">
                                  <a:latin typeface="Cambria Math" panose="02040503050406030204" pitchFamily="18" charset="0"/>
                                </a:rPr>
                                <m:t>&amp;</m:t>
                              </m:r>
                              <m:sSub>
                                <m:sSubPr>
                                  <m:ctrlPr>
                                    <a:rPr lang="en-SG" sz="2800" b="0" i="1">
                                      <a:solidFill>
                                        <a:srgbClr val="836967"/>
                                      </a:solidFill>
                                      <a:latin typeface="Cambria Math" panose="02040503050406030204" pitchFamily="18" charset="0"/>
                                    </a:rPr>
                                  </m:ctrlPr>
                                </m:sSubPr>
                                <m:e>
                                  <m:r>
                                    <a:rPr lang="en-SG" sz="2800" b="0" i="1">
                                      <a:latin typeface="Cambria Math" panose="02040503050406030204" pitchFamily="18" charset="0"/>
                                    </a:rPr>
                                    <m:t>𝑢</m:t>
                                  </m:r>
                                </m:e>
                                <m:sub>
                                  <m:r>
                                    <a:rPr lang="en-SG" sz="2800" b="0" i="0">
                                      <a:latin typeface="Cambria Math" panose="02040503050406030204" pitchFamily="18" charset="0"/>
                                    </a:rPr>
                                    <m:t>1</m:t>
                                  </m:r>
                                </m:sub>
                              </m:sSub>
                              <m:r>
                                <a:rPr lang="en-SG" sz="2800" b="0" i="0">
                                  <a:latin typeface="Cambria Math" panose="02040503050406030204" pitchFamily="18" charset="0"/>
                                </a:rPr>
                                <m:t>+</m:t>
                              </m:r>
                              <m:r>
                                <a:rPr lang="en-SG" sz="2800" b="0" i="0">
                                  <a:latin typeface="Cambria Math" panose="02040503050406030204" pitchFamily="18" charset="0"/>
                                </a:rPr>
                                <m:t>3</m:t>
                              </m:r>
                              <m:r>
                                <a:rPr lang="en-SG" sz="2800" b="0" i="1">
                                  <a:latin typeface="Cambria Math" panose="02040503050406030204" pitchFamily="18" charset="0"/>
                                </a:rPr>
                                <m:t>𝑑</m:t>
                              </m:r>
                              <m:r>
                                <a:rPr lang="en-SG" sz="2800" b="0" i="0">
                                  <a:latin typeface="Cambria Math" panose="02040503050406030204" pitchFamily="18" charset="0"/>
                                </a:rPr>
                                <m:t>=</m:t>
                              </m:r>
                              <m:r>
                                <a:rPr lang="en-SG" sz="2800" b="0" i="0">
                                  <a:latin typeface="Cambria Math" panose="02040503050406030204" pitchFamily="18" charset="0"/>
                                </a:rPr>
                                <m:t>10</m:t>
                              </m:r>
                            </m:e>
                            <m:e>
                              <m:r>
                                <a:rPr lang="en-SG" sz="2800" b="0" i="0">
                                  <a:latin typeface="Cambria Math" panose="02040503050406030204" pitchFamily="18" charset="0"/>
                                </a:rPr>
                                <m:t>&amp;</m:t>
                              </m:r>
                              <m:sSub>
                                <m:sSubPr>
                                  <m:ctrlPr>
                                    <a:rPr lang="en-SG" sz="2800" b="0" i="1">
                                      <a:solidFill>
                                        <a:srgbClr val="836967"/>
                                      </a:solidFill>
                                      <a:latin typeface="Cambria Math" panose="02040503050406030204" pitchFamily="18" charset="0"/>
                                    </a:rPr>
                                  </m:ctrlPr>
                                </m:sSubPr>
                                <m:e>
                                  <m:r>
                                    <a:rPr lang="en-SG" sz="2800" b="0" i="1">
                                      <a:latin typeface="Cambria Math" panose="02040503050406030204" pitchFamily="18" charset="0"/>
                                    </a:rPr>
                                    <m:t>𝑢</m:t>
                                  </m:r>
                                </m:e>
                                <m:sub>
                                  <m:r>
                                    <a:rPr lang="en-SG" sz="2800" b="0" i="0">
                                      <a:latin typeface="Cambria Math" panose="02040503050406030204" pitchFamily="18" charset="0"/>
                                    </a:rPr>
                                    <m:t>1</m:t>
                                  </m:r>
                                </m:sub>
                              </m:sSub>
                              <m:r>
                                <a:rPr lang="en-SG" sz="2800" b="0" i="0">
                                  <a:latin typeface="Cambria Math" panose="02040503050406030204" pitchFamily="18" charset="0"/>
                                </a:rPr>
                                <m:t>+</m:t>
                              </m:r>
                              <m:r>
                                <a:rPr lang="en-SG" sz="2800" b="0" i="0">
                                  <a:latin typeface="Cambria Math" panose="02040503050406030204" pitchFamily="18" charset="0"/>
                                </a:rPr>
                                <m:t>6</m:t>
                              </m:r>
                              <m:r>
                                <a:rPr lang="en-SG" sz="2800" b="0" i="1">
                                  <a:latin typeface="Cambria Math" panose="02040503050406030204" pitchFamily="18" charset="0"/>
                                </a:rPr>
                                <m:t>𝑑</m:t>
                              </m:r>
                              <m:r>
                                <a:rPr lang="en-SG" sz="2800" b="0" i="0">
                                  <a:latin typeface="Cambria Math" panose="02040503050406030204" pitchFamily="18" charset="0"/>
                                </a:rPr>
                                <m:t>=</m:t>
                              </m:r>
                              <m:r>
                                <a:rPr lang="en-SG" sz="2800" b="0" i="0">
                                  <a:latin typeface="Cambria Math" panose="02040503050406030204" pitchFamily="18" charset="0"/>
                                </a:rPr>
                                <m:t>19</m:t>
                              </m:r>
                            </m:e>
                          </m:eqArr>
                        </m:e>
                      </m:d>
                    </m:oMath>
                  </m:oMathPara>
                </a14:m>
                <a:endParaRPr lang="en-SG" sz="2800"/>
              </a:p>
            </p:txBody>
          </p:sp>
        </mc:Choice>
        <mc:Fallback xmlns="">
          <p:sp>
            <p:nvSpPr>
              <p:cNvPr id="19" name="TextBox 18">
                <a:extLst>
                  <a:ext uri="{FF2B5EF4-FFF2-40B4-BE49-F238E27FC236}">
                    <a16:creationId xmlns:a16="http://schemas.microsoft.com/office/drawing/2014/main" id="{6DD46165-D852-4ADC-8B26-A75E84EB6F39}"/>
                  </a:ext>
                </a:extLst>
              </p:cNvPr>
              <p:cNvSpPr txBox="1">
                <a:spLocks noRot="1" noChangeAspect="1" noMove="1" noResize="1" noEditPoints="1" noAdjustHandles="1" noChangeArrowheads="1" noChangeShapeType="1" noTextEdit="1"/>
              </p:cNvSpPr>
              <p:nvPr/>
            </p:nvSpPr>
            <p:spPr>
              <a:xfrm>
                <a:off x="3029040" y="4067425"/>
                <a:ext cx="6093500" cy="1053494"/>
              </a:xfrm>
              <a:prstGeom prst="rect">
                <a:avLst/>
              </a:prstGeom>
              <a:blipFill>
                <a:blip r:embed="rId4"/>
                <a:stretch>
                  <a:fillRect/>
                </a:stretch>
              </a:blipFill>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20" name="TextBox 19">
                <a:extLst>
                  <a:ext uri="{FF2B5EF4-FFF2-40B4-BE49-F238E27FC236}">
                    <a16:creationId xmlns:a16="http://schemas.microsoft.com/office/drawing/2014/main" id="{1240DCB8-DBCE-4168-B172-C6B0BBD2E46F}"/>
                  </a:ext>
                </a:extLst>
              </p:cNvPr>
              <p:cNvSpPr txBox="1"/>
              <p:nvPr/>
            </p:nvSpPr>
            <p:spPr>
              <a:xfrm>
                <a:off x="3642610" y="5120919"/>
                <a:ext cx="3831012" cy="1053494"/>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r>
                        <a:rPr lang="en-SG" sz="2800" b="0" i="0">
                          <a:latin typeface="Cambria Math" panose="02040503050406030204" pitchFamily="18" charset="0"/>
                        </a:rPr>
                        <m:t>⇔</m:t>
                      </m:r>
                      <m:d>
                        <m:dPr>
                          <m:begChr m:val="{"/>
                          <m:endChr m:val=""/>
                          <m:ctrlPr>
                            <a:rPr lang="en-SG" sz="2800" b="0" i="1">
                              <a:solidFill>
                                <a:srgbClr val="836967"/>
                              </a:solidFill>
                              <a:latin typeface="Cambria Math" panose="02040503050406030204" pitchFamily="18" charset="0"/>
                            </a:rPr>
                          </m:ctrlPr>
                        </m:dPr>
                        <m:e>
                          <m:eqArr>
                            <m:eqArrPr>
                              <m:ctrlPr>
                                <a:rPr lang="en-SG" sz="2800" b="0" i="1">
                                  <a:solidFill>
                                    <a:srgbClr val="836967"/>
                                  </a:solidFill>
                                  <a:latin typeface="Cambria Math" panose="02040503050406030204" pitchFamily="18" charset="0"/>
                                </a:rPr>
                              </m:ctrlPr>
                            </m:eqArrPr>
                            <m:e>
                              <m:r>
                                <a:rPr lang="en-SG" sz="2800" b="0" i="0">
                                  <a:latin typeface="Cambria Math" panose="02040503050406030204" pitchFamily="18" charset="0"/>
                                </a:rPr>
                                <m:t>&amp;</m:t>
                              </m:r>
                              <m:sSub>
                                <m:sSubPr>
                                  <m:ctrlPr>
                                    <a:rPr lang="en-SG" sz="2800" b="0" i="1">
                                      <a:solidFill>
                                        <a:srgbClr val="836967"/>
                                      </a:solidFill>
                                      <a:latin typeface="Cambria Math" panose="02040503050406030204" pitchFamily="18" charset="0"/>
                                    </a:rPr>
                                  </m:ctrlPr>
                                </m:sSubPr>
                                <m:e>
                                  <m:r>
                                    <a:rPr lang="en-SG" sz="2800" b="0" i="1">
                                      <a:latin typeface="Cambria Math" panose="02040503050406030204" pitchFamily="18" charset="0"/>
                                    </a:rPr>
                                    <m:t>𝑢</m:t>
                                  </m:r>
                                </m:e>
                                <m:sub>
                                  <m:r>
                                    <a:rPr lang="en-SG" sz="2800" b="0" i="0">
                                      <a:latin typeface="Cambria Math" panose="02040503050406030204" pitchFamily="18" charset="0"/>
                                    </a:rPr>
                                    <m:t>1</m:t>
                                  </m:r>
                                </m:sub>
                              </m:sSub>
                              <m:r>
                                <a:rPr lang="en-SG" sz="2800" b="0" i="0">
                                  <a:latin typeface="Cambria Math" panose="02040503050406030204" pitchFamily="18" charset="0"/>
                                </a:rPr>
                                <m:t>=</m:t>
                              </m:r>
                              <m:r>
                                <a:rPr lang="en-SG" sz="2800" b="0" i="0">
                                  <a:latin typeface="Cambria Math" panose="02040503050406030204" pitchFamily="18" charset="0"/>
                                </a:rPr>
                                <m:t>1</m:t>
                              </m:r>
                            </m:e>
                            <m:e>
                              <m:r>
                                <a:rPr lang="en-SG" sz="2800" b="0" i="0">
                                  <a:latin typeface="Cambria Math" panose="02040503050406030204" pitchFamily="18" charset="0"/>
                                </a:rPr>
                                <m:t>&amp;</m:t>
                              </m:r>
                              <m:r>
                                <a:rPr lang="en-SG" sz="2800" b="0" i="1">
                                  <a:latin typeface="Cambria Math" panose="02040503050406030204" pitchFamily="18" charset="0"/>
                                </a:rPr>
                                <m:t>𝑑</m:t>
                              </m:r>
                              <m:r>
                                <a:rPr lang="en-SG" sz="2800" b="0" i="0">
                                  <a:latin typeface="Cambria Math" panose="02040503050406030204" pitchFamily="18" charset="0"/>
                                </a:rPr>
                                <m:t>=</m:t>
                              </m:r>
                              <m:r>
                                <a:rPr lang="en-SG" sz="2800" b="0" i="0">
                                  <a:latin typeface="Cambria Math" panose="02040503050406030204" pitchFamily="18" charset="0"/>
                                </a:rPr>
                                <m:t>3</m:t>
                              </m:r>
                            </m:e>
                          </m:eqArr>
                        </m:e>
                      </m:d>
                    </m:oMath>
                  </m:oMathPara>
                </a14:m>
                <a:endParaRPr lang="en-SG" sz="2800"/>
              </a:p>
            </p:txBody>
          </p:sp>
        </mc:Choice>
        <mc:Fallback xmlns="">
          <p:sp>
            <p:nvSpPr>
              <p:cNvPr id="20" name="TextBox 19">
                <a:extLst>
                  <a:ext uri="{FF2B5EF4-FFF2-40B4-BE49-F238E27FC236}">
                    <a16:creationId xmlns:a16="http://schemas.microsoft.com/office/drawing/2014/main" id="{1240DCB8-DBCE-4168-B172-C6B0BBD2E46F}"/>
                  </a:ext>
                </a:extLst>
              </p:cNvPr>
              <p:cNvSpPr txBox="1">
                <a:spLocks noRot="1" noChangeAspect="1" noMove="1" noResize="1" noEditPoints="1" noAdjustHandles="1" noChangeArrowheads="1" noChangeShapeType="1" noTextEdit="1"/>
              </p:cNvSpPr>
              <p:nvPr/>
            </p:nvSpPr>
            <p:spPr>
              <a:xfrm>
                <a:off x="3642610" y="5120919"/>
                <a:ext cx="3831012" cy="1053494"/>
              </a:xfrm>
              <a:prstGeom prst="rect">
                <a:avLst/>
              </a:prstGeom>
              <a:blipFill>
                <a:blip r:embed="rId5"/>
                <a:stretch>
                  <a:fillRect/>
                </a:stretch>
              </a:blipFill>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27" name="TextBox 26">
                <a:extLst>
                  <a:ext uri="{FF2B5EF4-FFF2-40B4-BE49-F238E27FC236}">
                    <a16:creationId xmlns:a16="http://schemas.microsoft.com/office/drawing/2014/main" id="{B3690556-ABB9-4C94-A3F8-7C6CA4B58B78}"/>
                  </a:ext>
                </a:extLst>
              </p:cNvPr>
              <p:cNvSpPr txBox="1"/>
              <p:nvPr/>
            </p:nvSpPr>
            <p:spPr>
              <a:xfrm>
                <a:off x="187378" y="6158882"/>
                <a:ext cx="11340058" cy="523220"/>
              </a:xfrm>
              <a:prstGeom prst="rect">
                <a:avLst/>
              </a:prstGeom>
              <a:noFill/>
            </p:spPr>
            <p:txBody>
              <a:bodyPr wrap="square">
                <a:spAutoFit/>
              </a:bodyPr>
              <a:lstStyle/>
              <a:p>
                <a:r>
                  <a:rPr lang="en-SG" sz="2800">
                    <a:latin typeface="Times New Roman" panose="02020603050405020304" pitchFamily="18" charset="0"/>
                    <a:cs typeface="Times New Roman" panose="02020603050405020304" pitchFamily="18" charset="0"/>
                  </a:rPr>
                  <a:t>Vậy cấp số cộng có số hạng đầu </a:t>
                </a:r>
                <a14:m>
                  <m:oMath xmlns:m="http://schemas.openxmlformats.org/officeDocument/2006/math">
                    <m:sSub>
                      <m:sSubPr>
                        <m:ctrlPr>
                          <a:rPr lang="en-SG" sz="2800" i="1" smtClean="0">
                            <a:latin typeface="Cambria Math" panose="02040503050406030204" pitchFamily="18" charset="0"/>
                          </a:rPr>
                        </m:ctrlPr>
                      </m:sSubPr>
                      <m:e>
                        <m:r>
                          <a:rPr lang="en-SG" sz="2800" b="0" i="1" smtClean="0">
                            <a:latin typeface="Cambria Math" panose="02040503050406030204" pitchFamily="18" charset="0"/>
                          </a:rPr>
                          <m:t>𝑢</m:t>
                        </m:r>
                      </m:e>
                      <m:sub>
                        <m:r>
                          <a:rPr lang="en-SG" sz="2800" b="0" i="1" smtClean="0">
                            <a:latin typeface="Cambria Math" panose="02040503050406030204" pitchFamily="18" charset="0"/>
                          </a:rPr>
                          <m:t>1</m:t>
                        </m:r>
                      </m:sub>
                    </m:sSub>
                    <m:r>
                      <a:rPr lang="en-SG" sz="2800" b="0" i="1" smtClean="0">
                        <a:latin typeface="Cambria Math" panose="02040503050406030204" pitchFamily="18" charset="0"/>
                      </a:rPr>
                      <m:t>=</m:t>
                    </m:r>
                    <m:r>
                      <a:rPr lang="en-SG" sz="2800" b="0" i="1" smtClean="0">
                        <a:latin typeface="Cambria Math" panose="02040503050406030204" pitchFamily="18" charset="0"/>
                      </a:rPr>
                      <m:t>1</m:t>
                    </m:r>
                  </m:oMath>
                </a14:m>
                <a:r>
                  <a:rPr lang="en-SG" sz="2800">
                    <a:latin typeface="Times New Roman" panose="02020603050405020304" pitchFamily="18" charset="0"/>
                    <a:cs typeface="Times New Roman" panose="02020603050405020304" pitchFamily="18" charset="0"/>
                  </a:rPr>
                  <a:t> và công sai d = 3</a:t>
                </a:r>
              </a:p>
            </p:txBody>
          </p:sp>
        </mc:Choice>
        <mc:Fallback xmlns="">
          <p:sp>
            <p:nvSpPr>
              <p:cNvPr id="27" name="TextBox 26">
                <a:extLst>
                  <a:ext uri="{FF2B5EF4-FFF2-40B4-BE49-F238E27FC236}">
                    <a16:creationId xmlns:a16="http://schemas.microsoft.com/office/drawing/2014/main" id="{B3690556-ABB9-4C94-A3F8-7C6CA4B58B78}"/>
                  </a:ext>
                </a:extLst>
              </p:cNvPr>
              <p:cNvSpPr txBox="1">
                <a:spLocks noRot="1" noChangeAspect="1" noMove="1" noResize="1" noEditPoints="1" noAdjustHandles="1" noChangeArrowheads="1" noChangeShapeType="1" noTextEdit="1"/>
              </p:cNvSpPr>
              <p:nvPr/>
            </p:nvSpPr>
            <p:spPr>
              <a:xfrm>
                <a:off x="187378" y="6158882"/>
                <a:ext cx="11340058" cy="523220"/>
              </a:xfrm>
              <a:prstGeom prst="rect">
                <a:avLst/>
              </a:prstGeom>
              <a:blipFill>
                <a:blip r:embed="rId6"/>
                <a:stretch>
                  <a:fillRect l="-1129" t="-11628" b="-31395"/>
                </a:stretch>
              </a:blipFill>
            </p:spPr>
            <p:txBody>
              <a:bodyPr/>
              <a:lstStyle/>
              <a:p>
                <a:r>
                  <a:rPr lang="en-SG">
                    <a:noFill/>
                  </a:rPr>
                  <a:t> </a:t>
                </a:r>
              </a:p>
            </p:txBody>
          </p:sp>
        </mc:Fallback>
      </mc:AlternateContent>
    </p:spTree>
    <p:extLst>
      <p:ext uri="{BB962C8B-B14F-4D97-AF65-F5344CB8AC3E}">
        <p14:creationId xmlns:p14="http://schemas.microsoft.com/office/powerpoint/2010/main" val="37592337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up)">
                                      <p:cBhvr>
                                        <p:cTn id="7" dur="500"/>
                                        <p:tgtEl>
                                          <p:spTgt spid="1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4">
                                            <p:txEl>
                                              <p:pRg st="0" end="0"/>
                                            </p:txEl>
                                          </p:spTgt>
                                        </p:tgtEl>
                                        <p:attrNameLst>
                                          <p:attrName>style.visibility</p:attrName>
                                        </p:attrNameLst>
                                      </p:cBhvr>
                                      <p:to>
                                        <p:strVal val="visible"/>
                                      </p:to>
                                    </p:set>
                                    <p:animEffect transition="in" filter="wipe(left)">
                                      <p:cBhvr>
                                        <p:cTn id="11" dur="500"/>
                                        <p:tgtEl>
                                          <p:spTgt spid="14">
                                            <p:txEl>
                                              <p:pRg st="0" end="0"/>
                                            </p:txEl>
                                          </p:spTgt>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14">
                                            <p:txEl>
                                              <p:pRg st="1" end="1"/>
                                            </p:txEl>
                                          </p:spTgt>
                                        </p:tgtEl>
                                        <p:attrNameLst>
                                          <p:attrName>style.visibility</p:attrName>
                                        </p:attrNameLst>
                                      </p:cBhvr>
                                      <p:to>
                                        <p:strVal val="visible"/>
                                      </p:to>
                                    </p:set>
                                    <p:animEffect transition="in" filter="wipe(up)">
                                      <p:cBhvr>
                                        <p:cTn id="15" dur="500"/>
                                        <p:tgtEl>
                                          <p:spTgt spid="14">
                                            <p:txEl>
                                              <p:pRg st="1" end="1"/>
                                            </p:txEl>
                                          </p:spTgt>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4">
                                            <p:txEl>
                                              <p:pRg st="2" end="2"/>
                                            </p:txEl>
                                          </p:spTgt>
                                        </p:tgtEl>
                                        <p:attrNameLst>
                                          <p:attrName>style.visibility</p:attrName>
                                        </p:attrNameLst>
                                      </p:cBhvr>
                                      <p:to>
                                        <p:strVal val="visible"/>
                                      </p:to>
                                    </p:set>
                                    <p:animEffect transition="in" filter="wipe(left)">
                                      <p:cBhvr>
                                        <p:cTn id="19" dur="500"/>
                                        <p:tgtEl>
                                          <p:spTgt spid="14">
                                            <p:txEl>
                                              <p:pRg st="2" end="2"/>
                                            </p:txEl>
                                          </p:spTgt>
                                        </p:tgtEl>
                                      </p:cBhvr>
                                    </p:animEffect>
                                  </p:childTnLst>
                                </p:cTn>
                              </p:par>
                              <p:par>
                                <p:cTn id="20" presetID="22" presetClass="entr" presetSubtype="2"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right)">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4">
                                            <p:txEl>
                                              <p:pRg st="3" end="3"/>
                                            </p:txEl>
                                          </p:spTgt>
                                        </p:tgtEl>
                                        <p:attrNameLst>
                                          <p:attrName>style.visibility</p:attrName>
                                        </p:attrNameLst>
                                      </p:cBhvr>
                                      <p:to>
                                        <p:strVal val="visible"/>
                                      </p:to>
                                    </p:set>
                                    <p:anim calcmode="lin" valueType="num">
                                      <p:cBhvr additive="base">
                                        <p:cTn id="27" dur="500" fill="hold"/>
                                        <p:tgtEl>
                                          <p:spTgt spid="14">
                                            <p:txEl>
                                              <p:pRg st="3" end="3"/>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500" fill="hold"/>
                                        <p:tgtEl>
                                          <p:spTgt spid="19"/>
                                        </p:tgtEl>
                                        <p:attrNameLst>
                                          <p:attrName>ppt_x</p:attrName>
                                        </p:attrNameLst>
                                      </p:cBhvr>
                                      <p:tavLst>
                                        <p:tav tm="0">
                                          <p:val>
                                            <p:strVal val="#ppt_x"/>
                                          </p:val>
                                        </p:tav>
                                        <p:tav tm="100000">
                                          <p:val>
                                            <p:strVal val="#ppt_x"/>
                                          </p:val>
                                        </p:tav>
                                      </p:tavLst>
                                    </p:anim>
                                    <p:anim calcmode="lin" valueType="num">
                                      <p:cBhvr additive="base">
                                        <p:cTn id="3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additive="base">
                                        <p:cTn id="39" dur="500" fill="hold"/>
                                        <p:tgtEl>
                                          <p:spTgt spid="20"/>
                                        </p:tgtEl>
                                        <p:attrNameLst>
                                          <p:attrName>ppt_x</p:attrName>
                                        </p:attrNameLst>
                                      </p:cBhvr>
                                      <p:tavLst>
                                        <p:tav tm="0">
                                          <p:val>
                                            <p:strVal val="#ppt_x"/>
                                          </p:val>
                                        </p:tav>
                                        <p:tav tm="100000">
                                          <p:val>
                                            <p:strVal val="#ppt_x"/>
                                          </p:val>
                                        </p:tav>
                                      </p:tavLst>
                                    </p:anim>
                                    <p:anim calcmode="lin" valueType="num">
                                      <p:cBhvr additive="base">
                                        <p:cTn id="40"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27"/>
                                        </p:tgtEl>
                                        <p:attrNameLst>
                                          <p:attrName>style.visibility</p:attrName>
                                        </p:attrNameLst>
                                      </p:cBhvr>
                                      <p:to>
                                        <p:strVal val="visible"/>
                                      </p:to>
                                    </p:set>
                                    <p:anim calcmode="lin" valueType="num">
                                      <p:cBhvr additive="base">
                                        <p:cTn id="45" dur="500" fill="hold"/>
                                        <p:tgtEl>
                                          <p:spTgt spid="27"/>
                                        </p:tgtEl>
                                        <p:attrNameLst>
                                          <p:attrName>ppt_x</p:attrName>
                                        </p:attrNameLst>
                                      </p:cBhvr>
                                      <p:tavLst>
                                        <p:tav tm="0">
                                          <p:val>
                                            <p:strVal val="#ppt_x"/>
                                          </p:val>
                                        </p:tav>
                                        <p:tav tm="100000">
                                          <p:val>
                                            <p:strVal val="#ppt_x"/>
                                          </p:val>
                                        </p:tav>
                                      </p:tavLst>
                                    </p:anim>
                                    <p:anim calcmode="lin" valueType="num">
                                      <p:cBhvr additive="base">
                                        <p:cTn id="46"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9" grpId="0"/>
      <p:bldP spid="20" grpId="0"/>
      <p:bldP spid="2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76400" y="0"/>
            <a:ext cx="8839200" cy="533400"/>
          </a:xfrm>
          <a:prstGeom prst="rect">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rgbClr val="FF0000"/>
                </a:solidFill>
                <a:latin typeface="Times New Roman" pitchFamily="18" charset="0"/>
                <a:cs typeface="Times New Roman" pitchFamily="18" charset="0"/>
              </a:rPr>
              <a:t>BÀI TOÁN: VẬN DỤNG THỰC TẾ</a:t>
            </a:r>
            <a:endParaRPr lang="en-US" sz="3200" b="1" dirty="0">
              <a:solidFill>
                <a:srgbClr val="FF0000"/>
              </a:solidFill>
              <a:latin typeface="Times New Roman" pitchFamily="18" charset="0"/>
              <a:cs typeface="Times New Roman" pitchFamily="18" charset="0"/>
            </a:endParaRPr>
          </a:p>
        </p:txBody>
      </p:sp>
      <p:sp>
        <p:nvSpPr>
          <p:cNvPr id="10" name="Rectangle 9"/>
          <p:cNvSpPr/>
          <p:nvPr/>
        </p:nvSpPr>
        <p:spPr>
          <a:xfrm>
            <a:off x="110367" y="4646952"/>
            <a:ext cx="11777807" cy="17838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433513" marR="0" indent="-1433513" algn="l">
              <a:lnSpc>
                <a:spcPct val="150000"/>
              </a:lnSpc>
              <a:spcBef>
                <a:spcPts val="0"/>
              </a:spcBef>
              <a:spcAft>
                <a:spcPts val="900"/>
              </a:spcAft>
            </a:pPr>
            <a:r>
              <a:rPr lang="fr-FR" sz="2800" b="1" u="sng">
                <a:solidFill>
                  <a:srgbClr val="00B0F0"/>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Bài toán</a:t>
            </a:r>
            <a:r>
              <a:rPr lang="fr-FR" sz="2800" b="1">
                <a:solidFill>
                  <a:srgbClr val="00B0F0"/>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a:t>
            </a:r>
            <a:r>
              <a:rPr lang="fr-FR" sz="2800" b="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Mặt sàn </a:t>
            </a:r>
            <a:r>
              <a:rPr lang="fr-FR" sz="28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tầng một của một ngôi nhà cao hơn </a:t>
            </a:r>
            <a:r>
              <a:rPr lang="fr-FR" sz="2800" b="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mặt sân </a:t>
            </a:r>
            <a:r>
              <a:rPr lang="fr-FR" sz="28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0,5 m. Cầu thang đi từ tầng một lên tầng hai gồm 21 bậc, mỗi bậc cao 18 cm.</a:t>
            </a:r>
            <a:r>
              <a:rPr lang="fr-FR" sz="28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Tính độ cao của sàn tầng hai so với mặt sân.</a:t>
            </a:r>
            <a:endParaRPr lang="en-US" sz="2800" b="1">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9" name="Picture 8" descr="A white house with a red roof&#10;&#10;Description automatically generated with medium confidence">
            <a:extLst>
              <a:ext uri="{FF2B5EF4-FFF2-40B4-BE49-F238E27FC236}">
                <a16:creationId xmlns:a16="http://schemas.microsoft.com/office/drawing/2014/main" id="{8F567F49-ACCE-49B5-9F4D-3EBED6DC526F}"/>
              </a:ext>
            </a:extLst>
          </p:cNvPr>
          <p:cNvPicPr>
            <a:picLocks noChangeAspect="1"/>
          </p:cNvPicPr>
          <p:nvPr/>
        </p:nvPicPr>
        <p:blipFill>
          <a:blip r:embed="rId3"/>
          <a:stretch>
            <a:fillRect/>
          </a:stretch>
        </p:blipFill>
        <p:spPr>
          <a:xfrm>
            <a:off x="155575" y="533399"/>
            <a:ext cx="6493402" cy="3978640"/>
          </a:xfrm>
          <a:prstGeom prst="rect">
            <a:avLst/>
          </a:prstGeom>
        </p:spPr>
      </p:pic>
      <p:pic>
        <p:nvPicPr>
          <p:cNvPr id="11" name="Picture 10" descr="A picture containing floor, indoor, room, living&#10;&#10;Description automatically generated">
            <a:extLst>
              <a:ext uri="{FF2B5EF4-FFF2-40B4-BE49-F238E27FC236}">
                <a16:creationId xmlns:a16="http://schemas.microsoft.com/office/drawing/2014/main" id="{ECECCD68-7FB0-4824-9E59-4C9BC2E3DC25}"/>
              </a:ext>
            </a:extLst>
          </p:cNvPr>
          <p:cNvPicPr>
            <a:picLocks noChangeAspect="1"/>
          </p:cNvPicPr>
          <p:nvPr/>
        </p:nvPicPr>
        <p:blipFill>
          <a:blip r:embed="rId4"/>
          <a:stretch>
            <a:fillRect/>
          </a:stretch>
        </p:blipFill>
        <p:spPr>
          <a:xfrm>
            <a:off x="6648977" y="533399"/>
            <a:ext cx="5285623" cy="3978639"/>
          </a:xfrm>
          <a:prstGeom prst="rect">
            <a:avLst/>
          </a:prstGeom>
        </p:spPr>
      </p:pic>
    </p:spTree>
    <p:extLst>
      <p:ext uri="{BB962C8B-B14F-4D97-AF65-F5344CB8AC3E}">
        <p14:creationId xmlns:p14="http://schemas.microsoft.com/office/powerpoint/2010/main" val="2690711917"/>
      </p:ext>
    </p:extLst>
  </p:cSld>
  <p:clrMapOvr>
    <a:masterClrMapping/>
  </p:clrMapOvr>
  <mc:AlternateContent xmlns:mc="http://schemas.openxmlformats.org/markup-compatibility/2006" xmlns:p14="http://schemas.microsoft.com/office/powerpoint/2010/main">
    <mc:Choice Requires="p14">
      <p:transition spd="slow" p14:dur="1200">
        <p14:prism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31"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 calcmode="lin" valueType="num">
                                      <p:cBhvr>
                                        <p:cTn id="13" dur="500" fill="hold"/>
                                        <p:tgtEl>
                                          <p:spTgt spid="9"/>
                                        </p:tgtEl>
                                        <p:attrNameLst>
                                          <p:attrName>style.rotation</p:attrName>
                                        </p:attrNameLst>
                                      </p:cBhvr>
                                      <p:tavLst>
                                        <p:tav tm="0">
                                          <p:val>
                                            <p:fltVal val="90"/>
                                          </p:val>
                                        </p:tav>
                                        <p:tav tm="100000">
                                          <p:val>
                                            <p:fltVal val="0"/>
                                          </p:val>
                                        </p:tav>
                                      </p:tavLst>
                                    </p:anim>
                                    <p:animEffect transition="in" filter="fade">
                                      <p:cBhvr>
                                        <p:cTn id="14" dur="500"/>
                                        <p:tgtEl>
                                          <p:spTgt spid="9"/>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Effect transition="in" filter="fade">
                                      <p:cBhvr>
                                        <p:cTn id="21" dur="500"/>
                                        <p:tgtEl>
                                          <p:spTgt spid="11"/>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1"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up)">
                                      <p:cBhvr>
                                        <p:cTn id="2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picture containing floor, indoor, room, living&#10;&#10;Description automatically generated">
            <a:extLst>
              <a:ext uri="{FF2B5EF4-FFF2-40B4-BE49-F238E27FC236}">
                <a16:creationId xmlns:a16="http://schemas.microsoft.com/office/drawing/2014/main" id="{ECECCD68-7FB0-4824-9E59-4C9BC2E3DC25}"/>
              </a:ext>
            </a:extLst>
          </p:cNvPr>
          <p:cNvPicPr>
            <a:picLocks noChangeAspect="1"/>
          </p:cNvPicPr>
          <p:nvPr/>
        </p:nvPicPr>
        <p:blipFill>
          <a:blip r:embed="rId3"/>
          <a:stretch>
            <a:fillRect/>
          </a:stretch>
        </p:blipFill>
        <p:spPr>
          <a:xfrm>
            <a:off x="0" y="0"/>
            <a:ext cx="9135666" cy="6876676"/>
          </a:xfrm>
          <a:prstGeom prst="rect">
            <a:avLst/>
          </a:prstGeom>
        </p:spPr>
      </p:pic>
      <p:pic>
        <p:nvPicPr>
          <p:cNvPr id="12" name="Picture 11" descr="A picture containing text&#10;&#10;Description automatically generated">
            <a:extLst>
              <a:ext uri="{FF2B5EF4-FFF2-40B4-BE49-F238E27FC236}">
                <a16:creationId xmlns:a16="http://schemas.microsoft.com/office/drawing/2014/main" id="{C69A74FB-561E-4441-B19B-6BD720A5186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20319" y="5816185"/>
            <a:ext cx="1170816" cy="437105"/>
          </a:xfrm>
          <a:prstGeom prst="rect">
            <a:avLst/>
          </a:prstGeom>
          <a:ln w="38100">
            <a:solidFill>
              <a:srgbClr val="00B0F0"/>
            </a:solidFill>
          </a:ln>
        </p:spPr>
      </p:pic>
      <p:sp>
        <p:nvSpPr>
          <p:cNvPr id="3" name="Rectangle 2">
            <a:extLst>
              <a:ext uri="{FF2B5EF4-FFF2-40B4-BE49-F238E27FC236}">
                <a16:creationId xmlns:a16="http://schemas.microsoft.com/office/drawing/2014/main" id="{949DCF56-87C0-4978-BE1D-E6FD77331D83}"/>
              </a:ext>
            </a:extLst>
          </p:cNvPr>
          <p:cNvSpPr/>
          <p:nvPr/>
        </p:nvSpPr>
        <p:spPr>
          <a:xfrm>
            <a:off x="3326234" y="5688767"/>
            <a:ext cx="1184223" cy="134913"/>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G" b="1">
                <a:solidFill>
                  <a:srgbClr val="FF0000"/>
                </a:solidFill>
              </a:rPr>
              <a:t>Bậc thứ 1</a:t>
            </a:r>
          </a:p>
        </p:txBody>
      </p:sp>
      <p:sp>
        <p:nvSpPr>
          <p:cNvPr id="8" name="Rectangle 7">
            <a:extLst>
              <a:ext uri="{FF2B5EF4-FFF2-40B4-BE49-F238E27FC236}">
                <a16:creationId xmlns:a16="http://schemas.microsoft.com/office/drawing/2014/main" id="{ED989F0C-95C5-45BB-9C70-56A322454AB4}"/>
              </a:ext>
            </a:extLst>
          </p:cNvPr>
          <p:cNvSpPr/>
          <p:nvPr/>
        </p:nvSpPr>
        <p:spPr>
          <a:xfrm>
            <a:off x="3326233" y="5376472"/>
            <a:ext cx="1184223" cy="134913"/>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G" b="1">
                <a:solidFill>
                  <a:srgbClr val="FF0000"/>
                </a:solidFill>
              </a:rPr>
              <a:t>Bậc thứ 2</a:t>
            </a:r>
          </a:p>
        </p:txBody>
      </p:sp>
      <p:sp>
        <p:nvSpPr>
          <p:cNvPr id="7" name="TextBox 6">
            <a:extLst>
              <a:ext uri="{FF2B5EF4-FFF2-40B4-BE49-F238E27FC236}">
                <a16:creationId xmlns:a16="http://schemas.microsoft.com/office/drawing/2014/main" id="{EFD9D022-E3C9-44FC-B2CB-3C9299755B8B}"/>
              </a:ext>
            </a:extLst>
          </p:cNvPr>
          <p:cNvSpPr txBox="1"/>
          <p:nvPr/>
        </p:nvSpPr>
        <p:spPr>
          <a:xfrm>
            <a:off x="9135666" y="1064464"/>
            <a:ext cx="3056333" cy="2246769"/>
          </a:xfrm>
          <a:prstGeom prst="rect">
            <a:avLst/>
          </a:prstGeom>
          <a:noFill/>
        </p:spPr>
        <p:txBody>
          <a:bodyPr wrap="square">
            <a:spAutoFit/>
          </a:bodyPr>
          <a:lstStyle/>
          <a:p>
            <a:pPr marR="0" lvl="0" algn="ctr" defTabSz="914400" eaLnBrk="1" fontAlgn="auto" latinLnBrk="0" hangingPunct="1">
              <a:lnSpc>
                <a:spcPct val="100000"/>
              </a:lnSpc>
              <a:spcBef>
                <a:spcPts val="0"/>
              </a:spcBef>
              <a:spcAft>
                <a:spcPts val="0"/>
              </a:spcAft>
              <a:buClrTx/>
              <a:buSzTx/>
              <a:tabLst/>
              <a:defRPr/>
            </a:pPr>
            <a:endParaRPr lang="en-US" sz="2800" kern="0">
              <a:latin typeface="Times New Roman" pitchFamily="18" charset="0"/>
              <a:cs typeface="Times New Roman" pitchFamily="18" charset="0"/>
            </a:endParaRPr>
          </a:p>
          <a:p>
            <a:pPr lvl="0" algn="ctr">
              <a:defRPr/>
            </a:pPr>
            <a:r>
              <a:rPr lang="fr-FR" sz="2800" b="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Mỗi bậc cao 18 cm</a:t>
            </a:r>
            <a:endParaRPr lang="en-US" sz="2800" kern="0">
              <a:latin typeface="Times New Roman" pitchFamily="18" charset="0"/>
              <a:cs typeface="Times New Roman" pitchFamily="18" charset="0"/>
            </a:endParaRPr>
          </a:p>
          <a:p>
            <a:pPr marR="0" lvl="0" algn="ctr" defTabSz="914400" eaLnBrk="1" fontAlgn="auto" latinLnBrk="0" hangingPunct="1">
              <a:lnSpc>
                <a:spcPct val="100000"/>
              </a:lnSpc>
              <a:spcBef>
                <a:spcPts val="0"/>
              </a:spcBef>
              <a:spcAft>
                <a:spcPts val="0"/>
              </a:spcAft>
              <a:buClrTx/>
              <a:buSzTx/>
              <a:tabLst/>
              <a:defRPr/>
            </a:pPr>
            <a:endParaRPr lang="en-US" sz="2800" kern="0">
              <a:latin typeface="Times New Roman" pitchFamily="18" charset="0"/>
              <a:cs typeface="Times New Roman" pitchFamily="18" charset="0"/>
            </a:endParaRPr>
          </a:p>
          <a:p>
            <a:pPr marR="0" lvl="0" algn="ctr" defTabSz="914400" eaLnBrk="1" fontAlgn="auto" latinLnBrk="0" hangingPunct="1">
              <a:lnSpc>
                <a:spcPct val="100000"/>
              </a:lnSpc>
              <a:spcBef>
                <a:spcPts val="0"/>
              </a:spcBef>
              <a:spcAft>
                <a:spcPts val="0"/>
              </a:spcAft>
              <a:buClrTx/>
              <a:buSzTx/>
              <a:tabLst/>
              <a:defRPr/>
            </a:pPr>
            <a:r>
              <a:rPr lang="en-US" sz="2800" kern="0">
                <a:latin typeface="Times New Roman" pitchFamily="18" charset="0"/>
                <a:cs typeface="Times New Roman" pitchFamily="18" charset="0"/>
              </a:rPr>
              <a:t>Đổi: </a:t>
            </a:r>
          </a:p>
          <a:p>
            <a:pPr marR="0" lvl="0" algn="ctr" defTabSz="914400" eaLnBrk="1" fontAlgn="auto" latinLnBrk="0" hangingPunct="1">
              <a:lnSpc>
                <a:spcPct val="100000"/>
              </a:lnSpc>
              <a:spcBef>
                <a:spcPts val="0"/>
              </a:spcBef>
              <a:spcAft>
                <a:spcPts val="0"/>
              </a:spcAft>
              <a:buClrTx/>
              <a:buSzTx/>
              <a:tabLst/>
              <a:defRPr/>
            </a:pPr>
            <a:r>
              <a:rPr kumimoji="0" lang="en-US" sz="2800" b="0" i="0" u="none" strike="noStrike" kern="0" cap="none" spc="0" normalizeH="0" baseline="0" noProof="0">
                <a:ln>
                  <a:noFill/>
                </a:ln>
                <a:solidFill>
                  <a:schemeClr val="tx1"/>
                </a:solidFill>
                <a:effectLst/>
                <a:uLnTx/>
                <a:uFillTx/>
                <a:latin typeface="Times New Roman" pitchFamily="18" charset="0"/>
                <a:cs typeface="Times New Roman" pitchFamily="18" charset="0"/>
              </a:rPr>
              <a:t>18 cm = 0,18 m</a:t>
            </a:r>
            <a:endParaRPr kumimoji="0" lang="en-US" sz="2800" b="0" i="0" u="none" strike="noStrike" kern="0" cap="none" spc="0" normalizeH="0" baseline="0" noProof="0" dirty="0">
              <a:ln>
                <a:noFill/>
              </a:ln>
              <a:solidFill>
                <a:schemeClr val="tx1"/>
              </a:solidFill>
              <a:effectLst/>
              <a:uLnTx/>
              <a:uFillTx/>
              <a:latin typeface="Times New Roman" pitchFamily="18" charset="0"/>
              <a:cs typeface="Times New Roman" pitchFamily="18" charset="0"/>
            </a:endParaRPr>
          </a:p>
        </p:txBody>
      </p:sp>
    </p:spTree>
    <p:extLst>
      <p:ext uri="{BB962C8B-B14F-4D97-AF65-F5344CB8AC3E}">
        <p14:creationId xmlns:p14="http://schemas.microsoft.com/office/powerpoint/2010/main" val="43670956"/>
      </p:ext>
    </p:extLst>
  </p:cSld>
  <p:clrMapOvr>
    <a:masterClrMapping/>
  </p:clrMapOvr>
  <mc:AlternateContent xmlns:mc="http://schemas.openxmlformats.org/markup-compatibility/2006" xmlns:p14="http://schemas.microsoft.com/office/powerpoint/2010/main">
    <mc:Choice Requires="p14">
      <p:transition spd="slow" p14:dur="1200">
        <p14:prism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ppt_x"/>
                                          </p:val>
                                        </p:tav>
                                        <p:tav tm="100000">
                                          <p:val>
                                            <p:strVal val="#ppt_x"/>
                                          </p:val>
                                        </p:tav>
                                      </p:tavLst>
                                    </p:anim>
                                    <p:anim calcmode="lin" valueType="num">
                                      <p:cBhvr additive="base">
                                        <p:cTn id="2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500" fill="hold"/>
                                        <p:tgtEl>
                                          <p:spTgt spid="7"/>
                                        </p:tgtEl>
                                        <p:attrNameLst>
                                          <p:attrName>ppt_x</p:attrName>
                                        </p:attrNameLst>
                                      </p:cBhvr>
                                      <p:tavLst>
                                        <p:tav tm="0">
                                          <p:val>
                                            <p:strVal val="#ppt_x"/>
                                          </p:val>
                                        </p:tav>
                                        <p:tav tm="100000">
                                          <p:val>
                                            <p:strVal val="#ppt_x"/>
                                          </p:val>
                                        </p:tav>
                                      </p:tavLst>
                                    </p:anim>
                                    <p:anim calcmode="lin" valueType="num">
                                      <p:cBhvr additive="base">
                                        <p:cTn id="3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164961" y="149902"/>
            <a:ext cx="11862077" cy="10565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433513" marR="0" indent="-1433513" algn="l">
              <a:spcBef>
                <a:spcPts val="0"/>
              </a:spcBef>
              <a:spcAft>
                <a:spcPts val="900"/>
              </a:spcAft>
            </a:pPr>
            <a:r>
              <a:rPr lang="fr-FR" sz="2800" b="1" u="sng">
                <a:solidFill>
                  <a:srgbClr val="00B0F0"/>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Bài toán</a:t>
            </a:r>
            <a:r>
              <a:rPr lang="fr-FR" sz="2800" b="1">
                <a:solidFill>
                  <a:srgbClr val="00B0F0"/>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a:t>
            </a:r>
            <a:r>
              <a:rPr lang="fr-FR" sz="28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fr-FR" sz="2800" b="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Mặt sàn </a:t>
            </a:r>
            <a:r>
              <a:rPr lang="fr-FR" sz="28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tầng một của một ngôi nhà cao hơn </a:t>
            </a:r>
            <a:r>
              <a:rPr lang="fr-FR" sz="2800" b="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mặt sân </a:t>
            </a:r>
            <a:r>
              <a:rPr lang="fr-FR" sz="28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0,5 m. Cầu thang đi từ tầng một lên tầng 2 gồm 21 bậc, mỗi bậc cao 18 cm.</a:t>
            </a:r>
            <a:r>
              <a:rPr lang="fr-FR" sz="28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Tính độ cao của sàn tầng hai so với mặt sân.</a:t>
            </a:r>
            <a:endParaRPr lang="en-US" sz="2800" b="1">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 name="TextBox 12">
            <a:extLst>
              <a:ext uri="{FF2B5EF4-FFF2-40B4-BE49-F238E27FC236}">
                <a16:creationId xmlns:a16="http://schemas.microsoft.com/office/drawing/2014/main" id="{7A9AF968-BC9D-4216-BB24-969B1125B3D3}"/>
              </a:ext>
            </a:extLst>
          </p:cNvPr>
          <p:cNvSpPr txBox="1"/>
          <p:nvPr/>
        </p:nvSpPr>
        <p:spPr>
          <a:xfrm>
            <a:off x="24293" y="2150291"/>
            <a:ext cx="11642190" cy="661207"/>
          </a:xfrm>
          <a:prstGeom prst="rect">
            <a:avLst/>
          </a:prstGeom>
          <a:noFill/>
        </p:spPr>
        <p:txBody>
          <a:bodyPr wrap="square">
            <a:spAutoFit/>
          </a:bodyPr>
          <a:lstStyle/>
          <a:p>
            <a:pPr marL="179388" marR="0" indent="-179388" algn="l">
              <a:lnSpc>
                <a:spcPct val="150000"/>
              </a:lnSpc>
              <a:spcBef>
                <a:spcPts val="0"/>
              </a:spcBef>
              <a:spcAft>
                <a:spcPts val="0"/>
              </a:spcAft>
              <a:buFont typeface="Arial" panose="020B0604020202020204" pitchFamily="34" charset="0"/>
              <a:buChar char="•"/>
            </a:pPr>
            <a:r>
              <a:rPr lang="en-US" sz="280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Bậc đầu tiên </a:t>
            </a:r>
            <a:r>
              <a:rPr lang="en-US" sz="2800">
                <a:effectLst/>
                <a:latin typeface="Times New Roman" panose="02020603050405020304" pitchFamily="18" charset="0"/>
                <a:ea typeface="Times New Roman" panose="02020603050405020304" pitchFamily="18" charset="0"/>
                <a:cs typeface="Times New Roman" panose="02020603050405020304" pitchFamily="18" charset="0"/>
              </a:rPr>
              <a:t>sẽ cao hơn so với </a:t>
            </a:r>
            <a:r>
              <a:rPr lang="en-US" sz="280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mặt sân:</a:t>
            </a:r>
          </a:p>
        </p:txBody>
      </p:sp>
      <p:cxnSp>
        <p:nvCxnSpPr>
          <p:cNvPr id="4" name="Straight Connector 3">
            <a:extLst>
              <a:ext uri="{FF2B5EF4-FFF2-40B4-BE49-F238E27FC236}">
                <a16:creationId xmlns:a16="http://schemas.microsoft.com/office/drawing/2014/main" id="{626B93A7-998B-4822-8268-5CAFDA1B3B6D}"/>
              </a:ext>
            </a:extLst>
          </p:cNvPr>
          <p:cNvCxnSpPr/>
          <p:nvPr/>
        </p:nvCxnSpPr>
        <p:spPr>
          <a:xfrm>
            <a:off x="1004341" y="1454046"/>
            <a:ext cx="9743607" cy="0"/>
          </a:xfrm>
          <a:prstGeom prst="line">
            <a:avLst/>
          </a:prstGeom>
          <a:ln w="38100">
            <a:solidFill>
              <a:srgbClr val="00B0F0"/>
            </a:solidFill>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F7C3371B-F1CB-4E55-AA0D-7B8604A29A2E}"/>
              </a:ext>
            </a:extLst>
          </p:cNvPr>
          <p:cNvSpPr txBox="1"/>
          <p:nvPr/>
        </p:nvSpPr>
        <p:spPr>
          <a:xfrm>
            <a:off x="105000" y="1172231"/>
            <a:ext cx="1049242" cy="523220"/>
          </a:xfrm>
          <a:prstGeom prst="rect">
            <a:avLst/>
          </a:prstGeom>
          <a:noFill/>
        </p:spPr>
        <p:txBody>
          <a:bodyPr wrap="square">
            <a:spAutoFit/>
          </a:bodyPr>
          <a:lstStyle/>
          <a:p>
            <a:pPr marL="0" marR="0" algn="l">
              <a:spcBef>
                <a:spcPts val="0"/>
              </a:spcBef>
              <a:spcAft>
                <a:spcPts val="0"/>
              </a:spcAft>
            </a:pPr>
            <a:r>
              <a:rPr lang="en-US" sz="2800" b="1">
                <a:solidFill>
                  <a:srgbClr val="00B0F0"/>
                </a:solidFill>
                <a:effectLst/>
                <a:latin typeface="Times New Roman" panose="02020603050405020304" pitchFamily="18" charset="0"/>
                <a:ea typeface="Times New Roman" panose="02020603050405020304" pitchFamily="18" charset="0"/>
                <a:cs typeface="Times New Roman" panose="02020603050405020304" pitchFamily="18" charset="0"/>
              </a:rPr>
              <a:t>Giải</a:t>
            </a:r>
            <a:endParaRPr lang="en-US" sz="2800" b="1">
              <a:solidFill>
                <a:srgbClr val="00B0F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F9DBEB83-D728-4846-981B-BC7C36AC6FDB}"/>
                  </a:ext>
                </a:extLst>
              </p:cNvPr>
              <p:cNvSpPr txBox="1"/>
              <p:nvPr/>
            </p:nvSpPr>
            <p:spPr>
              <a:xfrm>
                <a:off x="0" y="1661261"/>
                <a:ext cx="4182919" cy="523220"/>
              </a:xfrm>
              <a:prstGeom prst="rect">
                <a:avLst/>
              </a:prstGeom>
              <a:noFill/>
            </p:spPr>
            <p:txBody>
              <a:bodyPr wrap="square">
                <a:spAutoFit/>
              </a:bodyPr>
              <a:lstStyle/>
              <a:p>
                <a:pPr marL="179388" indent="-179388">
                  <a:buFont typeface="Arial" panose="020B0604020202020204" pitchFamily="34" charset="0"/>
                  <a:buChar char="•"/>
                </a:pPr>
                <a:r>
                  <a:rPr lang="en-US" sz="28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Đổi: </a:t>
                </a:r>
                <a14:m>
                  <m:oMath xmlns:m="http://schemas.openxmlformats.org/officeDocument/2006/math">
                    <m:r>
                      <a:rPr lang="en-US" sz="2800"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18</m:t>
                    </m:r>
                    <m:r>
                      <a:rPr lang="en-SG" sz="2800" b="0" i="1" smtClea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 </m:t>
                    </m:r>
                    <m:r>
                      <a:rPr lang="en-US" sz="2800"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𝑐𝑚</m:t>
                    </m:r>
                    <m:r>
                      <a:rPr lang="en-US" sz="2800"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en-US" sz="2800"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0</m:t>
                    </m:r>
                    <m:r>
                      <a:rPr lang="en-US" sz="2800"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en-US" sz="2800"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18</m:t>
                    </m:r>
                    <m:r>
                      <a:rPr lang="en-US" sz="2800"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 </m:t>
                    </m:r>
                    <m:r>
                      <a:rPr lang="en-US" sz="2800"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𝑚</m:t>
                    </m:r>
                  </m:oMath>
                </a14:m>
                <a:r>
                  <a:rPr lang="en-US" sz="28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SG" sz="2800"/>
              </a:p>
            </p:txBody>
          </p:sp>
        </mc:Choice>
        <mc:Fallback xmlns="">
          <p:sp>
            <p:nvSpPr>
              <p:cNvPr id="9" name="TextBox 8">
                <a:extLst>
                  <a:ext uri="{FF2B5EF4-FFF2-40B4-BE49-F238E27FC236}">
                    <a16:creationId xmlns:a16="http://schemas.microsoft.com/office/drawing/2014/main" id="{F9DBEB83-D728-4846-981B-BC7C36AC6FDB}"/>
                  </a:ext>
                </a:extLst>
              </p:cNvPr>
              <p:cNvSpPr txBox="1">
                <a:spLocks noRot="1" noChangeAspect="1" noMove="1" noResize="1" noEditPoints="1" noAdjustHandles="1" noChangeArrowheads="1" noChangeShapeType="1" noTextEdit="1"/>
              </p:cNvSpPr>
              <p:nvPr/>
            </p:nvSpPr>
            <p:spPr>
              <a:xfrm>
                <a:off x="0" y="1661261"/>
                <a:ext cx="4182919" cy="523220"/>
              </a:xfrm>
              <a:prstGeom prst="rect">
                <a:avLst/>
              </a:prstGeom>
              <a:blipFill>
                <a:blip r:embed="rId3"/>
                <a:stretch>
                  <a:fillRect l="-2624" t="-14118" b="-31765"/>
                </a:stretch>
              </a:blipFill>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15" name="TextBox 14">
                <a:extLst>
                  <a:ext uri="{FF2B5EF4-FFF2-40B4-BE49-F238E27FC236}">
                    <a16:creationId xmlns:a16="http://schemas.microsoft.com/office/drawing/2014/main" id="{657BB210-B55B-4E8C-A12A-0FB0D89D886C}"/>
                  </a:ext>
                </a:extLst>
              </p:cNvPr>
              <p:cNvSpPr txBox="1"/>
              <p:nvPr/>
            </p:nvSpPr>
            <p:spPr>
              <a:xfrm>
                <a:off x="9618962" y="2295137"/>
                <a:ext cx="2408076" cy="523220"/>
              </a:xfrm>
              <a:prstGeom prst="rect">
                <a:avLst/>
              </a:prstGeom>
              <a:solidFill>
                <a:srgbClr val="FFFF00"/>
              </a:solidFill>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n-SG" sz="2800" i="1" smtClean="0">
                              <a:latin typeface="Cambria Math" panose="02040503050406030204" pitchFamily="18" charset="0"/>
                            </a:rPr>
                          </m:ctrlPr>
                        </m:sSubPr>
                        <m:e>
                          <m:r>
                            <a:rPr lang="en-SG" sz="2800" i="1" smtClean="0">
                              <a:latin typeface="Cambria Math" panose="02040503050406030204" pitchFamily="18" charset="0"/>
                              <a:ea typeface="Cambria Math" panose="02040503050406030204" pitchFamily="18" charset="0"/>
                            </a:rPr>
                            <m:t>⟹</m:t>
                          </m:r>
                          <m:r>
                            <a:rPr lang="en-SG" sz="2800" b="0" i="1" smtClean="0">
                              <a:latin typeface="Cambria Math" panose="02040503050406030204" pitchFamily="18" charset="0"/>
                            </a:rPr>
                            <m:t>𝑢</m:t>
                          </m:r>
                        </m:e>
                        <m:sub>
                          <m:r>
                            <a:rPr lang="en-SG" sz="2800" b="0" i="1" smtClean="0">
                              <a:latin typeface="Cambria Math" panose="02040503050406030204" pitchFamily="18" charset="0"/>
                            </a:rPr>
                            <m:t>1</m:t>
                          </m:r>
                        </m:sub>
                      </m:sSub>
                      <m:r>
                        <a:rPr lang="en-SG" sz="2800" b="0" i="1" smtClean="0">
                          <a:latin typeface="Cambria Math" panose="02040503050406030204" pitchFamily="18" charset="0"/>
                        </a:rPr>
                        <m:t>=</m:t>
                      </m:r>
                      <m:r>
                        <a:rPr lang="en-SG" sz="2800" b="0" i="1" smtClean="0">
                          <a:latin typeface="Cambria Math" panose="02040503050406030204" pitchFamily="18" charset="0"/>
                        </a:rPr>
                        <m:t>0</m:t>
                      </m:r>
                      <m:r>
                        <a:rPr lang="en-SG" sz="2800" b="0" i="1" smtClean="0">
                          <a:latin typeface="Cambria Math" panose="02040503050406030204" pitchFamily="18" charset="0"/>
                        </a:rPr>
                        <m:t>,</m:t>
                      </m:r>
                      <m:r>
                        <a:rPr lang="en-SG" sz="2800" b="0" i="1" smtClean="0">
                          <a:latin typeface="Cambria Math" panose="02040503050406030204" pitchFamily="18" charset="0"/>
                        </a:rPr>
                        <m:t>68</m:t>
                      </m:r>
                      <m:r>
                        <a:rPr lang="en-SG" sz="2800" b="0" i="1" smtClean="0">
                          <a:latin typeface="Cambria Math" panose="02040503050406030204" pitchFamily="18" charset="0"/>
                        </a:rPr>
                        <m:t> </m:t>
                      </m:r>
                    </m:oMath>
                  </m:oMathPara>
                </a14:m>
                <a:endParaRPr lang="en-SG" sz="2800"/>
              </a:p>
            </p:txBody>
          </p:sp>
        </mc:Choice>
        <mc:Fallback xmlns="">
          <p:sp>
            <p:nvSpPr>
              <p:cNvPr id="15" name="TextBox 14">
                <a:extLst>
                  <a:ext uri="{FF2B5EF4-FFF2-40B4-BE49-F238E27FC236}">
                    <a16:creationId xmlns:a16="http://schemas.microsoft.com/office/drawing/2014/main" id="{657BB210-B55B-4E8C-A12A-0FB0D89D886C}"/>
                  </a:ext>
                </a:extLst>
              </p:cNvPr>
              <p:cNvSpPr txBox="1">
                <a:spLocks noRot="1" noChangeAspect="1" noMove="1" noResize="1" noEditPoints="1" noAdjustHandles="1" noChangeArrowheads="1" noChangeShapeType="1" noTextEdit="1"/>
              </p:cNvSpPr>
              <p:nvPr/>
            </p:nvSpPr>
            <p:spPr>
              <a:xfrm>
                <a:off x="9618962" y="2295137"/>
                <a:ext cx="2408076" cy="523220"/>
              </a:xfrm>
              <a:prstGeom prst="rect">
                <a:avLst/>
              </a:prstGeom>
              <a:blipFill>
                <a:blip r:embed="rId4"/>
                <a:stretch>
                  <a:fillRect/>
                </a:stretch>
              </a:blipFill>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17" name="TextBox 16">
                <a:extLst>
                  <a:ext uri="{FF2B5EF4-FFF2-40B4-BE49-F238E27FC236}">
                    <a16:creationId xmlns:a16="http://schemas.microsoft.com/office/drawing/2014/main" id="{4DDDECFE-3D02-44EC-BFED-31FFD763CF13}"/>
                  </a:ext>
                </a:extLst>
              </p:cNvPr>
              <p:cNvSpPr txBox="1"/>
              <p:nvPr/>
            </p:nvSpPr>
            <p:spPr>
              <a:xfrm>
                <a:off x="2386564" y="4588753"/>
                <a:ext cx="2916621" cy="523220"/>
              </a:xfrm>
              <a:prstGeom prst="rect">
                <a:avLst/>
              </a:prstGeom>
              <a:solidFill>
                <a:srgbClr val="FFFF00"/>
              </a:solidFill>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n-SG" sz="2800" b="1" i="1" smtClean="0">
                              <a:solidFill>
                                <a:srgbClr val="FF0000"/>
                              </a:solidFill>
                              <a:latin typeface="Cambria Math" panose="02040503050406030204" pitchFamily="18" charset="0"/>
                            </a:rPr>
                          </m:ctrlPr>
                        </m:sSubPr>
                        <m:e>
                          <m:r>
                            <a:rPr lang="en-SG" sz="2800" b="1" i="1" smtClean="0">
                              <a:solidFill>
                                <a:srgbClr val="FF0000"/>
                              </a:solidFill>
                              <a:latin typeface="Cambria Math" panose="02040503050406030204" pitchFamily="18" charset="0"/>
                            </a:rPr>
                            <m:t>𝒖</m:t>
                          </m:r>
                        </m:e>
                        <m:sub>
                          <m:r>
                            <a:rPr lang="en-SG" sz="2800" b="1" i="1" smtClean="0">
                              <a:solidFill>
                                <a:srgbClr val="FF0000"/>
                              </a:solidFill>
                              <a:latin typeface="Cambria Math" panose="02040503050406030204" pitchFamily="18" charset="0"/>
                            </a:rPr>
                            <m:t>𝟐𝟏</m:t>
                          </m:r>
                        </m:sub>
                      </m:sSub>
                      <m:r>
                        <a:rPr lang="en-SG" sz="2800" b="0" i="1" smtClean="0">
                          <a:latin typeface="Cambria Math" panose="02040503050406030204" pitchFamily="18" charset="0"/>
                        </a:rPr>
                        <m:t>=</m:t>
                      </m:r>
                      <m:sSub>
                        <m:sSubPr>
                          <m:ctrlPr>
                            <a:rPr lang="en-SG" sz="2800" b="0" i="1" smtClean="0">
                              <a:latin typeface="Cambria Math" panose="02040503050406030204" pitchFamily="18" charset="0"/>
                            </a:rPr>
                          </m:ctrlPr>
                        </m:sSubPr>
                        <m:e>
                          <m:r>
                            <a:rPr lang="en-SG" sz="2800" b="0" i="1" smtClean="0">
                              <a:latin typeface="Cambria Math" panose="02040503050406030204" pitchFamily="18" charset="0"/>
                            </a:rPr>
                            <m:t>𝑢</m:t>
                          </m:r>
                        </m:e>
                        <m:sub>
                          <m:r>
                            <a:rPr lang="en-SG" sz="2800" b="0" i="1" smtClean="0">
                              <a:latin typeface="Cambria Math" panose="02040503050406030204" pitchFamily="18" charset="0"/>
                            </a:rPr>
                            <m:t>1</m:t>
                          </m:r>
                        </m:sub>
                      </m:sSub>
                      <m:r>
                        <a:rPr lang="en-SG" sz="2800" b="0" i="1" smtClean="0">
                          <a:latin typeface="Cambria Math" panose="02040503050406030204" pitchFamily="18" charset="0"/>
                        </a:rPr>
                        <m:t>+</m:t>
                      </m:r>
                      <m:r>
                        <a:rPr lang="en-SG" sz="2800" b="0" i="1" smtClean="0">
                          <a:latin typeface="Cambria Math" panose="02040503050406030204" pitchFamily="18" charset="0"/>
                        </a:rPr>
                        <m:t>20</m:t>
                      </m:r>
                      <m:r>
                        <a:rPr lang="en-SG" sz="2800" b="0" i="1" smtClean="0">
                          <a:latin typeface="Cambria Math" panose="02040503050406030204" pitchFamily="18" charset="0"/>
                        </a:rPr>
                        <m:t>𝑑</m:t>
                      </m:r>
                    </m:oMath>
                  </m:oMathPara>
                </a14:m>
                <a:endParaRPr lang="en-SG" sz="2800"/>
              </a:p>
            </p:txBody>
          </p:sp>
        </mc:Choice>
        <mc:Fallback xmlns="">
          <p:sp>
            <p:nvSpPr>
              <p:cNvPr id="17" name="TextBox 16">
                <a:extLst>
                  <a:ext uri="{FF2B5EF4-FFF2-40B4-BE49-F238E27FC236}">
                    <a16:creationId xmlns:a16="http://schemas.microsoft.com/office/drawing/2014/main" id="{4DDDECFE-3D02-44EC-BFED-31FFD763CF13}"/>
                  </a:ext>
                </a:extLst>
              </p:cNvPr>
              <p:cNvSpPr txBox="1">
                <a:spLocks noRot="1" noChangeAspect="1" noMove="1" noResize="1" noEditPoints="1" noAdjustHandles="1" noChangeArrowheads="1" noChangeShapeType="1" noTextEdit="1"/>
              </p:cNvSpPr>
              <p:nvPr/>
            </p:nvSpPr>
            <p:spPr>
              <a:xfrm>
                <a:off x="2386564" y="4588753"/>
                <a:ext cx="2916621" cy="523220"/>
              </a:xfrm>
              <a:prstGeom prst="rect">
                <a:avLst/>
              </a:prstGeom>
              <a:blipFill>
                <a:blip r:embed="rId5"/>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8" name="TextBox 17">
                <a:extLst>
                  <a:ext uri="{FF2B5EF4-FFF2-40B4-BE49-F238E27FC236}">
                    <a16:creationId xmlns:a16="http://schemas.microsoft.com/office/drawing/2014/main" id="{E6D3E4EA-FC0F-41A1-A136-1AD9D63B2448}"/>
                  </a:ext>
                </a:extLst>
              </p:cNvPr>
              <p:cNvSpPr txBox="1"/>
              <p:nvPr/>
            </p:nvSpPr>
            <p:spPr>
              <a:xfrm>
                <a:off x="72552" y="2799404"/>
                <a:ext cx="12024542" cy="1307537"/>
              </a:xfrm>
              <a:prstGeom prst="rect">
                <a:avLst/>
              </a:prstGeom>
              <a:noFill/>
            </p:spPr>
            <p:txBody>
              <a:bodyPr wrap="square">
                <a:spAutoFit/>
              </a:bodyPr>
              <a:lstStyle/>
              <a:p>
                <a:pPr marL="179388" marR="0" indent="-179388" algn="l">
                  <a:lnSpc>
                    <a:spcPct val="150000"/>
                  </a:lnSpc>
                  <a:spcBef>
                    <a:spcPts val="0"/>
                  </a:spcBef>
                  <a:spcAft>
                    <a:spcPts val="0"/>
                  </a:spcAft>
                  <a:buFont typeface="Arial" panose="020B0604020202020204" pitchFamily="34" charset="0"/>
                  <a:buChar char="•"/>
                </a:pPr>
                <a:r>
                  <a:rPr lang="en-US" sz="28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Từ bậc 1 đến bậc 21 tạo thành một cấp số cộng có số hạng đầu </a:t>
                </a:r>
                <a14:m>
                  <m:oMath xmlns:m="http://schemas.openxmlformats.org/officeDocument/2006/math">
                    <m:sSub>
                      <m:sSubPr>
                        <m:ctrlPr>
                          <a:rPr lang="en-US" sz="2800"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ctrlPr>
                      </m:sSubPr>
                      <m:e>
                        <m:r>
                          <a:rPr lang="en-US" sz="2800"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𝑢</m:t>
                        </m:r>
                      </m:e>
                      <m:sub>
                        <m:r>
                          <a:rPr lang="en-US" sz="2800"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1</m:t>
                        </m:r>
                      </m:sub>
                    </m:sSub>
                    <m:r>
                      <a:rPr lang="en-US" sz="2800"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en-US" sz="2800"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0</m:t>
                    </m:r>
                    <m:r>
                      <a:rPr lang="en-US" sz="2800"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en-US" sz="2800"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68</m:t>
                    </m:r>
                    <m:r>
                      <a:rPr lang="en-US" sz="2800"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 </m:t>
                    </m:r>
                  </m:oMath>
                </a14:m>
                <a:r>
                  <a:rPr lang="en-US" sz="28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và công sai </a:t>
                </a:r>
                <a14:m>
                  <m:oMath xmlns:m="http://schemas.openxmlformats.org/officeDocument/2006/math">
                    <m:r>
                      <a:rPr lang="en-US" sz="2800" b="1" i="1" smtClean="0">
                        <a:solidFill>
                          <a:srgbClr val="FF0000"/>
                        </a:solidFill>
                        <a:effectLst/>
                        <a:latin typeface="Cambria Math" panose="02040503050406030204" pitchFamily="18" charset="0"/>
                        <a:ea typeface="Times New Roman" panose="02020603050405020304" pitchFamily="18" charset="0"/>
                        <a:cs typeface="Times New Roman" panose="02020603050405020304" pitchFamily="18" charset="0"/>
                      </a:rPr>
                      <m:t>𝒅</m:t>
                    </m:r>
                    <m:r>
                      <a:rPr lang="en-US" sz="2800" b="1" i="1" smtClean="0">
                        <a:solidFill>
                          <a:srgbClr val="FF0000"/>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en-US" sz="2800" b="1" i="1" smtClean="0">
                        <a:solidFill>
                          <a:srgbClr val="FF0000"/>
                        </a:solidFill>
                        <a:effectLst/>
                        <a:latin typeface="Cambria Math" panose="02040503050406030204" pitchFamily="18" charset="0"/>
                        <a:ea typeface="Times New Roman" panose="02020603050405020304" pitchFamily="18" charset="0"/>
                        <a:cs typeface="Times New Roman" panose="02020603050405020304" pitchFamily="18" charset="0"/>
                      </a:rPr>
                      <m:t>𝟎</m:t>
                    </m:r>
                    <m:r>
                      <a:rPr lang="en-US" sz="2800" b="1" i="1" smtClean="0">
                        <a:solidFill>
                          <a:srgbClr val="FF0000"/>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en-US" sz="2800" b="1" i="1" smtClean="0">
                        <a:solidFill>
                          <a:srgbClr val="FF0000"/>
                        </a:solidFill>
                        <a:effectLst/>
                        <a:latin typeface="Cambria Math" panose="02040503050406030204" pitchFamily="18" charset="0"/>
                        <a:ea typeface="Times New Roman" panose="02020603050405020304" pitchFamily="18" charset="0"/>
                        <a:cs typeface="Times New Roman" panose="02020603050405020304" pitchFamily="18" charset="0"/>
                      </a:rPr>
                      <m:t>𝟏𝟖</m:t>
                    </m:r>
                  </m:oMath>
                </a14:m>
                <a:endParaRPr lang="en-US" sz="2800" b="1">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18" name="TextBox 17">
                <a:extLst>
                  <a:ext uri="{FF2B5EF4-FFF2-40B4-BE49-F238E27FC236}">
                    <a16:creationId xmlns:a16="http://schemas.microsoft.com/office/drawing/2014/main" id="{E6D3E4EA-FC0F-41A1-A136-1AD9D63B2448}"/>
                  </a:ext>
                </a:extLst>
              </p:cNvPr>
              <p:cNvSpPr txBox="1">
                <a:spLocks noRot="1" noChangeAspect="1" noMove="1" noResize="1" noEditPoints="1" noAdjustHandles="1" noChangeArrowheads="1" noChangeShapeType="1" noTextEdit="1"/>
              </p:cNvSpPr>
              <p:nvPr/>
            </p:nvSpPr>
            <p:spPr>
              <a:xfrm>
                <a:off x="72552" y="2799404"/>
                <a:ext cx="12024542" cy="1307537"/>
              </a:xfrm>
              <a:prstGeom prst="rect">
                <a:avLst/>
              </a:prstGeom>
              <a:blipFill>
                <a:blip r:embed="rId6"/>
                <a:stretch>
                  <a:fillRect l="-913" b="-12093"/>
                </a:stretch>
              </a:blipFill>
            </p:spPr>
            <p:txBody>
              <a:bodyPr/>
              <a:lstStyle/>
              <a:p>
                <a:r>
                  <a:rPr lang="en-SG">
                    <a:noFill/>
                  </a:rPr>
                  <a:t> </a:t>
                </a:r>
              </a:p>
            </p:txBody>
          </p:sp>
        </mc:Fallback>
      </mc:AlternateContent>
      <p:sp>
        <p:nvSpPr>
          <p:cNvPr id="19" name="TextBox 18">
            <a:extLst>
              <a:ext uri="{FF2B5EF4-FFF2-40B4-BE49-F238E27FC236}">
                <a16:creationId xmlns:a16="http://schemas.microsoft.com/office/drawing/2014/main" id="{1F8094A2-13AD-4FC7-ACC0-8AB353917E96}"/>
              </a:ext>
            </a:extLst>
          </p:cNvPr>
          <p:cNvSpPr txBox="1"/>
          <p:nvPr/>
        </p:nvSpPr>
        <p:spPr>
          <a:xfrm>
            <a:off x="192443" y="3984530"/>
            <a:ext cx="11862077" cy="661207"/>
          </a:xfrm>
          <a:prstGeom prst="rect">
            <a:avLst/>
          </a:prstGeom>
          <a:noFill/>
        </p:spPr>
        <p:txBody>
          <a:bodyPr wrap="square">
            <a:spAutoFit/>
          </a:bodyPr>
          <a:lstStyle/>
          <a:p>
            <a:pPr marL="457200" marR="0" indent="-457200" algn="l">
              <a:lnSpc>
                <a:spcPct val="150000"/>
              </a:lnSpc>
              <a:spcBef>
                <a:spcPts val="0"/>
              </a:spcBef>
              <a:spcAft>
                <a:spcPts val="0"/>
              </a:spcAft>
              <a:buFont typeface="Arial" panose="020B0604020202020204" pitchFamily="34" charset="0"/>
              <a:buChar char="•"/>
            </a:pPr>
            <a:r>
              <a:rPr lang="en-US" sz="28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Vậy độ cao của </a:t>
            </a:r>
            <a:r>
              <a:rPr lang="en-US" sz="280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bậc thứ 21 </a:t>
            </a:r>
            <a:r>
              <a:rPr lang="en-US" sz="28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so với </a:t>
            </a:r>
            <a:r>
              <a:rPr lang="en-US" sz="280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mặt sân </a:t>
            </a:r>
            <a:r>
              <a:rPr lang="en-US" sz="28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là: </a:t>
            </a:r>
            <a:endParaRPr lang="en-US" sz="2800">
              <a:effectLst/>
              <a:latin typeface="Times New Roman" panose="02020603050405020304" pitchFamily="18" charset="0"/>
              <a:ea typeface="Calibri" panose="020F0502020204030204" pitchFamily="34"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20" name="TextBox 19">
                <a:extLst>
                  <a:ext uri="{FF2B5EF4-FFF2-40B4-BE49-F238E27FC236}">
                    <a16:creationId xmlns:a16="http://schemas.microsoft.com/office/drawing/2014/main" id="{163B56EC-2A4E-44D3-B371-6B1FDBF5C4D6}"/>
                  </a:ext>
                </a:extLst>
              </p:cNvPr>
              <p:cNvSpPr txBox="1"/>
              <p:nvPr/>
            </p:nvSpPr>
            <p:spPr>
              <a:xfrm>
                <a:off x="5876144" y="2157150"/>
                <a:ext cx="4097114" cy="738664"/>
              </a:xfrm>
              <a:prstGeom prst="rect">
                <a:avLst/>
              </a:prstGeom>
              <a:noFill/>
            </p:spPr>
            <p:txBody>
              <a:bodyPr wrap="square">
                <a:spAutoFit/>
              </a:bodyPr>
              <a:lstStyle/>
              <a:p>
                <a:pPr marR="0" algn="l">
                  <a:lnSpc>
                    <a:spcPct val="150000"/>
                  </a:lnSpc>
                  <a:spcBef>
                    <a:spcPts val="0"/>
                  </a:spcBef>
                  <a:spcAft>
                    <a:spcPts val="0"/>
                  </a:spcAft>
                </a:pPr>
                <a14:m>
                  <m:oMathPara xmlns:m="http://schemas.openxmlformats.org/officeDocument/2006/math">
                    <m:oMathParaPr>
                      <m:jc m:val="centerGroup"/>
                    </m:oMathParaPr>
                    <m:oMath xmlns:m="http://schemas.openxmlformats.org/officeDocument/2006/math">
                      <m:r>
                        <a:rPr lang="en-SG" sz="2800" b="0" i="1" smtClea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 </m:t>
                      </m:r>
                      <m:r>
                        <a:rPr lang="en-US" sz="2800" i="1" smtClea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0</m:t>
                      </m:r>
                      <m:r>
                        <a:rPr lang="en-US" sz="2800" i="1" smtClea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en-US" sz="2800" i="1" smtClea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5</m:t>
                      </m:r>
                      <m:r>
                        <a:rPr lang="en-SG" sz="2800" b="0" i="1" smtClea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en-SG" sz="2800" b="0" i="1" smtClea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0</m:t>
                      </m:r>
                      <m:r>
                        <a:rPr lang="en-SG" sz="2800" b="0" i="1" smtClea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en-SG" sz="2800" b="0" i="1" smtClea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18</m:t>
                      </m:r>
                      <m:r>
                        <a:rPr lang="en-SG" sz="2800" b="0" i="1" smtClea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 =</m:t>
                      </m:r>
                      <m:r>
                        <a:rPr lang="en-US" sz="2800"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0</m:t>
                      </m:r>
                      <m:r>
                        <a:rPr lang="en-US" sz="2800"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en-US" sz="2800"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68</m:t>
                      </m:r>
                      <m:r>
                        <a:rPr lang="en-US" sz="2800"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 (</m:t>
                      </m:r>
                      <m:r>
                        <a:rPr lang="en-US" sz="2800"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𝑚</m:t>
                      </m:r>
                      <m:r>
                        <a:rPr lang="en-US" sz="2800"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oMath>
                  </m:oMathPara>
                </a14:m>
                <a:endParaRPr lang="en-US" sz="280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20" name="TextBox 19">
                <a:extLst>
                  <a:ext uri="{FF2B5EF4-FFF2-40B4-BE49-F238E27FC236}">
                    <a16:creationId xmlns:a16="http://schemas.microsoft.com/office/drawing/2014/main" id="{163B56EC-2A4E-44D3-B371-6B1FDBF5C4D6}"/>
                  </a:ext>
                </a:extLst>
              </p:cNvPr>
              <p:cNvSpPr txBox="1">
                <a:spLocks noRot="1" noChangeAspect="1" noMove="1" noResize="1" noEditPoints="1" noAdjustHandles="1" noChangeArrowheads="1" noChangeShapeType="1" noTextEdit="1"/>
              </p:cNvSpPr>
              <p:nvPr/>
            </p:nvSpPr>
            <p:spPr>
              <a:xfrm>
                <a:off x="5876144" y="2157150"/>
                <a:ext cx="4097114" cy="738664"/>
              </a:xfrm>
              <a:prstGeom prst="rect">
                <a:avLst/>
              </a:prstGeom>
              <a:blipFill>
                <a:blip r:embed="rId7"/>
                <a:stretch>
                  <a:fillRect/>
                </a:stretch>
              </a:blipFill>
            </p:spPr>
            <p:txBody>
              <a:bodyPr/>
              <a:lstStyle/>
              <a:p>
                <a:r>
                  <a:rPr lang="en-SG">
                    <a:noFill/>
                  </a:rPr>
                  <a:t> </a:t>
                </a:r>
              </a:p>
            </p:txBody>
          </p:sp>
        </mc:Fallback>
      </mc:AlternateContent>
      <p:sp>
        <p:nvSpPr>
          <p:cNvPr id="21" name="TextBox 20">
            <a:extLst>
              <a:ext uri="{FF2B5EF4-FFF2-40B4-BE49-F238E27FC236}">
                <a16:creationId xmlns:a16="http://schemas.microsoft.com/office/drawing/2014/main" id="{C082A8B1-49CA-48E2-BB18-2853B426CEA6}"/>
              </a:ext>
            </a:extLst>
          </p:cNvPr>
          <p:cNvSpPr txBox="1"/>
          <p:nvPr/>
        </p:nvSpPr>
        <p:spPr>
          <a:xfrm>
            <a:off x="164960" y="4991817"/>
            <a:ext cx="11862077" cy="2600199"/>
          </a:xfrm>
          <a:prstGeom prst="rect">
            <a:avLst/>
          </a:prstGeom>
          <a:noFill/>
        </p:spPr>
        <p:txBody>
          <a:bodyPr wrap="square">
            <a:spAutoFit/>
          </a:bodyPr>
          <a:lstStyle/>
          <a:p>
            <a:pPr marL="0" marR="0" algn="l">
              <a:lnSpc>
                <a:spcPct val="150000"/>
              </a:lnSpc>
              <a:spcBef>
                <a:spcPts val="0"/>
              </a:spcBef>
              <a:spcAft>
                <a:spcPts val="0"/>
              </a:spcAft>
            </a:pPr>
            <a:r>
              <a:rPr lang="en-US" sz="28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Vì mặt sàn tầng hai có cùng độ cao với bậc thứ 21 (bậc cao nhất) của cầu thang. Nên chiều cao mặt sàn tầng hai so với mặt sân cũng là độ cao từ bậc thứ 21 so với mặt sân là 4,28 m </a:t>
            </a:r>
            <a:endParaRPr lang="en-US" sz="280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l">
              <a:lnSpc>
                <a:spcPct val="150000"/>
              </a:lnSpc>
              <a:spcBef>
                <a:spcPts val="0"/>
              </a:spcBef>
              <a:spcAft>
                <a:spcPts val="0"/>
              </a:spcAft>
            </a:pPr>
            <a:r>
              <a:rPr lang="en-US" sz="28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a:effectLst/>
              <a:latin typeface="Times New Roman" panose="02020603050405020304" pitchFamily="18" charset="0"/>
              <a:ea typeface="Calibri" panose="020F0502020204030204" pitchFamily="34"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22" name="TextBox 21">
                <a:extLst>
                  <a:ext uri="{FF2B5EF4-FFF2-40B4-BE49-F238E27FC236}">
                    <a16:creationId xmlns:a16="http://schemas.microsoft.com/office/drawing/2014/main" id="{917135BC-33E6-4935-9C6C-9C39B839428A}"/>
                  </a:ext>
                </a:extLst>
              </p:cNvPr>
              <p:cNvSpPr txBox="1"/>
              <p:nvPr/>
            </p:nvSpPr>
            <p:spPr>
              <a:xfrm>
                <a:off x="4910047" y="4615989"/>
                <a:ext cx="4713890" cy="523220"/>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r>
                        <a:rPr lang="en-US" sz="2800" i="1" smtClea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en-US" sz="2800" i="1" smtClea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0</m:t>
                      </m:r>
                      <m:r>
                        <a:rPr lang="en-US" sz="2800" i="1" smtClea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en-US" sz="2800" i="1" smtClea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68</m:t>
                      </m:r>
                      <m:r>
                        <a:rPr lang="en-US" sz="2800" i="1" smtClea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en-US" sz="2800" i="1" smtClea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20</m:t>
                      </m:r>
                      <m:r>
                        <a:rPr lang="en-SG" sz="2800" b="0" i="1" smtClean="0">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en-US" sz="2800"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0</m:t>
                      </m:r>
                      <m:r>
                        <a:rPr lang="en-US" sz="2800"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en-US" sz="2800"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18</m:t>
                      </m:r>
                      <m:r>
                        <a:rPr lang="en-US" sz="2800"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en-US" sz="2800"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4</m:t>
                      </m:r>
                      <m:r>
                        <a:rPr lang="en-US" sz="2800"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en-US" sz="2800" i="1">
                          <a:solidFill>
                            <a:srgbClr val="000000"/>
                          </a:solidFill>
                          <a:effectLst/>
                          <a:latin typeface="Cambria Math" panose="02040503050406030204" pitchFamily="18" charset="0"/>
                          <a:ea typeface="Times New Roman" panose="02020603050405020304" pitchFamily="18" charset="0"/>
                          <a:cs typeface="Times New Roman" panose="02020603050405020304" pitchFamily="18" charset="0"/>
                        </a:rPr>
                        <m:t>28</m:t>
                      </m:r>
                    </m:oMath>
                  </m:oMathPara>
                </a14:m>
                <a:endParaRPr lang="en-SG" sz="2800"/>
              </a:p>
            </p:txBody>
          </p:sp>
        </mc:Choice>
        <mc:Fallback xmlns="">
          <p:sp>
            <p:nvSpPr>
              <p:cNvPr id="22" name="TextBox 21">
                <a:extLst>
                  <a:ext uri="{FF2B5EF4-FFF2-40B4-BE49-F238E27FC236}">
                    <a16:creationId xmlns:a16="http://schemas.microsoft.com/office/drawing/2014/main" id="{917135BC-33E6-4935-9C6C-9C39B839428A}"/>
                  </a:ext>
                </a:extLst>
              </p:cNvPr>
              <p:cNvSpPr txBox="1">
                <a:spLocks noRot="1" noChangeAspect="1" noMove="1" noResize="1" noEditPoints="1" noAdjustHandles="1" noChangeArrowheads="1" noChangeShapeType="1" noTextEdit="1"/>
              </p:cNvSpPr>
              <p:nvPr/>
            </p:nvSpPr>
            <p:spPr>
              <a:xfrm>
                <a:off x="4910047" y="4615989"/>
                <a:ext cx="4713890" cy="523220"/>
              </a:xfrm>
              <a:prstGeom prst="rect">
                <a:avLst/>
              </a:prstGeom>
              <a:blipFill>
                <a:blip r:embed="rId8"/>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714585864"/>
      </p:ext>
    </p:extLst>
  </p:cSld>
  <p:clrMapOvr>
    <a:masterClrMapping/>
  </p:clrMapOvr>
  <mc:AlternateContent xmlns:mc="http://schemas.openxmlformats.org/markup-compatibility/2006" xmlns:p14="http://schemas.microsoft.com/office/powerpoint/2010/main">
    <mc:Choice Requires="p14">
      <p:transition spd="slow" p14:dur="1200">
        <p14:prism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500"/>
                                        <p:tgtEl>
                                          <p:spTgt spid="14"/>
                                        </p:tgtEl>
                                      </p:cBhvr>
                                    </p:animEffect>
                                  </p:childTnLst>
                                </p:cTn>
                              </p:par>
                              <p:par>
                                <p:cTn id="12" presetID="22" presetClass="entr" presetSubtype="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righ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0-#ppt_w/2"/>
                                          </p:val>
                                        </p:tav>
                                        <p:tav tm="100000">
                                          <p:val>
                                            <p:strVal val="#ppt_x"/>
                                          </p:val>
                                        </p:tav>
                                      </p:tavLst>
                                    </p:anim>
                                    <p:anim calcmode="lin" valueType="num">
                                      <p:cBhvr additive="base">
                                        <p:cTn id="20"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0-#ppt_w/2"/>
                                          </p:val>
                                        </p:tav>
                                        <p:tav tm="100000">
                                          <p:val>
                                            <p:strVal val="#ppt_x"/>
                                          </p:val>
                                        </p:tav>
                                      </p:tavLst>
                                    </p:anim>
                                    <p:anim calcmode="lin" valueType="num">
                                      <p:cBhvr additive="base">
                                        <p:cTn id="26"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1+#ppt_w/2"/>
                                          </p:val>
                                        </p:tav>
                                        <p:tav tm="100000">
                                          <p:val>
                                            <p:strVal val="#ppt_x"/>
                                          </p:val>
                                        </p:tav>
                                      </p:tavLst>
                                    </p:anim>
                                    <p:anim calcmode="lin" valueType="num">
                                      <p:cBhvr additive="base">
                                        <p:cTn id="32" dur="5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 fill="hold"/>
                                        <p:tgtEl>
                                          <p:spTgt spid="15"/>
                                        </p:tgtEl>
                                        <p:attrNameLst>
                                          <p:attrName>ppt_x</p:attrName>
                                        </p:attrNameLst>
                                      </p:cBhvr>
                                      <p:tavLst>
                                        <p:tav tm="0">
                                          <p:val>
                                            <p:strVal val="0-#ppt_w/2"/>
                                          </p:val>
                                        </p:tav>
                                        <p:tav tm="100000">
                                          <p:val>
                                            <p:strVal val="#ppt_x"/>
                                          </p:val>
                                        </p:tav>
                                      </p:tavLst>
                                    </p:anim>
                                    <p:anim calcmode="lin" valueType="num">
                                      <p:cBhvr additive="base">
                                        <p:cTn id="38"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500" fill="hold"/>
                                        <p:tgtEl>
                                          <p:spTgt spid="18"/>
                                        </p:tgtEl>
                                        <p:attrNameLst>
                                          <p:attrName>ppt_x</p:attrName>
                                        </p:attrNameLst>
                                      </p:cBhvr>
                                      <p:tavLst>
                                        <p:tav tm="0">
                                          <p:val>
                                            <p:strVal val="#ppt_x"/>
                                          </p:val>
                                        </p:tav>
                                        <p:tav tm="100000">
                                          <p:val>
                                            <p:strVal val="#ppt_x"/>
                                          </p:val>
                                        </p:tav>
                                      </p:tavLst>
                                    </p:anim>
                                    <p:anim calcmode="lin" valueType="num">
                                      <p:cBhvr additive="base">
                                        <p:cTn id="4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additive="base">
                                        <p:cTn id="49" dur="500" fill="hold"/>
                                        <p:tgtEl>
                                          <p:spTgt spid="19"/>
                                        </p:tgtEl>
                                        <p:attrNameLst>
                                          <p:attrName>ppt_x</p:attrName>
                                        </p:attrNameLst>
                                      </p:cBhvr>
                                      <p:tavLst>
                                        <p:tav tm="0">
                                          <p:val>
                                            <p:strVal val="0-#ppt_w/2"/>
                                          </p:val>
                                        </p:tav>
                                        <p:tav tm="100000">
                                          <p:val>
                                            <p:strVal val="#ppt_x"/>
                                          </p:val>
                                        </p:tav>
                                      </p:tavLst>
                                    </p:anim>
                                    <p:anim calcmode="lin" valueType="num">
                                      <p:cBhvr additive="base">
                                        <p:cTn id="50" dur="500" fill="hold"/>
                                        <p:tgtEl>
                                          <p:spTgt spid="19"/>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500" fill="hold"/>
                                        <p:tgtEl>
                                          <p:spTgt spid="17"/>
                                        </p:tgtEl>
                                        <p:attrNameLst>
                                          <p:attrName>ppt_x</p:attrName>
                                        </p:attrNameLst>
                                      </p:cBhvr>
                                      <p:tavLst>
                                        <p:tav tm="0">
                                          <p:val>
                                            <p:strVal val="0-#ppt_w/2"/>
                                          </p:val>
                                        </p:tav>
                                        <p:tav tm="100000">
                                          <p:val>
                                            <p:strVal val="#ppt_x"/>
                                          </p:val>
                                        </p:tav>
                                      </p:tavLst>
                                    </p:anim>
                                    <p:anim calcmode="lin" valueType="num">
                                      <p:cBhvr additive="base">
                                        <p:cTn id="56"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2" fill="hold" grpId="0" nodeType="clickEffect">
                                  <p:stCondLst>
                                    <p:cond delay="0"/>
                                  </p:stCondLst>
                                  <p:childTnLst>
                                    <p:set>
                                      <p:cBhvr>
                                        <p:cTn id="60" dur="1" fill="hold">
                                          <p:stCondLst>
                                            <p:cond delay="0"/>
                                          </p:stCondLst>
                                        </p:cTn>
                                        <p:tgtEl>
                                          <p:spTgt spid="22"/>
                                        </p:tgtEl>
                                        <p:attrNameLst>
                                          <p:attrName>style.visibility</p:attrName>
                                        </p:attrNameLst>
                                      </p:cBhvr>
                                      <p:to>
                                        <p:strVal val="visible"/>
                                      </p:to>
                                    </p:set>
                                    <p:anim calcmode="lin" valueType="num">
                                      <p:cBhvr additive="base">
                                        <p:cTn id="61" dur="500" fill="hold"/>
                                        <p:tgtEl>
                                          <p:spTgt spid="22"/>
                                        </p:tgtEl>
                                        <p:attrNameLst>
                                          <p:attrName>ppt_x</p:attrName>
                                        </p:attrNameLst>
                                      </p:cBhvr>
                                      <p:tavLst>
                                        <p:tav tm="0">
                                          <p:val>
                                            <p:strVal val="1+#ppt_w/2"/>
                                          </p:val>
                                        </p:tav>
                                        <p:tav tm="100000">
                                          <p:val>
                                            <p:strVal val="#ppt_x"/>
                                          </p:val>
                                        </p:tav>
                                      </p:tavLst>
                                    </p:anim>
                                    <p:anim calcmode="lin" valueType="num">
                                      <p:cBhvr additive="base">
                                        <p:cTn id="62"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2" presetClass="entr" presetSubtype="1" fill="hold" grpId="0" nodeType="clickEffect">
                                  <p:stCondLst>
                                    <p:cond delay="0"/>
                                  </p:stCondLst>
                                  <p:childTnLst>
                                    <p:set>
                                      <p:cBhvr>
                                        <p:cTn id="66" dur="1" fill="hold">
                                          <p:stCondLst>
                                            <p:cond delay="0"/>
                                          </p:stCondLst>
                                        </p:cTn>
                                        <p:tgtEl>
                                          <p:spTgt spid="21"/>
                                        </p:tgtEl>
                                        <p:attrNameLst>
                                          <p:attrName>style.visibility</p:attrName>
                                        </p:attrNameLst>
                                      </p:cBhvr>
                                      <p:to>
                                        <p:strVal val="visible"/>
                                      </p:to>
                                    </p:set>
                                    <p:animEffect transition="in" filter="wipe(up)">
                                      <p:cBhvr>
                                        <p:cTn id="6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3" grpId="0"/>
      <p:bldP spid="14" grpId="0"/>
      <p:bldP spid="9" grpId="0"/>
      <p:bldP spid="15" grpId="0" animBg="1"/>
      <p:bldP spid="17" grpId="0" animBg="1"/>
      <p:bldP spid="18" grpId="0"/>
      <p:bldP spid="19" grpId="0"/>
      <p:bldP spid="20" grpId="0"/>
      <p:bldP spid="21" grpId="0"/>
      <p:bldP spid="2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p:cNvGrpSpPr/>
          <p:nvPr/>
        </p:nvGrpSpPr>
        <p:grpSpPr>
          <a:xfrm>
            <a:off x="419839" y="1349828"/>
            <a:ext cx="11084813" cy="2310326"/>
            <a:chOff x="839787" y="6087168"/>
            <a:chExt cx="22172512" cy="2701548"/>
          </a:xfrm>
        </p:grpSpPr>
        <p:sp>
          <p:nvSpPr>
            <p:cNvPr id="3" name="Freeform 71"/>
            <p:cNvSpPr>
              <a:spLocks/>
            </p:cNvSpPr>
            <p:nvPr/>
          </p:nvSpPr>
          <p:spPr bwMode="auto">
            <a:xfrm flipH="1" flipV="1">
              <a:off x="16460787" y="8381999"/>
              <a:ext cx="6551512" cy="406715"/>
            </a:xfrm>
            <a:prstGeom prst="rect">
              <a:avLst/>
            </a:prstGeom>
            <a:solidFill>
              <a:srgbClr val="B9EAA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09" tIns="22855" rIns="45709" bIns="22855" numCol="1" anchor="t" anchorCtr="0" compatLnSpc="1">
              <a:prstTxWarp prst="textNoShape">
                <a:avLst/>
              </a:prstTxWarp>
            </a:bodyPr>
            <a:lstStyle/>
            <a:p>
              <a:endParaRPr lang="en-US" sz="900"/>
            </a:p>
          </p:txBody>
        </p:sp>
        <p:sp>
          <p:nvSpPr>
            <p:cNvPr id="6" name="Freeform 71"/>
            <p:cNvSpPr>
              <a:spLocks/>
            </p:cNvSpPr>
            <p:nvPr/>
          </p:nvSpPr>
          <p:spPr bwMode="auto">
            <a:xfrm>
              <a:off x="839787" y="7614323"/>
              <a:ext cx="19585088" cy="1174393"/>
            </a:xfrm>
            <a:custGeom>
              <a:avLst/>
              <a:gdLst>
                <a:gd name="T0" fmla="*/ 1849 w 1857"/>
                <a:gd name="T1" fmla="*/ 72 h 111"/>
                <a:gd name="T2" fmla="*/ 376 w 1857"/>
                <a:gd name="T3" fmla="*/ 72 h 111"/>
                <a:gd name="T4" fmla="*/ 360 w 1857"/>
                <a:gd name="T5" fmla="*/ 52 h 111"/>
                <a:gd name="T6" fmla="*/ 374 w 1857"/>
                <a:gd name="T7" fmla="*/ 20 h 111"/>
                <a:gd name="T8" fmla="*/ 366 w 1857"/>
                <a:gd name="T9" fmla="*/ 0 h 111"/>
                <a:gd name="T10" fmla="*/ 85 w 1857"/>
                <a:gd name="T11" fmla="*/ 0 h 111"/>
                <a:gd name="T12" fmla="*/ 53 w 1857"/>
                <a:gd name="T13" fmla="*/ 20 h 111"/>
                <a:gd name="T14" fmla="*/ 6 w 1857"/>
                <a:gd name="T15" fmla="*/ 91 h 111"/>
                <a:gd name="T16" fmla="*/ 15 w 1857"/>
                <a:gd name="T17" fmla="*/ 111 h 111"/>
                <a:gd name="T18" fmla="*/ 199 w 1857"/>
                <a:gd name="T19" fmla="*/ 111 h 111"/>
                <a:gd name="T20" fmla="*/ 296 w 1857"/>
                <a:gd name="T21" fmla="*/ 111 h 111"/>
                <a:gd name="T22" fmla="*/ 1849 w 1857"/>
                <a:gd name="T23" fmla="*/ 111 h 111"/>
                <a:gd name="T24" fmla="*/ 1857 w 1857"/>
                <a:gd name="T25" fmla="*/ 103 h 111"/>
                <a:gd name="T26" fmla="*/ 1857 w 1857"/>
                <a:gd name="T27" fmla="*/ 81 h 111"/>
                <a:gd name="T28" fmla="*/ 1849 w 1857"/>
                <a:gd name="T29" fmla="*/ 72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857" h="111">
                  <a:moveTo>
                    <a:pt x="1849" y="72"/>
                  </a:moveTo>
                  <a:cubicBezTo>
                    <a:pt x="1849" y="72"/>
                    <a:pt x="423" y="72"/>
                    <a:pt x="376" y="72"/>
                  </a:cubicBezTo>
                  <a:cubicBezTo>
                    <a:pt x="350" y="72"/>
                    <a:pt x="355" y="63"/>
                    <a:pt x="360" y="52"/>
                  </a:cubicBezTo>
                  <a:cubicBezTo>
                    <a:pt x="365" y="40"/>
                    <a:pt x="374" y="20"/>
                    <a:pt x="374" y="20"/>
                  </a:cubicBezTo>
                  <a:cubicBezTo>
                    <a:pt x="381" y="9"/>
                    <a:pt x="377" y="0"/>
                    <a:pt x="366" y="0"/>
                  </a:cubicBezTo>
                  <a:cubicBezTo>
                    <a:pt x="85" y="0"/>
                    <a:pt x="85" y="0"/>
                    <a:pt x="85" y="0"/>
                  </a:cubicBezTo>
                  <a:cubicBezTo>
                    <a:pt x="74" y="0"/>
                    <a:pt x="59" y="9"/>
                    <a:pt x="53" y="20"/>
                  </a:cubicBezTo>
                  <a:cubicBezTo>
                    <a:pt x="6" y="91"/>
                    <a:pt x="6" y="91"/>
                    <a:pt x="6" y="91"/>
                  </a:cubicBezTo>
                  <a:cubicBezTo>
                    <a:pt x="0" y="102"/>
                    <a:pt x="4" y="111"/>
                    <a:pt x="15" y="111"/>
                  </a:cubicBezTo>
                  <a:cubicBezTo>
                    <a:pt x="199" y="111"/>
                    <a:pt x="199" y="111"/>
                    <a:pt x="199" y="111"/>
                  </a:cubicBezTo>
                  <a:cubicBezTo>
                    <a:pt x="296" y="111"/>
                    <a:pt x="296" y="111"/>
                    <a:pt x="296" y="111"/>
                  </a:cubicBezTo>
                  <a:cubicBezTo>
                    <a:pt x="1849" y="111"/>
                    <a:pt x="1849" y="111"/>
                    <a:pt x="1849" y="111"/>
                  </a:cubicBezTo>
                  <a:cubicBezTo>
                    <a:pt x="1853" y="111"/>
                    <a:pt x="1857" y="107"/>
                    <a:pt x="1857" y="103"/>
                  </a:cubicBezTo>
                  <a:cubicBezTo>
                    <a:pt x="1857" y="81"/>
                    <a:pt x="1857" y="81"/>
                    <a:pt x="1857" y="81"/>
                  </a:cubicBezTo>
                  <a:cubicBezTo>
                    <a:pt x="1857" y="76"/>
                    <a:pt x="1853" y="72"/>
                    <a:pt x="1849" y="72"/>
                  </a:cubicBezTo>
                  <a:close/>
                </a:path>
              </a:pathLst>
            </a:custGeom>
            <a:solidFill>
              <a:srgbClr val="B9EAA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09" tIns="22855" rIns="45709" bIns="22855" numCol="1" anchor="t" anchorCtr="0" compatLnSpc="1">
              <a:prstTxWarp prst="textNoShape">
                <a:avLst/>
              </a:prstTxWarp>
            </a:bodyPr>
            <a:lstStyle/>
            <a:p>
              <a:endParaRPr lang="en-US" sz="900"/>
            </a:p>
          </p:txBody>
        </p:sp>
        <p:sp>
          <p:nvSpPr>
            <p:cNvPr id="7" name="Oval 72"/>
            <p:cNvSpPr>
              <a:spLocks noChangeArrowheads="1"/>
            </p:cNvSpPr>
            <p:nvPr/>
          </p:nvSpPr>
          <p:spPr bwMode="auto">
            <a:xfrm>
              <a:off x="2621467" y="6087168"/>
              <a:ext cx="803766" cy="790373"/>
            </a:xfrm>
            <a:prstGeom prst="ellipse">
              <a:avLst/>
            </a:prstGeom>
            <a:solidFill>
              <a:srgbClr val="2577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09" tIns="22855" rIns="45709" bIns="22855" numCol="1" anchor="t" anchorCtr="0" compatLnSpc="1">
              <a:prstTxWarp prst="textNoShape">
                <a:avLst/>
              </a:prstTxWarp>
            </a:bodyPr>
            <a:lstStyle/>
            <a:p>
              <a:endParaRPr lang="en-US" sz="900"/>
            </a:p>
          </p:txBody>
        </p:sp>
        <p:sp>
          <p:nvSpPr>
            <p:cNvPr id="8" name="Freeform 73"/>
            <p:cNvSpPr>
              <a:spLocks/>
            </p:cNvSpPr>
            <p:nvPr/>
          </p:nvSpPr>
          <p:spPr bwMode="auto">
            <a:xfrm>
              <a:off x="2420524" y="6815024"/>
              <a:ext cx="589429" cy="535844"/>
            </a:xfrm>
            <a:custGeom>
              <a:avLst/>
              <a:gdLst>
                <a:gd name="T0" fmla="*/ 0 w 56"/>
                <a:gd name="T1" fmla="*/ 18 h 51"/>
                <a:gd name="T2" fmla="*/ 45 w 56"/>
                <a:gd name="T3" fmla="*/ 10 h 51"/>
                <a:gd name="T4" fmla="*/ 56 w 56"/>
                <a:gd name="T5" fmla="*/ 12 h 51"/>
                <a:gd name="T6" fmla="*/ 56 w 56"/>
                <a:gd name="T7" fmla="*/ 51 h 51"/>
                <a:gd name="T8" fmla="*/ 0 w 56"/>
                <a:gd name="T9" fmla="*/ 18 h 51"/>
              </a:gdLst>
              <a:ahLst/>
              <a:cxnLst>
                <a:cxn ang="0">
                  <a:pos x="T0" y="T1"/>
                </a:cxn>
                <a:cxn ang="0">
                  <a:pos x="T2" y="T3"/>
                </a:cxn>
                <a:cxn ang="0">
                  <a:pos x="T4" y="T5"/>
                </a:cxn>
                <a:cxn ang="0">
                  <a:pos x="T6" y="T7"/>
                </a:cxn>
                <a:cxn ang="0">
                  <a:pos x="T8" y="T9"/>
                </a:cxn>
              </a:cxnLst>
              <a:rect l="0" t="0" r="r" b="b"/>
              <a:pathLst>
                <a:path w="56" h="51">
                  <a:moveTo>
                    <a:pt x="0" y="18"/>
                  </a:moveTo>
                  <a:cubicBezTo>
                    <a:pt x="0" y="18"/>
                    <a:pt x="17" y="0"/>
                    <a:pt x="45" y="10"/>
                  </a:cubicBezTo>
                  <a:cubicBezTo>
                    <a:pt x="51" y="12"/>
                    <a:pt x="52" y="12"/>
                    <a:pt x="56" y="12"/>
                  </a:cubicBezTo>
                  <a:cubicBezTo>
                    <a:pt x="55" y="30"/>
                    <a:pt x="56" y="51"/>
                    <a:pt x="56" y="51"/>
                  </a:cubicBezTo>
                  <a:cubicBezTo>
                    <a:pt x="56" y="51"/>
                    <a:pt x="30" y="24"/>
                    <a:pt x="0" y="18"/>
                  </a:cubicBezTo>
                  <a:close/>
                </a:path>
              </a:pathLst>
            </a:custGeom>
            <a:solidFill>
              <a:srgbClr val="2577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09" tIns="22855" rIns="45709" bIns="22855" numCol="1" anchor="t" anchorCtr="0" compatLnSpc="1">
              <a:prstTxWarp prst="textNoShape">
                <a:avLst/>
              </a:prstTxWarp>
            </a:bodyPr>
            <a:lstStyle/>
            <a:p>
              <a:endParaRPr lang="en-US" sz="900"/>
            </a:p>
          </p:txBody>
        </p:sp>
        <p:sp>
          <p:nvSpPr>
            <p:cNvPr id="9" name="Freeform 74"/>
            <p:cNvSpPr>
              <a:spLocks/>
            </p:cNvSpPr>
            <p:nvPr/>
          </p:nvSpPr>
          <p:spPr bwMode="auto">
            <a:xfrm>
              <a:off x="2420524" y="6815024"/>
              <a:ext cx="589429" cy="535844"/>
            </a:xfrm>
            <a:custGeom>
              <a:avLst/>
              <a:gdLst>
                <a:gd name="T0" fmla="*/ 0 w 56"/>
                <a:gd name="T1" fmla="*/ 18 h 51"/>
                <a:gd name="T2" fmla="*/ 39 w 56"/>
                <a:gd name="T3" fmla="*/ 8 h 51"/>
                <a:gd name="T4" fmla="*/ 56 w 56"/>
                <a:gd name="T5" fmla="*/ 11 h 51"/>
                <a:gd name="T6" fmla="*/ 56 w 56"/>
                <a:gd name="T7" fmla="*/ 51 h 51"/>
                <a:gd name="T8" fmla="*/ 0 w 56"/>
                <a:gd name="T9" fmla="*/ 18 h 51"/>
              </a:gdLst>
              <a:ahLst/>
              <a:cxnLst>
                <a:cxn ang="0">
                  <a:pos x="T0" y="T1"/>
                </a:cxn>
                <a:cxn ang="0">
                  <a:pos x="T2" y="T3"/>
                </a:cxn>
                <a:cxn ang="0">
                  <a:pos x="T4" y="T5"/>
                </a:cxn>
                <a:cxn ang="0">
                  <a:pos x="T6" y="T7"/>
                </a:cxn>
                <a:cxn ang="0">
                  <a:pos x="T8" y="T9"/>
                </a:cxn>
              </a:cxnLst>
              <a:rect l="0" t="0" r="r" b="b"/>
              <a:pathLst>
                <a:path w="56" h="51">
                  <a:moveTo>
                    <a:pt x="0" y="18"/>
                  </a:moveTo>
                  <a:cubicBezTo>
                    <a:pt x="0" y="18"/>
                    <a:pt x="10" y="0"/>
                    <a:pt x="39" y="8"/>
                  </a:cubicBezTo>
                  <a:cubicBezTo>
                    <a:pt x="48" y="11"/>
                    <a:pt x="52" y="11"/>
                    <a:pt x="56" y="11"/>
                  </a:cubicBezTo>
                  <a:cubicBezTo>
                    <a:pt x="56" y="51"/>
                    <a:pt x="56" y="51"/>
                    <a:pt x="56" y="51"/>
                  </a:cubicBezTo>
                  <a:cubicBezTo>
                    <a:pt x="56" y="51"/>
                    <a:pt x="30" y="24"/>
                    <a:pt x="0" y="18"/>
                  </a:cubicBezTo>
                  <a:close/>
                </a:path>
              </a:pathLst>
            </a:custGeom>
            <a:solidFill>
              <a:srgbClr val="2577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09" tIns="22855" rIns="45709" bIns="22855" numCol="1" anchor="t" anchorCtr="0" compatLnSpc="1">
              <a:prstTxWarp prst="textNoShape">
                <a:avLst/>
              </a:prstTxWarp>
            </a:bodyPr>
            <a:lstStyle/>
            <a:p>
              <a:endParaRPr lang="en-US" sz="900"/>
            </a:p>
          </p:txBody>
        </p:sp>
        <p:sp>
          <p:nvSpPr>
            <p:cNvPr id="10" name="Freeform 75"/>
            <p:cNvSpPr>
              <a:spLocks/>
            </p:cNvSpPr>
            <p:nvPr/>
          </p:nvSpPr>
          <p:spPr bwMode="auto">
            <a:xfrm>
              <a:off x="2420524" y="6815024"/>
              <a:ext cx="589429" cy="535844"/>
            </a:xfrm>
            <a:custGeom>
              <a:avLst/>
              <a:gdLst>
                <a:gd name="T0" fmla="*/ 0 w 56"/>
                <a:gd name="T1" fmla="*/ 18 h 51"/>
                <a:gd name="T2" fmla="*/ 39 w 56"/>
                <a:gd name="T3" fmla="*/ 8 h 51"/>
                <a:gd name="T4" fmla="*/ 56 w 56"/>
                <a:gd name="T5" fmla="*/ 11 h 51"/>
                <a:gd name="T6" fmla="*/ 56 w 56"/>
                <a:gd name="T7" fmla="*/ 51 h 51"/>
                <a:gd name="T8" fmla="*/ 0 w 56"/>
                <a:gd name="T9" fmla="*/ 18 h 51"/>
              </a:gdLst>
              <a:ahLst/>
              <a:cxnLst>
                <a:cxn ang="0">
                  <a:pos x="T0" y="T1"/>
                </a:cxn>
                <a:cxn ang="0">
                  <a:pos x="T2" y="T3"/>
                </a:cxn>
                <a:cxn ang="0">
                  <a:pos x="T4" y="T5"/>
                </a:cxn>
                <a:cxn ang="0">
                  <a:pos x="T6" y="T7"/>
                </a:cxn>
                <a:cxn ang="0">
                  <a:pos x="T8" y="T9"/>
                </a:cxn>
              </a:cxnLst>
              <a:rect l="0" t="0" r="r" b="b"/>
              <a:pathLst>
                <a:path w="56" h="51">
                  <a:moveTo>
                    <a:pt x="0" y="18"/>
                  </a:moveTo>
                  <a:cubicBezTo>
                    <a:pt x="0" y="18"/>
                    <a:pt x="10" y="0"/>
                    <a:pt x="39" y="8"/>
                  </a:cubicBezTo>
                  <a:cubicBezTo>
                    <a:pt x="48" y="11"/>
                    <a:pt x="52" y="11"/>
                    <a:pt x="56" y="11"/>
                  </a:cubicBezTo>
                  <a:cubicBezTo>
                    <a:pt x="56" y="51"/>
                    <a:pt x="56" y="51"/>
                    <a:pt x="56" y="51"/>
                  </a:cubicBezTo>
                  <a:cubicBezTo>
                    <a:pt x="56" y="51"/>
                    <a:pt x="30" y="24"/>
                    <a:pt x="0" y="18"/>
                  </a:cubicBezTo>
                  <a:close/>
                </a:path>
              </a:pathLst>
            </a:custGeom>
            <a:solidFill>
              <a:srgbClr val="2577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09" tIns="22855" rIns="45709" bIns="22855" numCol="1" anchor="t" anchorCtr="0" compatLnSpc="1">
              <a:prstTxWarp prst="textNoShape">
                <a:avLst/>
              </a:prstTxWarp>
            </a:bodyPr>
            <a:lstStyle/>
            <a:p>
              <a:endParaRPr lang="en-US" sz="900"/>
            </a:p>
          </p:txBody>
        </p:sp>
        <p:sp>
          <p:nvSpPr>
            <p:cNvPr id="11" name="Freeform 76"/>
            <p:cNvSpPr>
              <a:spLocks/>
            </p:cNvSpPr>
            <p:nvPr/>
          </p:nvSpPr>
          <p:spPr bwMode="auto">
            <a:xfrm>
              <a:off x="2420524" y="6815024"/>
              <a:ext cx="1169926" cy="535844"/>
            </a:xfrm>
            <a:custGeom>
              <a:avLst/>
              <a:gdLst>
                <a:gd name="T0" fmla="*/ 72 w 111"/>
                <a:gd name="T1" fmla="*/ 8 h 51"/>
                <a:gd name="T2" fmla="*/ 56 w 111"/>
                <a:gd name="T3" fmla="*/ 11 h 51"/>
                <a:gd name="T4" fmla="*/ 39 w 111"/>
                <a:gd name="T5" fmla="*/ 8 h 51"/>
                <a:gd name="T6" fmla="*/ 0 w 111"/>
                <a:gd name="T7" fmla="*/ 18 h 51"/>
                <a:gd name="T8" fmla="*/ 56 w 111"/>
                <a:gd name="T9" fmla="*/ 51 h 51"/>
                <a:gd name="T10" fmla="*/ 111 w 111"/>
                <a:gd name="T11" fmla="*/ 18 h 51"/>
                <a:gd name="T12" fmla="*/ 72 w 111"/>
                <a:gd name="T13" fmla="*/ 8 h 51"/>
              </a:gdLst>
              <a:ahLst/>
              <a:cxnLst>
                <a:cxn ang="0">
                  <a:pos x="T0" y="T1"/>
                </a:cxn>
                <a:cxn ang="0">
                  <a:pos x="T2" y="T3"/>
                </a:cxn>
                <a:cxn ang="0">
                  <a:pos x="T4" y="T5"/>
                </a:cxn>
                <a:cxn ang="0">
                  <a:pos x="T6" y="T7"/>
                </a:cxn>
                <a:cxn ang="0">
                  <a:pos x="T8" y="T9"/>
                </a:cxn>
                <a:cxn ang="0">
                  <a:pos x="T10" y="T11"/>
                </a:cxn>
                <a:cxn ang="0">
                  <a:pos x="T12" y="T13"/>
                </a:cxn>
              </a:cxnLst>
              <a:rect l="0" t="0" r="r" b="b"/>
              <a:pathLst>
                <a:path w="111" h="51">
                  <a:moveTo>
                    <a:pt x="72" y="8"/>
                  </a:moveTo>
                  <a:cubicBezTo>
                    <a:pt x="63" y="11"/>
                    <a:pt x="59" y="11"/>
                    <a:pt x="56" y="11"/>
                  </a:cubicBezTo>
                  <a:cubicBezTo>
                    <a:pt x="52" y="11"/>
                    <a:pt x="48" y="11"/>
                    <a:pt x="39" y="8"/>
                  </a:cubicBezTo>
                  <a:cubicBezTo>
                    <a:pt x="10" y="0"/>
                    <a:pt x="0" y="18"/>
                    <a:pt x="0" y="18"/>
                  </a:cubicBezTo>
                  <a:cubicBezTo>
                    <a:pt x="30" y="24"/>
                    <a:pt x="56" y="51"/>
                    <a:pt x="56" y="51"/>
                  </a:cubicBezTo>
                  <a:cubicBezTo>
                    <a:pt x="56" y="51"/>
                    <a:pt x="82" y="24"/>
                    <a:pt x="111" y="18"/>
                  </a:cubicBezTo>
                  <a:cubicBezTo>
                    <a:pt x="111" y="18"/>
                    <a:pt x="101" y="0"/>
                    <a:pt x="72" y="8"/>
                  </a:cubicBezTo>
                  <a:close/>
                </a:path>
              </a:pathLst>
            </a:custGeom>
            <a:solidFill>
              <a:srgbClr val="2577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09" tIns="22855" rIns="45709" bIns="22855" numCol="1" anchor="t" anchorCtr="0" compatLnSpc="1">
              <a:prstTxWarp prst="textNoShape">
                <a:avLst/>
              </a:prstTxWarp>
            </a:bodyPr>
            <a:lstStyle/>
            <a:p>
              <a:endParaRPr lang="en-US" sz="900"/>
            </a:p>
          </p:txBody>
        </p:sp>
        <p:sp>
          <p:nvSpPr>
            <p:cNvPr id="12" name="Freeform 77"/>
            <p:cNvSpPr>
              <a:spLocks/>
            </p:cNvSpPr>
            <p:nvPr/>
          </p:nvSpPr>
          <p:spPr bwMode="auto">
            <a:xfrm>
              <a:off x="2210654" y="7038293"/>
              <a:ext cx="1594133" cy="495658"/>
            </a:xfrm>
            <a:custGeom>
              <a:avLst/>
              <a:gdLst>
                <a:gd name="T0" fmla="*/ 142 w 151"/>
                <a:gd name="T1" fmla="*/ 1 h 47"/>
                <a:gd name="T2" fmla="*/ 76 w 151"/>
                <a:gd name="T3" fmla="*/ 40 h 47"/>
                <a:gd name="T4" fmla="*/ 10 w 151"/>
                <a:gd name="T5" fmla="*/ 1 h 47"/>
                <a:gd name="T6" fmla="*/ 0 w 151"/>
                <a:gd name="T7" fmla="*/ 7 h 47"/>
                <a:gd name="T8" fmla="*/ 72 w 151"/>
                <a:gd name="T9" fmla="*/ 47 h 47"/>
                <a:gd name="T10" fmla="*/ 76 w 151"/>
                <a:gd name="T11" fmla="*/ 47 h 47"/>
                <a:gd name="T12" fmla="*/ 79 w 151"/>
                <a:gd name="T13" fmla="*/ 47 h 47"/>
                <a:gd name="T14" fmla="*/ 151 w 151"/>
                <a:gd name="T15" fmla="*/ 7 h 47"/>
                <a:gd name="T16" fmla="*/ 142 w 151"/>
                <a:gd name="T17" fmla="*/ 1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1" h="47">
                  <a:moveTo>
                    <a:pt x="142" y="1"/>
                  </a:moveTo>
                  <a:cubicBezTo>
                    <a:pt x="116" y="7"/>
                    <a:pt x="76" y="40"/>
                    <a:pt x="76" y="40"/>
                  </a:cubicBezTo>
                  <a:cubicBezTo>
                    <a:pt x="76" y="40"/>
                    <a:pt x="36" y="7"/>
                    <a:pt x="10" y="1"/>
                  </a:cubicBezTo>
                  <a:cubicBezTo>
                    <a:pt x="3" y="0"/>
                    <a:pt x="0" y="6"/>
                    <a:pt x="0" y="7"/>
                  </a:cubicBezTo>
                  <a:cubicBezTo>
                    <a:pt x="8" y="11"/>
                    <a:pt x="18" y="4"/>
                    <a:pt x="72" y="47"/>
                  </a:cubicBezTo>
                  <a:cubicBezTo>
                    <a:pt x="73" y="47"/>
                    <a:pt x="76" y="47"/>
                    <a:pt x="76" y="47"/>
                  </a:cubicBezTo>
                  <a:cubicBezTo>
                    <a:pt x="76" y="47"/>
                    <a:pt x="77" y="47"/>
                    <a:pt x="79" y="47"/>
                  </a:cubicBezTo>
                  <a:cubicBezTo>
                    <a:pt x="132" y="4"/>
                    <a:pt x="143" y="11"/>
                    <a:pt x="151" y="7"/>
                  </a:cubicBezTo>
                  <a:cubicBezTo>
                    <a:pt x="151" y="6"/>
                    <a:pt x="148" y="0"/>
                    <a:pt x="142" y="1"/>
                  </a:cubicBezTo>
                  <a:close/>
                </a:path>
              </a:pathLst>
            </a:custGeom>
            <a:solidFill>
              <a:srgbClr val="2577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09" tIns="22855" rIns="45709" bIns="22855" numCol="1" anchor="t" anchorCtr="0" compatLnSpc="1">
              <a:prstTxWarp prst="textNoShape">
                <a:avLst/>
              </a:prstTxWarp>
            </a:bodyPr>
            <a:lstStyle/>
            <a:p>
              <a:endParaRPr lang="en-US" sz="900"/>
            </a:p>
          </p:txBody>
        </p:sp>
        <p:sp>
          <p:nvSpPr>
            <p:cNvPr id="13" name="Freeform 78"/>
            <p:cNvSpPr>
              <a:spLocks/>
            </p:cNvSpPr>
            <p:nvPr/>
          </p:nvSpPr>
          <p:spPr bwMode="auto">
            <a:xfrm>
              <a:off x="3023349" y="7194577"/>
              <a:ext cx="861815" cy="1330678"/>
            </a:xfrm>
            <a:custGeom>
              <a:avLst/>
              <a:gdLst>
                <a:gd name="T0" fmla="*/ 0 w 82"/>
                <a:gd name="T1" fmla="*/ 40 h 126"/>
                <a:gd name="T2" fmla="*/ 8 w 82"/>
                <a:gd name="T3" fmla="*/ 40 h 126"/>
                <a:gd name="T4" fmla="*/ 68 w 82"/>
                <a:gd name="T5" fmla="*/ 0 h 126"/>
                <a:gd name="T6" fmla="*/ 82 w 82"/>
                <a:gd name="T7" fmla="*/ 0 h 126"/>
                <a:gd name="T8" fmla="*/ 75 w 82"/>
                <a:gd name="T9" fmla="*/ 89 h 126"/>
                <a:gd name="T10" fmla="*/ 8 w 82"/>
                <a:gd name="T11" fmla="*/ 126 h 126"/>
                <a:gd name="T12" fmla="*/ 0 w 82"/>
                <a:gd name="T13" fmla="*/ 126 h 126"/>
                <a:gd name="T14" fmla="*/ 0 w 82"/>
                <a:gd name="T15" fmla="*/ 40 h 126"/>
                <a:gd name="T16" fmla="*/ 0 w 82"/>
                <a:gd name="T17" fmla="*/ 4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2" h="126">
                  <a:moveTo>
                    <a:pt x="0" y="40"/>
                  </a:moveTo>
                  <a:cubicBezTo>
                    <a:pt x="8" y="40"/>
                    <a:pt x="8" y="40"/>
                    <a:pt x="8" y="40"/>
                  </a:cubicBezTo>
                  <a:cubicBezTo>
                    <a:pt x="8" y="40"/>
                    <a:pt x="37" y="9"/>
                    <a:pt x="68" y="0"/>
                  </a:cubicBezTo>
                  <a:cubicBezTo>
                    <a:pt x="71" y="0"/>
                    <a:pt x="82" y="0"/>
                    <a:pt x="82" y="0"/>
                  </a:cubicBezTo>
                  <a:cubicBezTo>
                    <a:pt x="82" y="0"/>
                    <a:pt x="75" y="71"/>
                    <a:pt x="75" y="89"/>
                  </a:cubicBezTo>
                  <a:cubicBezTo>
                    <a:pt x="68" y="89"/>
                    <a:pt x="40" y="90"/>
                    <a:pt x="8" y="126"/>
                  </a:cubicBezTo>
                  <a:cubicBezTo>
                    <a:pt x="0" y="126"/>
                    <a:pt x="0" y="126"/>
                    <a:pt x="0" y="126"/>
                  </a:cubicBezTo>
                  <a:cubicBezTo>
                    <a:pt x="0" y="40"/>
                    <a:pt x="0" y="40"/>
                    <a:pt x="0" y="40"/>
                  </a:cubicBezTo>
                  <a:cubicBezTo>
                    <a:pt x="0" y="40"/>
                    <a:pt x="0" y="40"/>
                    <a:pt x="0" y="40"/>
                  </a:cubicBezTo>
                  <a:close/>
                </a:path>
              </a:pathLst>
            </a:custGeom>
            <a:solidFill>
              <a:srgbClr val="2577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09" tIns="22855" rIns="45709" bIns="22855" numCol="1" anchor="t" anchorCtr="0" compatLnSpc="1">
              <a:prstTxWarp prst="textNoShape">
                <a:avLst/>
              </a:prstTxWarp>
            </a:bodyPr>
            <a:lstStyle/>
            <a:p>
              <a:endParaRPr lang="en-US" sz="900"/>
            </a:p>
          </p:txBody>
        </p:sp>
        <p:sp>
          <p:nvSpPr>
            <p:cNvPr id="14" name="Freeform 79"/>
            <p:cNvSpPr>
              <a:spLocks/>
            </p:cNvSpPr>
            <p:nvPr/>
          </p:nvSpPr>
          <p:spPr bwMode="auto">
            <a:xfrm>
              <a:off x="2148137" y="7194577"/>
              <a:ext cx="1737027" cy="1330678"/>
            </a:xfrm>
            <a:custGeom>
              <a:avLst/>
              <a:gdLst>
                <a:gd name="T0" fmla="*/ 151 w 165"/>
                <a:gd name="T1" fmla="*/ 0 h 126"/>
                <a:gd name="T2" fmla="*/ 91 w 165"/>
                <a:gd name="T3" fmla="*/ 40 h 126"/>
                <a:gd name="T4" fmla="*/ 84 w 165"/>
                <a:gd name="T5" fmla="*/ 40 h 126"/>
                <a:gd name="T6" fmla="*/ 81 w 165"/>
                <a:gd name="T7" fmla="*/ 40 h 126"/>
                <a:gd name="T8" fmla="*/ 75 w 165"/>
                <a:gd name="T9" fmla="*/ 40 h 126"/>
                <a:gd name="T10" fmla="*/ 16 w 165"/>
                <a:gd name="T11" fmla="*/ 0 h 126"/>
                <a:gd name="T12" fmla="*/ 0 w 165"/>
                <a:gd name="T13" fmla="*/ 0 h 126"/>
                <a:gd name="T14" fmla="*/ 9 w 165"/>
                <a:gd name="T15" fmla="*/ 89 h 126"/>
                <a:gd name="T16" fmla="*/ 75 w 165"/>
                <a:gd name="T17" fmla="*/ 126 h 126"/>
                <a:gd name="T18" fmla="*/ 83 w 165"/>
                <a:gd name="T19" fmla="*/ 126 h 126"/>
                <a:gd name="T20" fmla="*/ 91 w 165"/>
                <a:gd name="T21" fmla="*/ 126 h 126"/>
                <a:gd name="T22" fmla="*/ 158 w 165"/>
                <a:gd name="T23" fmla="*/ 89 h 126"/>
                <a:gd name="T24" fmla="*/ 165 w 165"/>
                <a:gd name="T25" fmla="*/ 0 h 126"/>
                <a:gd name="T26" fmla="*/ 151 w 165"/>
                <a:gd name="T27" fmla="*/ 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5" h="126">
                  <a:moveTo>
                    <a:pt x="151" y="0"/>
                  </a:moveTo>
                  <a:cubicBezTo>
                    <a:pt x="120" y="9"/>
                    <a:pt x="91" y="40"/>
                    <a:pt x="91" y="40"/>
                  </a:cubicBezTo>
                  <a:cubicBezTo>
                    <a:pt x="84" y="40"/>
                    <a:pt x="84" y="40"/>
                    <a:pt x="84" y="40"/>
                  </a:cubicBezTo>
                  <a:cubicBezTo>
                    <a:pt x="81" y="40"/>
                    <a:pt x="81" y="40"/>
                    <a:pt x="81" y="40"/>
                  </a:cubicBezTo>
                  <a:cubicBezTo>
                    <a:pt x="75" y="40"/>
                    <a:pt x="75" y="40"/>
                    <a:pt x="75" y="40"/>
                  </a:cubicBezTo>
                  <a:cubicBezTo>
                    <a:pt x="75" y="40"/>
                    <a:pt x="46" y="9"/>
                    <a:pt x="16" y="0"/>
                  </a:cubicBezTo>
                  <a:cubicBezTo>
                    <a:pt x="12" y="0"/>
                    <a:pt x="0" y="0"/>
                    <a:pt x="0" y="0"/>
                  </a:cubicBezTo>
                  <a:cubicBezTo>
                    <a:pt x="0" y="0"/>
                    <a:pt x="9" y="71"/>
                    <a:pt x="9" y="89"/>
                  </a:cubicBezTo>
                  <a:cubicBezTo>
                    <a:pt x="14" y="89"/>
                    <a:pt x="43" y="90"/>
                    <a:pt x="75" y="126"/>
                  </a:cubicBezTo>
                  <a:cubicBezTo>
                    <a:pt x="83" y="126"/>
                    <a:pt x="83" y="126"/>
                    <a:pt x="83" y="126"/>
                  </a:cubicBezTo>
                  <a:cubicBezTo>
                    <a:pt x="83" y="126"/>
                    <a:pt x="83" y="126"/>
                    <a:pt x="91" y="126"/>
                  </a:cubicBezTo>
                  <a:cubicBezTo>
                    <a:pt x="123" y="90"/>
                    <a:pt x="151" y="89"/>
                    <a:pt x="158" y="89"/>
                  </a:cubicBezTo>
                  <a:cubicBezTo>
                    <a:pt x="158" y="71"/>
                    <a:pt x="165" y="0"/>
                    <a:pt x="165" y="0"/>
                  </a:cubicBezTo>
                  <a:cubicBezTo>
                    <a:pt x="165" y="0"/>
                    <a:pt x="154" y="0"/>
                    <a:pt x="151" y="0"/>
                  </a:cubicBezTo>
                  <a:close/>
                </a:path>
              </a:pathLst>
            </a:custGeom>
            <a:solidFill>
              <a:srgbClr val="2577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09" tIns="22855" rIns="45709" bIns="22855" numCol="1" anchor="t" anchorCtr="0" compatLnSpc="1">
              <a:prstTxWarp prst="textNoShape">
                <a:avLst/>
              </a:prstTxWarp>
            </a:bodyPr>
            <a:lstStyle/>
            <a:p>
              <a:endParaRPr lang="en-US" sz="900"/>
            </a:p>
          </p:txBody>
        </p:sp>
        <p:sp>
          <p:nvSpPr>
            <p:cNvPr id="15" name="Freeform 80"/>
            <p:cNvSpPr>
              <a:spLocks/>
            </p:cNvSpPr>
            <p:nvPr/>
          </p:nvSpPr>
          <p:spPr bwMode="auto">
            <a:xfrm>
              <a:off x="3023349" y="7614323"/>
              <a:ext cx="84842" cy="910936"/>
            </a:xfrm>
            <a:custGeom>
              <a:avLst/>
              <a:gdLst>
                <a:gd name="T0" fmla="*/ 0 w 19"/>
                <a:gd name="T1" fmla="*/ 204 h 204"/>
                <a:gd name="T2" fmla="*/ 0 w 19"/>
                <a:gd name="T3" fmla="*/ 0 h 204"/>
                <a:gd name="T4" fmla="*/ 19 w 19"/>
                <a:gd name="T5" fmla="*/ 0 h 204"/>
                <a:gd name="T6" fmla="*/ 0 w 19"/>
                <a:gd name="T7" fmla="*/ 204 h 204"/>
                <a:gd name="T8" fmla="*/ 0 w 19"/>
                <a:gd name="T9" fmla="*/ 204 h 204"/>
                <a:gd name="T10" fmla="*/ 0 w 19"/>
                <a:gd name="T11" fmla="*/ 204 h 204"/>
              </a:gdLst>
              <a:ahLst/>
              <a:cxnLst>
                <a:cxn ang="0">
                  <a:pos x="T0" y="T1"/>
                </a:cxn>
                <a:cxn ang="0">
                  <a:pos x="T2" y="T3"/>
                </a:cxn>
                <a:cxn ang="0">
                  <a:pos x="T4" y="T5"/>
                </a:cxn>
                <a:cxn ang="0">
                  <a:pos x="T6" y="T7"/>
                </a:cxn>
                <a:cxn ang="0">
                  <a:pos x="T8" y="T9"/>
                </a:cxn>
                <a:cxn ang="0">
                  <a:pos x="T10" y="T11"/>
                </a:cxn>
              </a:cxnLst>
              <a:rect l="0" t="0" r="r" b="b"/>
              <a:pathLst>
                <a:path w="19" h="204">
                  <a:moveTo>
                    <a:pt x="0" y="204"/>
                  </a:moveTo>
                  <a:lnTo>
                    <a:pt x="0" y="0"/>
                  </a:lnTo>
                  <a:lnTo>
                    <a:pt x="19" y="0"/>
                  </a:lnTo>
                  <a:lnTo>
                    <a:pt x="0" y="204"/>
                  </a:lnTo>
                  <a:lnTo>
                    <a:pt x="0" y="204"/>
                  </a:lnTo>
                  <a:lnTo>
                    <a:pt x="0" y="204"/>
                  </a:lnTo>
                  <a:close/>
                </a:path>
              </a:pathLst>
            </a:custGeom>
            <a:solidFill>
              <a:srgbClr val="2577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09" tIns="22855" rIns="45709" bIns="22855" numCol="1" anchor="t" anchorCtr="0" compatLnSpc="1">
              <a:prstTxWarp prst="textNoShape">
                <a:avLst/>
              </a:prstTxWarp>
            </a:bodyPr>
            <a:lstStyle/>
            <a:p>
              <a:endParaRPr lang="en-US" sz="900"/>
            </a:p>
          </p:txBody>
        </p:sp>
        <p:sp>
          <p:nvSpPr>
            <p:cNvPr id="16" name="Freeform 81"/>
            <p:cNvSpPr>
              <a:spLocks/>
            </p:cNvSpPr>
            <p:nvPr/>
          </p:nvSpPr>
          <p:spPr bwMode="auto">
            <a:xfrm>
              <a:off x="3023349" y="7614323"/>
              <a:ext cx="84842" cy="910936"/>
            </a:xfrm>
            <a:custGeom>
              <a:avLst/>
              <a:gdLst>
                <a:gd name="T0" fmla="*/ 0 w 19"/>
                <a:gd name="T1" fmla="*/ 204 h 204"/>
                <a:gd name="T2" fmla="*/ 0 w 19"/>
                <a:gd name="T3" fmla="*/ 0 h 204"/>
                <a:gd name="T4" fmla="*/ 19 w 19"/>
                <a:gd name="T5" fmla="*/ 0 h 204"/>
                <a:gd name="T6" fmla="*/ 0 w 19"/>
                <a:gd name="T7" fmla="*/ 204 h 204"/>
              </a:gdLst>
              <a:ahLst/>
              <a:cxnLst>
                <a:cxn ang="0">
                  <a:pos x="T0" y="T1"/>
                </a:cxn>
                <a:cxn ang="0">
                  <a:pos x="T2" y="T3"/>
                </a:cxn>
                <a:cxn ang="0">
                  <a:pos x="T4" y="T5"/>
                </a:cxn>
                <a:cxn ang="0">
                  <a:pos x="T6" y="T7"/>
                </a:cxn>
              </a:cxnLst>
              <a:rect l="0" t="0" r="r" b="b"/>
              <a:pathLst>
                <a:path w="19" h="204">
                  <a:moveTo>
                    <a:pt x="0" y="204"/>
                  </a:moveTo>
                  <a:lnTo>
                    <a:pt x="0" y="0"/>
                  </a:lnTo>
                  <a:lnTo>
                    <a:pt x="19" y="0"/>
                  </a:lnTo>
                  <a:lnTo>
                    <a:pt x="0" y="204"/>
                  </a:lnTo>
                  <a:close/>
                </a:path>
              </a:pathLst>
            </a:custGeom>
            <a:solidFill>
              <a:srgbClr val="2577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5709" tIns="22855" rIns="45709" bIns="22855" numCol="1" anchor="t" anchorCtr="0" compatLnSpc="1">
              <a:prstTxWarp prst="textNoShape">
                <a:avLst/>
              </a:prstTxWarp>
            </a:bodyPr>
            <a:lstStyle/>
            <a:p>
              <a:endParaRPr lang="en-US" sz="900"/>
            </a:p>
          </p:txBody>
        </p:sp>
        <p:sp>
          <p:nvSpPr>
            <p:cNvPr id="17" name="Freeform 82"/>
            <p:cNvSpPr>
              <a:spLocks/>
            </p:cNvSpPr>
            <p:nvPr/>
          </p:nvSpPr>
          <p:spPr bwMode="auto">
            <a:xfrm>
              <a:off x="3023349" y="7614323"/>
              <a:ext cx="84842" cy="910936"/>
            </a:xfrm>
            <a:custGeom>
              <a:avLst/>
              <a:gdLst>
                <a:gd name="T0" fmla="*/ 0 w 19"/>
                <a:gd name="T1" fmla="*/ 204 h 204"/>
                <a:gd name="T2" fmla="*/ 0 w 19"/>
                <a:gd name="T3" fmla="*/ 0 h 204"/>
                <a:gd name="T4" fmla="*/ 19 w 19"/>
                <a:gd name="T5" fmla="*/ 0 h 204"/>
              </a:gdLst>
              <a:ahLst/>
              <a:cxnLst>
                <a:cxn ang="0">
                  <a:pos x="T0" y="T1"/>
                </a:cxn>
                <a:cxn ang="0">
                  <a:pos x="T2" y="T3"/>
                </a:cxn>
                <a:cxn ang="0">
                  <a:pos x="T4" y="T5"/>
                </a:cxn>
              </a:cxnLst>
              <a:rect l="0" t="0" r="r" b="b"/>
              <a:pathLst>
                <a:path w="19" h="204">
                  <a:moveTo>
                    <a:pt x="0" y="204"/>
                  </a:moveTo>
                  <a:lnTo>
                    <a:pt x="0" y="0"/>
                  </a:lnTo>
                  <a:lnTo>
                    <a:pt x="1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45709" tIns="22855" rIns="45709" bIns="22855" numCol="1" anchor="t" anchorCtr="0" compatLnSpc="1">
              <a:prstTxWarp prst="textNoShape">
                <a:avLst/>
              </a:prstTxWarp>
            </a:bodyPr>
            <a:lstStyle/>
            <a:p>
              <a:endParaRPr lang="en-US" sz="900"/>
            </a:p>
          </p:txBody>
        </p:sp>
        <p:sp>
          <p:nvSpPr>
            <p:cNvPr id="18" name="TextBox 17"/>
            <p:cNvSpPr txBox="1"/>
            <p:nvPr/>
          </p:nvSpPr>
          <p:spPr>
            <a:xfrm>
              <a:off x="5302018" y="7338144"/>
              <a:ext cx="15725682" cy="1043544"/>
            </a:xfrm>
            <a:prstGeom prst="rect">
              <a:avLst/>
            </a:prstGeom>
            <a:noFill/>
          </p:spPr>
          <p:txBody>
            <a:bodyPr wrap="square" rtlCol="0">
              <a:spAutoFit/>
            </a:bodyPr>
            <a:lstStyle/>
            <a:p>
              <a:r>
                <a:rPr lang="en-US" sz="5199" b="1">
                  <a:ln>
                    <a:solidFill>
                      <a:srgbClr val="008000"/>
                    </a:solidFill>
                  </a:ln>
                  <a:solidFill>
                    <a:srgbClr val="008000"/>
                  </a:solidFill>
                  <a:highlight>
                    <a:srgbClr val="FFFF00"/>
                  </a:highlight>
                  <a:latin typeface="Arial" panose="020B0604020202020204" pitchFamily="34" charset="0"/>
                  <a:ea typeface="Tahoma" panose="020B0604030504040204" pitchFamily="34" charset="0"/>
                  <a:cs typeface="Arial" panose="020B0604020202020204" pitchFamily="34" charset="0"/>
                </a:rPr>
                <a:t>CÂU HỎI TRẮC NGHIỆM</a:t>
              </a:r>
              <a:endParaRPr lang="en-US" sz="5199" b="1" dirty="0">
                <a:ln>
                  <a:solidFill>
                    <a:srgbClr val="008000"/>
                  </a:solidFill>
                </a:ln>
                <a:solidFill>
                  <a:srgbClr val="008000"/>
                </a:solidFill>
                <a:highlight>
                  <a:srgbClr val="FFFF00"/>
                </a:highlight>
                <a:latin typeface="Arial" panose="020B0604020202020204" pitchFamily="34" charset="0"/>
                <a:ea typeface="Tahoma" panose="020B0604030504040204" pitchFamily="34" charset="0"/>
                <a:cs typeface="Arial" panose="020B0604020202020204" pitchFamily="34" charset="0"/>
              </a:endParaRPr>
            </a:p>
          </p:txBody>
        </p:sp>
      </p:grpSp>
      <p:pic>
        <p:nvPicPr>
          <p:cNvPr id="20" name="Picture 13" descr="loihay">
            <a:extLst>
              <a:ext uri="{FF2B5EF4-FFF2-40B4-BE49-F238E27FC236}">
                <a16:creationId xmlns:a16="http://schemas.microsoft.com/office/drawing/2014/main" id="{588DD040-9FDB-40EC-887E-C77BDA542AFC}"/>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4029268" y="3896339"/>
            <a:ext cx="4850013" cy="24984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3" descr="an30">
            <a:extLst>
              <a:ext uri="{FF2B5EF4-FFF2-40B4-BE49-F238E27FC236}">
                <a16:creationId xmlns:a16="http://schemas.microsoft.com/office/drawing/2014/main" id="{3555AD6D-0BC8-4359-824F-7C38E4579465}"/>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09600" y="304800"/>
            <a:ext cx="1447800" cy="12811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78584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231006" y="259881"/>
            <a:ext cx="11752447" cy="1461343"/>
          </a:xfrm>
          <a:prstGeom prst="rect">
            <a:avLst/>
          </a:prstGeom>
          <a:solidFill>
            <a:schemeClr val="bg1"/>
          </a:solidFill>
          <a:ln>
            <a:solidFill>
              <a:schemeClr val="bg1"/>
            </a:solidFill>
          </a:ln>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4000" b="1" u="sng">
                <a:solidFill>
                  <a:srgbClr val="FF0000"/>
                </a:solidFill>
                <a:latin typeface="Times New Roman" panose="02020603050405020304" pitchFamily="18" charset="0"/>
                <a:cs typeface="Times New Roman" panose="02020603050405020304" pitchFamily="18" charset="0"/>
              </a:rPr>
              <a:t>Câu hỏi 1</a:t>
            </a:r>
            <a:r>
              <a:rPr lang="en-US" sz="4000" b="1">
                <a:solidFill>
                  <a:srgbClr val="FF0000"/>
                </a:solidFill>
                <a:latin typeface="Times New Roman" panose="02020603050405020304" pitchFamily="18" charset="0"/>
                <a:cs typeface="Times New Roman" panose="02020603050405020304" pitchFamily="18" charset="0"/>
              </a:rPr>
              <a:t>: </a:t>
            </a:r>
            <a:r>
              <a:rPr lang="en-US" sz="4000" b="1">
                <a:solidFill>
                  <a:schemeClr val="tx1"/>
                </a:solidFill>
                <a:latin typeface="Times New Roman" panose="02020603050405020304" pitchFamily="18" charset="0"/>
                <a:cs typeface="Times New Roman" panose="02020603050405020304" pitchFamily="18" charset="0"/>
              </a:rPr>
              <a:t>Trong các </a:t>
            </a:r>
            <a:r>
              <a:rPr lang="en-US" sz="4000" b="1" dirty="0" err="1">
                <a:solidFill>
                  <a:schemeClr val="tx1"/>
                </a:solidFill>
                <a:latin typeface="Times New Roman" panose="02020603050405020304" pitchFamily="18" charset="0"/>
                <a:cs typeface="Times New Roman" panose="02020603050405020304" pitchFamily="18" charset="0"/>
              </a:rPr>
              <a:t>dãy</a:t>
            </a:r>
            <a:r>
              <a:rPr lang="en-US" sz="4000" b="1" dirty="0">
                <a:solidFill>
                  <a:schemeClr val="tx1"/>
                </a:solidFill>
                <a:latin typeface="Times New Roman" panose="02020603050405020304" pitchFamily="18" charset="0"/>
                <a:cs typeface="Times New Roman" panose="02020603050405020304" pitchFamily="18" charset="0"/>
              </a:rPr>
              <a:t> </a:t>
            </a:r>
            <a:r>
              <a:rPr lang="en-US" sz="4000" b="1" err="1">
                <a:solidFill>
                  <a:schemeClr val="tx1"/>
                </a:solidFill>
                <a:latin typeface="Times New Roman" panose="02020603050405020304" pitchFamily="18" charset="0"/>
                <a:cs typeface="Times New Roman" panose="02020603050405020304" pitchFamily="18" charset="0"/>
              </a:rPr>
              <a:t>số</a:t>
            </a:r>
            <a:r>
              <a:rPr lang="en-US" sz="4000" b="1">
                <a:solidFill>
                  <a:schemeClr val="tx1"/>
                </a:solidFill>
                <a:latin typeface="Times New Roman" panose="02020603050405020304" pitchFamily="18" charset="0"/>
                <a:cs typeface="Times New Roman" panose="02020603050405020304" pitchFamily="18" charset="0"/>
              </a:rPr>
              <a:t> sau đây, dãy </a:t>
            </a:r>
            <a:r>
              <a:rPr lang="en-US" sz="4000" b="1" err="1">
                <a:solidFill>
                  <a:schemeClr val="tx1"/>
                </a:solidFill>
                <a:latin typeface="Times New Roman" panose="02020603050405020304" pitchFamily="18" charset="0"/>
                <a:cs typeface="Times New Roman" panose="02020603050405020304" pitchFamily="18" charset="0"/>
              </a:rPr>
              <a:t>số</a:t>
            </a:r>
            <a:r>
              <a:rPr lang="en-US" sz="4000" b="1">
                <a:solidFill>
                  <a:schemeClr val="tx1"/>
                </a:solidFill>
                <a:latin typeface="Times New Roman" panose="02020603050405020304" pitchFamily="18" charset="0"/>
                <a:cs typeface="Times New Roman" panose="02020603050405020304" pitchFamily="18" charset="0"/>
              </a:rPr>
              <a:t> nào </a:t>
            </a:r>
            <a:r>
              <a:rPr lang="en-US" sz="4000" b="1" dirty="0" err="1">
                <a:solidFill>
                  <a:schemeClr val="tx1"/>
                </a:solidFill>
                <a:latin typeface="Times New Roman" panose="02020603050405020304" pitchFamily="18" charset="0"/>
                <a:cs typeface="Times New Roman" panose="02020603050405020304" pitchFamily="18" charset="0"/>
              </a:rPr>
              <a:t>là</a:t>
            </a:r>
            <a:r>
              <a:rPr lang="en-US" sz="4000" b="1" dirty="0">
                <a:solidFill>
                  <a:schemeClr val="tx1"/>
                </a:solidFill>
                <a:latin typeface="Times New Roman" panose="02020603050405020304" pitchFamily="18" charset="0"/>
                <a:cs typeface="Times New Roman" panose="02020603050405020304" pitchFamily="18" charset="0"/>
              </a:rPr>
              <a:t> </a:t>
            </a:r>
            <a:r>
              <a:rPr lang="en-US" sz="4000" b="1" dirty="0" err="1">
                <a:solidFill>
                  <a:schemeClr val="tx1"/>
                </a:solidFill>
                <a:latin typeface="Times New Roman" panose="02020603050405020304" pitchFamily="18" charset="0"/>
                <a:cs typeface="Times New Roman" panose="02020603050405020304" pitchFamily="18" charset="0"/>
              </a:rPr>
              <a:t>cấp</a:t>
            </a:r>
            <a:r>
              <a:rPr lang="en-US" sz="4000" b="1" dirty="0">
                <a:solidFill>
                  <a:schemeClr val="tx1"/>
                </a:solidFill>
                <a:latin typeface="Times New Roman" panose="02020603050405020304" pitchFamily="18" charset="0"/>
                <a:cs typeface="Times New Roman" panose="02020603050405020304" pitchFamily="18" charset="0"/>
              </a:rPr>
              <a:t> </a:t>
            </a:r>
            <a:r>
              <a:rPr lang="en-US" sz="4000" b="1" dirty="0" err="1">
                <a:solidFill>
                  <a:schemeClr val="tx1"/>
                </a:solidFill>
                <a:latin typeface="Times New Roman" panose="02020603050405020304" pitchFamily="18" charset="0"/>
                <a:cs typeface="Times New Roman" panose="02020603050405020304" pitchFamily="18" charset="0"/>
              </a:rPr>
              <a:t>số</a:t>
            </a:r>
            <a:r>
              <a:rPr lang="en-US" sz="4000" b="1" dirty="0">
                <a:solidFill>
                  <a:schemeClr val="tx1"/>
                </a:solidFill>
                <a:latin typeface="Times New Roman" panose="02020603050405020304" pitchFamily="18" charset="0"/>
                <a:cs typeface="Times New Roman" panose="02020603050405020304" pitchFamily="18" charset="0"/>
              </a:rPr>
              <a:t> </a:t>
            </a:r>
            <a:r>
              <a:rPr lang="en-US" sz="4000" b="1" dirty="0" err="1">
                <a:solidFill>
                  <a:schemeClr val="tx1"/>
                </a:solidFill>
                <a:latin typeface="Times New Roman" panose="02020603050405020304" pitchFamily="18" charset="0"/>
                <a:cs typeface="Times New Roman" panose="02020603050405020304" pitchFamily="18" charset="0"/>
              </a:rPr>
              <a:t>cộng</a:t>
            </a:r>
            <a:r>
              <a:rPr lang="en-US" sz="4000" b="1" dirty="0">
                <a:solidFill>
                  <a:schemeClr val="tx1"/>
                </a:solidFill>
                <a:latin typeface="Times New Roman" panose="02020603050405020304" pitchFamily="18" charset="0"/>
                <a:cs typeface="Times New Roman" panose="02020603050405020304" pitchFamily="18" charset="0"/>
              </a:rPr>
              <a:t>?</a:t>
            </a:r>
          </a:p>
        </p:txBody>
      </p:sp>
      <p:sp>
        <p:nvSpPr>
          <p:cNvPr id="15" name="Rectangle 14"/>
          <p:cNvSpPr/>
          <p:nvPr/>
        </p:nvSpPr>
        <p:spPr>
          <a:xfrm>
            <a:off x="860612" y="2061884"/>
            <a:ext cx="4773426" cy="829234"/>
          </a:xfrm>
          <a:prstGeom prst="rect">
            <a:avLst/>
          </a:prstGeom>
          <a:solidFill>
            <a:schemeClr val="accent4">
              <a:lumMod val="20000"/>
              <a:lumOff val="80000"/>
            </a:schemeClr>
          </a:solidFill>
        </p:spPr>
        <p:style>
          <a:lnRef idx="1">
            <a:schemeClr val="accent6"/>
          </a:lnRef>
          <a:fillRef idx="2">
            <a:schemeClr val="accent6"/>
          </a:fillRef>
          <a:effectRef idx="1">
            <a:schemeClr val="accent6"/>
          </a:effectRef>
          <a:fontRef idx="minor">
            <a:schemeClr val="dk1"/>
          </a:fontRef>
        </p:style>
        <p:txBody>
          <a:bodyPr rtlCol="0" anchor="ctr"/>
          <a:lstStyle/>
          <a:p>
            <a:r>
              <a:rPr lang="en-US" sz="4000" b="1">
                <a:solidFill>
                  <a:schemeClr val="tx1"/>
                </a:solidFill>
                <a:latin typeface="Times New Roman" panose="02020603050405020304" pitchFamily="18" charset="0"/>
                <a:cs typeface="Times New Roman" panose="02020603050405020304" pitchFamily="18" charset="0"/>
              </a:rPr>
              <a:t>A.  </a:t>
            </a:r>
            <a:r>
              <a:rPr lang="en-US" sz="4000" b="1" dirty="0">
                <a:solidFill>
                  <a:schemeClr val="tx1"/>
                </a:solidFill>
                <a:latin typeface="Times New Roman" panose="02020603050405020304" pitchFamily="18" charset="0"/>
                <a:cs typeface="Times New Roman" panose="02020603050405020304" pitchFamily="18" charset="0"/>
              </a:rPr>
              <a:t>2</a:t>
            </a:r>
            <a:r>
              <a:rPr lang="en-US" sz="4000" b="1">
                <a:solidFill>
                  <a:schemeClr val="tx1"/>
                </a:solidFill>
                <a:latin typeface="Times New Roman" panose="02020603050405020304" pitchFamily="18" charset="0"/>
                <a:cs typeface="Times New Roman" panose="02020603050405020304" pitchFamily="18" charset="0"/>
              </a:rPr>
              <a:t>,  5,  6,  </a:t>
            </a:r>
            <a:r>
              <a:rPr lang="en-US" sz="4000" b="1" dirty="0">
                <a:solidFill>
                  <a:schemeClr val="tx1"/>
                </a:solidFill>
                <a:latin typeface="Times New Roman" panose="02020603050405020304" pitchFamily="18" charset="0"/>
                <a:cs typeface="Times New Roman" panose="02020603050405020304" pitchFamily="18" charset="0"/>
              </a:rPr>
              <a:t>8</a:t>
            </a:r>
            <a:r>
              <a:rPr lang="en-US" sz="4000" b="1">
                <a:solidFill>
                  <a:schemeClr val="tx1"/>
                </a:solidFill>
                <a:latin typeface="Times New Roman" panose="02020603050405020304" pitchFamily="18" charset="0"/>
                <a:cs typeface="Times New Roman" panose="02020603050405020304" pitchFamily="18" charset="0"/>
              </a:rPr>
              <a:t>,  11</a:t>
            </a:r>
            <a:endParaRPr lang="en-US" sz="4000" b="1" dirty="0">
              <a:solidFill>
                <a:schemeClr val="tx1"/>
              </a:solidFill>
              <a:latin typeface="Times New Roman" panose="02020603050405020304" pitchFamily="18" charset="0"/>
              <a:cs typeface="Times New Roman" panose="02020603050405020304" pitchFamily="18" charset="0"/>
            </a:endParaRPr>
          </a:p>
        </p:txBody>
      </p:sp>
      <p:sp>
        <p:nvSpPr>
          <p:cNvPr id="16" name="Rectangle 15"/>
          <p:cNvSpPr/>
          <p:nvPr/>
        </p:nvSpPr>
        <p:spPr>
          <a:xfrm>
            <a:off x="860610" y="3370730"/>
            <a:ext cx="4773425" cy="829234"/>
          </a:xfrm>
          <a:prstGeom prst="rect">
            <a:avLst/>
          </a:prstGeom>
          <a:solidFill>
            <a:schemeClr val="accent4">
              <a:lumMod val="20000"/>
              <a:lumOff val="80000"/>
            </a:schemeClr>
          </a:solidFill>
        </p:spPr>
        <p:style>
          <a:lnRef idx="1">
            <a:schemeClr val="accent6"/>
          </a:lnRef>
          <a:fillRef idx="2">
            <a:schemeClr val="accent6"/>
          </a:fillRef>
          <a:effectRef idx="1">
            <a:schemeClr val="accent6"/>
          </a:effectRef>
          <a:fontRef idx="minor">
            <a:schemeClr val="dk1"/>
          </a:fontRef>
        </p:style>
        <p:txBody>
          <a:bodyPr rtlCol="0" anchor="ctr"/>
          <a:lstStyle/>
          <a:p>
            <a:endParaRPr lang="en-US" sz="4000" b="1" dirty="0">
              <a:solidFill>
                <a:schemeClr val="tx1"/>
              </a:solidFill>
              <a:latin typeface="Times New Roman" panose="02020603050405020304" pitchFamily="18" charset="0"/>
              <a:cs typeface="Times New Roman" panose="02020603050405020304" pitchFamily="18" charset="0"/>
            </a:endParaRPr>
          </a:p>
        </p:txBody>
      </p:sp>
      <p:sp>
        <p:nvSpPr>
          <p:cNvPr id="17" name="Rectangle 16"/>
          <p:cNvSpPr/>
          <p:nvPr/>
        </p:nvSpPr>
        <p:spPr>
          <a:xfrm>
            <a:off x="6557962" y="2061884"/>
            <a:ext cx="5164345" cy="829234"/>
          </a:xfrm>
          <a:prstGeom prst="rect">
            <a:avLst/>
          </a:prstGeom>
          <a:solidFill>
            <a:schemeClr val="accent4">
              <a:lumMod val="20000"/>
              <a:lumOff val="80000"/>
            </a:schemeClr>
          </a:solidFill>
        </p:spPr>
        <p:style>
          <a:lnRef idx="1">
            <a:schemeClr val="accent6"/>
          </a:lnRef>
          <a:fillRef idx="2">
            <a:schemeClr val="accent6"/>
          </a:fillRef>
          <a:effectRef idx="1">
            <a:schemeClr val="accent6"/>
          </a:effectRef>
          <a:fontRef idx="minor">
            <a:schemeClr val="dk1"/>
          </a:fontRef>
        </p:style>
        <p:txBody>
          <a:bodyPr rtlCol="0" anchor="ctr"/>
          <a:lstStyle/>
          <a:p>
            <a:r>
              <a:rPr lang="en-US" sz="4000" b="1">
                <a:solidFill>
                  <a:schemeClr val="tx1"/>
                </a:solidFill>
                <a:latin typeface="Times New Roman" panose="02020603050405020304" pitchFamily="18" charset="0"/>
                <a:cs typeface="Times New Roman" panose="02020603050405020304" pitchFamily="18" charset="0"/>
              </a:rPr>
              <a:t>C.  3,  </a:t>
            </a:r>
            <a:r>
              <a:rPr lang="en-US" sz="4000" b="1" dirty="0">
                <a:solidFill>
                  <a:schemeClr val="tx1"/>
                </a:solidFill>
                <a:latin typeface="Times New Roman" panose="02020603050405020304" pitchFamily="18" charset="0"/>
                <a:cs typeface="Times New Roman" panose="02020603050405020304" pitchFamily="18" charset="0"/>
              </a:rPr>
              <a:t>-1</a:t>
            </a:r>
            <a:r>
              <a:rPr lang="en-US" sz="4000" b="1">
                <a:solidFill>
                  <a:schemeClr val="tx1"/>
                </a:solidFill>
                <a:latin typeface="Times New Roman" panose="02020603050405020304" pitchFamily="18" charset="0"/>
                <a:cs typeface="Times New Roman" panose="02020603050405020304" pitchFamily="18" charset="0"/>
              </a:rPr>
              <a:t>,  2,  5,  7</a:t>
            </a:r>
            <a:endParaRPr lang="en-US" sz="4000" b="1" dirty="0">
              <a:solidFill>
                <a:schemeClr val="tx1"/>
              </a:solidFill>
              <a:latin typeface="Times New Roman" panose="02020603050405020304" pitchFamily="18" charset="0"/>
              <a:cs typeface="Times New Roman" panose="02020603050405020304" pitchFamily="18" charset="0"/>
            </a:endParaRPr>
          </a:p>
        </p:txBody>
      </p:sp>
      <p:sp>
        <p:nvSpPr>
          <p:cNvPr id="18" name="Rectangle 17"/>
          <p:cNvSpPr/>
          <p:nvPr/>
        </p:nvSpPr>
        <p:spPr>
          <a:xfrm>
            <a:off x="6557963" y="3370730"/>
            <a:ext cx="5164344" cy="829234"/>
          </a:xfrm>
          <a:prstGeom prst="rect">
            <a:avLst/>
          </a:prstGeom>
          <a:solidFill>
            <a:schemeClr val="accent4">
              <a:lumMod val="20000"/>
              <a:lumOff val="80000"/>
            </a:schemeClr>
          </a:solidFill>
        </p:spPr>
        <p:style>
          <a:lnRef idx="1">
            <a:schemeClr val="accent6"/>
          </a:lnRef>
          <a:fillRef idx="2">
            <a:schemeClr val="accent6"/>
          </a:fillRef>
          <a:effectRef idx="1">
            <a:schemeClr val="accent6"/>
          </a:effectRef>
          <a:fontRef idx="minor">
            <a:schemeClr val="dk1"/>
          </a:fontRef>
        </p:style>
        <p:txBody>
          <a:bodyPr rtlCol="0" anchor="ctr"/>
          <a:lstStyle/>
          <a:p>
            <a:r>
              <a:rPr lang="en-US" sz="4000" b="1">
                <a:solidFill>
                  <a:schemeClr val="tx1"/>
                </a:solidFill>
                <a:latin typeface="Times New Roman" panose="02020603050405020304" pitchFamily="18" charset="0"/>
                <a:cs typeface="Times New Roman" panose="02020603050405020304" pitchFamily="18" charset="0"/>
              </a:rPr>
              <a:t>D.  -1,  4,  7,  10,  12</a:t>
            </a:r>
            <a:endParaRPr lang="en-US" sz="4000" b="1" dirty="0">
              <a:solidFill>
                <a:schemeClr val="tx1"/>
              </a:solidFill>
              <a:latin typeface="Times New Roman" panose="02020603050405020304" pitchFamily="18" charset="0"/>
              <a:cs typeface="Times New Roman" panose="02020603050405020304" pitchFamily="18" charset="0"/>
            </a:endParaRPr>
          </a:p>
        </p:txBody>
      </p:sp>
      <p:sp>
        <p:nvSpPr>
          <p:cNvPr id="8" name="Oval 7">
            <a:extLst>
              <a:ext uri="{FF2B5EF4-FFF2-40B4-BE49-F238E27FC236}">
                <a16:creationId xmlns:a16="http://schemas.microsoft.com/office/drawing/2014/main" id="{2F6E57AC-4DA2-4831-884C-DAF3862F5A56}"/>
              </a:ext>
            </a:extLst>
          </p:cNvPr>
          <p:cNvSpPr/>
          <p:nvPr/>
        </p:nvSpPr>
        <p:spPr>
          <a:xfrm flipH="1">
            <a:off x="588475" y="3262367"/>
            <a:ext cx="1014298" cy="1047251"/>
          </a:xfrm>
          <a:prstGeom prst="ellipse">
            <a:avLst/>
          </a:prstGeom>
          <a:solidFill>
            <a:srgbClr val="FFFF00"/>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b="1"/>
          </a:p>
        </p:txBody>
      </p:sp>
      <p:sp>
        <p:nvSpPr>
          <p:cNvPr id="3" name="TextBox 2">
            <a:extLst>
              <a:ext uri="{FF2B5EF4-FFF2-40B4-BE49-F238E27FC236}">
                <a16:creationId xmlns:a16="http://schemas.microsoft.com/office/drawing/2014/main" id="{4F73F845-48BA-4050-95D3-4E662861B509}"/>
              </a:ext>
            </a:extLst>
          </p:cNvPr>
          <p:cNvSpPr txBox="1"/>
          <p:nvPr/>
        </p:nvSpPr>
        <p:spPr>
          <a:xfrm>
            <a:off x="860610" y="3370730"/>
            <a:ext cx="4601981" cy="707886"/>
          </a:xfrm>
          <a:prstGeom prst="rect">
            <a:avLst/>
          </a:prstGeom>
          <a:noFill/>
        </p:spPr>
        <p:txBody>
          <a:bodyPr wrap="square" rtlCol="0">
            <a:spAutoFit/>
          </a:bodyPr>
          <a:lstStyle/>
          <a:p>
            <a:r>
              <a:rPr lang="en-US" sz="4000" b="1">
                <a:solidFill>
                  <a:schemeClr val="tx1"/>
                </a:solidFill>
                <a:latin typeface="Times New Roman" panose="02020603050405020304" pitchFamily="18" charset="0"/>
                <a:cs typeface="Times New Roman" panose="02020603050405020304" pitchFamily="18" charset="0"/>
              </a:rPr>
              <a:t>B.  3,  6,  9,  12,  15</a:t>
            </a:r>
            <a:endParaRPr lang="en-US" sz="40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6662694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fill="hold"/>
                                        <p:tgtEl>
                                          <p:spTgt spid="16"/>
                                        </p:tgtEl>
                                        <p:attrNameLst>
                                          <p:attrName>ppt_x</p:attrName>
                                        </p:attrNameLst>
                                      </p:cBhvr>
                                      <p:tavLst>
                                        <p:tav tm="0">
                                          <p:val>
                                            <p:strVal val="#ppt_x"/>
                                          </p:val>
                                        </p:tav>
                                        <p:tav tm="100000">
                                          <p:val>
                                            <p:strVal val="#ppt_x"/>
                                          </p:val>
                                        </p:tav>
                                      </p:tavLst>
                                    </p:anim>
                                    <p:anim calcmode="lin" valueType="num">
                                      <p:cBhvr additive="base">
                                        <p:cTn id="22" dur="500" fill="hold"/>
                                        <p:tgtEl>
                                          <p:spTgt spid="16"/>
                                        </p:tgtEl>
                                        <p:attrNameLst>
                                          <p:attrName>ppt_y</p:attrName>
                                        </p:attrNameLst>
                                      </p:cBhvr>
                                      <p:tavLst>
                                        <p:tav tm="0">
                                          <p:val>
                                            <p:strVal val="1+#ppt_h/2"/>
                                          </p:val>
                                        </p:tav>
                                        <p:tav tm="100000">
                                          <p:val>
                                            <p:strVal val="#ppt_y"/>
                                          </p:val>
                                        </p:tav>
                                      </p:tavLst>
                                    </p:anim>
                                  </p:childTnLst>
                                </p:cTn>
                              </p:par>
                            </p:childTnLst>
                          </p:cTn>
                        </p:par>
                        <p:par>
                          <p:cTn id="23" fill="hold">
                            <p:stCondLst>
                              <p:cond delay="1000"/>
                            </p:stCondLst>
                            <p:childTnLst>
                              <p:par>
                                <p:cTn id="24" presetID="2" presetClass="entr" presetSubtype="4"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500" fill="hold"/>
                                        <p:tgtEl>
                                          <p:spTgt spid="17"/>
                                        </p:tgtEl>
                                        <p:attrNameLst>
                                          <p:attrName>ppt_x</p:attrName>
                                        </p:attrNameLst>
                                      </p:cBhvr>
                                      <p:tavLst>
                                        <p:tav tm="0">
                                          <p:val>
                                            <p:strVal val="#ppt_x"/>
                                          </p:val>
                                        </p:tav>
                                        <p:tav tm="100000">
                                          <p:val>
                                            <p:strVal val="#ppt_x"/>
                                          </p:val>
                                        </p:tav>
                                      </p:tavLst>
                                    </p:anim>
                                    <p:anim calcmode="lin" valueType="num">
                                      <p:cBhvr additive="base">
                                        <p:cTn id="27" dur="500" fill="hold"/>
                                        <p:tgtEl>
                                          <p:spTgt spid="17"/>
                                        </p:tgtEl>
                                        <p:attrNameLst>
                                          <p:attrName>ppt_y</p:attrName>
                                        </p:attrNameLst>
                                      </p:cBhvr>
                                      <p:tavLst>
                                        <p:tav tm="0">
                                          <p:val>
                                            <p:strVal val="1+#ppt_h/2"/>
                                          </p:val>
                                        </p:tav>
                                        <p:tav tm="100000">
                                          <p:val>
                                            <p:strVal val="#ppt_y"/>
                                          </p:val>
                                        </p:tav>
                                      </p:tavLst>
                                    </p:anim>
                                  </p:childTnLst>
                                </p:cTn>
                              </p:par>
                            </p:childTnLst>
                          </p:cTn>
                        </p:par>
                        <p:par>
                          <p:cTn id="28" fill="hold">
                            <p:stCondLst>
                              <p:cond delay="1500"/>
                            </p:stCondLst>
                            <p:childTnLst>
                              <p:par>
                                <p:cTn id="29" presetID="2" presetClass="entr" presetSubtype="4" fill="hold" grpId="0" nodeType="after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500" fill="hold"/>
                                        <p:tgtEl>
                                          <p:spTgt spid="18"/>
                                        </p:tgtEl>
                                        <p:attrNameLst>
                                          <p:attrName>ppt_x</p:attrName>
                                        </p:attrNameLst>
                                      </p:cBhvr>
                                      <p:tavLst>
                                        <p:tav tm="0">
                                          <p:val>
                                            <p:strVal val="#ppt_x"/>
                                          </p:val>
                                        </p:tav>
                                        <p:tav tm="100000">
                                          <p:val>
                                            <p:strVal val="#ppt_x"/>
                                          </p:val>
                                        </p:tav>
                                      </p:tavLst>
                                    </p:anim>
                                    <p:anim calcmode="lin" valueType="num">
                                      <p:cBhvr additive="base">
                                        <p:cTn id="3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randombar(horizontal)">
                                      <p:cBhvr>
                                        <p:cTn id="3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animBg="1"/>
      <p:bldP spid="8" grpId="0" animBg="1"/>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14" name="Rectangle 13"/>
              <p:cNvSpPr/>
              <p:nvPr/>
            </p:nvSpPr>
            <p:spPr>
              <a:xfrm>
                <a:off x="-1" y="163629"/>
                <a:ext cx="12192001" cy="1557596"/>
              </a:xfrm>
              <a:prstGeom prst="rect">
                <a:avLst/>
              </a:prstGeom>
              <a:solidFill>
                <a:schemeClr val="bg1"/>
              </a:solidFill>
              <a:ln>
                <a:solidFill>
                  <a:schemeClr val="bg1"/>
                </a:solidFill>
              </a:ln>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4000" b="1" u="sng">
                    <a:solidFill>
                      <a:srgbClr val="FF0000"/>
                    </a:solidFill>
                    <a:latin typeface="Times New Roman" panose="02020603050405020304" pitchFamily="18" charset="0"/>
                    <a:cs typeface="Times New Roman" panose="02020603050405020304" pitchFamily="18" charset="0"/>
                  </a:rPr>
                  <a:t>Câu hỏi 2</a:t>
                </a:r>
                <a:r>
                  <a:rPr lang="en-US" sz="4000" b="1">
                    <a:solidFill>
                      <a:srgbClr val="FF0000"/>
                    </a:solidFill>
                    <a:latin typeface="Times New Roman" panose="02020603050405020304" pitchFamily="18" charset="0"/>
                    <a:cs typeface="Times New Roman" panose="02020603050405020304" pitchFamily="18" charset="0"/>
                  </a:rPr>
                  <a:t>: </a:t>
                </a:r>
                <a:r>
                  <a:rPr lang="en-US" sz="4000" b="1">
                    <a:solidFill>
                      <a:schemeClr val="tx1"/>
                    </a:solidFill>
                    <a:latin typeface="Times New Roman" panose="02020603050405020304" pitchFamily="18" charset="0"/>
                    <a:cs typeface="Times New Roman" panose="02020603050405020304" pitchFamily="18" charset="0"/>
                  </a:rPr>
                  <a:t>Cho cấp số cộng biết số hạng đầu</a:t>
                </a:r>
                <a:br>
                  <a:rPr lang="en-US" sz="4000" b="1">
                    <a:solidFill>
                      <a:schemeClr val="tx1"/>
                    </a:solidFill>
                    <a:latin typeface="Times New Roman" panose="02020603050405020304" pitchFamily="18" charset="0"/>
                    <a:cs typeface="Times New Roman" panose="02020603050405020304" pitchFamily="18" charset="0"/>
                  </a:rPr>
                </a:br>
                <a14:m>
                  <m:oMath xmlns:m="http://schemas.openxmlformats.org/officeDocument/2006/math">
                    <m:sSub>
                      <m:sSubPr>
                        <m:ctrlPr>
                          <a:rPr lang="en-US" sz="4000" b="1" i="1" smtClean="0">
                            <a:solidFill>
                              <a:schemeClr val="tx1"/>
                            </a:solidFill>
                            <a:latin typeface="Cambria Math" panose="02040503050406030204" pitchFamily="18" charset="0"/>
                            <a:cs typeface="Times New Roman" panose="02020603050405020304" pitchFamily="18" charset="0"/>
                          </a:rPr>
                        </m:ctrlPr>
                      </m:sSubPr>
                      <m:e>
                        <m:r>
                          <a:rPr lang="en-SG" sz="4000" b="1" i="1" smtClean="0">
                            <a:solidFill>
                              <a:schemeClr val="tx1"/>
                            </a:solidFill>
                            <a:latin typeface="Cambria Math" panose="02040503050406030204" pitchFamily="18" charset="0"/>
                            <a:cs typeface="Times New Roman" panose="02020603050405020304" pitchFamily="18" charset="0"/>
                          </a:rPr>
                          <m:t>𝒖</m:t>
                        </m:r>
                      </m:e>
                      <m:sub>
                        <m:r>
                          <a:rPr lang="en-SG" sz="4000" b="1" i="1" smtClean="0">
                            <a:solidFill>
                              <a:schemeClr val="tx1"/>
                            </a:solidFill>
                            <a:latin typeface="Cambria Math" panose="02040503050406030204" pitchFamily="18" charset="0"/>
                            <a:cs typeface="Times New Roman" panose="02020603050405020304" pitchFamily="18" charset="0"/>
                          </a:rPr>
                          <m:t>𝟏</m:t>
                        </m:r>
                      </m:sub>
                    </m:sSub>
                    <m:r>
                      <a:rPr lang="en-SG" sz="4000" b="1" i="1" smtClean="0">
                        <a:solidFill>
                          <a:schemeClr val="tx1"/>
                        </a:solidFill>
                        <a:latin typeface="Cambria Math" panose="02040503050406030204" pitchFamily="18" charset="0"/>
                        <a:cs typeface="Times New Roman" panose="02020603050405020304" pitchFamily="18" charset="0"/>
                      </a:rPr>
                      <m:t>=−</m:t>
                    </m:r>
                    <m:r>
                      <a:rPr lang="en-SG" sz="4000" b="1" i="1" smtClean="0">
                        <a:solidFill>
                          <a:schemeClr val="tx1"/>
                        </a:solidFill>
                        <a:latin typeface="Cambria Math" panose="02040503050406030204" pitchFamily="18" charset="0"/>
                        <a:cs typeface="Times New Roman" panose="02020603050405020304" pitchFamily="18" charset="0"/>
                      </a:rPr>
                      <m:t>𝟓</m:t>
                    </m:r>
                    <m:r>
                      <a:rPr lang="en-SG" sz="4000" b="1" i="1" smtClean="0">
                        <a:solidFill>
                          <a:schemeClr val="tx1"/>
                        </a:solidFill>
                        <a:latin typeface="Cambria Math" panose="02040503050406030204" pitchFamily="18" charset="0"/>
                        <a:cs typeface="Times New Roman" panose="02020603050405020304" pitchFamily="18" charset="0"/>
                      </a:rPr>
                      <m:t> </m:t>
                    </m:r>
                  </m:oMath>
                </a14:m>
                <a:r>
                  <a:rPr lang="en-US" sz="4000" b="1">
                    <a:solidFill>
                      <a:schemeClr val="tx1"/>
                    </a:solidFill>
                    <a:latin typeface="Times New Roman" panose="02020603050405020304" pitchFamily="18" charset="0"/>
                    <a:cs typeface="Times New Roman" panose="02020603050405020304" pitchFamily="18" charset="0"/>
                  </a:rPr>
                  <a:t>và công sai </a:t>
                </a:r>
                <a14:m>
                  <m:oMath xmlns:m="http://schemas.openxmlformats.org/officeDocument/2006/math">
                    <m:r>
                      <a:rPr lang="en-US" sz="4000" b="1" i="1" smtClean="0">
                        <a:solidFill>
                          <a:schemeClr val="tx1"/>
                        </a:solidFill>
                        <a:latin typeface="Cambria Math" panose="02040503050406030204" pitchFamily="18" charset="0"/>
                        <a:cs typeface="Times New Roman" panose="02020603050405020304" pitchFamily="18" charset="0"/>
                      </a:rPr>
                      <m:t>𝒅</m:t>
                    </m:r>
                    <m:r>
                      <a:rPr lang="en-US" sz="4000" b="1" i="1" smtClean="0">
                        <a:solidFill>
                          <a:schemeClr val="tx1"/>
                        </a:solidFill>
                        <a:latin typeface="Cambria Math" panose="02040503050406030204" pitchFamily="18" charset="0"/>
                        <a:cs typeface="Times New Roman" panose="02020603050405020304" pitchFamily="18" charset="0"/>
                      </a:rPr>
                      <m:t>=</m:t>
                    </m:r>
                    <m:r>
                      <a:rPr lang="en-US" sz="4000" b="1" i="1" smtClean="0">
                        <a:solidFill>
                          <a:schemeClr val="tx1"/>
                        </a:solidFill>
                        <a:latin typeface="Cambria Math" panose="02040503050406030204" pitchFamily="18" charset="0"/>
                        <a:cs typeface="Times New Roman" panose="02020603050405020304" pitchFamily="18" charset="0"/>
                      </a:rPr>
                      <m:t>𝟑</m:t>
                    </m:r>
                  </m:oMath>
                </a14:m>
                <a:r>
                  <a:rPr lang="en-US" sz="4000" b="1">
                    <a:solidFill>
                      <a:schemeClr val="tx1"/>
                    </a:solidFill>
                    <a:latin typeface="Times New Roman" panose="02020603050405020304" pitchFamily="18" charset="0"/>
                    <a:cs typeface="Times New Roman" panose="02020603050405020304" pitchFamily="18" charset="0"/>
                  </a:rPr>
                  <a:t>. Tìm </a:t>
                </a:r>
                <a14:m>
                  <m:oMath xmlns:m="http://schemas.openxmlformats.org/officeDocument/2006/math">
                    <m:sSub>
                      <m:sSubPr>
                        <m:ctrlPr>
                          <a:rPr lang="en-US" sz="4000" b="1" i="1" smtClean="0">
                            <a:solidFill>
                              <a:srgbClr val="FF0000"/>
                            </a:solidFill>
                            <a:latin typeface="Cambria Math" panose="02040503050406030204" pitchFamily="18" charset="0"/>
                            <a:cs typeface="Times New Roman" panose="02020603050405020304" pitchFamily="18" charset="0"/>
                          </a:rPr>
                        </m:ctrlPr>
                      </m:sSubPr>
                      <m:e>
                        <m:r>
                          <a:rPr lang="en-SG" sz="4000" b="1" i="1" smtClean="0">
                            <a:solidFill>
                              <a:srgbClr val="FF0000"/>
                            </a:solidFill>
                            <a:latin typeface="Cambria Math" panose="02040503050406030204" pitchFamily="18" charset="0"/>
                            <a:cs typeface="Times New Roman" panose="02020603050405020304" pitchFamily="18" charset="0"/>
                          </a:rPr>
                          <m:t>𝒖</m:t>
                        </m:r>
                      </m:e>
                      <m:sub>
                        <m:r>
                          <a:rPr lang="en-SG" sz="4000" b="1" i="1" smtClean="0">
                            <a:solidFill>
                              <a:srgbClr val="FF0000"/>
                            </a:solidFill>
                            <a:latin typeface="Cambria Math" panose="02040503050406030204" pitchFamily="18" charset="0"/>
                            <a:cs typeface="Times New Roman" panose="02020603050405020304" pitchFamily="18" charset="0"/>
                          </a:rPr>
                          <m:t>𝟔</m:t>
                        </m:r>
                      </m:sub>
                    </m:sSub>
                  </m:oMath>
                </a14:m>
                <a:r>
                  <a:rPr lang="en-US" sz="4000" b="1" dirty="0">
                    <a:solidFill>
                      <a:srgbClr val="FF0000"/>
                    </a:solidFill>
                    <a:latin typeface="Times New Roman" panose="02020603050405020304" pitchFamily="18" charset="0"/>
                    <a:cs typeface="Times New Roman" panose="02020603050405020304" pitchFamily="18" charset="0"/>
                  </a:rPr>
                  <a:t>=?</a:t>
                </a:r>
                <a:endParaRPr lang="en-US" sz="4000" b="1" dirty="0">
                  <a:solidFill>
                    <a:schemeClr val="tx1"/>
                  </a:solidFill>
                  <a:latin typeface="Times New Roman" panose="02020603050405020304" pitchFamily="18" charset="0"/>
                  <a:cs typeface="Times New Roman" panose="02020603050405020304" pitchFamily="18" charset="0"/>
                </a:endParaRPr>
              </a:p>
            </p:txBody>
          </p:sp>
        </mc:Choice>
        <mc:Fallback xmlns="">
          <p:sp>
            <p:nvSpPr>
              <p:cNvPr id="14" name="Rectangle 13"/>
              <p:cNvSpPr>
                <a:spLocks noRot="1" noChangeAspect="1" noMove="1" noResize="1" noEditPoints="1" noAdjustHandles="1" noChangeArrowheads="1" noChangeShapeType="1" noTextEdit="1"/>
              </p:cNvSpPr>
              <p:nvPr/>
            </p:nvSpPr>
            <p:spPr>
              <a:xfrm>
                <a:off x="-1" y="163629"/>
                <a:ext cx="12192001" cy="1557596"/>
              </a:xfrm>
              <a:prstGeom prst="rect">
                <a:avLst/>
              </a:prstGeom>
              <a:blipFill>
                <a:blip r:embed="rId3"/>
                <a:stretch>
                  <a:fillRect b="-8594"/>
                </a:stretch>
              </a:blipFill>
              <a:ln>
                <a:solidFill>
                  <a:schemeClr val="bg1"/>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5" name="Rectangle 14"/>
              <p:cNvSpPr/>
              <p:nvPr/>
            </p:nvSpPr>
            <p:spPr>
              <a:xfrm>
                <a:off x="860612" y="2061884"/>
                <a:ext cx="4773426" cy="829234"/>
              </a:xfrm>
              <a:prstGeom prst="rect">
                <a:avLst/>
              </a:prstGeom>
              <a:solidFill>
                <a:schemeClr val="accent4">
                  <a:lumMod val="20000"/>
                  <a:lumOff val="80000"/>
                </a:schemeClr>
              </a:solidFill>
            </p:spPr>
            <p:style>
              <a:lnRef idx="1">
                <a:schemeClr val="accent6"/>
              </a:lnRef>
              <a:fillRef idx="2">
                <a:schemeClr val="accent6"/>
              </a:fillRef>
              <a:effectRef idx="1">
                <a:schemeClr val="accent6"/>
              </a:effectRef>
              <a:fontRef idx="minor">
                <a:schemeClr val="dk1"/>
              </a:fontRef>
            </p:style>
            <p:txBody>
              <a:bodyPr rtlCol="0" anchor="ctr"/>
              <a:lstStyle/>
              <a:p>
                <a:r>
                  <a:rPr lang="en-US" sz="4000" b="1">
                    <a:solidFill>
                      <a:schemeClr val="tx1"/>
                    </a:solidFill>
                    <a:latin typeface="Times New Roman" panose="02020603050405020304" pitchFamily="18" charset="0"/>
                    <a:cs typeface="Times New Roman" panose="02020603050405020304" pitchFamily="18" charset="0"/>
                  </a:rPr>
                  <a:t>A.  </a:t>
                </a:r>
                <a14:m>
                  <m:oMath xmlns:m="http://schemas.openxmlformats.org/officeDocument/2006/math">
                    <m:sSub>
                      <m:sSubPr>
                        <m:ctrlPr>
                          <a:rPr lang="en-US" sz="4000" b="1" i="1" smtClean="0">
                            <a:solidFill>
                              <a:schemeClr val="tx1"/>
                            </a:solidFill>
                            <a:latin typeface="Cambria Math" panose="02040503050406030204" pitchFamily="18" charset="0"/>
                            <a:cs typeface="Times New Roman" panose="02020603050405020304" pitchFamily="18" charset="0"/>
                          </a:rPr>
                        </m:ctrlPr>
                      </m:sSubPr>
                      <m:e>
                        <m:r>
                          <a:rPr lang="en-SG" sz="4000" b="1" i="1" smtClean="0">
                            <a:solidFill>
                              <a:schemeClr val="tx1"/>
                            </a:solidFill>
                            <a:latin typeface="Cambria Math" panose="02040503050406030204" pitchFamily="18" charset="0"/>
                            <a:cs typeface="Times New Roman" panose="02020603050405020304" pitchFamily="18" charset="0"/>
                          </a:rPr>
                          <m:t>𝒖</m:t>
                        </m:r>
                      </m:e>
                      <m:sub>
                        <m:r>
                          <a:rPr lang="en-SG" sz="4000" b="1" i="1" smtClean="0">
                            <a:solidFill>
                              <a:schemeClr val="tx1"/>
                            </a:solidFill>
                            <a:latin typeface="Cambria Math" panose="02040503050406030204" pitchFamily="18" charset="0"/>
                            <a:cs typeface="Times New Roman" panose="02020603050405020304" pitchFamily="18" charset="0"/>
                          </a:rPr>
                          <m:t>𝟔</m:t>
                        </m:r>
                      </m:sub>
                    </m:sSub>
                    <m:r>
                      <a:rPr lang="en-SG" sz="4000" b="1" i="1" smtClean="0">
                        <a:solidFill>
                          <a:schemeClr val="tx1"/>
                        </a:solidFill>
                        <a:latin typeface="Cambria Math" panose="02040503050406030204" pitchFamily="18" charset="0"/>
                        <a:cs typeface="Times New Roman" panose="02020603050405020304" pitchFamily="18" charset="0"/>
                      </a:rPr>
                      <m:t>=</m:t>
                    </m:r>
                    <m:r>
                      <a:rPr lang="en-SG" sz="4000" b="1" i="1" smtClean="0">
                        <a:solidFill>
                          <a:schemeClr val="tx1"/>
                        </a:solidFill>
                        <a:latin typeface="Cambria Math" panose="02040503050406030204" pitchFamily="18" charset="0"/>
                        <a:cs typeface="Times New Roman" panose="02020603050405020304" pitchFamily="18" charset="0"/>
                      </a:rPr>
                      <m:t>𝟐𝟎</m:t>
                    </m:r>
                  </m:oMath>
                </a14:m>
                <a:endParaRPr lang="en-US" sz="4000" b="1" dirty="0">
                  <a:solidFill>
                    <a:schemeClr val="tx1"/>
                  </a:solidFill>
                  <a:latin typeface="Times New Roman" panose="02020603050405020304" pitchFamily="18" charset="0"/>
                  <a:cs typeface="Times New Roman" panose="02020603050405020304" pitchFamily="18" charset="0"/>
                </a:endParaRPr>
              </a:p>
            </p:txBody>
          </p:sp>
        </mc:Choice>
        <mc:Fallback xmlns="">
          <p:sp>
            <p:nvSpPr>
              <p:cNvPr id="15" name="Rectangle 14"/>
              <p:cNvSpPr>
                <a:spLocks noRot="1" noChangeAspect="1" noMove="1" noResize="1" noEditPoints="1" noAdjustHandles="1" noChangeArrowheads="1" noChangeShapeType="1" noTextEdit="1"/>
              </p:cNvSpPr>
              <p:nvPr/>
            </p:nvSpPr>
            <p:spPr>
              <a:xfrm>
                <a:off x="860612" y="2061884"/>
                <a:ext cx="4773426" cy="829234"/>
              </a:xfrm>
              <a:prstGeom prst="rect">
                <a:avLst/>
              </a:prstGeom>
              <a:blipFill>
                <a:blip r:embed="rId4"/>
                <a:stretch>
                  <a:fillRect l="-4464" t="-5109" b="-23358"/>
                </a:stretch>
              </a:blipFill>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16" name="Rectangle 15"/>
              <p:cNvSpPr/>
              <p:nvPr/>
            </p:nvSpPr>
            <p:spPr>
              <a:xfrm>
                <a:off x="860610" y="3370730"/>
                <a:ext cx="4773425" cy="829234"/>
              </a:xfrm>
              <a:prstGeom prst="rect">
                <a:avLst/>
              </a:prstGeom>
              <a:solidFill>
                <a:schemeClr val="accent4">
                  <a:lumMod val="20000"/>
                  <a:lumOff val="80000"/>
                </a:schemeClr>
              </a:solidFill>
            </p:spPr>
            <p:style>
              <a:lnRef idx="1">
                <a:schemeClr val="accent6"/>
              </a:lnRef>
              <a:fillRef idx="2">
                <a:schemeClr val="accent6"/>
              </a:fillRef>
              <a:effectRef idx="1">
                <a:schemeClr val="accent6"/>
              </a:effectRef>
              <a:fontRef idx="minor">
                <a:schemeClr val="dk1"/>
              </a:fontRef>
            </p:style>
            <p:txBody>
              <a:bodyPr rtlCol="0" anchor="ctr"/>
              <a:lstStyle/>
              <a:p>
                <a:r>
                  <a:rPr lang="en-US" sz="4000" b="1">
                    <a:solidFill>
                      <a:schemeClr val="tx1"/>
                    </a:solidFill>
                    <a:latin typeface="Times New Roman" panose="02020603050405020304" pitchFamily="18" charset="0"/>
                    <a:cs typeface="Times New Roman" panose="02020603050405020304" pitchFamily="18" charset="0"/>
                  </a:rPr>
                  <a:t>B. </a:t>
                </a:r>
                <a14:m>
                  <m:oMath xmlns:m="http://schemas.openxmlformats.org/officeDocument/2006/math">
                    <m:sSub>
                      <m:sSubPr>
                        <m:ctrlPr>
                          <a:rPr lang="en-US" sz="4000" b="1" i="1">
                            <a:solidFill>
                              <a:schemeClr val="tx1"/>
                            </a:solidFill>
                            <a:latin typeface="Cambria Math" panose="02040503050406030204" pitchFamily="18" charset="0"/>
                            <a:cs typeface="Times New Roman" panose="02020603050405020304" pitchFamily="18" charset="0"/>
                          </a:rPr>
                        </m:ctrlPr>
                      </m:sSubPr>
                      <m:e>
                        <m:r>
                          <a:rPr lang="en-SG" sz="4000" b="1" i="1">
                            <a:solidFill>
                              <a:schemeClr val="tx1"/>
                            </a:solidFill>
                            <a:latin typeface="Cambria Math" panose="02040503050406030204" pitchFamily="18" charset="0"/>
                            <a:cs typeface="Times New Roman" panose="02020603050405020304" pitchFamily="18" charset="0"/>
                          </a:rPr>
                          <m:t>𝒖</m:t>
                        </m:r>
                      </m:e>
                      <m:sub>
                        <m:r>
                          <a:rPr lang="en-SG" sz="4000" b="1" i="1">
                            <a:solidFill>
                              <a:schemeClr val="tx1"/>
                            </a:solidFill>
                            <a:latin typeface="Cambria Math" panose="02040503050406030204" pitchFamily="18" charset="0"/>
                            <a:cs typeface="Times New Roman" panose="02020603050405020304" pitchFamily="18" charset="0"/>
                          </a:rPr>
                          <m:t>𝟔</m:t>
                        </m:r>
                      </m:sub>
                    </m:sSub>
                    <m:r>
                      <a:rPr lang="en-SG" sz="4000" b="1" i="1">
                        <a:solidFill>
                          <a:schemeClr val="tx1"/>
                        </a:solidFill>
                        <a:latin typeface="Cambria Math" panose="02040503050406030204" pitchFamily="18" charset="0"/>
                        <a:cs typeface="Times New Roman" panose="02020603050405020304" pitchFamily="18" charset="0"/>
                      </a:rPr>
                      <m:t>=</m:t>
                    </m:r>
                    <m:r>
                      <a:rPr lang="en-SG" sz="4000" b="1" i="1" smtClean="0">
                        <a:solidFill>
                          <a:schemeClr val="tx1"/>
                        </a:solidFill>
                        <a:latin typeface="Cambria Math" panose="02040503050406030204" pitchFamily="18" charset="0"/>
                        <a:cs typeface="Times New Roman" panose="02020603050405020304" pitchFamily="18" charset="0"/>
                      </a:rPr>
                      <m:t>𝟏𝟑</m:t>
                    </m:r>
                  </m:oMath>
                </a14:m>
                <a:endParaRPr lang="en-US" sz="4000" b="1" dirty="0">
                  <a:solidFill>
                    <a:schemeClr val="tx1"/>
                  </a:solidFill>
                  <a:latin typeface="Times New Roman" panose="02020603050405020304" pitchFamily="18" charset="0"/>
                  <a:cs typeface="Times New Roman" panose="02020603050405020304" pitchFamily="18" charset="0"/>
                </a:endParaRPr>
              </a:p>
            </p:txBody>
          </p:sp>
        </mc:Choice>
        <mc:Fallback xmlns="">
          <p:sp>
            <p:nvSpPr>
              <p:cNvPr id="16" name="Rectangle 15"/>
              <p:cNvSpPr>
                <a:spLocks noRot="1" noChangeAspect="1" noMove="1" noResize="1" noEditPoints="1" noAdjustHandles="1" noChangeArrowheads="1" noChangeShapeType="1" noTextEdit="1"/>
              </p:cNvSpPr>
              <p:nvPr/>
            </p:nvSpPr>
            <p:spPr>
              <a:xfrm>
                <a:off x="860610" y="3370730"/>
                <a:ext cx="4773425" cy="829234"/>
              </a:xfrm>
              <a:prstGeom prst="rect">
                <a:avLst/>
              </a:prstGeom>
              <a:blipFill>
                <a:blip r:embed="rId5"/>
                <a:stretch>
                  <a:fillRect l="-4464" t="-5839" b="-22628"/>
                </a:stretch>
              </a:blipFill>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17" name="Rectangle 16"/>
              <p:cNvSpPr/>
              <p:nvPr/>
            </p:nvSpPr>
            <p:spPr>
              <a:xfrm>
                <a:off x="6557962" y="2061884"/>
                <a:ext cx="5164345" cy="829234"/>
              </a:xfrm>
              <a:prstGeom prst="rect">
                <a:avLst/>
              </a:prstGeom>
              <a:solidFill>
                <a:schemeClr val="accent4">
                  <a:lumMod val="20000"/>
                  <a:lumOff val="80000"/>
                </a:schemeClr>
              </a:solidFill>
            </p:spPr>
            <p:style>
              <a:lnRef idx="1">
                <a:schemeClr val="accent6"/>
              </a:lnRef>
              <a:fillRef idx="2">
                <a:schemeClr val="accent6"/>
              </a:fillRef>
              <a:effectRef idx="1">
                <a:schemeClr val="accent6"/>
              </a:effectRef>
              <a:fontRef idx="minor">
                <a:schemeClr val="dk1"/>
              </a:fontRef>
            </p:style>
            <p:txBody>
              <a:bodyPr rtlCol="0" anchor="ctr"/>
              <a:lstStyle/>
              <a:p>
                <a:r>
                  <a:rPr lang="en-US" sz="4000" b="1">
                    <a:solidFill>
                      <a:schemeClr val="tx1"/>
                    </a:solidFill>
                    <a:latin typeface="Times New Roman" panose="02020603050405020304" pitchFamily="18" charset="0"/>
                    <a:cs typeface="Times New Roman" panose="02020603050405020304" pitchFamily="18" charset="0"/>
                  </a:rPr>
                  <a:t>C. </a:t>
                </a:r>
                <a14:m>
                  <m:oMath xmlns:m="http://schemas.openxmlformats.org/officeDocument/2006/math">
                    <m:sSub>
                      <m:sSubPr>
                        <m:ctrlPr>
                          <a:rPr lang="en-US" sz="4000" b="1" i="1">
                            <a:solidFill>
                              <a:schemeClr val="tx1"/>
                            </a:solidFill>
                            <a:latin typeface="Cambria Math" panose="02040503050406030204" pitchFamily="18" charset="0"/>
                            <a:cs typeface="Times New Roman" panose="02020603050405020304" pitchFamily="18" charset="0"/>
                          </a:rPr>
                        </m:ctrlPr>
                      </m:sSubPr>
                      <m:e>
                        <m:r>
                          <a:rPr lang="en-SG" sz="4000" b="1" i="1">
                            <a:solidFill>
                              <a:schemeClr val="tx1"/>
                            </a:solidFill>
                            <a:latin typeface="Cambria Math" panose="02040503050406030204" pitchFamily="18" charset="0"/>
                            <a:cs typeface="Times New Roman" panose="02020603050405020304" pitchFamily="18" charset="0"/>
                          </a:rPr>
                          <m:t>𝒖</m:t>
                        </m:r>
                      </m:e>
                      <m:sub>
                        <m:r>
                          <a:rPr lang="en-SG" sz="4000" b="1" i="1">
                            <a:solidFill>
                              <a:schemeClr val="tx1"/>
                            </a:solidFill>
                            <a:latin typeface="Cambria Math" panose="02040503050406030204" pitchFamily="18" charset="0"/>
                            <a:cs typeface="Times New Roman" panose="02020603050405020304" pitchFamily="18" charset="0"/>
                          </a:rPr>
                          <m:t>𝟔</m:t>
                        </m:r>
                      </m:sub>
                    </m:sSub>
                    <m:r>
                      <a:rPr lang="en-SG" sz="4000" b="1" i="1">
                        <a:solidFill>
                          <a:schemeClr val="tx1"/>
                        </a:solidFill>
                        <a:latin typeface="Cambria Math" panose="02040503050406030204" pitchFamily="18" charset="0"/>
                        <a:cs typeface="Times New Roman" panose="02020603050405020304" pitchFamily="18" charset="0"/>
                      </a:rPr>
                      <m:t>=</m:t>
                    </m:r>
                    <m:r>
                      <a:rPr lang="en-SG" sz="4000" b="1" i="1" smtClean="0">
                        <a:solidFill>
                          <a:schemeClr val="tx1"/>
                        </a:solidFill>
                        <a:latin typeface="Cambria Math" panose="02040503050406030204" pitchFamily="18" charset="0"/>
                        <a:cs typeface="Times New Roman" panose="02020603050405020304" pitchFamily="18" charset="0"/>
                      </a:rPr>
                      <m:t>𝟕</m:t>
                    </m:r>
                  </m:oMath>
                </a14:m>
                <a:endParaRPr lang="en-US" sz="4000" b="1" dirty="0">
                  <a:solidFill>
                    <a:schemeClr val="tx1"/>
                  </a:solidFill>
                  <a:latin typeface="Times New Roman" panose="02020603050405020304" pitchFamily="18" charset="0"/>
                  <a:cs typeface="Times New Roman" panose="02020603050405020304" pitchFamily="18" charset="0"/>
                </a:endParaRPr>
              </a:p>
            </p:txBody>
          </p:sp>
        </mc:Choice>
        <mc:Fallback xmlns="">
          <p:sp>
            <p:nvSpPr>
              <p:cNvPr id="17" name="Rectangle 16"/>
              <p:cNvSpPr>
                <a:spLocks noRot="1" noChangeAspect="1" noMove="1" noResize="1" noEditPoints="1" noAdjustHandles="1" noChangeArrowheads="1" noChangeShapeType="1" noTextEdit="1"/>
              </p:cNvSpPr>
              <p:nvPr/>
            </p:nvSpPr>
            <p:spPr>
              <a:xfrm>
                <a:off x="6557962" y="2061884"/>
                <a:ext cx="5164345" cy="829234"/>
              </a:xfrm>
              <a:prstGeom prst="rect">
                <a:avLst/>
              </a:prstGeom>
              <a:blipFill>
                <a:blip r:embed="rId6"/>
                <a:stretch>
                  <a:fillRect l="-4245" t="-5109" b="-23358"/>
                </a:stretch>
              </a:blipFill>
            </p:spPr>
            <p:txBody>
              <a:bodyPr/>
              <a:lstStyle/>
              <a:p>
                <a:r>
                  <a:rPr lang="en-SG">
                    <a:noFill/>
                  </a:rPr>
                  <a:t> </a:t>
                </a:r>
              </a:p>
            </p:txBody>
          </p:sp>
        </mc:Fallback>
      </mc:AlternateContent>
      <p:sp>
        <p:nvSpPr>
          <p:cNvPr id="18" name="Rectangle 17"/>
          <p:cNvSpPr/>
          <p:nvPr/>
        </p:nvSpPr>
        <p:spPr>
          <a:xfrm>
            <a:off x="6557963" y="3370730"/>
            <a:ext cx="5164344" cy="829234"/>
          </a:xfrm>
          <a:prstGeom prst="rect">
            <a:avLst/>
          </a:prstGeom>
          <a:solidFill>
            <a:schemeClr val="accent4">
              <a:lumMod val="20000"/>
              <a:lumOff val="80000"/>
            </a:schemeClr>
          </a:solidFill>
        </p:spPr>
        <p:style>
          <a:lnRef idx="1">
            <a:schemeClr val="accent6"/>
          </a:lnRef>
          <a:fillRef idx="2">
            <a:schemeClr val="accent6"/>
          </a:fillRef>
          <a:effectRef idx="1">
            <a:schemeClr val="accent6"/>
          </a:effectRef>
          <a:fontRef idx="minor">
            <a:schemeClr val="dk1"/>
          </a:fontRef>
        </p:style>
        <p:txBody>
          <a:bodyPr rtlCol="0" anchor="ctr"/>
          <a:lstStyle/>
          <a:p>
            <a:endParaRPr lang="en-US" sz="4000" b="1" dirty="0">
              <a:solidFill>
                <a:schemeClr val="tx1"/>
              </a:solidFill>
              <a:latin typeface="Times New Roman" panose="02020603050405020304" pitchFamily="18" charset="0"/>
              <a:cs typeface="Times New Roman" panose="02020603050405020304" pitchFamily="18" charset="0"/>
            </a:endParaRPr>
          </a:p>
        </p:txBody>
      </p:sp>
      <p:sp>
        <p:nvSpPr>
          <p:cNvPr id="8" name="Oval 7">
            <a:extLst>
              <a:ext uri="{FF2B5EF4-FFF2-40B4-BE49-F238E27FC236}">
                <a16:creationId xmlns:a16="http://schemas.microsoft.com/office/drawing/2014/main" id="{2F6E57AC-4DA2-4831-884C-DAF3862F5A56}"/>
              </a:ext>
            </a:extLst>
          </p:cNvPr>
          <p:cNvSpPr/>
          <p:nvPr/>
        </p:nvSpPr>
        <p:spPr>
          <a:xfrm flipH="1">
            <a:off x="6337421" y="3323562"/>
            <a:ext cx="955029" cy="986056"/>
          </a:xfrm>
          <a:prstGeom prst="ellipse">
            <a:avLst/>
          </a:prstGeom>
          <a:solidFill>
            <a:srgbClr val="FFFF00"/>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b="1"/>
          </a:p>
        </p:txBody>
      </p:sp>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4F73F845-48BA-4050-95D3-4E662861B509}"/>
                  </a:ext>
                </a:extLst>
              </p:cNvPr>
              <p:cNvSpPr txBox="1"/>
              <p:nvPr/>
            </p:nvSpPr>
            <p:spPr>
              <a:xfrm>
                <a:off x="6557962" y="3370729"/>
                <a:ext cx="4601981" cy="707886"/>
              </a:xfrm>
              <a:prstGeom prst="rect">
                <a:avLst/>
              </a:prstGeom>
              <a:noFill/>
            </p:spPr>
            <p:txBody>
              <a:bodyPr wrap="square" rtlCol="0">
                <a:spAutoFit/>
              </a:bodyPr>
              <a:lstStyle/>
              <a:p>
                <a:r>
                  <a:rPr lang="en-US" sz="4000" b="1">
                    <a:solidFill>
                      <a:schemeClr val="tx1"/>
                    </a:solidFill>
                    <a:latin typeface="Times New Roman" panose="02020603050405020304" pitchFamily="18" charset="0"/>
                    <a:cs typeface="Times New Roman" panose="02020603050405020304" pitchFamily="18" charset="0"/>
                  </a:rPr>
                  <a:t>D.  </a:t>
                </a:r>
                <a14:m>
                  <m:oMath xmlns:m="http://schemas.openxmlformats.org/officeDocument/2006/math">
                    <m:sSub>
                      <m:sSubPr>
                        <m:ctrlPr>
                          <a:rPr lang="en-US" sz="4000" b="1" i="1" smtClean="0">
                            <a:solidFill>
                              <a:schemeClr val="tx1"/>
                            </a:solidFill>
                            <a:latin typeface="Cambria Math" panose="02040503050406030204" pitchFamily="18" charset="0"/>
                            <a:cs typeface="Times New Roman" panose="02020603050405020304" pitchFamily="18" charset="0"/>
                          </a:rPr>
                        </m:ctrlPr>
                      </m:sSubPr>
                      <m:e>
                        <m:r>
                          <a:rPr lang="en-SG" sz="4000" b="1" i="1" smtClean="0">
                            <a:solidFill>
                              <a:schemeClr val="tx1"/>
                            </a:solidFill>
                            <a:latin typeface="Cambria Math" panose="02040503050406030204" pitchFamily="18" charset="0"/>
                            <a:cs typeface="Times New Roman" panose="02020603050405020304" pitchFamily="18" charset="0"/>
                          </a:rPr>
                          <m:t>𝒖</m:t>
                        </m:r>
                      </m:e>
                      <m:sub>
                        <m:r>
                          <a:rPr lang="en-SG" sz="4000" b="1" i="1" smtClean="0">
                            <a:solidFill>
                              <a:schemeClr val="tx1"/>
                            </a:solidFill>
                            <a:latin typeface="Cambria Math" panose="02040503050406030204" pitchFamily="18" charset="0"/>
                            <a:cs typeface="Times New Roman" panose="02020603050405020304" pitchFamily="18" charset="0"/>
                          </a:rPr>
                          <m:t>𝟔</m:t>
                        </m:r>
                      </m:sub>
                    </m:sSub>
                    <m:r>
                      <a:rPr lang="en-SG" sz="4000" b="1" i="1" smtClean="0">
                        <a:solidFill>
                          <a:schemeClr val="tx1"/>
                        </a:solidFill>
                        <a:latin typeface="Cambria Math" panose="02040503050406030204" pitchFamily="18" charset="0"/>
                        <a:cs typeface="Times New Roman" panose="02020603050405020304" pitchFamily="18" charset="0"/>
                      </a:rPr>
                      <m:t>=</m:t>
                    </m:r>
                    <m:r>
                      <a:rPr lang="en-SG" sz="4000" b="1" i="1" smtClean="0">
                        <a:solidFill>
                          <a:schemeClr val="tx1"/>
                        </a:solidFill>
                        <a:latin typeface="Cambria Math" panose="02040503050406030204" pitchFamily="18" charset="0"/>
                        <a:cs typeface="Times New Roman" panose="02020603050405020304" pitchFamily="18" charset="0"/>
                      </a:rPr>
                      <m:t>𝟏𝟎</m:t>
                    </m:r>
                  </m:oMath>
                </a14:m>
                <a:endParaRPr lang="en-US" sz="4000" b="1" dirty="0">
                  <a:solidFill>
                    <a:schemeClr val="tx1"/>
                  </a:solidFill>
                  <a:latin typeface="Times New Roman" panose="02020603050405020304" pitchFamily="18" charset="0"/>
                  <a:cs typeface="Times New Roman" panose="02020603050405020304" pitchFamily="18" charset="0"/>
                </a:endParaRPr>
              </a:p>
            </p:txBody>
          </p:sp>
        </mc:Choice>
        <mc:Fallback xmlns="">
          <p:sp>
            <p:nvSpPr>
              <p:cNvPr id="3" name="TextBox 2">
                <a:extLst>
                  <a:ext uri="{FF2B5EF4-FFF2-40B4-BE49-F238E27FC236}">
                    <a16:creationId xmlns:a16="http://schemas.microsoft.com/office/drawing/2014/main" id="{4F73F845-48BA-4050-95D3-4E662861B509}"/>
                  </a:ext>
                </a:extLst>
              </p:cNvPr>
              <p:cNvSpPr txBox="1">
                <a:spLocks noRot="1" noChangeAspect="1" noMove="1" noResize="1" noEditPoints="1" noAdjustHandles="1" noChangeArrowheads="1" noChangeShapeType="1" noTextEdit="1"/>
              </p:cNvSpPr>
              <p:nvPr/>
            </p:nvSpPr>
            <p:spPr>
              <a:xfrm>
                <a:off x="6557962" y="3370729"/>
                <a:ext cx="4601981" cy="707886"/>
              </a:xfrm>
              <a:prstGeom prst="rect">
                <a:avLst/>
              </a:prstGeom>
              <a:blipFill>
                <a:blip r:embed="rId7"/>
                <a:stretch>
                  <a:fillRect l="-4768" t="-15517" b="-36207"/>
                </a:stretch>
              </a:blipFill>
            </p:spPr>
            <p:txBody>
              <a:bodyPr/>
              <a:lstStyle/>
              <a:p>
                <a:r>
                  <a:rPr lang="en-SG">
                    <a:noFill/>
                  </a:rPr>
                  <a:t> </a:t>
                </a:r>
              </a:p>
            </p:txBody>
          </p:sp>
        </mc:Fallback>
      </mc:AlternateContent>
      <mc:AlternateContent xmlns:mc="http://schemas.openxmlformats.org/markup-compatibility/2006" xmlns:a14="http://schemas.microsoft.com/office/drawing/2010/main">
        <mc:Choice Requires="a14">
          <p:sp>
            <p:nvSpPr>
              <p:cNvPr id="9" name="Rectangle 8">
                <a:extLst>
                  <a:ext uri="{FF2B5EF4-FFF2-40B4-BE49-F238E27FC236}">
                    <a16:creationId xmlns:a16="http://schemas.microsoft.com/office/drawing/2014/main" id="{6F81A32E-4DEC-4FCF-883F-67448F930235}"/>
                  </a:ext>
                </a:extLst>
              </p:cNvPr>
              <p:cNvSpPr/>
              <p:nvPr/>
            </p:nvSpPr>
            <p:spPr>
              <a:xfrm>
                <a:off x="789272" y="5457524"/>
                <a:ext cx="10933035" cy="1051971"/>
              </a:xfrm>
              <a:prstGeom prst="rect">
                <a:avLst/>
              </a:prstGeom>
              <a:solidFill>
                <a:schemeClr val="accent1">
                  <a:lumMod val="20000"/>
                  <a:lumOff val="80000"/>
                </a:schemeClr>
              </a:solidFill>
            </p:spPr>
            <p:style>
              <a:lnRef idx="1">
                <a:schemeClr val="accent5"/>
              </a:lnRef>
              <a:fillRef idx="2">
                <a:schemeClr val="accent5"/>
              </a:fillRef>
              <a:effectRef idx="1">
                <a:schemeClr val="accent5"/>
              </a:effectRef>
              <a:fontRef idx="minor">
                <a:schemeClr val="dk1"/>
              </a:fontRef>
            </p:style>
            <p:txBody>
              <a:bodyPr rtlCol="0" anchor="ctr"/>
              <a:lstStyle/>
              <a:p>
                <a:r>
                  <a:rPr lang="en-US" sz="4000" b="1" dirty="0">
                    <a:solidFill>
                      <a:srgbClr val="FF0000"/>
                    </a:solidFill>
                    <a:latin typeface="Times New Roman" panose="02020603050405020304" pitchFamily="18" charset="0"/>
                    <a:cs typeface="Times New Roman" panose="02020603050405020304" pitchFamily="18" charset="0"/>
                  </a:rPr>
                  <a:t>Hướng </a:t>
                </a:r>
                <a:r>
                  <a:rPr lang="en-US" sz="4000" b="1" err="1">
                    <a:solidFill>
                      <a:srgbClr val="FF0000"/>
                    </a:solidFill>
                    <a:latin typeface="Times New Roman" panose="02020603050405020304" pitchFamily="18" charset="0"/>
                    <a:cs typeface="Times New Roman" panose="02020603050405020304" pitchFamily="18" charset="0"/>
                  </a:rPr>
                  <a:t>dẫn</a:t>
                </a:r>
                <a:r>
                  <a:rPr lang="en-US" sz="4000" b="1"/>
                  <a:t>: </a:t>
                </a:r>
                <a14:m>
                  <m:oMath xmlns:m="http://schemas.openxmlformats.org/officeDocument/2006/math">
                    <m:sSub>
                      <m:sSubPr>
                        <m:ctrlPr>
                          <a:rPr lang="en-US" sz="4000" b="1" i="1" smtClean="0">
                            <a:latin typeface="Cambria Math" panose="02040503050406030204" pitchFamily="18" charset="0"/>
                          </a:rPr>
                        </m:ctrlPr>
                      </m:sSubPr>
                      <m:e>
                        <m:r>
                          <a:rPr lang="en-SG" sz="4000" b="1" i="1" smtClean="0">
                            <a:latin typeface="Cambria Math" panose="02040503050406030204" pitchFamily="18" charset="0"/>
                          </a:rPr>
                          <m:t>𝒖</m:t>
                        </m:r>
                      </m:e>
                      <m:sub>
                        <m:r>
                          <a:rPr lang="en-SG" sz="4000" b="1" i="1" smtClean="0">
                            <a:latin typeface="Cambria Math" panose="02040503050406030204" pitchFamily="18" charset="0"/>
                          </a:rPr>
                          <m:t>𝟔</m:t>
                        </m:r>
                      </m:sub>
                    </m:sSub>
                    <m:r>
                      <a:rPr lang="en-SG" sz="4000" b="1" i="1" smtClean="0">
                        <a:latin typeface="Cambria Math" panose="02040503050406030204" pitchFamily="18" charset="0"/>
                      </a:rPr>
                      <m:t>=</m:t>
                    </m:r>
                    <m:sSub>
                      <m:sSubPr>
                        <m:ctrlPr>
                          <a:rPr lang="en-SG" sz="4000" b="1" i="1" smtClean="0">
                            <a:latin typeface="Cambria Math" panose="02040503050406030204" pitchFamily="18" charset="0"/>
                          </a:rPr>
                        </m:ctrlPr>
                      </m:sSubPr>
                      <m:e>
                        <m:r>
                          <a:rPr lang="en-SG" sz="4000" b="1" i="1" smtClean="0">
                            <a:latin typeface="Cambria Math" panose="02040503050406030204" pitchFamily="18" charset="0"/>
                          </a:rPr>
                          <m:t>𝒖</m:t>
                        </m:r>
                      </m:e>
                      <m:sub>
                        <m:r>
                          <a:rPr lang="en-SG" sz="4000" b="1" i="1" smtClean="0">
                            <a:latin typeface="Cambria Math" panose="02040503050406030204" pitchFamily="18" charset="0"/>
                          </a:rPr>
                          <m:t>𝟏</m:t>
                        </m:r>
                      </m:sub>
                    </m:sSub>
                    <m:r>
                      <a:rPr lang="en-SG" sz="4000" b="1" i="1" smtClean="0">
                        <a:latin typeface="Cambria Math" panose="02040503050406030204" pitchFamily="18" charset="0"/>
                      </a:rPr>
                      <m:t>+</m:t>
                    </m:r>
                    <m:r>
                      <a:rPr lang="en-SG" sz="4000" b="1" i="1" smtClean="0">
                        <a:latin typeface="Cambria Math" panose="02040503050406030204" pitchFamily="18" charset="0"/>
                      </a:rPr>
                      <m:t>𝟓</m:t>
                    </m:r>
                    <m:r>
                      <a:rPr lang="en-SG" sz="4000" b="1" i="1" smtClean="0">
                        <a:latin typeface="Cambria Math" panose="02040503050406030204" pitchFamily="18" charset="0"/>
                      </a:rPr>
                      <m:t>𝒅</m:t>
                    </m:r>
                    <m:r>
                      <a:rPr lang="en-SG" sz="4000" b="1" i="1" smtClean="0">
                        <a:latin typeface="Cambria Math" panose="02040503050406030204" pitchFamily="18" charset="0"/>
                      </a:rPr>
                      <m:t>=−</m:t>
                    </m:r>
                    <m:r>
                      <a:rPr lang="en-SG" sz="4000" b="1" i="1" smtClean="0">
                        <a:latin typeface="Cambria Math" panose="02040503050406030204" pitchFamily="18" charset="0"/>
                      </a:rPr>
                      <m:t>𝟓</m:t>
                    </m:r>
                    <m:r>
                      <a:rPr lang="en-SG" sz="4000" b="1" i="1" smtClean="0">
                        <a:latin typeface="Cambria Math" panose="02040503050406030204" pitchFamily="18" charset="0"/>
                      </a:rPr>
                      <m:t>+</m:t>
                    </m:r>
                    <m:r>
                      <a:rPr lang="en-SG" sz="4000" b="1" i="1" smtClean="0">
                        <a:latin typeface="Cambria Math" panose="02040503050406030204" pitchFamily="18" charset="0"/>
                      </a:rPr>
                      <m:t>𝟓</m:t>
                    </m:r>
                    <m:r>
                      <a:rPr lang="en-SG" sz="4000" b="1" i="1" smtClean="0">
                        <a:latin typeface="Cambria Math" panose="02040503050406030204" pitchFamily="18" charset="0"/>
                      </a:rPr>
                      <m:t>∗</m:t>
                    </m:r>
                    <m:r>
                      <a:rPr lang="en-SG" sz="4000" b="1" i="1" smtClean="0">
                        <a:latin typeface="Cambria Math" panose="02040503050406030204" pitchFamily="18" charset="0"/>
                      </a:rPr>
                      <m:t>𝟑</m:t>
                    </m:r>
                    <m:r>
                      <a:rPr lang="en-SG" sz="4000" b="1" i="1" smtClean="0">
                        <a:latin typeface="Cambria Math" panose="02040503050406030204" pitchFamily="18" charset="0"/>
                      </a:rPr>
                      <m:t>=</m:t>
                    </m:r>
                    <m:r>
                      <a:rPr lang="en-SG" sz="4000" b="1" i="1" smtClean="0">
                        <a:latin typeface="Cambria Math" panose="02040503050406030204" pitchFamily="18" charset="0"/>
                      </a:rPr>
                      <m:t>𝟏𝟎</m:t>
                    </m:r>
                  </m:oMath>
                </a14:m>
                <a:endParaRPr lang="en-US" sz="4000" b="1" dirty="0"/>
              </a:p>
            </p:txBody>
          </p:sp>
        </mc:Choice>
        <mc:Fallback xmlns="">
          <p:sp>
            <p:nvSpPr>
              <p:cNvPr id="9" name="Rectangle 8">
                <a:extLst>
                  <a:ext uri="{FF2B5EF4-FFF2-40B4-BE49-F238E27FC236}">
                    <a16:creationId xmlns:a16="http://schemas.microsoft.com/office/drawing/2014/main" id="{6F81A32E-4DEC-4FCF-883F-67448F930235}"/>
                  </a:ext>
                </a:extLst>
              </p:cNvPr>
              <p:cNvSpPr>
                <a:spLocks noRot="1" noChangeAspect="1" noMove="1" noResize="1" noEditPoints="1" noAdjustHandles="1" noChangeArrowheads="1" noChangeShapeType="1" noTextEdit="1"/>
              </p:cNvSpPr>
              <p:nvPr/>
            </p:nvSpPr>
            <p:spPr>
              <a:xfrm>
                <a:off x="789272" y="5457524"/>
                <a:ext cx="10933035" cy="1051971"/>
              </a:xfrm>
              <a:prstGeom prst="rect">
                <a:avLst/>
              </a:prstGeom>
              <a:blipFill>
                <a:blip r:embed="rId8"/>
                <a:stretch>
                  <a:fillRect l="-1950" b="-8046"/>
                </a:stretch>
              </a:blipFill>
            </p:spPr>
            <p:txBody>
              <a:bodyPr/>
              <a:lstStyle/>
              <a:p>
                <a:r>
                  <a:rPr lang="en-US">
                    <a:noFill/>
                  </a:rPr>
                  <a:t> </a:t>
                </a:r>
              </a:p>
            </p:txBody>
          </p:sp>
        </mc:Fallback>
      </mc:AlternateContent>
    </p:spTree>
    <p:extLst>
      <p:ext uri="{BB962C8B-B14F-4D97-AF65-F5344CB8AC3E}">
        <p14:creationId xmlns:p14="http://schemas.microsoft.com/office/powerpoint/2010/main" val="2402538659"/>
      </p:ext>
    </p:extLst>
  </p:cSld>
  <p:clrMapOvr>
    <a:masterClrMapping/>
  </p:clrMapOvr>
  <p:transition spd="slow">
    <p:push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up)">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ppt_x"/>
                                          </p:val>
                                        </p:tav>
                                        <p:tav tm="100000">
                                          <p:val>
                                            <p:strVal val="#ppt_x"/>
                                          </p:val>
                                        </p:tav>
                                      </p:tavLst>
                                    </p:anim>
                                    <p:anim calcmode="lin" valueType="num">
                                      <p:cBhvr additive="base">
                                        <p:cTn id="18" dur="500" fill="hold"/>
                                        <p:tgtEl>
                                          <p:spTgt spid="16"/>
                                        </p:tgtEl>
                                        <p:attrNameLst>
                                          <p:attrName>ppt_y</p:attrName>
                                        </p:attrNameLst>
                                      </p:cBhvr>
                                      <p:tavLst>
                                        <p:tav tm="0">
                                          <p:val>
                                            <p:strVal val="1+#ppt_h/2"/>
                                          </p:val>
                                        </p:tav>
                                        <p:tav tm="100000">
                                          <p:val>
                                            <p:strVal val="#ppt_y"/>
                                          </p:val>
                                        </p:tav>
                                      </p:tavLst>
                                    </p:anim>
                                  </p:childTnLst>
                                </p:cTn>
                              </p:par>
                            </p:childTnLst>
                          </p:cTn>
                        </p:par>
                        <p:par>
                          <p:cTn id="19" fill="hold">
                            <p:stCondLst>
                              <p:cond delay="1000"/>
                            </p:stCondLst>
                            <p:childTnLst>
                              <p:par>
                                <p:cTn id="20" presetID="2" presetClass="entr" presetSubtype="4" fill="hold" grpId="0" nodeType="after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additive="base">
                                        <p:cTn id="22" dur="500" fill="hold"/>
                                        <p:tgtEl>
                                          <p:spTgt spid="17"/>
                                        </p:tgtEl>
                                        <p:attrNameLst>
                                          <p:attrName>ppt_x</p:attrName>
                                        </p:attrNameLst>
                                      </p:cBhvr>
                                      <p:tavLst>
                                        <p:tav tm="0">
                                          <p:val>
                                            <p:strVal val="#ppt_x"/>
                                          </p:val>
                                        </p:tav>
                                        <p:tav tm="100000">
                                          <p:val>
                                            <p:strVal val="#ppt_x"/>
                                          </p:val>
                                        </p:tav>
                                      </p:tavLst>
                                    </p:anim>
                                    <p:anim calcmode="lin" valueType="num">
                                      <p:cBhvr additive="base">
                                        <p:cTn id="23" dur="500" fill="hold"/>
                                        <p:tgtEl>
                                          <p:spTgt spid="17"/>
                                        </p:tgtEl>
                                        <p:attrNameLst>
                                          <p:attrName>ppt_y</p:attrName>
                                        </p:attrNameLst>
                                      </p:cBhvr>
                                      <p:tavLst>
                                        <p:tav tm="0">
                                          <p:val>
                                            <p:strVal val="1+#ppt_h/2"/>
                                          </p:val>
                                        </p:tav>
                                        <p:tav tm="100000">
                                          <p:val>
                                            <p:strVal val="#ppt_y"/>
                                          </p:val>
                                        </p:tav>
                                      </p:tavLst>
                                    </p:anim>
                                  </p:childTnLst>
                                </p:cTn>
                              </p:par>
                            </p:childTnLst>
                          </p:cTn>
                        </p:par>
                        <p:par>
                          <p:cTn id="24" fill="hold">
                            <p:stCondLst>
                              <p:cond delay="1500"/>
                            </p:stCondLst>
                            <p:childTnLst>
                              <p:par>
                                <p:cTn id="25" presetID="2" presetClass="entr" presetSubtype="4" fill="hold" grpId="0" nodeType="after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ppt_x"/>
                                          </p:val>
                                        </p:tav>
                                        <p:tav tm="100000">
                                          <p:val>
                                            <p:strVal val="#ppt_x"/>
                                          </p:val>
                                        </p:tav>
                                      </p:tavLst>
                                    </p:anim>
                                    <p:anim calcmode="lin" valueType="num">
                                      <p:cBhvr additive="base">
                                        <p:cTn id="28" dur="500" fill="hold"/>
                                        <p:tgtEl>
                                          <p:spTgt spid="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500" fill="hold"/>
                                        <p:tgtEl>
                                          <p:spTgt spid="18"/>
                                        </p:tgtEl>
                                        <p:attrNameLst>
                                          <p:attrName>ppt_x</p:attrName>
                                        </p:attrNameLst>
                                      </p:cBhvr>
                                      <p:tavLst>
                                        <p:tav tm="0">
                                          <p:val>
                                            <p:strVal val="#ppt_x"/>
                                          </p:val>
                                        </p:tav>
                                        <p:tav tm="100000">
                                          <p:val>
                                            <p:strVal val="#ppt_x"/>
                                          </p:val>
                                        </p:tav>
                                      </p:tavLst>
                                    </p:anim>
                                    <p:anim calcmode="lin" valueType="num">
                                      <p:cBhvr additive="base">
                                        <p:cTn id="3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randombar(horizontal)">
                                      <p:cBhvr>
                                        <p:cTn id="37" dur="500"/>
                                        <p:tgtEl>
                                          <p:spTgt spid="8"/>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32"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circle(out)">
                                      <p:cBhvr>
                                        <p:cTn id="4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animBg="1"/>
      <p:bldP spid="8" grpId="0" animBg="1"/>
      <p:bldP spid="3" grpId="0"/>
      <p:bldP spid="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Freeform 4"/>
          <p:cNvSpPr>
            <a:spLocks/>
          </p:cNvSpPr>
          <p:nvPr/>
        </p:nvSpPr>
        <p:spPr bwMode="gray">
          <a:xfrm flipV="1">
            <a:off x="1331625" y="3294824"/>
            <a:ext cx="1609351" cy="2070926"/>
          </a:xfrm>
          <a:custGeom>
            <a:avLst/>
            <a:gdLst/>
            <a:ahLst/>
            <a:cxnLst>
              <a:cxn ang="0">
                <a:pos x="118" y="1044"/>
              </a:cxn>
              <a:cxn ang="0">
                <a:pos x="128" y="340"/>
              </a:cxn>
              <a:cxn ang="0">
                <a:pos x="264" y="210"/>
              </a:cxn>
              <a:cxn ang="0">
                <a:pos x="720" y="202"/>
              </a:cxn>
              <a:cxn ang="0">
                <a:pos x="720" y="320"/>
              </a:cxn>
              <a:cxn ang="0">
                <a:pos x="933" y="153"/>
              </a:cxn>
              <a:cxn ang="0">
                <a:pos x="712" y="0"/>
              </a:cxn>
              <a:cxn ang="0">
                <a:pos x="714" y="92"/>
              </a:cxn>
              <a:cxn ang="0">
                <a:pos x="234" y="94"/>
              </a:cxn>
              <a:cxn ang="0">
                <a:pos x="0" y="298"/>
              </a:cxn>
              <a:cxn ang="0">
                <a:pos x="0" y="1058"/>
              </a:cxn>
              <a:cxn ang="0">
                <a:pos x="118" y="1044"/>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accent1"/>
          </a:solidFill>
          <a:ln w="9525" cap="flat" cmpd="sng">
            <a:noFill/>
            <a:prstDash val="solid"/>
            <a:round/>
            <a:headEnd type="none" w="med" len="med"/>
            <a:tailEnd type="none" w="med" len="med"/>
          </a:ln>
          <a:effectLst/>
        </p:spPr>
        <p:txBody>
          <a:bodyPr wrap="none" anchor="ctr"/>
          <a:lstStyle/>
          <a:p>
            <a:endParaRPr lang="en-US">
              <a:latin typeface="Times New Roman" panose="02020603050405020304" pitchFamily="18" charset="0"/>
              <a:cs typeface="Times New Roman" panose="02020603050405020304" pitchFamily="18" charset="0"/>
            </a:endParaRPr>
          </a:p>
        </p:txBody>
      </p:sp>
      <p:sp>
        <p:nvSpPr>
          <p:cNvPr id="9222" name="Freeform 6"/>
          <p:cNvSpPr>
            <a:spLocks/>
          </p:cNvSpPr>
          <p:nvPr/>
        </p:nvSpPr>
        <p:spPr bwMode="gray">
          <a:xfrm>
            <a:off x="1321275" y="1386838"/>
            <a:ext cx="1609351" cy="2070926"/>
          </a:xfrm>
          <a:custGeom>
            <a:avLst/>
            <a:gdLst/>
            <a:ahLst/>
            <a:cxnLst>
              <a:cxn ang="0">
                <a:pos x="118" y="1044"/>
              </a:cxn>
              <a:cxn ang="0">
                <a:pos x="128" y="340"/>
              </a:cxn>
              <a:cxn ang="0">
                <a:pos x="264" y="210"/>
              </a:cxn>
              <a:cxn ang="0">
                <a:pos x="720" y="202"/>
              </a:cxn>
              <a:cxn ang="0">
                <a:pos x="720" y="320"/>
              </a:cxn>
              <a:cxn ang="0">
                <a:pos x="933" y="153"/>
              </a:cxn>
              <a:cxn ang="0">
                <a:pos x="712" y="0"/>
              </a:cxn>
              <a:cxn ang="0">
                <a:pos x="714" y="92"/>
              </a:cxn>
              <a:cxn ang="0">
                <a:pos x="234" y="94"/>
              </a:cxn>
              <a:cxn ang="0">
                <a:pos x="0" y="298"/>
              </a:cxn>
              <a:cxn ang="0">
                <a:pos x="0" y="1058"/>
              </a:cxn>
              <a:cxn ang="0">
                <a:pos x="118" y="1044"/>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accent1"/>
          </a:solidFill>
          <a:ln w="9525" cap="flat" cmpd="sng">
            <a:noFill/>
            <a:prstDash val="solid"/>
            <a:round/>
            <a:headEnd type="none" w="med" len="med"/>
            <a:tailEnd type="none" w="med" len="med"/>
          </a:ln>
          <a:effectLst/>
        </p:spPr>
        <p:txBody>
          <a:bodyPr wrap="none" anchor="ctr"/>
          <a:lstStyle/>
          <a:p>
            <a:endParaRPr lang="en-US">
              <a:latin typeface="Times New Roman" panose="02020603050405020304" pitchFamily="18" charset="0"/>
              <a:cs typeface="Times New Roman" panose="02020603050405020304" pitchFamily="18" charset="0"/>
            </a:endParaRPr>
          </a:p>
        </p:txBody>
      </p:sp>
      <p:sp>
        <p:nvSpPr>
          <p:cNvPr id="9224" name="AutoShape 8"/>
          <p:cNvSpPr>
            <a:spLocks noChangeArrowheads="1"/>
          </p:cNvSpPr>
          <p:nvPr/>
        </p:nvSpPr>
        <p:spPr bwMode="gray">
          <a:xfrm>
            <a:off x="5811839" y="3476625"/>
            <a:ext cx="376237" cy="344488"/>
          </a:xfrm>
          <a:prstGeom prst="rightArrow">
            <a:avLst>
              <a:gd name="adj1" fmla="val 50000"/>
              <a:gd name="adj2" fmla="val 45507"/>
            </a:avLst>
          </a:prstGeom>
          <a:solidFill>
            <a:srgbClr val="FEFEFE"/>
          </a:solidFill>
          <a:ln w="9525">
            <a:noFill/>
            <a:miter lim="800000"/>
            <a:headEnd/>
            <a:tailEnd/>
          </a:ln>
          <a:effectLst/>
        </p:spPr>
        <p:txBody>
          <a:bodyPr wrap="none" anchor="ctr"/>
          <a:lstStyle/>
          <a:p>
            <a:endParaRPr lang="en-US">
              <a:latin typeface="Times New Roman" panose="02020603050405020304" pitchFamily="18" charset="0"/>
              <a:cs typeface="Times New Roman" panose="02020603050405020304" pitchFamily="18" charset="0"/>
            </a:endParaRPr>
          </a:p>
        </p:txBody>
      </p:sp>
      <p:sp>
        <p:nvSpPr>
          <p:cNvPr id="9225" name="AutoShape 9"/>
          <p:cNvSpPr>
            <a:spLocks noChangeArrowheads="1"/>
          </p:cNvSpPr>
          <p:nvPr/>
        </p:nvSpPr>
        <p:spPr bwMode="ltGray">
          <a:xfrm>
            <a:off x="4534716" y="4052725"/>
            <a:ext cx="7657283" cy="2505729"/>
          </a:xfrm>
          <a:prstGeom prst="roundRect">
            <a:avLst>
              <a:gd name="adj" fmla="val 11505"/>
            </a:avLst>
          </a:prstGeom>
          <a:solidFill>
            <a:schemeClr val="accent1">
              <a:lumMod val="20000"/>
              <a:lumOff val="80000"/>
            </a:schemeClr>
          </a:solidFill>
          <a:ln w="6350" algn="ctr">
            <a:noFill/>
            <a:prstDash val="sysDot"/>
            <a:round/>
            <a:headEnd/>
            <a:tailEnd/>
          </a:ln>
          <a:effectLst/>
        </p:spPr>
        <p:txBody>
          <a:bodyPr wrap="none" anchor="ctr"/>
          <a:lstStyle/>
          <a:p>
            <a:endParaRPr lang="en-US">
              <a:latin typeface="Times New Roman" panose="02020603050405020304" pitchFamily="18" charset="0"/>
              <a:cs typeface="Times New Roman" panose="02020603050405020304" pitchFamily="18" charset="0"/>
            </a:endParaRPr>
          </a:p>
        </p:txBody>
      </p:sp>
      <p:sp>
        <p:nvSpPr>
          <p:cNvPr id="9226" name="AutoShape 10"/>
          <p:cNvSpPr>
            <a:spLocks noChangeArrowheads="1"/>
          </p:cNvSpPr>
          <p:nvPr/>
        </p:nvSpPr>
        <p:spPr bwMode="gray">
          <a:xfrm>
            <a:off x="4690347" y="4796228"/>
            <a:ext cx="376238" cy="347662"/>
          </a:xfrm>
          <a:prstGeom prst="rightArrow">
            <a:avLst>
              <a:gd name="adj1" fmla="val 50000"/>
              <a:gd name="adj2" fmla="val 45091"/>
            </a:avLst>
          </a:prstGeom>
          <a:solidFill>
            <a:srgbClr val="00B050"/>
          </a:solidFill>
          <a:ln w="9525">
            <a:noFill/>
            <a:miter lim="800000"/>
            <a:headEnd/>
            <a:tailEnd/>
          </a:ln>
          <a:effectLst/>
        </p:spPr>
        <p:txBody>
          <a:bodyPr wrap="none" anchor="ctr"/>
          <a:lstStyle/>
          <a:p>
            <a:endParaRPr lang="en-US">
              <a:latin typeface="Times New Roman" panose="02020603050405020304" pitchFamily="18" charset="0"/>
              <a:cs typeface="Times New Roman" panose="02020603050405020304" pitchFamily="18" charset="0"/>
            </a:endParaRPr>
          </a:p>
        </p:txBody>
      </p:sp>
      <p:sp>
        <p:nvSpPr>
          <p:cNvPr id="9227" name="AutoShape 11"/>
          <p:cNvSpPr>
            <a:spLocks noChangeArrowheads="1"/>
          </p:cNvSpPr>
          <p:nvPr/>
        </p:nvSpPr>
        <p:spPr bwMode="gray">
          <a:xfrm>
            <a:off x="4578126" y="882966"/>
            <a:ext cx="7613874" cy="2070926"/>
          </a:xfrm>
          <a:prstGeom prst="roundRect">
            <a:avLst>
              <a:gd name="adj" fmla="val 11505"/>
            </a:avLst>
          </a:prstGeom>
          <a:solidFill>
            <a:schemeClr val="accent4">
              <a:lumMod val="40000"/>
              <a:lumOff val="60000"/>
            </a:schemeClr>
          </a:solidFill>
          <a:ln w="6350" algn="ctr">
            <a:noFill/>
            <a:prstDash val="sysDot"/>
            <a:round/>
            <a:headEnd/>
            <a:tailEnd/>
          </a:ln>
          <a:effectLst/>
        </p:spPr>
        <p:txBody>
          <a:bodyPr wrap="none" anchor="ctr"/>
          <a:lstStyle/>
          <a:p>
            <a:endParaRPr lang="en-US">
              <a:latin typeface="Times New Roman" panose="02020603050405020304" pitchFamily="18" charset="0"/>
              <a:cs typeface="Times New Roman" panose="02020603050405020304" pitchFamily="18" charset="0"/>
            </a:endParaRPr>
          </a:p>
        </p:txBody>
      </p:sp>
      <p:sp>
        <p:nvSpPr>
          <p:cNvPr id="9228" name="AutoShape 12"/>
          <p:cNvSpPr>
            <a:spLocks noChangeArrowheads="1"/>
          </p:cNvSpPr>
          <p:nvPr/>
        </p:nvSpPr>
        <p:spPr bwMode="gray">
          <a:xfrm>
            <a:off x="4590061" y="1296069"/>
            <a:ext cx="376237" cy="344488"/>
          </a:xfrm>
          <a:prstGeom prst="rightArrow">
            <a:avLst>
              <a:gd name="adj1" fmla="val 50000"/>
              <a:gd name="adj2" fmla="val 45507"/>
            </a:avLst>
          </a:prstGeom>
          <a:solidFill>
            <a:srgbClr val="00B050"/>
          </a:solidFill>
          <a:ln w="9525">
            <a:noFill/>
            <a:miter lim="800000"/>
            <a:headEnd/>
            <a:tailEnd/>
          </a:ln>
          <a:effectLst/>
        </p:spPr>
        <p:txBody>
          <a:bodyPr wrap="none" anchor="ctr"/>
          <a:lstStyle/>
          <a:p>
            <a:endParaRPr lang="en-US">
              <a:latin typeface="Times New Roman" panose="02020603050405020304" pitchFamily="18" charset="0"/>
              <a:cs typeface="Times New Roman" panose="02020603050405020304" pitchFamily="18" charset="0"/>
            </a:endParaRPr>
          </a:p>
        </p:txBody>
      </p:sp>
      <p:sp>
        <p:nvSpPr>
          <p:cNvPr id="9229" name="AutoShape 13"/>
          <p:cNvSpPr>
            <a:spLocks noChangeArrowheads="1"/>
          </p:cNvSpPr>
          <p:nvPr/>
        </p:nvSpPr>
        <p:spPr bwMode="gray">
          <a:xfrm>
            <a:off x="2949061" y="882966"/>
            <a:ext cx="1629065" cy="2070926"/>
          </a:xfrm>
          <a:prstGeom prst="roundRect">
            <a:avLst>
              <a:gd name="adj" fmla="val 11921"/>
            </a:avLst>
          </a:prstGeom>
          <a:solidFill>
            <a:schemeClr val="accent4">
              <a:lumMod val="40000"/>
              <a:lumOff val="60000"/>
            </a:schemeClr>
          </a:solidFill>
          <a:ln w="25400">
            <a:solidFill>
              <a:srgbClr val="FEFEFE"/>
            </a:solidFill>
            <a:round/>
            <a:headEnd/>
            <a:tailEnd/>
          </a:ln>
          <a:effectLst>
            <a:outerShdw dist="53882" dir="2700000" algn="ctr" rotWithShape="0">
              <a:srgbClr val="000000">
                <a:alpha val="50000"/>
              </a:srgbClr>
            </a:outerShdw>
          </a:effectLst>
        </p:spPr>
        <p:txBody>
          <a:bodyPr wrap="none" anchor="ctr"/>
          <a:lstStyle/>
          <a:p>
            <a:endParaRPr lang="en-US">
              <a:latin typeface="Times New Roman" panose="02020603050405020304" pitchFamily="18" charset="0"/>
              <a:cs typeface="Times New Roman" panose="02020603050405020304" pitchFamily="18" charset="0"/>
            </a:endParaRPr>
          </a:p>
        </p:txBody>
      </p:sp>
      <p:sp>
        <p:nvSpPr>
          <p:cNvPr id="9233" name="AutoShape 17"/>
          <p:cNvSpPr>
            <a:spLocks noChangeArrowheads="1"/>
          </p:cNvSpPr>
          <p:nvPr/>
        </p:nvSpPr>
        <p:spPr bwMode="gray">
          <a:xfrm>
            <a:off x="2949061" y="4052725"/>
            <a:ext cx="1705869" cy="2505729"/>
          </a:xfrm>
          <a:prstGeom prst="roundRect">
            <a:avLst>
              <a:gd name="adj" fmla="val 11921"/>
            </a:avLst>
          </a:prstGeom>
          <a:solidFill>
            <a:schemeClr val="accent1">
              <a:lumMod val="20000"/>
              <a:lumOff val="80000"/>
            </a:schemeClr>
          </a:solidFill>
          <a:ln w="25400">
            <a:solidFill>
              <a:srgbClr val="FEFEFE"/>
            </a:solidFill>
            <a:round/>
            <a:headEnd/>
            <a:tailEnd/>
          </a:ln>
          <a:effectLst>
            <a:outerShdw dist="53882" dir="2700000" algn="ctr" rotWithShape="0">
              <a:srgbClr val="000000">
                <a:alpha val="50000"/>
              </a:srgbClr>
            </a:outerShdw>
          </a:effectLst>
        </p:spPr>
        <p:txBody>
          <a:bodyPr wrap="none" anchor="ctr"/>
          <a:lstStyle/>
          <a:p>
            <a:endParaRPr lang="en-US">
              <a:latin typeface="Times New Roman" panose="02020603050405020304" pitchFamily="18" charset="0"/>
              <a:cs typeface="Times New Roman" panose="02020603050405020304" pitchFamily="18" charset="0"/>
            </a:endParaRPr>
          </a:p>
        </p:txBody>
      </p:sp>
      <p:pic>
        <p:nvPicPr>
          <p:cNvPr id="9235" name="Picture 19" descr="YG_circle001"/>
          <p:cNvPicPr>
            <a:picLocks noChangeAspect="1" noChangeArrowheads="1"/>
          </p:cNvPicPr>
          <p:nvPr/>
        </p:nvPicPr>
        <p:blipFill>
          <a:blip r:embed="rId2"/>
          <a:srcRect/>
          <a:stretch>
            <a:fillRect/>
          </a:stretch>
        </p:blipFill>
        <p:spPr bwMode="auto">
          <a:xfrm>
            <a:off x="472405" y="2408237"/>
            <a:ext cx="2115034" cy="2111467"/>
          </a:xfrm>
          <a:prstGeom prst="rect">
            <a:avLst/>
          </a:prstGeom>
          <a:noFill/>
        </p:spPr>
      </p:pic>
      <mc:AlternateContent xmlns:mc="http://schemas.openxmlformats.org/markup-compatibility/2006" xmlns:a14="http://schemas.microsoft.com/office/drawing/2010/main">
        <mc:Choice Requires="a14">
          <p:sp>
            <p:nvSpPr>
              <p:cNvPr id="9236" name="Text Box 20"/>
              <p:cNvSpPr txBox="1">
                <a:spLocks noChangeArrowheads="1"/>
              </p:cNvSpPr>
              <p:nvPr/>
            </p:nvSpPr>
            <p:spPr bwMode="black">
              <a:xfrm>
                <a:off x="5159122" y="1121406"/>
                <a:ext cx="6596396" cy="523220"/>
              </a:xfrm>
              <a:prstGeom prst="rect">
                <a:avLst/>
              </a:prstGeom>
              <a:noFill/>
              <a:ln w="9525" algn="ctr">
                <a:noFill/>
                <a:miter lim="800000"/>
                <a:headEnd/>
                <a:tailEnd/>
              </a:ln>
              <a:effectLst/>
            </p:spPr>
            <p:txBody>
              <a:bodyPr wrap="square">
                <a:spAutoFit/>
              </a:bodyPr>
              <a:lstStyle/>
              <a:p>
                <a:pPr>
                  <a:defRPr/>
                </a:pPr>
                <a:r>
                  <a:rPr lang="en-US" sz="2800" kern="0">
                    <a:latin typeface="Times New Roman" panose="02020603050405020304" pitchFamily="18" charset="0"/>
                    <a:cs typeface="Times New Roman" panose="02020603050405020304" pitchFamily="18" charset="0"/>
                  </a:rPr>
                  <a:t>Dãy số </a:t>
                </a:r>
                <a14:m>
                  <m:oMath xmlns:m="http://schemas.openxmlformats.org/officeDocument/2006/math">
                    <m:d>
                      <m:dPr>
                        <m:ctrlPr>
                          <a:rPr lang="en-US" sz="2800" i="1" kern="0">
                            <a:latin typeface="Cambria Math" panose="02040503050406030204" pitchFamily="18" charset="0"/>
                          </a:rPr>
                        </m:ctrlPr>
                      </m:dPr>
                      <m:e>
                        <m:sSub>
                          <m:sSubPr>
                            <m:ctrlPr>
                              <a:rPr lang="en-US" sz="2800" i="1" kern="0">
                                <a:latin typeface="Cambria Math" panose="02040503050406030204" pitchFamily="18" charset="0"/>
                              </a:rPr>
                            </m:ctrlPr>
                          </m:sSubPr>
                          <m:e>
                            <m:r>
                              <a:rPr lang="en-US" sz="2800" i="1" kern="0">
                                <a:latin typeface="Cambria Math" panose="02040503050406030204" pitchFamily="18" charset="0"/>
                              </a:rPr>
                              <m:t>𝑢</m:t>
                            </m:r>
                          </m:e>
                          <m:sub>
                            <m:r>
                              <a:rPr lang="en-US" sz="2800" i="1" kern="0">
                                <a:latin typeface="Cambria Math" panose="02040503050406030204" pitchFamily="18" charset="0"/>
                              </a:rPr>
                              <m:t>𝑛</m:t>
                            </m:r>
                          </m:sub>
                        </m:sSub>
                      </m:e>
                    </m:d>
                  </m:oMath>
                </a14:m>
                <a:r>
                  <a:rPr lang="en-US" sz="2800" kern="0" dirty="0">
                    <a:latin typeface="Times New Roman" panose="02020603050405020304" pitchFamily="18" charset="0"/>
                    <a:cs typeface="Times New Roman" panose="02020603050405020304" pitchFamily="18" charset="0"/>
                  </a:rPr>
                  <a:t> </a:t>
                </a:r>
                <a:r>
                  <a:rPr lang="en-US" sz="2800" kern="0" dirty="0" err="1">
                    <a:latin typeface="Times New Roman" panose="02020603050405020304" pitchFamily="18" charset="0"/>
                    <a:cs typeface="Times New Roman" panose="02020603050405020304" pitchFamily="18" charset="0"/>
                  </a:rPr>
                  <a:t>là</a:t>
                </a:r>
                <a:r>
                  <a:rPr lang="en-US" sz="2800" kern="0" dirty="0">
                    <a:latin typeface="Times New Roman" panose="02020603050405020304" pitchFamily="18" charset="0"/>
                    <a:cs typeface="Times New Roman" panose="02020603050405020304" pitchFamily="18" charset="0"/>
                  </a:rPr>
                  <a:t> </a:t>
                </a:r>
                <a:r>
                  <a:rPr lang="en-US" sz="2800" kern="0" dirty="0" err="1">
                    <a:latin typeface="Times New Roman" panose="02020603050405020304" pitchFamily="18" charset="0"/>
                    <a:cs typeface="Times New Roman" panose="02020603050405020304" pitchFamily="18" charset="0"/>
                  </a:rPr>
                  <a:t>cấp</a:t>
                </a:r>
                <a:r>
                  <a:rPr lang="en-US" sz="2800" kern="0" dirty="0">
                    <a:latin typeface="Times New Roman" panose="02020603050405020304" pitchFamily="18" charset="0"/>
                    <a:cs typeface="Times New Roman" panose="02020603050405020304" pitchFamily="18" charset="0"/>
                  </a:rPr>
                  <a:t> </a:t>
                </a:r>
                <a:r>
                  <a:rPr lang="en-US" sz="2800" kern="0" err="1">
                    <a:latin typeface="Times New Roman" panose="02020603050405020304" pitchFamily="18" charset="0"/>
                    <a:cs typeface="Times New Roman" panose="02020603050405020304" pitchFamily="18" charset="0"/>
                  </a:rPr>
                  <a:t>số</a:t>
                </a:r>
                <a:r>
                  <a:rPr lang="en-US" sz="2800" kern="0">
                    <a:latin typeface="Times New Roman" panose="02020603050405020304" pitchFamily="18" charset="0"/>
                    <a:cs typeface="Times New Roman" panose="02020603050405020304" pitchFamily="18" charset="0"/>
                  </a:rPr>
                  <a:t> cộng khi và chỉ khi</a:t>
                </a:r>
                <a:endParaRPr lang="en-US" sz="2800" kern="0" dirty="0">
                  <a:latin typeface="Times New Roman" panose="02020603050405020304" pitchFamily="18" charset="0"/>
                  <a:cs typeface="Times New Roman" panose="02020603050405020304" pitchFamily="18" charset="0"/>
                </a:endParaRPr>
              </a:p>
            </p:txBody>
          </p:sp>
        </mc:Choice>
        <mc:Fallback xmlns="">
          <p:sp>
            <p:nvSpPr>
              <p:cNvPr id="9236" name="Text Box 20"/>
              <p:cNvSpPr txBox="1">
                <a:spLocks noRot="1" noChangeAspect="1" noMove="1" noResize="1" noEditPoints="1" noAdjustHandles="1" noChangeArrowheads="1" noChangeShapeType="1" noTextEdit="1"/>
              </p:cNvSpPr>
              <p:nvPr/>
            </p:nvSpPr>
            <p:spPr bwMode="black">
              <a:xfrm>
                <a:off x="5159122" y="1121406"/>
                <a:ext cx="6596396" cy="523220"/>
              </a:xfrm>
              <a:prstGeom prst="rect">
                <a:avLst/>
              </a:prstGeom>
              <a:blipFill>
                <a:blip r:embed="rId3"/>
                <a:stretch>
                  <a:fillRect l="-1848" t="-12791" b="-31395"/>
                </a:stretch>
              </a:blipFill>
              <a:ln w="9525" algn="ctr">
                <a:noFill/>
                <a:miter lim="800000"/>
                <a:headEnd/>
                <a:tailEnd/>
              </a:ln>
              <a:effectLst/>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238" name="Text Box 22"/>
              <p:cNvSpPr txBox="1">
                <a:spLocks noChangeArrowheads="1"/>
              </p:cNvSpPr>
              <p:nvPr/>
            </p:nvSpPr>
            <p:spPr bwMode="black">
              <a:xfrm>
                <a:off x="5199698" y="4121497"/>
                <a:ext cx="6720769" cy="1444306"/>
              </a:xfrm>
              <a:prstGeom prst="rect">
                <a:avLst/>
              </a:prstGeom>
              <a:solidFill>
                <a:schemeClr val="accent1">
                  <a:lumMod val="20000"/>
                  <a:lumOff val="80000"/>
                </a:schemeClr>
              </a:solidFill>
              <a:ln w="9525" algn="ctr">
                <a:noFill/>
                <a:miter lim="800000"/>
                <a:headEnd/>
                <a:tailEnd/>
              </a:ln>
              <a:effectLst/>
            </p:spPr>
            <p:txBody>
              <a:bodyPr wrap="square">
                <a:spAutoFit/>
              </a:bodyPr>
              <a:lstStyle/>
              <a:p>
                <a:pPr algn="just">
                  <a:lnSpc>
                    <a:spcPct val="107000"/>
                  </a:lnSpc>
                  <a:spcBef>
                    <a:spcPts val="600"/>
                  </a:spcBef>
                </a:pP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Định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lí</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1: </a:t>
                </a:r>
                <a:r>
                  <a:rPr lang="en-US" sz="2800" dirty="0" err="1">
                    <a:latin typeface="Times New Roman" panose="02020603050405020304" pitchFamily="18" charset="0"/>
                    <a:cs typeface="Times New Roman" panose="02020603050405020304" pitchFamily="18" charset="0"/>
                  </a:rPr>
                  <a:t>Nếu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cấp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cộng</a:t>
                </a:r>
                <a:r>
                  <a:rPr lang="en-US" sz="2800" dirty="0">
                    <a:latin typeface="Times New Roman" panose="02020603050405020304" pitchFamily="18" charset="0"/>
                    <a:cs typeface="Times New Roman" panose="02020603050405020304" pitchFamily="18" charset="0"/>
                  </a:rPr>
                  <a:t> </a:t>
                </a:r>
                <a14:m>
                  <m:oMath xmlns:m="http://schemas.openxmlformats.org/officeDocument/2006/math">
                    <m:d>
                      <m:dPr>
                        <m:ctrlPr>
                          <a:rPr lang="en-US" sz="2800" i="1">
                            <a:latin typeface="Cambria Math" panose="02040503050406030204" pitchFamily="18" charset="0"/>
                            <a:cs typeface="Times New Roman" panose="02020603050405020304" pitchFamily="18" charset="0"/>
                          </a:rPr>
                        </m:ctrlPr>
                      </m:dPr>
                      <m:e>
                        <m:sSub>
                          <m:sSubPr>
                            <m:ctrlPr>
                              <a:rPr lang="en-US" sz="2800" i="1">
                                <a:latin typeface="Cambria Math" panose="02040503050406030204" pitchFamily="18" charset="0"/>
                                <a:cs typeface="Times New Roman" panose="02020603050405020304" pitchFamily="18" charset="0"/>
                              </a:rPr>
                            </m:ctrlPr>
                          </m:sSubPr>
                          <m:e>
                            <m:r>
                              <a:rPr lang="en-US" sz="2800" i="1">
                                <a:latin typeface="Cambria Math" panose="02040503050406030204" pitchFamily="18" charset="0"/>
                                <a:cs typeface="Times New Roman" panose="02020603050405020304" pitchFamily="18" charset="0"/>
                              </a:rPr>
                              <m:t>𝑢</m:t>
                            </m:r>
                          </m:e>
                          <m:sub>
                            <m:r>
                              <a:rPr lang="en-US" sz="2800" i="1">
                                <a:latin typeface="Cambria Math" panose="02040503050406030204" pitchFamily="18" charset="0"/>
                                <a:cs typeface="Times New Roman" panose="02020603050405020304" pitchFamily="18" charset="0"/>
                              </a:rPr>
                              <m:t>𝑛</m:t>
                            </m:r>
                          </m:sub>
                        </m:sSub>
                      </m:e>
                    </m:d>
                  </m:oMath>
                </a14:m>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hạng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đầu</a:t>
                </a:r>
                <a:r>
                  <a:rPr lang="en-US" sz="28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800" i="1">
                            <a:latin typeface="Cambria Math" panose="02040503050406030204" pitchFamily="18" charset="0"/>
                            <a:cs typeface="Times New Roman" panose="02020603050405020304" pitchFamily="18" charset="0"/>
                          </a:rPr>
                        </m:ctrlPr>
                      </m:sSubPr>
                      <m:e>
                        <m:r>
                          <a:rPr lang="en-US" sz="2800" i="1">
                            <a:latin typeface="Cambria Math" panose="02040503050406030204" pitchFamily="18" charset="0"/>
                            <a:cs typeface="Times New Roman" panose="02020603050405020304" pitchFamily="18" charset="0"/>
                          </a:rPr>
                          <m:t>𝑢</m:t>
                        </m:r>
                      </m:e>
                      <m:sub>
                        <m:r>
                          <a:rPr lang="en-US" sz="2800" i="1">
                            <a:latin typeface="Cambria Math" panose="02040503050406030204" pitchFamily="18" charset="0"/>
                            <a:cs typeface="Times New Roman" panose="02020603050405020304" pitchFamily="18" charset="0"/>
                          </a:rPr>
                          <m:t>1</m:t>
                        </m:r>
                      </m:sub>
                    </m:sSub>
                  </m:oMath>
                </a14:m>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sai</a:t>
                </a:r>
                <a:r>
                  <a:rPr lang="en-US" sz="2800" dirty="0">
                    <a:latin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cs typeface="Times New Roman" panose="02020603050405020304" pitchFamily="18" charset="0"/>
                  </a:rPr>
                  <a:t>d</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thì</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số</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hạng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tổng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quát</a:t>
                </a:r>
                <a:r>
                  <a:rPr lang="en-US" sz="28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800" i="1">
                            <a:latin typeface="Cambria Math" panose="02040503050406030204" pitchFamily="18" charset="0"/>
                            <a:cs typeface="Times New Roman" panose="02020603050405020304" pitchFamily="18" charset="0"/>
                          </a:rPr>
                        </m:ctrlPr>
                      </m:sSubPr>
                      <m:e>
                        <m:r>
                          <a:rPr lang="en-US" sz="2800" i="1">
                            <a:latin typeface="Cambria Math" panose="02040503050406030204" pitchFamily="18" charset="0"/>
                            <a:cs typeface="Times New Roman" panose="02020603050405020304" pitchFamily="18" charset="0"/>
                          </a:rPr>
                          <m:t>𝑢</m:t>
                        </m:r>
                      </m:e>
                      <m:sub>
                        <m:r>
                          <a:rPr lang="en-US" sz="2800" i="1">
                            <a:latin typeface="Cambria Math" panose="02040503050406030204" pitchFamily="18" charset="0"/>
                            <a:cs typeface="Times New Roman" panose="02020603050405020304" pitchFamily="18" charset="0"/>
                          </a:rPr>
                          <m:t>𝑛</m:t>
                        </m:r>
                      </m:sub>
                    </m:sSub>
                  </m:oMath>
                </a14:m>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được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định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bởi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thức</a:t>
                </a:r>
                <a:r>
                  <a:rPr lang="en-US" sz="2800" dirty="0">
                    <a:latin typeface="Times New Roman" panose="02020603050405020304" pitchFamily="18" charset="0"/>
                    <a:cs typeface="Times New Roman" panose="02020603050405020304" pitchFamily="18" charset="0"/>
                  </a:rPr>
                  <a:t>: </a:t>
                </a:r>
              </a:p>
            </p:txBody>
          </p:sp>
        </mc:Choice>
        <mc:Fallback xmlns="">
          <p:sp>
            <p:nvSpPr>
              <p:cNvPr id="9238" name="Text Box 22"/>
              <p:cNvSpPr txBox="1">
                <a:spLocks noRot="1" noChangeAspect="1" noMove="1" noResize="1" noEditPoints="1" noAdjustHandles="1" noChangeArrowheads="1" noChangeShapeType="1" noTextEdit="1"/>
              </p:cNvSpPr>
              <p:nvPr/>
            </p:nvSpPr>
            <p:spPr bwMode="black">
              <a:xfrm>
                <a:off x="5199698" y="4121497"/>
                <a:ext cx="6720769" cy="1444306"/>
              </a:xfrm>
              <a:prstGeom prst="rect">
                <a:avLst/>
              </a:prstGeom>
              <a:blipFill>
                <a:blip r:embed="rId4"/>
                <a:stretch>
                  <a:fillRect l="-1906" t="-4219" r="-1815" b="-10970"/>
                </a:stretch>
              </a:blipFill>
              <a:ln w="9525" algn="ctr">
                <a:noFill/>
                <a:miter lim="800000"/>
                <a:headEnd/>
                <a:tailEnd/>
              </a:ln>
              <a:effectLst/>
            </p:spPr>
            <p:txBody>
              <a:bodyPr/>
              <a:lstStyle/>
              <a:p>
                <a:r>
                  <a:rPr lang="en-US">
                    <a:noFill/>
                  </a:rPr>
                  <a:t> </a:t>
                </a:r>
              </a:p>
            </p:txBody>
          </p:sp>
        </mc:Fallback>
      </mc:AlternateContent>
      <p:sp>
        <p:nvSpPr>
          <p:cNvPr id="9239" name="Text Box 23"/>
          <p:cNvSpPr txBox="1">
            <a:spLocks noChangeArrowheads="1"/>
          </p:cNvSpPr>
          <p:nvPr/>
        </p:nvSpPr>
        <p:spPr bwMode="gray">
          <a:xfrm>
            <a:off x="743316" y="2736502"/>
            <a:ext cx="1573212" cy="1384995"/>
          </a:xfrm>
          <a:prstGeom prst="rect">
            <a:avLst/>
          </a:prstGeom>
          <a:noFill/>
          <a:ln w="9525" algn="ctr">
            <a:noFill/>
            <a:miter lim="800000"/>
            <a:headEnd/>
            <a:tailEnd/>
          </a:ln>
          <a:effectLst/>
        </p:spPr>
        <p:txBody>
          <a:bodyPr>
            <a:spAutoFit/>
          </a:bodyPr>
          <a:lstStyle/>
          <a:p>
            <a:pPr algn="ctr" eaLnBrk="0" hangingPunct="0"/>
            <a:r>
              <a:rPr lang="en-US" sz="2800" b="1" dirty="0">
                <a:solidFill>
                  <a:srgbClr val="FF0000"/>
                </a:solidFill>
                <a:latin typeface="Times New Roman" panose="02020603050405020304" pitchFamily="18" charset="0"/>
                <a:cs typeface="Times New Roman" panose="02020603050405020304" pitchFamily="18" charset="0"/>
              </a:rPr>
              <a:t>Tóm tắt </a:t>
            </a:r>
          </a:p>
          <a:p>
            <a:pPr algn="ctr" eaLnBrk="0" hangingPunct="0"/>
            <a:r>
              <a:rPr lang="en-US" sz="2800" b="1" dirty="0">
                <a:solidFill>
                  <a:srgbClr val="FF0000"/>
                </a:solidFill>
                <a:latin typeface="Times New Roman" panose="02020603050405020304" pitchFamily="18" charset="0"/>
                <a:cs typeface="Times New Roman" panose="02020603050405020304" pitchFamily="18" charset="0"/>
              </a:rPr>
              <a:t>kiến thức</a:t>
            </a:r>
          </a:p>
        </p:txBody>
      </p:sp>
      <p:sp>
        <p:nvSpPr>
          <p:cNvPr id="9240" name="Text Box 24"/>
          <p:cNvSpPr txBox="1">
            <a:spLocks noChangeArrowheads="1"/>
          </p:cNvSpPr>
          <p:nvPr/>
        </p:nvSpPr>
        <p:spPr bwMode="white">
          <a:xfrm>
            <a:off x="2949061" y="1250289"/>
            <a:ext cx="1673225" cy="954107"/>
          </a:xfrm>
          <a:prstGeom prst="rect">
            <a:avLst/>
          </a:prstGeom>
          <a:noFill/>
          <a:ln w="9525" algn="ctr">
            <a:noFill/>
            <a:miter lim="800000"/>
            <a:headEnd/>
            <a:tailEnd/>
          </a:ln>
          <a:effectLst/>
        </p:spPr>
        <p:txBody>
          <a:bodyPr>
            <a:spAutoFit/>
          </a:bodyPr>
          <a:lstStyle/>
          <a:p>
            <a:pPr algn="ctr">
              <a:spcBef>
                <a:spcPct val="50000"/>
              </a:spcBef>
            </a:pPr>
            <a:r>
              <a:rPr lang="en-US" sz="2400" b="1">
                <a:solidFill>
                  <a:srgbClr val="FEFFFF"/>
                </a:solidFill>
                <a:latin typeface="Times New Roman" panose="02020603050405020304" pitchFamily="18" charset="0"/>
                <a:cs typeface="Times New Roman" panose="02020603050405020304" pitchFamily="18" charset="0"/>
              </a:rPr>
              <a:t> </a:t>
            </a:r>
            <a:r>
              <a:rPr lang="en-US" sz="2800" b="1">
                <a:solidFill>
                  <a:srgbClr val="FF0000"/>
                </a:solidFill>
                <a:latin typeface="Times New Roman" panose="02020603050405020304" pitchFamily="18" charset="0"/>
                <a:cs typeface="Times New Roman" panose="02020603050405020304" pitchFamily="18" charset="0"/>
              </a:rPr>
              <a:t>I. ĐỊNH NGHĨA</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9242" name="Text Box 26"/>
          <p:cNvSpPr txBox="1">
            <a:spLocks noChangeArrowheads="1"/>
          </p:cNvSpPr>
          <p:nvPr/>
        </p:nvSpPr>
        <p:spPr bwMode="white">
          <a:xfrm>
            <a:off x="2980336" y="4299662"/>
            <a:ext cx="1705869" cy="1815882"/>
          </a:xfrm>
          <a:prstGeom prst="rect">
            <a:avLst/>
          </a:prstGeom>
          <a:noFill/>
          <a:ln w="9525" algn="ctr">
            <a:noFill/>
            <a:miter lim="800000"/>
            <a:headEnd/>
            <a:tailEnd/>
          </a:ln>
          <a:effectLst/>
        </p:spPr>
        <p:txBody>
          <a:bodyPr wrap="square">
            <a:spAutoFit/>
          </a:bodyPr>
          <a:lstStyle/>
          <a:p>
            <a:pPr algn="ctr">
              <a:spcBef>
                <a:spcPct val="50000"/>
              </a:spcBef>
            </a:pPr>
            <a:r>
              <a:rPr lang="en-US" sz="2800" b="1">
                <a:solidFill>
                  <a:srgbClr val="FF0000"/>
                </a:solidFill>
                <a:latin typeface="Times New Roman" panose="02020603050405020304" pitchFamily="18" charset="0"/>
                <a:cs typeface="Times New Roman" panose="02020603050405020304" pitchFamily="18" charset="0"/>
              </a:rPr>
              <a:t>II. SỐ HẠNG TỔNG QUÁT</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18" name="Rectangle: Rounded Corners 1">
            <a:extLst>
              <a:ext uri="{FF2B5EF4-FFF2-40B4-BE49-F238E27FC236}">
                <a16:creationId xmlns:a16="http://schemas.microsoft.com/office/drawing/2014/main" id="{168F24FE-C540-4F1C-B3FE-691227DFA69C}"/>
              </a:ext>
            </a:extLst>
          </p:cNvPr>
          <p:cNvSpPr/>
          <p:nvPr/>
        </p:nvSpPr>
        <p:spPr>
          <a:xfrm>
            <a:off x="27158" y="35963"/>
            <a:ext cx="4798337" cy="771416"/>
          </a:xfrm>
          <a:prstGeom prst="roundRect">
            <a:avLst/>
          </a:prstGeom>
          <a:solidFill>
            <a:srgbClr val="FFFF00"/>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3200" b="1">
                <a:solidFill>
                  <a:srgbClr val="FF0000"/>
                </a:solidFill>
                <a:latin typeface="Times New Roman" panose="02020603050405020304" pitchFamily="18" charset="0"/>
                <a:cs typeface="Times New Roman" panose="02020603050405020304" pitchFamily="18" charset="0"/>
              </a:rPr>
              <a:t>CỦNG CỐ KIẾN THỨC</a:t>
            </a:r>
            <a:endParaRPr lang="en-US" sz="3200" b="1" dirty="0">
              <a:solidFill>
                <a:srgbClr val="FF0000"/>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19" name="Rounded Rectangle 6">
                <a:extLst>
                  <a:ext uri="{FF2B5EF4-FFF2-40B4-BE49-F238E27FC236}">
                    <a16:creationId xmlns:a16="http://schemas.microsoft.com/office/drawing/2014/main" id="{1A6722AC-6F29-4876-92DD-9400DF5E74C7}"/>
                  </a:ext>
                </a:extLst>
              </p:cNvPr>
              <p:cNvSpPr/>
              <p:nvPr/>
            </p:nvSpPr>
            <p:spPr>
              <a:xfrm>
                <a:off x="4654930" y="1694206"/>
                <a:ext cx="7268457" cy="1107864"/>
              </a:xfrm>
              <a:prstGeom prst="roundRect">
                <a:avLst/>
              </a:prstGeom>
              <a:solidFill>
                <a:schemeClr val="accent4">
                  <a:lumMod val="40000"/>
                  <a:lumOff val="60000"/>
                </a:schemeClr>
              </a:solidFill>
              <a:ln>
                <a:solidFill>
                  <a:schemeClr val="tx2">
                    <a:lumMod val="60000"/>
                    <a:lumOff val="4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defRPr/>
                </a:pPr>
                <a14:m>
                  <m:oMath xmlns:m="http://schemas.openxmlformats.org/officeDocument/2006/math">
                    <m:sSub>
                      <m:sSubPr>
                        <m:ctrlPr>
                          <a:rPr lang="en-US" sz="3200" b="1" i="1" kern="0" smtClean="0">
                            <a:solidFill>
                              <a:srgbClr val="FF0000"/>
                            </a:solidFill>
                            <a:latin typeface="Cambria Math" panose="02040503050406030204" pitchFamily="18" charset="0"/>
                          </a:rPr>
                        </m:ctrlPr>
                      </m:sSubPr>
                      <m:e>
                        <m:r>
                          <a:rPr lang="en-US" sz="3200" b="1" i="1" kern="0">
                            <a:solidFill>
                              <a:srgbClr val="FF0000"/>
                            </a:solidFill>
                            <a:latin typeface="Cambria Math" panose="02040503050406030204" pitchFamily="18" charset="0"/>
                          </a:rPr>
                          <m:t>𝒖</m:t>
                        </m:r>
                      </m:e>
                      <m:sub>
                        <m:r>
                          <a:rPr lang="en-US" sz="3200" b="1" i="1" kern="0">
                            <a:solidFill>
                              <a:srgbClr val="FF0000"/>
                            </a:solidFill>
                            <a:latin typeface="Cambria Math" panose="02040503050406030204" pitchFamily="18" charset="0"/>
                          </a:rPr>
                          <m:t>𝒏</m:t>
                        </m:r>
                        <m:r>
                          <a:rPr lang="en-US" sz="3200" b="1" i="1" kern="0">
                            <a:solidFill>
                              <a:srgbClr val="FF0000"/>
                            </a:solidFill>
                            <a:latin typeface="Cambria Math" panose="02040503050406030204" pitchFamily="18" charset="0"/>
                          </a:rPr>
                          <m:t>+</m:t>
                        </m:r>
                        <m:r>
                          <a:rPr lang="en-US" sz="3200" b="1" i="1" kern="0">
                            <a:solidFill>
                              <a:srgbClr val="FF0000"/>
                            </a:solidFill>
                            <a:latin typeface="Cambria Math" panose="02040503050406030204" pitchFamily="18" charset="0"/>
                          </a:rPr>
                          <m:t>𝟏</m:t>
                        </m:r>
                      </m:sub>
                    </m:sSub>
                    <m:r>
                      <a:rPr lang="en-US" sz="3200" b="1" i="1" kern="0" smtClean="0">
                        <a:solidFill>
                          <a:srgbClr val="FF0000"/>
                        </a:solidFill>
                        <a:latin typeface="Cambria Math" panose="02040503050406030204" pitchFamily="18" charset="0"/>
                      </a:rPr>
                      <m:t>=</m:t>
                    </m:r>
                    <m:sSub>
                      <m:sSubPr>
                        <m:ctrlPr>
                          <a:rPr lang="en-US" sz="3200" b="1" i="1" kern="0">
                            <a:solidFill>
                              <a:srgbClr val="FF0000"/>
                            </a:solidFill>
                            <a:latin typeface="Cambria Math" panose="02040503050406030204" pitchFamily="18" charset="0"/>
                          </a:rPr>
                        </m:ctrlPr>
                      </m:sSubPr>
                      <m:e>
                        <m:r>
                          <a:rPr lang="en-US" sz="3200" b="1" i="1" kern="0">
                            <a:solidFill>
                              <a:srgbClr val="FF0000"/>
                            </a:solidFill>
                            <a:latin typeface="Cambria Math" panose="02040503050406030204" pitchFamily="18" charset="0"/>
                          </a:rPr>
                          <m:t>𝒖</m:t>
                        </m:r>
                      </m:e>
                      <m:sub>
                        <m:r>
                          <a:rPr lang="en-US" sz="3200" b="1" i="1" kern="0">
                            <a:solidFill>
                              <a:srgbClr val="FF0000"/>
                            </a:solidFill>
                            <a:latin typeface="Cambria Math" panose="02040503050406030204" pitchFamily="18" charset="0"/>
                          </a:rPr>
                          <m:t>𝒏</m:t>
                        </m:r>
                      </m:sub>
                    </m:sSub>
                    <m:r>
                      <a:rPr lang="en-US" sz="3200" b="1" i="1" kern="0" smtClean="0">
                        <a:solidFill>
                          <a:srgbClr val="FF0000"/>
                        </a:solidFill>
                        <a:latin typeface="Cambria Math" panose="02040503050406030204" pitchFamily="18" charset="0"/>
                      </a:rPr>
                      <m:t>+</m:t>
                    </m:r>
                    <m:r>
                      <a:rPr lang="en-US" sz="3200" b="1" i="1" kern="0">
                        <a:solidFill>
                          <a:srgbClr val="FF0000"/>
                        </a:solidFill>
                        <a:latin typeface="Cambria Math" panose="02040503050406030204" pitchFamily="18" charset="0"/>
                      </a:rPr>
                      <m:t>𝒅</m:t>
                    </m:r>
                    <m:r>
                      <a:rPr lang="en-US" sz="3200" b="1" i="1" kern="0">
                        <a:solidFill>
                          <a:srgbClr val="FF0000"/>
                        </a:solidFill>
                        <a:latin typeface="Cambria Math" panose="02040503050406030204" pitchFamily="18" charset="0"/>
                      </a:rPr>
                      <m:t> </m:t>
                    </m:r>
                    <m:r>
                      <a:rPr lang="en-US" sz="3200" kern="0" smtClean="0">
                        <a:solidFill>
                          <a:srgbClr val="FF0000"/>
                        </a:solidFill>
                        <a:latin typeface="Cambria Math" panose="02040503050406030204" pitchFamily="18" charset="0"/>
                      </a:rPr>
                      <m:t>   </m:t>
                    </m:r>
                    <m:r>
                      <m:rPr>
                        <m:sty m:val="p"/>
                      </m:rPr>
                      <a:rPr lang="en-US" sz="3200" kern="0">
                        <a:solidFill>
                          <a:srgbClr val="FF0000"/>
                        </a:solidFill>
                        <a:latin typeface="Cambria Math" panose="02040503050406030204" pitchFamily="18" charset="0"/>
                      </a:rPr>
                      <m:t>v</m:t>
                    </m:r>
                    <m:r>
                      <a:rPr lang="en-US" sz="3200" kern="0">
                        <a:solidFill>
                          <a:srgbClr val="FF0000"/>
                        </a:solidFill>
                        <a:latin typeface="Cambria Math" panose="02040503050406030204" pitchFamily="18" charset="0"/>
                      </a:rPr>
                      <m:t>ớ</m:t>
                    </m:r>
                    <m:r>
                      <m:rPr>
                        <m:sty m:val="p"/>
                      </m:rPr>
                      <a:rPr lang="en-US" sz="3200" kern="0">
                        <a:solidFill>
                          <a:srgbClr val="FF0000"/>
                        </a:solidFill>
                        <a:latin typeface="Cambria Math" panose="02040503050406030204" pitchFamily="18" charset="0"/>
                      </a:rPr>
                      <m:t>i</m:t>
                    </m:r>
                    <m:r>
                      <a:rPr lang="en-US" sz="3200" i="1" kern="0">
                        <a:solidFill>
                          <a:srgbClr val="FF0000"/>
                        </a:solidFill>
                        <a:latin typeface="Cambria Math" panose="02040503050406030204" pitchFamily="18" charset="0"/>
                      </a:rPr>
                      <m:t> </m:t>
                    </m:r>
                    <m:r>
                      <a:rPr lang="en-US" sz="3200" i="1" kern="0">
                        <a:solidFill>
                          <a:srgbClr val="FF0000"/>
                        </a:solidFill>
                        <a:latin typeface="Cambria Math" panose="02040503050406030204" pitchFamily="18" charset="0"/>
                      </a:rPr>
                      <m:t>𝑛</m:t>
                    </m:r>
                    <m:r>
                      <a:rPr lang="en-US" sz="3200" i="1" kern="0">
                        <a:solidFill>
                          <a:srgbClr val="FF0000"/>
                        </a:solidFill>
                        <a:latin typeface="Cambria Math" panose="02040503050406030204" pitchFamily="18" charset="0"/>
                      </a:rPr>
                      <m:t>∈</m:t>
                    </m:r>
                    <m:sSup>
                      <m:sSupPr>
                        <m:ctrlPr>
                          <a:rPr lang="en-US" sz="3200" i="1" kern="0">
                            <a:solidFill>
                              <a:srgbClr val="FF0000"/>
                            </a:solidFill>
                            <a:latin typeface="Cambria Math" panose="02040503050406030204" pitchFamily="18" charset="0"/>
                          </a:rPr>
                        </m:ctrlPr>
                      </m:sSupPr>
                      <m:e>
                        <m:r>
                          <a:rPr lang="en-US" sz="3200" i="1" kern="0">
                            <a:solidFill>
                              <a:srgbClr val="FF0000"/>
                            </a:solidFill>
                            <a:latin typeface="Cambria Math" panose="02040503050406030204" pitchFamily="18" charset="0"/>
                          </a:rPr>
                          <m:t>𝑁</m:t>
                        </m:r>
                      </m:e>
                      <m:sup>
                        <m:r>
                          <a:rPr lang="en-US" sz="3200" i="1" kern="0">
                            <a:solidFill>
                              <a:srgbClr val="FF0000"/>
                            </a:solidFill>
                            <a:latin typeface="Cambria Math" panose="02040503050406030204" pitchFamily="18" charset="0"/>
                          </a:rPr>
                          <m:t>∗</m:t>
                        </m:r>
                      </m:sup>
                    </m:sSup>
                  </m:oMath>
                </a14:m>
                <a:r>
                  <a:rPr lang="en-US" sz="3200" kern="0" dirty="0">
                    <a:solidFill>
                      <a:srgbClr val="FF0000"/>
                    </a:solidFill>
                    <a:latin typeface="Times New Roman" panose="02020603050405020304" pitchFamily="18" charset="0"/>
                    <a:cs typeface="Times New Roman" panose="02020603050405020304" pitchFamily="18" charset="0"/>
                  </a:rPr>
                  <a:t>   </a:t>
                </a:r>
                <a:r>
                  <a:rPr lang="en-US" sz="3200" kern="0" dirty="0">
                    <a:solidFill>
                      <a:prstClr val="black"/>
                    </a:solidFill>
                    <a:latin typeface="Times New Roman" panose="02020603050405020304" pitchFamily="18" charset="0"/>
                    <a:cs typeface="Times New Roman" panose="02020603050405020304" pitchFamily="18" charset="0"/>
                  </a:rPr>
                  <a:t>(</a:t>
                </a:r>
                <a:r>
                  <a:rPr lang="en-US" sz="3200" kern="0">
                    <a:solidFill>
                      <a:prstClr val="black"/>
                    </a:solidFill>
                    <a:latin typeface="Times New Roman" panose="02020603050405020304" pitchFamily="18" charset="0"/>
                    <a:cs typeface="Times New Roman" panose="02020603050405020304" pitchFamily="18" charset="0"/>
                  </a:rPr>
                  <a:t>1)</a:t>
                </a:r>
              </a:p>
              <a:p>
                <a:pPr algn="ctr">
                  <a:defRPr/>
                </a:pPr>
                <a:r>
                  <a:rPr lang="en-US" sz="3200" kern="0">
                    <a:solidFill>
                      <a:prstClr val="black"/>
                    </a:solidFill>
                    <a:latin typeface="Times New Roman" panose="02020603050405020304" pitchFamily="18" charset="0"/>
                    <a:cs typeface="Times New Roman" panose="02020603050405020304" pitchFamily="18" charset="0"/>
                  </a:rPr>
                  <a:t>Với d là công sai (d là một số không đổi)</a:t>
                </a:r>
                <a:endParaRPr lang="en-US" sz="3200" kern="0" dirty="0">
                  <a:solidFill>
                    <a:prstClr val="black"/>
                  </a:solidFill>
                  <a:latin typeface="Times New Roman" panose="02020603050405020304" pitchFamily="18" charset="0"/>
                  <a:cs typeface="Times New Roman" panose="02020603050405020304" pitchFamily="18" charset="0"/>
                </a:endParaRPr>
              </a:p>
            </p:txBody>
          </p:sp>
        </mc:Choice>
        <mc:Fallback xmlns="">
          <p:sp>
            <p:nvSpPr>
              <p:cNvPr id="19" name="Rounded Rectangle 6">
                <a:extLst>
                  <a:ext uri="{FF2B5EF4-FFF2-40B4-BE49-F238E27FC236}">
                    <a16:creationId xmlns:a16="http://schemas.microsoft.com/office/drawing/2014/main" id="{1A6722AC-6F29-4876-92DD-9400DF5E74C7}"/>
                  </a:ext>
                </a:extLst>
              </p:cNvPr>
              <p:cNvSpPr>
                <a:spLocks noRot="1" noChangeAspect="1" noMove="1" noResize="1" noEditPoints="1" noAdjustHandles="1" noChangeArrowheads="1" noChangeShapeType="1" noTextEdit="1"/>
              </p:cNvSpPr>
              <p:nvPr/>
            </p:nvSpPr>
            <p:spPr>
              <a:xfrm>
                <a:off x="4654930" y="1694206"/>
                <a:ext cx="7268457" cy="1107864"/>
              </a:xfrm>
              <a:prstGeom prst="roundRect">
                <a:avLst/>
              </a:prstGeom>
              <a:blipFill>
                <a:blip r:embed="rId5"/>
                <a:stretch>
                  <a:fillRect t="-5435" b="-14674"/>
                </a:stretch>
              </a:blipFill>
              <a:ln>
                <a:solidFill>
                  <a:schemeClr val="tx2">
                    <a:lumMod val="60000"/>
                    <a:lumOff val="40000"/>
                  </a:schemeClr>
                </a:solid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0" name="Rounded Rectangle 7">
                <a:extLst>
                  <a:ext uri="{FF2B5EF4-FFF2-40B4-BE49-F238E27FC236}">
                    <a16:creationId xmlns:a16="http://schemas.microsoft.com/office/drawing/2014/main" id="{14C1B5BE-89F5-4663-8448-A7471A980846}"/>
                  </a:ext>
                </a:extLst>
              </p:cNvPr>
              <p:cNvSpPr/>
              <p:nvPr/>
            </p:nvSpPr>
            <p:spPr>
              <a:xfrm>
                <a:off x="5168423" y="5497770"/>
                <a:ext cx="6933598" cy="812800"/>
              </a:xfrm>
              <a:prstGeom prst="roundRect">
                <a:avLst/>
              </a:prstGeom>
              <a:solidFill>
                <a:schemeClr val="accent1">
                  <a:lumMod val="20000"/>
                  <a:lumOff val="80000"/>
                </a:schemeClr>
              </a:solidFill>
              <a:ln>
                <a:solidFill>
                  <a:schemeClr val="tx2">
                    <a:lumMod val="60000"/>
                    <a:lumOff val="4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defRPr/>
                </a:pPr>
                <a14:m>
                  <m:oMath xmlns:m="http://schemas.openxmlformats.org/officeDocument/2006/math">
                    <m:sSub>
                      <m:sSubPr>
                        <m:ctrlPr>
                          <a:rPr lang="en-US" sz="3200" b="1" i="1">
                            <a:solidFill>
                              <a:srgbClr val="FF0000"/>
                            </a:solidFill>
                            <a:latin typeface="Cambria Math" panose="02040503050406030204" pitchFamily="18" charset="0"/>
                          </a:rPr>
                        </m:ctrlPr>
                      </m:sSubPr>
                      <m:e>
                        <m:r>
                          <a:rPr lang="en-US" sz="3200" b="1" i="1">
                            <a:solidFill>
                              <a:srgbClr val="FF0000"/>
                            </a:solidFill>
                            <a:latin typeface="Cambria Math" panose="02040503050406030204" pitchFamily="18" charset="0"/>
                          </a:rPr>
                          <m:t>𝒖</m:t>
                        </m:r>
                      </m:e>
                      <m:sub>
                        <m:r>
                          <a:rPr lang="en-US" sz="3200" b="1" i="1">
                            <a:solidFill>
                              <a:srgbClr val="FF0000"/>
                            </a:solidFill>
                            <a:latin typeface="Cambria Math" panose="02040503050406030204" pitchFamily="18" charset="0"/>
                          </a:rPr>
                          <m:t>𝒏</m:t>
                        </m:r>
                      </m:sub>
                    </m:sSub>
                    <m:r>
                      <a:rPr lang="en-US" sz="3200" b="1" i="1">
                        <a:solidFill>
                          <a:srgbClr val="FF0000"/>
                        </a:solidFill>
                        <a:latin typeface="Cambria Math" panose="02040503050406030204" pitchFamily="18" charset="0"/>
                      </a:rPr>
                      <m:t>=</m:t>
                    </m:r>
                    <m:sSub>
                      <m:sSubPr>
                        <m:ctrlPr>
                          <a:rPr lang="en-US" sz="3200" b="1" i="1">
                            <a:solidFill>
                              <a:srgbClr val="FF0000"/>
                            </a:solidFill>
                            <a:latin typeface="Cambria Math" panose="02040503050406030204" pitchFamily="18" charset="0"/>
                          </a:rPr>
                        </m:ctrlPr>
                      </m:sSubPr>
                      <m:e>
                        <m:r>
                          <a:rPr lang="en-US" sz="3200" b="1" i="1">
                            <a:solidFill>
                              <a:srgbClr val="FF0000"/>
                            </a:solidFill>
                            <a:latin typeface="Cambria Math" panose="02040503050406030204" pitchFamily="18" charset="0"/>
                          </a:rPr>
                          <m:t>𝒖</m:t>
                        </m:r>
                      </m:e>
                      <m:sub>
                        <m:r>
                          <a:rPr lang="en-US" sz="3200" b="1" i="1">
                            <a:solidFill>
                              <a:srgbClr val="FF0000"/>
                            </a:solidFill>
                            <a:latin typeface="Cambria Math" panose="02040503050406030204" pitchFamily="18" charset="0"/>
                          </a:rPr>
                          <m:t>𝟏</m:t>
                        </m:r>
                      </m:sub>
                    </m:sSub>
                    <m:r>
                      <a:rPr lang="en-US" sz="3200" b="1" i="1">
                        <a:solidFill>
                          <a:srgbClr val="FF0000"/>
                        </a:solidFill>
                        <a:latin typeface="Cambria Math" panose="02040503050406030204" pitchFamily="18" charset="0"/>
                      </a:rPr>
                      <m:t>+</m:t>
                    </m:r>
                    <m:d>
                      <m:dPr>
                        <m:ctrlPr>
                          <a:rPr lang="en-US" sz="3200" b="1" i="1">
                            <a:solidFill>
                              <a:srgbClr val="FF0000"/>
                            </a:solidFill>
                            <a:latin typeface="Cambria Math" panose="02040503050406030204" pitchFamily="18" charset="0"/>
                          </a:rPr>
                        </m:ctrlPr>
                      </m:dPr>
                      <m:e>
                        <m:r>
                          <a:rPr lang="en-US" sz="3200" b="1" i="1">
                            <a:solidFill>
                              <a:srgbClr val="FF0000"/>
                            </a:solidFill>
                            <a:latin typeface="Cambria Math" panose="02040503050406030204" pitchFamily="18" charset="0"/>
                          </a:rPr>
                          <m:t>𝒏</m:t>
                        </m:r>
                        <m:r>
                          <a:rPr lang="en-US" sz="3200" b="1" i="1">
                            <a:solidFill>
                              <a:srgbClr val="FF0000"/>
                            </a:solidFill>
                            <a:latin typeface="Cambria Math" panose="02040503050406030204" pitchFamily="18" charset="0"/>
                          </a:rPr>
                          <m:t>−</m:t>
                        </m:r>
                        <m:r>
                          <a:rPr lang="en-US" sz="3200" b="1" i="1">
                            <a:solidFill>
                              <a:srgbClr val="FF0000"/>
                            </a:solidFill>
                            <a:latin typeface="Cambria Math" panose="02040503050406030204" pitchFamily="18" charset="0"/>
                          </a:rPr>
                          <m:t>𝟏</m:t>
                        </m:r>
                      </m:e>
                    </m:d>
                    <m:r>
                      <a:rPr lang="en-US" sz="3200" b="1" i="1">
                        <a:solidFill>
                          <a:srgbClr val="FF0000"/>
                        </a:solidFill>
                        <a:latin typeface="Cambria Math" panose="02040503050406030204" pitchFamily="18" charset="0"/>
                      </a:rPr>
                      <m:t>𝒅</m:t>
                    </m:r>
                    <m:r>
                      <a:rPr lang="en-US" sz="3200" b="1" i="1">
                        <a:solidFill>
                          <a:srgbClr val="FF0000"/>
                        </a:solidFill>
                        <a:latin typeface="Cambria Math" panose="02040503050406030204" pitchFamily="18" charset="0"/>
                      </a:rPr>
                      <m:t>   </m:t>
                    </m:r>
                    <m:r>
                      <a:rPr lang="en-US" sz="3200" b="1" i="1">
                        <a:solidFill>
                          <a:srgbClr val="FF0000"/>
                        </a:solidFill>
                        <a:latin typeface="Cambria Math" panose="02040503050406030204" pitchFamily="18" charset="0"/>
                      </a:rPr>
                      <m:t>𝒗</m:t>
                    </m:r>
                    <m:r>
                      <a:rPr lang="en-US" sz="3200" b="1" i="1">
                        <a:solidFill>
                          <a:srgbClr val="FF0000"/>
                        </a:solidFill>
                        <a:latin typeface="Cambria Math" panose="02040503050406030204" pitchFamily="18" charset="0"/>
                      </a:rPr>
                      <m:t>ớ</m:t>
                    </m:r>
                    <m:r>
                      <a:rPr lang="en-US" sz="3200" b="1" i="1">
                        <a:solidFill>
                          <a:srgbClr val="FF0000"/>
                        </a:solidFill>
                        <a:latin typeface="Cambria Math" panose="02040503050406030204" pitchFamily="18" charset="0"/>
                      </a:rPr>
                      <m:t>𝒊</m:t>
                    </m:r>
                    <m:r>
                      <a:rPr lang="en-US" sz="3200" b="1" i="1">
                        <a:solidFill>
                          <a:srgbClr val="FF0000"/>
                        </a:solidFill>
                        <a:latin typeface="Cambria Math" panose="02040503050406030204" pitchFamily="18" charset="0"/>
                      </a:rPr>
                      <m:t> </m:t>
                    </m:r>
                    <m:r>
                      <a:rPr lang="en-US" sz="3200" b="1" i="1">
                        <a:solidFill>
                          <a:srgbClr val="FF0000"/>
                        </a:solidFill>
                        <a:latin typeface="Cambria Math" panose="02040503050406030204" pitchFamily="18" charset="0"/>
                      </a:rPr>
                      <m:t>𝒏</m:t>
                    </m:r>
                    <m:r>
                      <a:rPr lang="en-US" sz="3200" b="1" i="1">
                        <a:solidFill>
                          <a:srgbClr val="FF0000"/>
                        </a:solidFill>
                        <a:latin typeface="Cambria Math" panose="02040503050406030204" pitchFamily="18" charset="0"/>
                        <a:ea typeface="Cambria Math" panose="02040503050406030204" pitchFamily="18" charset="0"/>
                      </a:rPr>
                      <m:t>≥</m:t>
                    </m:r>
                    <m:r>
                      <a:rPr lang="en-US" sz="3200" b="1" i="1">
                        <a:solidFill>
                          <a:srgbClr val="FF0000"/>
                        </a:solidFill>
                        <a:latin typeface="Cambria Math" panose="02040503050406030204" pitchFamily="18" charset="0"/>
                        <a:ea typeface="Cambria Math" panose="02040503050406030204" pitchFamily="18" charset="0"/>
                      </a:rPr>
                      <m:t>𝟐</m:t>
                    </m:r>
                  </m:oMath>
                </a14:m>
                <a:r>
                  <a:rPr lang="en-US" sz="3200" kern="0" dirty="0">
                    <a:solidFill>
                      <a:prstClr val="black"/>
                    </a:solidFill>
                    <a:latin typeface="Times New Roman" panose="02020603050405020304" pitchFamily="18" charset="0"/>
                    <a:cs typeface="Times New Roman" panose="02020603050405020304" pitchFamily="18" charset="0"/>
                  </a:rPr>
                  <a:t>     (2)</a:t>
                </a:r>
              </a:p>
            </p:txBody>
          </p:sp>
        </mc:Choice>
        <mc:Fallback xmlns="">
          <p:sp>
            <p:nvSpPr>
              <p:cNvPr id="20" name="Rounded Rectangle 7">
                <a:extLst>
                  <a:ext uri="{FF2B5EF4-FFF2-40B4-BE49-F238E27FC236}">
                    <a16:creationId xmlns:a16="http://schemas.microsoft.com/office/drawing/2014/main" id="{14C1B5BE-89F5-4663-8448-A7471A980846}"/>
                  </a:ext>
                </a:extLst>
              </p:cNvPr>
              <p:cNvSpPr>
                <a:spLocks noRot="1" noChangeAspect="1" noMove="1" noResize="1" noEditPoints="1" noAdjustHandles="1" noChangeArrowheads="1" noChangeShapeType="1" noTextEdit="1"/>
              </p:cNvSpPr>
              <p:nvPr/>
            </p:nvSpPr>
            <p:spPr>
              <a:xfrm>
                <a:off x="5168423" y="5497770"/>
                <a:ext cx="6933598" cy="812800"/>
              </a:xfrm>
              <a:prstGeom prst="roundRect">
                <a:avLst/>
              </a:prstGeom>
              <a:blipFill>
                <a:blip r:embed="rId6"/>
                <a:stretch>
                  <a:fillRect r="-615" b="-8889"/>
                </a:stretch>
              </a:blipFill>
              <a:ln>
                <a:solidFill>
                  <a:schemeClr val="tx2">
                    <a:lumMod val="60000"/>
                    <a:lumOff val="40000"/>
                  </a:schemeClr>
                </a:solidFill>
              </a:ln>
            </p:spPr>
            <p:txBody>
              <a:bodyPr/>
              <a:lstStyle/>
              <a:p>
                <a:r>
                  <a:rPr lang="en-US">
                    <a:noFill/>
                  </a:rPr>
                  <a:t> </a:t>
                </a:r>
              </a:p>
            </p:txBody>
          </p:sp>
        </mc:Fallback>
      </mc:AlternateContent>
    </p:spTree>
    <p:extLst>
      <p:ext uri="{BB962C8B-B14F-4D97-AF65-F5344CB8AC3E}">
        <p14:creationId xmlns:p14="http://schemas.microsoft.com/office/powerpoint/2010/main" val="63819576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22" presetClass="entr" presetSubtype="1"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up)">
                                      <p:cBhvr>
                                        <p:cTn id="7" dur="500"/>
                                        <p:tgtEl>
                                          <p:spTgt spid="18"/>
                                        </p:tgtEl>
                                      </p:cBhvr>
                                    </p:animEffect>
                                  </p:childTnLst>
                                </p:cTn>
                              </p:par>
                            </p:childTnLst>
                          </p:cTn>
                        </p:par>
                        <p:par>
                          <p:cTn id="8" fill="hold">
                            <p:stCondLst>
                              <p:cond delay="1000"/>
                            </p:stCondLst>
                            <p:childTnLst>
                              <p:par>
                                <p:cTn id="9" presetID="21" presetClass="entr" presetSubtype="8" fill="hold" nodeType="afterEffect">
                                  <p:stCondLst>
                                    <p:cond delay="0"/>
                                  </p:stCondLst>
                                  <p:childTnLst>
                                    <p:set>
                                      <p:cBhvr>
                                        <p:cTn id="10" dur="1" fill="hold">
                                          <p:stCondLst>
                                            <p:cond delay="0"/>
                                          </p:stCondLst>
                                        </p:cTn>
                                        <p:tgtEl>
                                          <p:spTgt spid="9235"/>
                                        </p:tgtEl>
                                        <p:attrNameLst>
                                          <p:attrName>style.visibility</p:attrName>
                                        </p:attrNameLst>
                                      </p:cBhvr>
                                      <p:to>
                                        <p:strVal val="visible"/>
                                      </p:to>
                                    </p:set>
                                    <p:animEffect transition="in" filter="wheel(8)">
                                      <p:cBhvr>
                                        <p:cTn id="11" dur="750"/>
                                        <p:tgtEl>
                                          <p:spTgt spid="9235"/>
                                        </p:tgtEl>
                                      </p:cBhvr>
                                    </p:animEffect>
                                  </p:childTnLst>
                                </p:cTn>
                              </p:par>
                            </p:childTnLst>
                          </p:cTn>
                        </p:par>
                        <p:par>
                          <p:cTn id="12" fill="hold">
                            <p:stCondLst>
                              <p:cond delay="1750"/>
                            </p:stCondLst>
                            <p:childTnLst>
                              <p:par>
                                <p:cTn id="13" presetID="22" presetClass="entr" presetSubtype="1" fill="hold" grpId="0" nodeType="afterEffect">
                                  <p:stCondLst>
                                    <p:cond delay="0"/>
                                  </p:stCondLst>
                                  <p:childTnLst>
                                    <p:set>
                                      <p:cBhvr>
                                        <p:cTn id="14" dur="1" fill="hold">
                                          <p:stCondLst>
                                            <p:cond delay="0"/>
                                          </p:stCondLst>
                                        </p:cTn>
                                        <p:tgtEl>
                                          <p:spTgt spid="9239"/>
                                        </p:tgtEl>
                                        <p:attrNameLst>
                                          <p:attrName>style.visibility</p:attrName>
                                        </p:attrNameLst>
                                      </p:cBhvr>
                                      <p:to>
                                        <p:strVal val="visible"/>
                                      </p:to>
                                    </p:set>
                                    <p:animEffect transition="in" filter="wipe(up)">
                                      <p:cBhvr>
                                        <p:cTn id="15" dur="500"/>
                                        <p:tgtEl>
                                          <p:spTgt spid="9239"/>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9222"/>
                                        </p:tgtEl>
                                        <p:attrNameLst>
                                          <p:attrName>style.visibility</p:attrName>
                                        </p:attrNameLst>
                                      </p:cBhvr>
                                      <p:to>
                                        <p:strVal val="visible"/>
                                      </p:to>
                                    </p:set>
                                    <p:animEffect transition="in" filter="wipe(left)">
                                      <p:cBhvr>
                                        <p:cTn id="20" dur="500"/>
                                        <p:tgtEl>
                                          <p:spTgt spid="9222"/>
                                        </p:tgtEl>
                                      </p:cBhvr>
                                    </p:animEffect>
                                  </p:childTnLst>
                                </p:cTn>
                              </p:par>
                            </p:childTnLst>
                          </p:cTn>
                        </p:par>
                        <p:par>
                          <p:cTn id="21" fill="hold">
                            <p:stCondLst>
                              <p:cond delay="500"/>
                            </p:stCondLst>
                            <p:childTnLst>
                              <p:par>
                                <p:cTn id="22" presetID="16" presetClass="entr" presetSubtype="42" fill="hold" grpId="0" nodeType="afterEffect">
                                  <p:stCondLst>
                                    <p:cond delay="0"/>
                                  </p:stCondLst>
                                  <p:childTnLst>
                                    <p:set>
                                      <p:cBhvr>
                                        <p:cTn id="23" dur="1" fill="hold">
                                          <p:stCondLst>
                                            <p:cond delay="0"/>
                                          </p:stCondLst>
                                        </p:cTn>
                                        <p:tgtEl>
                                          <p:spTgt spid="9229"/>
                                        </p:tgtEl>
                                        <p:attrNameLst>
                                          <p:attrName>style.visibility</p:attrName>
                                        </p:attrNameLst>
                                      </p:cBhvr>
                                      <p:to>
                                        <p:strVal val="visible"/>
                                      </p:to>
                                    </p:set>
                                    <p:animEffect transition="in" filter="barn(outHorizontal)">
                                      <p:cBhvr>
                                        <p:cTn id="24" dur="500"/>
                                        <p:tgtEl>
                                          <p:spTgt spid="9229"/>
                                        </p:tgtEl>
                                      </p:cBhvr>
                                    </p:animEffect>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9240"/>
                                        </p:tgtEl>
                                        <p:attrNameLst>
                                          <p:attrName>style.visibility</p:attrName>
                                        </p:attrNameLst>
                                      </p:cBhvr>
                                      <p:to>
                                        <p:strVal val="visible"/>
                                      </p:to>
                                    </p:set>
                                    <p:animEffect transition="in" filter="wipe(up)">
                                      <p:cBhvr>
                                        <p:cTn id="28" dur="500"/>
                                        <p:tgtEl>
                                          <p:spTgt spid="9240"/>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9220"/>
                                        </p:tgtEl>
                                        <p:attrNameLst>
                                          <p:attrName>style.visibility</p:attrName>
                                        </p:attrNameLst>
                                      </p:cBhvr>
                                      <p:to>
                                        <p:strVal val="visible"/>
                                      </p:to>
                                    </p:set>
                                    <p:animEffect transition="in" filter="wipe(left)">
                                      <p:cBhvr>
                                        <p:cTn id="33" dur="500"/>
                                        <p:tgtEl>
                                          <p:spTgt spid="9220"/>
                                        </p:tgtEl>
                                      </p:cBhvr>
                                    </p:animEffect>
                                  </p:childTnLst>
                                </p:cTn>
                              </p:par>
                            </p:childTnLst>
                          </p:cTn>
                        </p:par>
                        <p:par>
                          <p:cTn id="34" fill="hold">
                            <p:stCondLst>
                              <p:cond delay="500"/>
                            </p:stCondLst>
                            <p:childTnLst>
                              <p:par>
                                <p:cTn id="35" presetID="16" presetClass="entr" presetSubtype="42" fill="hold" grpId="0" nodeType="afterEffect">
                                  <p:stCondLst>
                                    <p:cond delay="0"/>
                                  </p:stCondLst>
                                  <p:childTnLst>
                                    <p:set>
                                      <p:cBhvr>
                                        <p:cTn id="36" dur="1" fill="hold">
                                          <p:stCondLst>
                                            <p:cond delay="0"/>
                                          </p:stCondLst>
                                        </p:cTn>
                                        <p:tgtEl>
                                          <p:spTgt spid="9233"/>
                                        </p:tgtEl>
                                        <p:attrNameLst>
                                          <p:attrName>style.visibility</p:attrName>
                                        </p:attrNameLst>
                                      </p:cBhvr>
                                      <p:to>
                                        <p:strVal val="visible"/>
                                      </p:to>
                                    </p:set>
                                    <p:animEffect transition="in" filter="barn(outHorizontal)">
                                      <p:cBhvr>
                                        <p:cTn id="37" dur="500"/>
                                        <p:tgtEl>
                                          <p:spTgt spid="9233"/>
                                        </p:tgtEl>
                                      </p:cBhvr>
                                    </p:animEffect>
                                  </p:childTnLst>
                                </p:cTn>
                              </p:par>
                            </p:childTnLst>
                          </p:cTn>
                        </p:par>
                        <p:par>
                          <p:cTn id="38" fill="hold">
                            <p:stCondLst>
                              <p:cond delay="1000"/>
                            </p:stCondLst>
                            <p:childTnLst>
                              <p:par>
                                <p:cTn id="39" presetID="22" presetClass="entr" presetSubtype="1" fill="hold" grpId="0" nodeType="afterEffect">
                                  <p:stCondLst>
                                    <p:cond delay="0"/>
                                  </p:stCondLst>
                                  <p:childTnLst>
                                    <p:set>
                                      <p:cBhvr>
                                        <p:cTn id="40" dur="1" fill="hold">
                                          <p:stCondLst>
                                            <p:cond delay="0"/>
                                          </p:stCondLst>
                                        </p:cTn>
                                        <p:tgtEl>
                                          <p:spTgt spid="9242"/>
                                        </p:tgtEl>
                                        <p:attrNameLst>
                                          <p:attrName>style.visibility</p:attrName>
                                        </p:attrNameLst>
                                      </p:cBhvr>
                                      <p:to>
                                        <p:strVal val="visible"/>
                                      </p:to>
                                    </p:set>
                                    <p:animEffect transition="in" filter="wipe(up)">
                                      <p:cBhvr>
                                        <p:cTn id="41" dur="500"/>
                                        <p:tgtEl>
                                          <p:spTgt spid="9242"/>
                                        </p:tgtEl>
                                      </p:cBhvr>
                                    </p:animEffect>
                                  </p:childTnLst>
                                </p:cTn>
                              </p:par>
                            </p:childTnLst>
                          </p:cTn>
                        </p:par>
                      </p:childTnLst>
                    </p:cTn>
                  </p:par>
                  <p:par>
                    <p:cTn id="42" fill="hold">
                      <p:stCondLst>
                        <p:cond delay="indefinite"/>
                      </p:stCondLst>
                      <p:childTnLst>
                        <p:par>
                          <p:cTn id="43" fill="hold">
                            <p:stCondLst>
                              <p:cond delay="0"/>
                            </p:stCondLst>
                            <p:childTnLst>
                              <p:par>
                                <p:cTn id="44" presetID="2" presetClass="entr" presetSubtype="8" fill="hold" grpId="0" nodeType="clickEffect">
                                  <p:stCondLst>
                                    <p:cond delay="0"/>
                                  </p:stCondLst>
                                  <p:childTnLst>
                                    <p:set>
                                      <p:cBhvr>
                                        <p:cTn id="45" dur="1" fill="hold">
                                          <p:stCondLst>
                                            <p:cond delay="0"/>
                                          </p:stCondLst>
                                        </p:cTn>
                                        <p:tgtEl>
                                          <p:spTgt spid="9228"/>
                                        </p:tgtEl>
                                        <p:attrNameLst>
                                          <p:attrName>style.visibility</p:attrName>
                                        </p:attrNameLst>
                                      </p:cBhvr>
                                      <p:to>
                                        <p:strVal val="visible"/>
                                      </p:to>
                                    </p:set>
                                    <p:anim calcmode="lin" valueType="num">
                                      <p:cBhvr additive="base">
                                        <p:cTn id="46" dur="500" fill="hold"/>
                                        <p:tgtEl>
                                          <p:spTgt spid="9228"/>
                                        </p:tgtEl>
                                        <p:attrNameLst>
                                          <p:attrName>ppt_x</p:attrName>
                                        </p:attrNameLst>
                                      </p:cBhvr>
                                      <p:tavLst>
                                        <p:tav tm="0">
                                          <p:val>
                                            <p:strVal val="0-#ppt_w/2"/>
                                          </p:val>
                                        </p:tav>
                                        <p:tav tm="100000">
                                          <p:val>
                                            <p:strVal val="#ppt_x"/>
                                          </p:val>
                                        </p:tav>
                                      </p:tavLst>
                                    </p:anim>
                                    <p:anim calcmode="lin" valueType="num">
                                      <p:cBhvr additive="base">
                                        <p:cTn id="47" dur="500" fill="hold"/>
                                        <p:tgtEl>
                                          <p:spTgt spid="9228"/>
                                        </p:tgtEl>
                                        <p:attrNameLst>
                                          <p:attrName>ppt_y</p:attrName>
                                        </p:attrNameLst>
                                      </p:cBhvr>
                                      <p:tavLst>
                                        <p:tav tm="0">
                                          <p:val>
                                            <p:strVal val="#ppt_y"/>
                                          </p:val>
                                        </p:tav>
                                        <p:tav tm="100000">
                                          <p:val>
                                            <p:strVal val="#ppt_y"/>
                                          </p:val>
                                        </p:tav>
                                      </p:tavLst>
                                    </p:anim>
                                  </p:childTnLst>
                                </p:cTn>
                              </p:par>
                            </p:childTnLst>
                          </p:cTn>
                        </p:par>
                        <p:par>
                          <p:cTn id="48" fill="hold">
                            <p:stCondLst>
                              <p:cond delay="500"/>
                            </p:stCondLst>
                            <p:childTnLst>
                              <p:par>
                                <p:cTn id="49" presetID="22" presetClass="entr" presetSubtype="2" fill="hold" grpId="0" nodeType="afterEffect">
                                  <p:stCondLst>
                                    <p:cond delay="0"/>
                                  </p:stCondLst>
                                  <p:childTnLst>
                                    <p:set>
                                      <p:cBhvr>
                                        <p:cTn id="50" dur="1" fill="hold">
                                          <p:stCondLst>
                                            <p:cond delay="0"/>
                                          </p:stCondLst>
                                        </p:cTn>
                                        <p:tgtEl>
                                          <p:spTgt spid="9227"/>
                                        </p:tgtEl>
                                        <p:attrNameLst>
                                          <p:attrName>style.visibility</p:attrName>
                                        </p:attrNameLst>
                                      </p:cBhvr>
                                      <p:to>
                                        <p:strVal val="visible"/>
                                      </p:to>
                                    </p:set>
                                    <p:animEffect transition="in" filter="wipe(right)">
                                      <p:cBhvr>
                                        <p:cTn id="51" dur="500"/>
                                        <p:tgtEl>
                                          <p:spTgt spid="9227"/>
                                        </p:tgtEl>
                                      </p:cBhvr>
                                    </p:animEffect>
                                  </p:childTnLst>
                                </p:cTn>
                              </p:par>
                            </p:childTnLst>
                          </p:cTn>
                        </p:par>
                        <p:par>
                          <p:cTn id="52" fill="hold">
                            <p:stCondLst>
                              <p:cond delay="1000"/>
                            </p:stCondLst>
                            <p:childTnLst>
                              <p:par>
                                <p:cTn id="53" presetID="22" presetClass="entr" presetSubtype="2" fill="hold" grpId="0" nodeType="afterEffect">
                                  <p:stCondLst>
                                    <p:cond delay="0"/>
                                  </p:stCondLst>
                                  <p:childTnLst>
                                    <p:set>
                                      <p:cBhvr>
                                        <p:cTn id="54" dur="1" fill="hold">
                                          <p:stCondLst>
                                            <p:cond delay="0"/>
                                          </p:stCondLst>
                                        </p:cTn>
                                        <p:tgtEl>
                                          <p:spTgt spid="9236"/>
                                        </p:tgtEl>
                                        <p:attrNameLst>
                                          <p:attrName>style.visibility</p:attrName>
                                        </p:attrNameLst>
                                      </p:cBhvr>
                                      <p:to>
                                        <p:strVal val="visible"/>
                                      </p:to>
                                    </p:set>
                                    <p:animEffect transition="in" filter="wipe(right)">
                                      <p:cBhvr>
                                        <p:cTn id="55" dur="500"/>
                                        <p:tgtEl>
                                          <p:spTgt spid="9236"/>
                                        </p:tgtEl>
                                      </p:cBhvr>
                                    </p:animEffect>
                                  </p:childTnLst>
                                </p:cTn>
                              </p:par>
                            </p:childTnLst>
                          </p:cTn>
                        </p:par>
                        <p:par>
                          <p:cTn id="56" fill="hold">
                            <p:stCondLst>
                              <p:cond delay="1500"/>
                            </p:stCondLst>
                            <p:childTnLst>
                              <p:par>
                                <p:cTn id="57" presetID="22" presetClass="entr" presetSubtype="1" fill="hold" grpId="0" nodeType="after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wipe(up)">
                                      <p:cBhvr>
                                        <p:cTn id="59" dur="500"/>
                                        <p:tgtEl>
                                          <p:spTgt spid="19"/>
                                        </p:tgtEl>
                                      </p:cBhvr>
                                    </p:animEffect>
                                  </p:childTnLst>
                                </p:cTn>
                              </p:par>
                            </p:childTnLst>
                          </p:cTn>
                        </p:par>
                      </p:childTnLst>
                    </p:cTn>
                  </p:par>
                  <p:par>
                    <p:cTn id="60" fill="hold">
                      <p:stCondLst>
                        <p:cond delay="indefinite"/>
                      </p:stCondLst>
                      <p:childTnLst>
                        <p:par>
                          <p:cTn id="61" fill="hold">
                            <p:stCondLst>
                              <p:cond delay="0"/>
                            </p:stCondLst>
                            <p:childTnLst>
                              <p:par>
                                <p:cTn id="62" presetID="2" presetClass="entr" presetSubtype="8" fill="hold" grpId="0" nodeType="clickEffect">
                                  <p:stCondLst>
                                    <p:cond delay="0"/>
                                  </p:stCondLst>
                                  <p:childTnLst>
                                    <p:set>
                                      <p:cBhvr>
                                        <p:cTn id="63" dur="1" fill="hold">
                                          <p:stCondLst>
                                            <p:cond delay="0"/>
                                          </p:stCondLst>
                                        </p:cTn>
                                        <p:tgtEl>
                                          <p:spTgt spid="9226"/>
                                        </p:tgtEl>
                                        <p:attrNameLst>
                                          <p:attrName>style.visibility</p:attrName>
                                        </p:attrNameLst>
                                      </p:cBhvr>
                                      <p:to>
                                        <p:strVal val="visible"/>
                                      </p:to>
                                    </p:set>
                                    <p:anim calcmode="lin" valueType="num">
                                      <p:cBhvr additive="base">
                                        <p:cTn id="64" dur="500" fill="hold"/>
                                        <p:tgtEl>
                                          <p:spTgt spid="9226"/>
                                        </p:tgtEl>
                                        <p:attrNameLst>
                                          <p:attrName>ppt_x</p:attrName>
                                        </p:attrNameLst>
                                      </p:cBhvr>
                                      <p:tavLst>
                                        <p:tav tm="0">
                                          <p:val>
                                            <p:strVal val="0-#ppt_w/2"/>
                                          </p:val>
                                        </p:tav>
                                        <p:tav tm="100000">
                                          <p:val>
                                            <p:strVal val="#ppt_x"/>
                                          </p:val>
                                        </p:tav>
                                      </p:tavLst>
                                    </p:anim>
                                    <p:anim calcmode="lin" valueType="num">
                                      <p:cBhvr additive="base">
                                        <p:cTn id="65" dur="500" fill="hold"/>
                                        <p:tgtEl>
                                          <p:spTgt spid="9226"/>
                                        </p:tgtEl>
                                        <p:attrNameLst>
                                          <p:attrName>ppt_y</p:attrName>
                                        </p:attrNameLst>
                                      </p:cBhvr>
                                      <p:tavLst>
                                        <p:tav tm="0">
                                          <p:val>
                                            <p:strVal val="#ppt_y"/>
                                          </p:val>
                                        </p:tav>
                                        <p:tav tm="100000">
                                          <p:val>
                                            <p:strVal val="#ppt_y"/>
                                          </p:val>
                                        </p:tav>
                                      </p:tavLst>
                                    </p:anim>
                                  </p:childTnLst>
                                </p:cTn>
                              </p:par>
                            </p:childTnLst>
                          </p:cTn>
                        </p:par>
                        <p:par>
                          <p:cTn id="66" fill="hold">
                            <p:stCondLst>
                              <p:cond delay="500"/>
                            </p:stCondLst>
                            <p:childTnLst>
                              <p:par>
                                <p:cTn id="67" presetID="22" presetClass="entr" presetSubtype="2" fill="hold" grpId="0" nodeType="afterEffect">
                                  <p:stCondLst>
                                    <p:cond delay="0"/>
                                  </p:stCondLst>
                                  <p:childTnLst>
                                    <p:set>
                                      <p:cBhvr>
                                        <p:cTn id="68" dur="1" fill="hold">
                                          <p:stCondLst>
                                            <p:cond delay="0"/>
                                          </p:stCondLst>
                                        </p:cTn>
                                        <p:tgtEl>
                                          <p:spTgt spid="9225"/>
                                        </p:tgtEl>
                                        <p:attrNameLst>
                                          <p:attrName>style.visibility</p:attrName>
                                        </p:attrNameLst>
                                      </p:cBhvr>
                                      <p:to>
                                        <p:strVal val="visible"/>
                                      </p:to>
                                    </p:set>
                                    <p:animEffect transition="in" filter="wipe(right)">
                                      <p:cBhvr>
                                        <p:cTn id="69" dur="500"/>
                                        <p:tgtEl>
                                          <p:spTgt spid="9225"/>
                                        </p:tgtEl>
                                      </p:cBhvr>
                                    </p:animEffect>
                                  </p:childTnLst>
                                </p:cTn>
                              </p:par>
                            </p:childTnLst>
                          </p:cTn>
                        </p:par>
                        <p:par>
                          <p:cTn id="70" fill="hold">
                            <p:stCondLst>
                              <p:cond delay="1000"/>
                            </p:stCondLst>
                            <p:childTnLst>
                              <p:par>
                                <p:cTn id="71" presetID="22" presetClass="entr" presetSubtype="1" fill="hold" grpId="0" nodeType="afterEffect">
                                  <p:stCondLst>
                                    <p:cond delay="0"/>
                                  </p:stCondLst>
                                  <p:childTnLst>
                                    <p:set>
                                      <p:cBhvr>
                                        <p:cTn id="72" dur="1" fill="hold">
                                          <p:stCondLst>
                                            <p:cond delay="0"/>
                                          </p:stCondLst>
                                        </p:cTn>
                                        <p:tgtEl>
                                          <p:spTgt spid="9238"/>
                                        </p:tgtEl>
                                        <p:attrNameLst>
                                          <p:attrName>style.visibility</p:attrName>
                                        </p:attrNameLst>
                                      </p:cBhvr>
                                      <p:to>
                                        <p:strVal val="visible"/>
                                      </p:to>
                                    </p:set>
                                    <p:animEffect transition="in" filter="wipe(up)">
                                      <p:cBhvr>
                                        <p:cTn id="73" dur="500"/>
                                        <p:tgtEl>
                                          <p:spTgt spid="9238"/>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8" fill="hold" grpId="0" nodeType="clickEffect">
                                  <p:stCondLst>
                                    <p:cond delay="0"/>
                                  </p:stCondLst>
                                  <p:childTnLst>
                                    <p:set>
                                      <p:cBhvr>
                                        <p:cTn id="77" dur="1" fill="hold">
                                          <p:stCondLst>
                                            <p:cond delay="0"/>
                                          </p:stCondLst>
                                        </p:cTn>
                                        <p:tgtEl>
                                          <p:spTgt spid="20"/>
                                        </p:tgtEl>
                                        <p:attrNameLst>
                                          <p:attrName>style.visibility</p:attrName>
                                        </p:attrNameLst>
                                      </p:cBhvr>
                                      <p:to>
                                        <p:strVal val="visible"/>
                                      </p:to>
                                    </p:set>
                                    <p:animEffect transition="in" filter="wipe(left)">
                                      <p:cBhvr>
                                        <p:cTn id="7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0" grpId="0" animBg="1"/>
      <p:bldP spid="9222" grpId="0" animBg="1"/>
      <p:bldP spid="9225" grpId="0" animBg="1"/>
      <p:bldP spid="9226" grpId="0" animBg="1"/>
      <p:bldP spid="9227" grpId="0" animBg="1"/>
      <p:bldP spid="9228" grpId="0" animBg="1"/>
      <p:bldP spid="9229" grpId="0" animBg="1"/>
      <p:bldP spid="9233" grpId="0" animBg="1"/>
      <p:bldP spid="9236" grpId="0"/>
      <p:bldP spid="9238" grpId="0" animBg="1"/>
      <p:bldP spid="9239" grpId="0"/>
      <p:bldP spid="9240" grpId="0"/>
      <p:bldP spid="9242" grpId="0"/>
      <p:bldP spid="18" grpId="0" animBg="1"/>
      <p:bldP spid="19" grpId="0" animBg="1"/>
      <p:bldP spid="2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81054" y="16561"/>
            <a:ext cx="2858655" cy="769629"/>
          </a:xfrm>
          <a:prstGeom prst="rect">
            <a:avLst/>
          </a:prstGeom>
          <a:solidFill>
            <a:srgbClr val="FFFF0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rgbClr val="FF0000"/>
                </a:solidFill>
                <a:latin typeface="Times New Roman" pitchFamily="18" charset="0"/>
                <a:cs typeface="Times New Roman" pitchFamily="18" charset="0"/>
              </a:rPr>
              <a:t>DẶN DÒ</a:t>
            </a:r>
          </a:p>
        </p:txBody>
      </p:sp>
      <p:sp>
        <p:nvSpPr>
          <p:cNvPr id="3" name="Rectangle 2"/>
          <p:cNvSpPr/>
          <p:nvPr/>
        </p:nvSpPr>
        <p:spPr>
          <a:xfrm>
            <a:off x="182880" y="1444362"/>
            <a:ext cx="11719309" cy="4660056"/>
          </a:xfrm>
          <a:prstGeom prst="rect">
            <a:avLst/>
          </a:prstGeom>
          <a:noFill/>
          <a:ln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u="sng"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Bài</a:t>
            </a:r>
            <a:r>
              <a:rPr lang="en-US" sz="2800" b="1" u="sng"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800" b="1" u="sng"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tập</a:t>
            </a:r>
            <a:r>
              <a:rPr lang="en-US" sz="2800" b="1" u="sng"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800" b="1" u="sng"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về</a:t>
            </a:r>
            <a:r>
              <a:rPr lang="en-US" sz="2800" b="1" u="sng"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800" b="1" u="sng" dirty="0" err="1">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nhà</a:t>
            </a:r>
            <a:r>
              <a:rPr lang="en-US" sz="2800" b="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a:t>
            </a:r>
          </a:p>
          <a:p>
            <a:r>
              <a:rPr lang="en-US" sz="2800">
                <a:solidFill>
                  <a:schemeClr val="tx1"/>
                </a:solidFill>
                <a:latin typeface="Times New Roman" panose="02020603050405020304" pitchFamily="18" charset="0"/>
                <a:cs typeface="Times New Roman" panose="02020603050405020304" pitchFamily="18" charset="0"/>
              </a:rPr>
              <a:t>1. Học </a:t>
            </a:r>
            <a:r>
              <a:rPr lang="en-US" sz="2800" dirty="0" err="1">
                <a:solidFill>
                  <a:schemeClr val="tx1"/>
                </a:solidFill>
                <a:latin typeface="Times New Roman" panose="02020603050405020304" pitchFamily="18" charset="0"/>
                <a:cs typeface="Times New Roman" panose="02020603050405020304" pitchFamily="18" charset="0"/>
              </a:rPr>
              <a:t>thuộc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các</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công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thức</a:t>
            </a:r>
            <a:r>
              <a:rPr lang="en-US" sz="2800" dirty="0">
                <a:solidFill>
                  <a:schemeClr val="tx1"/>
                </a:solidFill>
                <a:latin typeface="Times New Roman" panose="02020603050405020304" pitchFamily="18" charset="0"/>
                <a:cs typeface="Times New Roman" panose="02020603050405020304" pitchFamily="18" charset="0"/>
              </a:rPr>
              <a:t> </a:t>
            </a:r>
            <a:r>
              <a:rPr lang="en-US" sz="2800" err="1">
                <a:solidFill>
                  <a:schemeClr val="tx1"/>
                </a:solidFill>
                <a:latin typeface="Times New Roman" panose="02020603050405020304" pitchFamily="18" charset="0"/>
                <a:cs typeface="Times New Roman" panose="02020603050405020304" pitchFamily="18" charset="0"/>
              </a:rPr>
              <a:t>đã</a:t>
            </a:r>
            <a:r>
              <a:rPr lang="en-US" sz="2800">
                <a:solidFill>
                  <a:schemeClr val="tx1"/>
                </a:solidFill>
                <a:latin typeface="Times New Roman" panose="02020603050405020304" pitchFamily="18" charset="0"/>
                <a:cs typeface="Times New Roman" panose="02020603050405020304" pitchFamily="18" charset="0"/>
              </a:rPr>
              <a:t> học.</a:t>
            </a:r>
            <a:endParaRPr lang="en-US" sz="2800" dirty="0">
              <a:solidFill>
                <a:schemeClr val="tx1"/>
              </a:solidFill>
              <a:latin typeface="Times New Roman" panose="02020603050405020304" pitchFamily="18" charset="0"/>
              <a:cs typeface="Times New Roman" panose="02020603050405020304" pitchFamily="18" charset="0"/>
            </a:endParaRPr>
          </a:p>
          <a:p>
            <a:r>
              <a:rPr lang="en-US" sz="2800">
                <a:solidFill>
                  <a:schemeClr val="tx1"/>
                </a:solidFill>
                <a:latin typeface="Times New Roman" pitchFamily="18" charset="0"/>
                <a:cs typeface="Times New Roman" pitchFamily="18" charset="0"/>
              </a:rPr>
              <a:t>2. Làm </a:t>
            </a:r>
            <a:r>
              <a:rPr lang="en-US" sz="2800" dirty="0" err="1">
                <a:solidFill>
                  <a:schemeClr val="tx1"/>
                </a:solidFill>
                <a:latin typeface="Times New Roman" pitchFamily="18" charset="0"/>
                <a:cs typeface="Times New Roman" pitchFamily="18" charset="0"/>
              </a:rPr>
              <a:t>bài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tập</a:t>
            </a:r>
            <a:r>
              <a:rPr lang="en-US" sz="2800" dirty="0">
                <a:solidFill>
                  <a:schemeClr val="tx1"/>
                </a:solidFill>
                <a:latin typeface="Times New Roman" pitchFamily="18" charset="0"/>
                <a:cs typeface="Times New Roman" pitchFamily="18" charset="0"/>
              </a:rPr>
              <a:t> 1; </a:t>
            </a:r>
            <a:r>
              <a:rPr lang="en-US" sz="2800" dirty="0" err="1">
                <a:solidFill>
                  <a:schemeClr val="tx1"/>
                </a:solidFill>
                <a:latin typeface="Times New Roman" pitchFamily="18" charset="0"/>
                <a:cs typeface="Times New Roman" pitchFamily="18" charset="0"/>
              </a:rPr>
              <a:t>bài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tập</a:t>
            </a:r>
            <a:r>
              <a:rPr lang="en-US" sz="2800" dirty="0">
                <a:solidFill>
                  <a:schemeClr val="tx1"/>
                </a:solidFill>
                <a:latin typeface="Times New Roman" pitchFamily="18" charset="0"/>
                <a:cs typeface="Times New Roman" pitchFamily="18" charset="0"/>
              </a:rPr>
              <a:t> 2 (</a:t>
            </a:r>
            <a:r>
              <a:rPr lang="en-US" sz="2800" dirty="0" err="1">
                <a:solidFill>
                  <a:schemeClr val="tx1"/>
                </a:solidFill>
                <a:latin typeface="Times New Roman" pitchFamily="18" charset="0"/>
                <a:cs typeface="Times New Roman" pitchFamily="18" charset="0"/>
              </a:rPr>
              <a:t>Trang</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số</a:t>
            </a:r>
            <a:r>
              <a:rPr lang="en-US" sz="2800" dirty="0">
                <a:solidFill>
                  <a:schemeClr val="tx1"/>
                </a:solidFill>
                <a:latin typeface="Times New Roman" pitchFamily="18" charset="0"/>
                <a:cs typeface="Times New Roman" pitchFamily="18" charset="0"/>
              </a:rPr>
              <a:t> 8 - </a:t>
            </a:r>
            <a:r>
              <a:rPr lang="en-US" sz="2800" dirty="0" err="1">
                <a:solidFill>
                  <a:schemeClr val="tx1"/>
                </a:solidFill>
                <a:latin typeface="Times New Roman" pitchFamily="18" charset="0"/>
                <a:cs typeface="Times New Roman" pitchFamily="18" charset="0"/>
              </a:rPr>
              <a:t>Giáo</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trình</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Toán</a:t>
            </a:r>
            <a:r>
              <a:rPr lang="en-US" sz="2800" dirty="0">
                <a:solidFill>
                  <a:schemeClr val="tx1"/>
                </a:solidFill>
                <a:latin typeface="Times New Roman" pitchFamily="18" charset="0"/>
                <a:cs typeface="Times New Roman" pitchFamily="18" charset="0"/>
              </a:rPr>
              <a:t> </a:t>
            </a:r>
            <a:r>
              <a:rPr lang="en-US" sz="2800">
                <a:solidFill>
                  <a:schemeClr val="tx1"/>
                </a:solidFill>
                <a:latin typeface="Times New Roman" pitchFamily="18" charset="0"/>
                <a:cs typeface="Times New Roman" pitchFamily="18" charset="0"/>
              </a:rPr>
              <a:t>4).</a:t>
            </a:r>
          </a:p>
          <a:p>
            <a:pPr marL="355600" indent="-355600"/>
            <a:r>
              <a:rPr lang="en-US" sz="2800">
                <a:solidFill>
                  <a:schemeClr val="tx1"/>
                </a:solidFill>
                <a:latin typeface="Times New Roman" pitchFamily="18" charset="0"/>
                <a:cs typeface="Times New Roman" pitchFamily="18" charset="0"/>
              </a:rPr>
              <a:t>3. </a:t>
            </a:r>
            <a:r>
              <a:rPr lang="en-US" sz="2800" b="1">
                <a:solidFill>
                  <a:schemeClr val="tx1"/>
                </a:solidFill>
                <a:latin typeface="Times New Roman" pitchFamily="18" charset="0"/>
                <a:cs typeface="Times New Roman" pitchFamily="18" charset="0"/>
              </a:rPr>
              <a:t>Bài toán</a:t>
            </a:r>
            <a:r>
              <a:rPr lang="en-US" sz="2800">
                <a:solidFill>
                  <a:schemeClr val="tx1"/>
                </a:solidFill>
                <a:latin typeface="Times New Roman" pitchFamily="18" charset="0"/>
                <a:cs typeface="Times New Roman" pitchFamily="18" charset="0"/>
              </a:rPr>
              <a:t>: </a:t>
            </a:r>
            <a:r>
              <a:rPr lang="en-US" sz="2800">
                <a:solidFill>
                  <a:prstClr val="black"/>
                </a:solidFill>
                <a:latin typeface="Times New Roman" panose="02020603050405020304" pitchFamily="18" charset="0"/>
                <a:cs typeface="Times New Roman" panose="02020603050405020304" pitchFamily="18" charset="0"/>
              </a:rPr>
              <a:t>Mai và Hùng chơi trò xếp </a:t>
            </a:r>
            <a:r>
              <a:rPr lang="en-US" sz="2800">
                <a:solidFill>
                  <a:srgbClr val="FF0000"/>
                </a:solidFill>
                <a:latin typeface="Times New Roman" panose="02020603050405020304" pitchFamily="18" charset="0"/>
                <a:cs typeface="Times New Roman" panose="02020603050405020304" pitchFamily="18" charset="0"/>
              </a:rPr>
              <a:t>các que diêm </a:t>
            </a:r>
            <a:r>
              <a:rPr lang="en-US" sz="2800">
                <a:solidFill>
                  <a:prstClr val="black"/>
                </a:solidFill>
                <a:latin typeface="Times New Roman" panose="02020603050405020304" pitchFamily="18" charset="0"/>
                <a:cs typeface="Times New Roman" panose="02020603050405020304" pitchFamily="18" charset="0"/>
              </a:rPr>
              <a:t>thành hình tháp trên mặt sàn cách xếp thể hiện như hình sau đây. Hỏi nếu tháp có </a:t>
            </a:r>
            <a:r>
              <a:rPr lang="en-US" sz="2800" b="1">
                <a:solidFill>
                  <a:prstClr val="black"/>
                </a:solidFill>
                <a:latin typeface="Times New Roman" panose="02020603050405020304" pitchFamily="18" charset="0"/>
                <a:cs typeface="Times New Roman" panose="02020603050405020304" pitchFamily="18" charset="0"/>
              </a:rPr>
              <a:t>100 tầng </a:t>
            </a:r>
            <a:r>
              <a:rPr lang="en-US" sz="2800">
                <a:solidFill>
                  <a:prstClr val="black"/>
                </a:solidFill>
                <a:latin typeface="Times New Roman" panose="02020603050405020304" pitchFamily="18" charset="0"/>
                <a:cs typeface="Times New Roman" panose="02020603050405020304" pitchFamily="18" charset="0"/>
              </a:rPr>
              <a:t>thì cần bao nhiêu que diêm để xếp </a:t>
            </a:r>
            <a:r>
              <a:rPr lang="en-US" sz="2800" b="1">
                <a:solidFill>
                  <a:srgbClr val="FF0000"/>
                </a:solidFill>
                <a:latin typeface="Times New Roman" panose="02020603050405020304" pitchFamily="18" charset="0"/>
                <a:cs typeface="Times New Roman" panose="02020603050405020304" pitchFamily="18" charset="0"/>
              </a:rPr>
              <a:t>tầng đế </a:t>
            </a:r>
            <a:r>
              <a:rPr lang="en-US" sz="2800">
                <a:solidFill>
                  <a:prstClr val="black"/>
                </a:solidFill>
                <a:latin typeface="Times New Roman" panose="02020603050405020304" pitchFamily="18" charset="0"/>
                <a:cs typeface="Times New Roman" panose="02020603050405020304" pitchFamily="18" charset="0"/>
              </a:rPr>
              <a:t>của tháp?</a:t>
            </a:r>
          </a:p>
          <a:p>
            <a:endParaRPr lang="en-US" sz="2800">
              <a:solidFill>
                <a:prstClr val="black"/>
              </a:solidFill>
              <a:latin typeface="Times New Roman" panose="02020603050405020304" pitchFamily="18" charset="0"/>
              <a:cs typeface="Times New Roman" panose="02020603050405020304" pitchFamily="18" charset="0"/>
            </a:endParaRPr>
          </a:p>
          <a:p>
            <a:endParaRPr lang="en-US" sz="2800">
              <a:solidFill>
                <a:prstClr val="black"/>
              </a:solidFill>
              <a:latin typeface="Times New Roman" panose="02020603050405020304" pitchFamily="18" charset="0"/>
              <a:cs typeface="Times New Roman" panose="02020603050405020304" pitchFamily="18" charset="0"/>
            </a:endParaRPr>
          </a:p>
          <a:p>
            <a:endParaRPr lang="en-US" sz="2800">
              <a:solidFill>
                <a:prstClr val="black"/>
              </a:solidFill>
              <a:latin typeface="Times New Roman" panose="02020603050405020304" pitchFamily="18" charset="0"/>
              <a:cs typeface="Times New Roman" panose="02020603050405020304" pitchFamily="18" charset="0"/>
            </a:endParaRPr>
          </a:p>
          <a:p>
            <a:endParaRPr lang="en-US" sz="2800">
              <a:solidFill>
                <a:prstClr val="black"/>
              </a:solidFill>
              <a:latin typeface="Times New Roman" panose="02020603050405020304" pitchFamily="18" charset="0"/>
              <a:cs typeface="Times New Roman" panose="02020603050405020304" pitchFamily="18" charset="0"/>
            </a:endParaRPr>
          </a:p>
          <a:p>
            <a:endParaRPr lang="en-US" sz="2800">
              <a:solidFill>
                <a:prstClr val="black"/>
              </a:solidFill>
              <a:latin typeface="Times New Roman" panose="02020603050405020304" pitchFamily="18" charset="0"/>
              <a:cs typeface="Times New Roman" panose="02020603050405020304" pitchFamily="18" charset="0"/>
            </a:endParaRPr>
          </a:p>
          <a:p>
            <a:endParaRPr lang="en-US" sz="2000">
              <a:solidFill>
                <a:prstClr val="black"/>
              </a:solidFill>
              <a:latin typeface="Times New Roman" panose="02020603050405020304" pitchFamily="18" charset="0"/>
              <a:cs typeface="Times New Roman" panose="02020603050405020304" pitchFamily="18" charset="0"/>
            </a:endParaRPr>
          </a:p>
          <a:p>
            <a:pPr marL="355600" indent="-355600"/>
            <a:r>
              <a:rPr lang="en-US" sz="2800">
                <a:solidFill>
                  <a:schemeClr val="tx1"/>
                </a:solidFill>
                <a:latin typeface="Times New Roman" pitchFamily="18" charset="0"/>
                <a:cs typeface="Times New Roman" pitchFamily="18" charset="0"/>
              </a:rPr>
              <a:t>4. Xem </a:t>
            </a:r>
            <a:r>
              <a:rPr lang="en-US" sz="2800" dirty="0" err="1">
                <a:solidFill>
                  <a:schemeClr val="tx1"/>
                </a:solidFill>
                <a:latin typeface="Times New Roman" pitchFamily="18" charset="0"/>
                <a:cs typeface="Times New Roman" pitchFamily="18" charset="0"/>
              </a:rPr>
              <a:t>trước</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nội</a:t>
            </a:r>
            <a:r>
              <a:rPr lang="en-US" sz="2800" dirty="0">
                <a:solidFill>
                  <a:schemeClr val="tx1"/>
                </a:solidFill>
                <a:latin typeface="Times New Roman" pitchFamily="18" charset="0"/>
                <a:cs typeface="Times New Roman" pitchFamily="18" charset="0"/>
              </a:rPr>
              <a:t> dung </a:t>
            </a:r>
            <a:r>
              <a:rPr lang="en-US" sz="2800" err="1">
                <a:solidFill>
                  <a:schemeClr val="tx1"/>
                </a:solidFill>
                <a:latin typeface="Times New Roman" pitchFamily="18" charset="0"/>
                <a:cs typeface="Times New Roman" pitchFamily="18" charset="0"/>
              </a:rPr>
              <a:t>mục</a:t>
            </a:r>
            <a:r>
              <a:rPr lang="en-US" sz="2800">
                <a:solidFill>
                  <a:schemeClr val="tx1"/>
                </a:solidFill>
                <a:latin typeface="Times New Roman" pitchFamily="18" charset="0"/>
                <a:cs typeface="Times New Roman" pitchFamily="18" charset="0"/>
              </a:rPr>
              <a:t> III. Tính chất các số hạng của cấp số cộng </a:t>
            </a:r>
            <a:r>
              <a:rPr lang="en-US" sz="2800" err="1">
                <a:solidFill>
                  <a:schemeClr val="tx1"/>
                </a:solidFill>
                <a:latin typeface="Times New Roman" pitchFamily="18" charset="0"/>
                <a:cs typeface="Times New Roman" pitchFamily="18" charset="0"/>
              </a:rPr>
              <a:t>và</a:t>
            </a:r>
            <a:r>
              <a:rPr lang="en-US" sz="2800">
                <a:solidFill>
                  <a:schemeClr val="tx1"/>
                </a:solidFill>
                <a:latin typeface="Times New Roman" pitchFamily="18" charset="0"/>
                <a:cs typeface="Times New Roman" pitchFamily="18" charset="0"/>
              </a:rPr>
              <a:t> mục IV. Tổng n số hạng đầu của một cấp số cộng.</a:t>
            </a:r>
            <a:endParaRPr lang="en-US" sz="2800" dirty="0">
              <a:solidFill>
                <a:schemeClr val="tx1"/>
              </a:solidFill>
              <a:latin typeface="Times New Roman" pitchFamily="18" charset="0"/>
              <a:cs typeface="Times New Roman" pitchFamily="18" charset="0"/>
            </a:endParaRPr>
          </a:p>
        </p:txBody>
      </p:sp>
      <p:pic>
        <p:nvPicPr>
          <p:cNvPr id="13" name="Picture 12">
            <a:extLst>
              <a:ext uri="{FF2B5EF4-FFF2-40B4-BE49-F238E27FC236}">
                <a16:creationId xmlns:a16="http://schemas.microsoft.com/office/drawing/2014/main" id="{E6D1BA71-2DDD-4F57-AE7C-195AF53EF920}"/>
              </a:ext>
            </a:extLst>
          </p:cNvPr>
          <p:cNvPicPr>
            <a:picLocks noChangeAspect="1"/>
          </p:cNvPicPr>
          <p:nvPr/>
        </p:nvPicPr>
        <p:blipFill>
          <a:blip r:embed="rId3"/>
          <a:stretch>
            <a:fillRect/>
          </a:stretch>
        </p:blipFill>
        <p:spPr>
          <a:xfrm>
            <a:off x="4281054" y="2816408"/>
            <a:ext cx="7447713" cy="3138135"/>
          </a:xfrm>
          <a:prstGeom prst="rect">
            <a:avLst/>
          </a:prstGeom>
        </p:spPr>
      </p:pic>
    </p:spTree>
    <p:extLst>
      <p:ext uri="{BB962C8B-B14F-4D97-AF65-F5344CB8AC3E}">
        <p14:creationId xmlns:p14="http://schemas.microsoft.com/office/powerpoint/2010/main" val="24444206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anim calcmode="lin" valueType="num">
                                      <p:cBhvr>
                                        <p:cTn id="18"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9" dur="5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20" fill="hold">
                            <p:stCondLst>
                              <p:cond delay="500"/>
                            </p:stCondLst>
                            <p:childTnLst>
                              <p:par>
                                <p:cTn id="21" presetID="42" presetClass="entr" presetSubtype="0" fill="hold" nodeType="after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fade">
                                      <p:cBhvr>
                                        <p:cTn id="23" dur="500"/>
                                        <p:tgtEl>
                                          <p:spTgt spid="3">
                                            <p:txEl>
                                              <p:pRg st="2" end="2"/>
                                            </p:txEl>
                                          </p:spTgt>
                                        </p:tgtEl>
                                      </p:cBhvr>
                                    </p:animEffect>
                                    <p:anim calcmode="lin" valueType="num">
                                      <p:cBhvr>
                                        <p:cTn id="24"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5" dur="5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nodeType="click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Effect transition="in" filter="fade">
                                      <p:cBhvr>
                                        <p:cTn id="30" dur="500"/>
                                        <p:tgtEl>
                                          <p:spTgt spid="3">
                                            <p:txEl>
                                              <p:pRg st="3" end="3"/>
                                            </p:txEl>
                                          </p:spTgt>
                                        </p:tgtEl>
                                      </p:cBhvr>
                                    </p:animEffect>
                                    <p:anim calcmode="lin" valueType="num">
                                      <p:cBhvr>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2" dur="5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par>
                          <p:cTn id="33" fill="hold">
                            <p:stCondLst>
                              <p:cond delay="500"/>
                            </p:stCondLst>
                            <p:childTnLst>
                              <p:par>
                                <p:cTn id="34" presetID="23" presetClass="entr" presetSubtype="16" fill="hold" nodeType="after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p:cTn id="36" dur="500" fill="hold"/>
                                        <p:tgtEl>
                                          <p:spTgt spid="13"/>
                                        </p:tgtEl>
                                        <p:attrNameLst>
                                          <p:attrName>ppt_w</p:attrName>
                                        </p:attrNameLst>
                                      </p:cBhvr>
                                      <p:tavLst>
                                        <p:tav tm="0">
                                          <p:val>
                                            <p:fltVal val="0"/>
                                          </p:val>
                                        </p:tav>
                                        <p:tav tm="100000">
                                          <p:val>
                                            <p:strVal val="#ppt_w"/>
                                          </p:val>
                                        </p:tav>
                                      </p:tavLst>
                                    </p:anim>
                                    <p:anim calcmode="lin" valueType="num">
                                      <p:cBhvr>
                                        <p:cTn id="37" dur="500" fill="hold"/>
                                        <p:tgtEl>
                                          <p:spTgt spid="13"/>
                                        </p:tgtEl>
                                        <p:attrNameLst>
                                          <p:attrName>ppt_h</p:attrName>
                                        </p:attrNameLst>
                                      </p:cBhvr>
                                      <p:tavLst>
                                        <p:tav tm="0">
                                          <p:val>
                                            <p:fltVal val="0"/>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10" end="10"/>
                                            </p:txEl>
                                          </p:spTgt>
                                        </p:tgtEl>
                                        <p:attrNameLst>
                                          <p:attrName>style.visibility</p:attrName>
                                        </p:attrNameLst>
                                      </p:cBhvr>
                                      <p:to>
                                        <p:strVal val="visible"/>
                                      </p:to>
                                    </p:set>
                                    <p:animEffect transition="in" filter="fade">
                                      <p:cBhvr>
                                        <p:cTn id="42" dur="500"/>
                                        <p:tgtEl>
                                          <p:spTgt spid="3">
                                            <p:txEl>
                                              <p:pRg st="10" end="10"/>
                                            </p:txEl>
                                          </p:spTgt>
                                        </p:tgtEl>
                                      </p:cBhvr>
                                    </p:animEffect>
                                    <p:anim calcmode="lin" valueType="num">
                                      <p:cBhvr>
                                        <p:cTn id="43"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44" dur="5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32" name="Picture 8" descr="DSC01180"/>
          <p:cNvPicPr>
            <a:picLocks noChangeAspect="1" noChangeArrowheads="1"/>
          </p:cNvPicPr>
          <p:nvPr/>
        </p:nvPicPr>
        <p:blipFill>
          <a:blip r:embed="rId2">
            <a:extLst>
              <a:ext uri="{28A0092B-C50C-407E-A947-70E740481C1C}">
                <a14:useLocalDpi xmlns:a14="http://schemas.microsoft.com/office/drawing/2010/main" val="0"/>
              </a:ext>
            </a:extLst>
          </a:blip>
          <a:srcRect b="14"/>
          <a:stretch>
            <a:fillRect/>
          </a:stretch>
        </p:blipFill>
        <p:spPr bwMode="auto">
          <a:xfrm>
            <a:off x="403864" y="125505"/>
            <a:ext cx="11537578" cy="673249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03433" name="Picture 9" descr="DSC01183"/>
          <p:cNvPicPr>
            <a:picLocks noChangeAspect="1" noChangeArrowheads="1"/>
          </p:cNvPicPr>
          <p:nvPr/>
        </p:nvPicPr>
        <p:blipFill>
          <a:blip r:embed="rId3">
            <a:extLst>
              <a:ext uri="{28A0092B-C50C-407E-A947-70E740481C1C}">
                <a14:useLocalDpi xmlns:a14="http://schemas.microsoft.com/office/drawing/2010/main" val="0"/>
              </a:ext>
            </a:extLst>
          </a:blip>
          <a:srcRect b="-9"/>
          <a:stretch>
            <a:fillRect/>
          </a:stretch>
        </p:blipFill>
        <p:spPr bwMode="auto">
          <a:xfrm>
            <a:off x="394899" y="125505"/>
            <a:ext cx="11537577" cy="673249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03434" name="Picture 10" descr="P701083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5933" y="125505"/>
            <a:ext cx="11537577" cy="673249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grpSp>
        <p:nvGrpSpPr>
          <p:cNvPr id="2" name="Group 27"/>
          <p:cNvGrpSpPr>
            <a:grpSpLocks/>
          </p:cNvGrpSpPr>
          <p:nvPr/>
        </p:nvGrpSpPr>
        <p:grpSpPr bwMode="auto">
          <a:xfrm>
            <a:off x="2902864" y="-3978275"/>
            <a:ext cx="8238565" cy="10506076"/>
            <a:chOff x="1231" y="-2016"/>
            <a:chExt cx="3792" cy="6618"/>
          </a:xfrm>
        </p:grpSpPr>
        <p:sp>
          <p:nvSpPr>
            <p:cNvPr id="23558" name="WordArt 16"/>
            <p:cNvSpPr>
              <a:spLocks noChangeArrowheads="1" noChangeShapeType="1" noTextEdit="1"/>
            </p:cNvSpPr>
            <p:nvPr/>
          </p:nvSpPr>
          <p:spPr bwMode="auto">
            <a:xfrm>
              <a:off x="1344" y="-2016"/>
              <a:ext cx="2784" cy="21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fontAlgn="base">
                <a:spcBef>
                  <a:spcPct val="0"/>
                </a:spcBef>
                <a:spcAft>
                  <a:spcPct val="0"/>
                </a:spcAft>
                <a:buFont typeface="Arial" panose="020B0604020202020204" pitchFamily="34" charset="0"/>
                <a:buNone/>
              </a:pPr>
              <a:r>
                <a:rPr lang="en-US" sz="3600" b="1">
                  <a:solidFill>
                    <a:srgbClr val="FF00FF"/>
                  </a:solidFill>
                  <a:effectLst>
                    <a:outerShdw dist="45791" dir="3378596" algn="ctr" rotWithShape="0">
                      <a:prstClr val="black">
                        <a:alpha val="79999"/>
                      </a:prstClr>
                    </a:outerShdw>
                  </a:effectLst>
                  <a:latin typeface="Times New Roman" panose="02020603050405020304" pitchFamily="18" charset="0"/>
                  <a:cs typeface="Times New Roman" panose="02020603050405020304" pitchFamily="18" charset="0"/>
                </a:rPr>
                <a:t>GIỜ HỌC KẾT THÚC</a:t>
              </a:r>
            </a:p>
          </p:txBody>
        </p:sp>
        <p:sp>
          <p:nvSpPr>
            <p:cNvPr id="24583" name="WordArt 17"/>
            <p:cNvSpPr>
              <a:spLocks noChangeArrowheads="1" noChangeShapeType="1" noTextEdit="1"/>
            </p:cNvSpPr>
            <p:nvPr/>
          </p:nvSpPr>
          <p:spPr bwMode="auto">
            <a:xfrm>
              <a:off x="1530" y="761"/>
              <a:ext cx="2795" cy="2572"/>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fontAlgn="base">
                <a:spcBef>
                  <a:spcPct val="0"/>
                </a:spcBef>
                <a:spcAft>
                  <a:spcPct val="0"/>
                </a:spcAft>
                <a:buFont typeface="Arial" panose="020B0604020202020204" pitchFamily="34" charset="0"/>
                <a:buNone/>
              </a:pPr>
              <a:endParaRPr lang="vi-VN" sz="3600" b="1" dirty="0">
                <a:solidFill>
                  <a:srgbClr val="66FFFF"/>
                </a:solidFill>
                <a:effectLst>
                  <a:outerShdw dist="53882" dir="2700000" algn="ctr" rotWithShape="0">
                    <a:prstClr val="black">
                      <a:alpha val="79999"/>
                    </a:prstClr>
                  </a:outerShdw>
                </a:effectLst>
                <a:latin typeface=".VnAvant"/>
              </a:endParaRPr>
            </a:p>
            <a:p>
              <a:pPr algn="ctr" fontAlgn="base">
                <a:spcBef>
                  <a:spcPct val="0"/>
                </a:spcBef>
                <a:spcAft>
                  <a:spcPct val="0"/>
                </a:spcAft>
                <a:buFont typeface="Arial" panose="020B0604020202020204" pitchFamily="34" charset="0"/>
                <a:buNone/>
              </a:pPr>
              <a:r>
                <a:rPr lang="vi-VN" sz="3600" b="1" dirty="0">
                  <a:solidFill>
                    <a:srgbClr val="FFFF00"/>
                  </a:solidFill>
                  <a:effectLst>
                    <a:outerShdw dist="53882" dir="2700000" algn="ctr" rotWithShape="0">
                      <a:prstClr val="black">
                        <a:alpha val="79999"/>
                      </a:prstClr>
                    </a:outerShdw>
                  </a:effectLst>
                  <a:latin typeface="Times New Roman" panose="02020603050405020304" pitchFamily="18" charset="0"/>
                  <a:cs typeface="Times New Roman" panose="02020603050405020304" pitchFamily="18" charset="0"/>
                </a:rPr>
                <a:t>Xin chân thành cảm ơn</a:t>
              </a:r>
            </a:p>
            <a:p>
              <a:pPr algn="ctr" fontAlgn="base">
                <a:spcBef>
                  <a:spcPct val="0"/>
                </a:spcBef>
                <a:spcAft>
                  <a:spcPct val="0"/>
                </a:spcAft>
                <a:buFont typeface="Arial" panose="020B0604020202020204" pitchFamily="34" charset="0"/>
                <a:buNone/>
              </a:pPr>
              <a:endParaRPr lang="vi-VN" sz="3600" b="1" dirty="0">
                <a:solidFill>
                  <a:srgbClr val="FFFF00"/>
                </a:solidFill>
                <a:effectLst>
                  <a:outerShdw dist="53882" dir="2700000" algn="ctr" rotWithShape="0">
                    <a:prstClr val="black">
                      <a:alpha val="79999"/>
                    </a:prstClr>
                  </a:outerShdw>
                </a:effectLst>
                <a:latin typeface="Times New Roman" panose="02020603050405020304" pitchFamily="18" charset="0"/>
                <a:cs typeface="Times New Roman" panose="02020603050405020304" pitchFamily="18" charset="0"/>
              </a:endParaRPr>
            </a:p>
            <a:p>
              <a:pPr algn="ctr" fontAlgn="base">
                <a:spcBef>
                  <a:spcPct val="0"/>
                </a:spcBef>
                <a:spcAft>
                  <a:spcPct val="0"/>
                </a:spcAft>
                <a:buFont typeface="Arial" panose="020B0604020202020204" pitchFamily="34" charset="0"/>
                <a:buNone/>
              </a:pPr>
              <a:r>
                <a:rPr lang="en-US" sz="3600" b="1" dirty="0" err="1">
                  <a:solidFill>
                    <a:srgbClr val="FFFF00"/>
                  </a:solidFill>
                  <a:effectLst>
                    <a:outerShdw dist="53882" dir="2700000" algn="ctr" rotWithShape="0">
                      <a:prstClr val="black">
                        <a:alpha val="79999"/>
                      </a:prstClr>
                    </a:outerShdw>
                  </a:effectLst>
                  <a:latin typeface="Times New Roman" panose="02020603050405020304" pitchFamily="18" charset="0"/>
                  <a:cs typeface="Times New Roman" panose="02020603050405020304" pitchFamily="18" charset="0"/>
                </a:rPr>
                <a:t>Quý</a:t>
              </a:r>
              <a:r>
                <a:rPr lang="vi-VN" sz="3600" b="1" dirty="0">
                  <a:solidFill>
                    <a:srgbClr val="FFFF00"/>
                  </a:solidFill>
                  <a:effectLst>
                    <a:outerShdw dist="53882" dir="2700000" algn="ctr" rotWithShape="0">
                      <a:prstClr val="black">
                        <a:alpha val="79999"/>
                      </a:prstClr>
                    </a:outerShdw>
                  </a:effectLst>
                  <a:latin typeface="Times New Roman" panose="02020603050405020304" pitchFamily="18" charset="0"/>
                  <a:cs typeface="Times New Roman" panose="02020603050405020304" pitchFamily="18" charset="0"/>
                </a:rPr>
                <a:t> thầy cô</a:t>
              </a:r>
            </a:p>
            <a:p>
              <a:pPr algn="ctr" fontAlgn="base">
                <a:spcBef>
                  <a:spcPct val="0"/>
                </a:spcBef>
                <a:spcAft>
                  <a:spcPct val="0"/>
                </a:spcAft>
                <a:buFont typeface="Arial" panose="020B0604020202020204" pitchFamily="34" charset="0"/>
                <a:buNone/>
              </a:pPr>
              <a:r>
                <a:rPr lang="vi-VN" sz="3600" b="1" dirty="0">
                  <a:solidFill>
                    <a:srgbClr val="FFFF00"/>
                  </a:solidFill>
                  <a:effectLst>
                    <a:outerShdw dist="53882" dir="2700000" algn="ctr" rotWithShape="0">
                      <a:prstClr val="black">
                        <a:alpha val="79999"/>
                      </a:prstClr>
                    </a:outerShdw>
                  </a:effectLst>
                  <a:latin typeface="Times New Roman" panose="02020603050405020304" pitchFamily="18" charset="0"/>
                  <a:cs typeface="Times New Roman" panose="02020603050405020304" pitchFamily="18" charset="0"/>
                </a:rPr>
                <a:t>tham </a:t>
              </a:r>
              <a:r>
                <a:rPr lang="en-US" sz="3600" b="1" dirty="0" err="1">
                  <a:solidFill>
                    <a:srgbClr val="FFFF00"/>
                  </a:solidFill>
                  <a:effectLst>
                    <a:outerShdw dist="53882" dir="2700000" algn="ctr" rotWithShape="0">
                      <a:prstClr val="black">
                        <a:alpha val="79999"/>
                      </a:prstClr>
                    </a:outerShdw>
                  </a:effectLst>
                  <a:latin typeface="Times New Roman" panose="02020603050405020304" pitchFamily="18" charset="0"/>
                  <a:cs typeface="Times New Roman" panose="02020603050405020304" pitchFamily="18" charset="0"/>
                </a:rPr>
                <a:t>dự</a:t>
              </a:r>
              <a:r>
                <a:rPr lang="en-US" sz="3600" b="1" dirty="0">
                  <a:solidFill>
                    <a:srgbClr val="FFFF00"/>
                  </a:solidFill>
                  <a:effectLst>
                    <a:outerShdw dist="53882" dir="2700000" algn="ctr" rotWithShape="0">
                      <a:prstClr val="black">
                        <a:alpha val="79999"/>
                      </a:prstClr>
                    </a:outerShdw>
                  </a:effectLst>
                  <a:latin typeface="Times New Roman" panose="02020603050405020304" pitchFamily="18" charset="0"/>
                  <a:cs typeface="Times New Roman" panose="02020603050405020304" pitchFamily="18" charset="0"/>
                </a:rPr>
                <a:t> </a:t>
              </a:r>
              <a:r>
                <a:rPr lang="en-US" sz="3600" b="1" dirty="0" err="1">
                  <a:solidFill>
                    <a:srgbClr val="FFFF00"/>
                  </a:solidFill>
                  <a:effectLst>
                    <a:outerShdw dist="53882" dir="2700000" algn="ctr" rotWithShape="0">
                      <a:prstClr val="black">
                        <a:alpha val="79999"/>
                      </a:prstClr>
                    </a:outerShdw>
                  </a:effectLst>
                  <a:latin typeface="Times New Roman" panose="02020603050405020304" pitchFamily="18" charset="0"/>
                  <a:cs typeface="Times New Roman" panose="02020603050405020304" pitchFamily="18" charset="0"/>
                </a:rPr>
                <a:t>buổi</a:t>
              </a:r>
              <a:r>
                <a:rPr lang="en-US" sz="3600" b="1" dirty="0">
                  <a:solidFill>
                    <a:srgbClr val="FFFF00"/>
                  </a:solidFill>
                  <a:effectLst>
                    <a:outerShdw dist="53882" dir="2700000" algn="ctr" rotWithShape="0">
                      <a:prstClr val="black">
                        <a:alpha val="79999"/>
                      </a:prstClr>
                    </a:outerShdw>
                  </a:effectLst>
                  <a:latin typeface="Times New Roman" panose="02020603050405020304" pitchFamily="18" charset="0"/>
                  <a:cs typeface="Times New Roman" panose="02020603050405020304" pitchFamily="18" charset="0"/>
                </a:rPr>
                <a:t> </a:t>
              </a:r>
              <a:r>
                <a:rPr lang="en-US" sz="3600" b="1" dirty="0" err="1">
                  <a:solidFill>
                    <a:srgbClr val="FFFF00"/>
                  </a:solidFill>
                  <a:effectLst>
                    <a:outerShdw dist="53882" dir="2700000" algn="ctr" rotWithShape="0">
                      <a:prstClr val="black">
                        <a:alpha val="79999"/>
                      </a:prstClr>
                    </a:outerShdw>
                  </a:effectLst>
                  <a:latin typeface="Times New Roman" panose="02020603050405020304" pitchFamily="18" charset="0"/>
                  <a:cs typeface="Times New Roman" panose="02020603050405020304" pitchFamily="18" charset="0"/>
                </a:rPr>
                <a:t>thao</a:t>
              </a:r>
              <a:r>
                <a:rPr lang="en-US" sz="3600" b="1" dirty="0">
                  <a:solidFill>
                    <a:srgbClr val="FFFF00"/>
                  </a:solidFill>
                  <a:effectLst>
                    <a:outerShdw dist="53882" dir="2700000" algn="ctr" rotWithShape="0">
                      <a:prstClr val="black">
                        <a:alpha val="79999"/>
                      </a:prstClr>
                    </a:outerShdw>
                  </a:effectLst>
                  <a:latin typeface="Times New Roman" panose="02020603050405020304" pitchFamily="18" charset="0"/>
                  <a:cs typeface="Times New Roman" panose="02020603050405020304" pitchFamily="18" charset="0"/>
                </a:rPr>
                <a:t> </a:t>
              </a:r>
              <a:r>
                <a:rPr lang="en-US" sz="3600" b="1" dirty="0" err="1">
                  <a:solidFill>
                    <a:srgbClr val="FFFF00"/>
                  </a:solidFill>
                  <a:effectLst>
                    <a:outerShdw dist="53882" dir="2700000" algn="ctr" rotWithShape="0">
                      <a:prstClr val="black">
                        <a:alpha val="79999"/>
                      </a:prstClr>
                    </a:outerShdw>
                  </a:effectLst>
                  <a:latin typeface="Times New Roman" panose="02020603050405020304" pitchFamily="18" charset="0"/>
                  <a:cs typeface="Times New Roman" panose="02020603050405020304" pitchFamily="18" charset="0"/>
                </a:rPr>
                <a:t>giảng</a:t>
              </a:r>
              <a:r>
                <a:rPr lang="en-US" sz="3600" b="1" dirty="0">
                  <a:solidFill>
                    <a:srgbClr val="FFFF00"/>
                  </a:solidFill>
                  <a:effectLst>
                    <a:outerShdw dist="53882" dir="2700000" algn="ctr" rotWithShape="0">
                      <a:prstClr val="black">
                        <a:alpha val="79999"/>
                      </a:prstClr>
                    </a:outerShdw>
                  </a:effectLst>
                  <a:latin typeface="Times New Roman" panose="02020603050405020304" pitchFamily="18" charset="0"/>
                  <a:cs typeface="Times New Roman" panose="02020603050405020304" pitchFamily="18" charset="0"/>
                </a:rPr>
                <a:t> </a:t>
              </a:r>
              <a:r>
                <a:rPr lang="vi-VN" sz="3600" b="1" dirty="0">
                  <a:solidFill>
                    <a:srgbClr val="FFFF00"/>
                  </a:solidFill>
                  <a:effectLst>
                    <a:outerShdw dist="53882" dir="2700000" algn="ctr" rotWithShape="0">
                      <a:prstClr val="black">
                        <a:alpha val="79999"/>
                      </a:prstClr>
                    </a:outerShdw>
                  </a:effectLst>
                  <a:latin typeface="Times New Roman" panose="02020603050405020304" pitchFamily="18" charset="0"/>
                  <a:cs typeface="Times New Roman" panose="02020603050405020304" pitchFamily="18" charset="0"/>
                </a:rPr>
                <a:t>hôm nay. </a:t>
              </a:r>
              <a:endParaRPr lang="en-US" sz="3600" b="1" dirty="0">
                <a:solidFill>
                  <a:srgbClr val="FFFF00"/>
                </a:solidFill>
                <a:effectLst>
                  <a:outerShdw dist="53882" dir="2700000" algn="ctr" rotWithShape="0">
                    <a:prstClr val="black">
                      <a:alpha val="79999"/>
                    </a:prstClr>
                  </a:outerShdw>
                </a:effectLst>
                <a:latin typeface="Times New Roman" panose="02020603050405020304" pitchFamily="18" charset="0"/>
                <a:cs typeface="Times New Roman" panose="02020603050405020304" pitchFamily="18" charset="0"/>
              </a:endParaRPr>
            </a:p>
            <a:p>
              <a:pPr algn="ctr" fontAlgn="base">
                <a:spcBef>
                  <a:spcPct val="0"/>
                </a:spcBef>
                <a:spcAft>
                  <a:spcPct val="0"/>
                </a:spcAft>
                <a:buFont typeface="Arial" panose="020B0604020202020204" pitchFamily="34" charset="0"/>
                <a:buNone/>
              </a:pPr>
              <a:r>
                <a:rPr lang="en-US" sz="3600" b="1" dirty="0" err="1">
                  <a:solidFill>
                    <a:srgbClr val="FFFF00"/>
                  </a:solidFill>
                  <a:effectLst>
                    <a:outerShdw dist="53882" dir="2700000" algn="ctr" rotWithShape="0">
                      <a:prstClr val="black">
                        <a:alpha val="79999"/>
                      </a:prstClr>
                    </a:outerShdw>
                  </a:effectLst>
                  <a:latin typeface="Times New Roman" panose="02020603050405020304" pitchFamily="18" charset="0"/>
                  <a:cs typeface="Times New Roman" panose="02020603050405020304" pitchFamily="18" charset="0"/>
                </a:rPr>
                <a:t>Kính</a:t>
              </a:r>
              <a:r>
                <a:rPr lang="en-US" sz="3600" b="1" dirty="0">
                  <a:solidFill>
                    <a:srgbClr val="FFFF00"/>
                  </a:solidFill>
                  <a:effectLst>
                    <a:outerShdw dist="53882" dir="2700000" algn="ctr" rotWithShape="0">
                      <a:prstClr val="black">
                        <a:alpha val="79999"/>
                      </a:prstClr>
                    </a:outerShdw>
                  </a:effectLst>
                  <a:latin typeface="Times New Roman" panose="02020603050405020304" pitchFamily="18" charset="0"/>
                  <a:cs typeface="Times New Roman" panose="02020603050405020304" pitchFamily="18" charset="0"/>
                </a:rPr>
                <a:t> </a:t>
              </a:r>
              <a:r>
                <a:rPr lang="en-US" sz="3600" b="1" dirty="0" err="1">
                  <a:solidFill>
                    <a:srgbClr val="FFFF00"/>
                  </a:solidFill>
                  <a:effectLst>
                    <a:outerShdw dist="53882" dir="2700000" algn="ctr" rotWithShape="0">
                      <a:prstClr val="black">
                        <a:alpha val="79999"/>
                      </a:prstClr>
                    </a:outerShdw>
                  </a:effectLst>
                  <a:latin typeface="Times New Roman" panose="02020603050405020304" pitchFamily="18" charset="0"/>
                  <a:cs typeface="Times New Roman" panose="02020603050405020304" pitchFamily="18" charset="0"/>
                </a:rPr>
                <a:t>chúc</a:t>
              </a:r>
              <a:r>
                <a:rPr lang="en-US" sz="3600" b="1" dirty="0">
                  <a:solidFill>
                    <a:srgbClr val="FFFF00"/>
                  </a:solidFill>
                  <a:effectLst>
                    <a:outerShdw dist="53882" dir="2700000" algn="ctr" rotWithShape="0">
                      <a:prstClr val="black">
                        <a:alpha val="79999"/>
                      </a:prstClr>
                    </a:outerShdw>
                  </a:effectLst>
                  <a:latin typeface="Times New Roman" panose="02020603050405020304" pitchFamily="18" charset="0"/>
                  <a:cs typeface="Times New Roman" panose="02020603050405020304" pitchFamily="18" charset="0"/>
                </a:rPr>
                <a:t> </a:t>
              </a:r>
              <a:r>
                <a:rPr lang="en-US" sz="3600" b="1" dirty="0" err="1">
                  <a:solidFill>
                    <a:srgbClr val="FFFF00"/>
                  </a:solidFill>
                  <a:effectLst>
                    <a:outerShdw dist="53882" dir="2700000" algn="ctr" rotWithShape="0">
                      <a:prstClr val="black">
                        <a:alpha val="79999"/>
                      </a:prstClr>
                    </a:outerShdw>
                  </a:effectLst>
                  <a:latin typeface="Times New Roman" panose="02020603050405020304" pitchFamily="18" charset="0"/>
                  <a:cs typeface="Times New Roman" panose="02020603050405020304" pitchFamily="18" charset="0"/>
                </a:rPr>
                <a:t>quý</a:t>
              </a:r>
              <a:r>
                <a:rPr lang="en-US" sz="3600" b="1" dirty="0">
                  <a:solidFill>
                    <a:srgbClr val="FFFF00"/>
                  </a:solidFill>
                  <a:effectLst>
                    <a:outerShdw dist="53882" dir="2700000" algn="ctr" rotWithShape="0">
                      <a:prstClr val="black">
                        <a:alpha val="79999"/>
                      </a:prstClr>
                    </a:outerShdw>
                  </a:effectLst>
                  <a:latin typeface="Times New Roman" panose="02020603050405020304" pitchFamily="18" charset="0"/>
                  <a:cs typeface="Times New Roman" panose="02020603050405020304" pitchFamily="18" charset="0"/>
                </a:rPr>
                <a:t> </a:t>
              </a:r>
              <a:r>
                <a:rPr lang="en-US" sz="3600" b="1" dirty="0" err="1">
                  <a:solidFill>
                    <a:srgbClr val="FFFF00"/>
                  </a:solidFill>
                  <a:effectLst>
                    <a:outerShdw dist="53882" dir="2700000" algn="ctr" rotWithShape="0">
                      <a:prstClr val="black">
                        <a:alpha val="79999"/>
                      </a:prstClr>
                    </a:outerShdw>
                  </a:effectLst>
                  <a:latin typeface="Times New Roman" panose="02020603050405020304" pitchFamily="18" charset="0"/>
                  <a:cs typeface="Times New Roman" panose="02020603050405020304" pitchFamily="18" charset="0"/>
                </a:rPr>
                <a:t>Thầy</a:t>
              </a:r>
              <a:r>
                <a:rPr lang="en-US" sz="3600" b="1" dirty="0">
                  <a:solidFill>
                    <a:srgbClr val="FFFF00"/>
                  </a:solidFill>
                  <a:effectLst>
                    <a:outerShdw dist="53882" dir="2700000" algn="ctr" rotWithShape="0">
                      <a:prstClr val="black">
                        <a:alpha val="79999"/>
                      </a:prstClr>
                    </a:outerShdw>
                  </a:effectLst>
                  <a:latin typeface="Times New Roman" panose="02020603050405020304" pitchFamily="18" charset="0"/>
                  <a:cs typeface="Times New Roman" panose="02020603050405020304" pitchFamily="18" charset="0"/>
                </a:rPr>
                <a:t> </a:t>
              </a:r>
              <a:r>
                <a:rPr lang="en-US" sz="3600" b="1" dirty="0" err="1">
                  <a:solidFill>
                    <a:srgbClr val="FFFF00"/>
                  </a:solidFill>
                  <a:effectLst>
                    <a:outerShdw dist="53882" dir="2700000" algn="ctr" rotWithShape="0">
                      <a:prstClr val="black">
                        <a:alpha val="79999"/>
                      </a:prstClr>
                    </a:outerShdw>
                  </a:effectLst>
                  <a:latin typeface="Times New Roman" panose="02020603050405020304" pitchFamily="18" charset="0"/>
                  <a:cs typeface="Times New Roman" panose="02020603050405020304" pitchFamily="18" charset="0"/>
                </a:rPr>
                <a:t>Cô</a:t>
              </a:r>
              <a:r>
                <a:rPr lang="en-US" sz="3600" b="1" dirty="0">
                  <a:solidFill>
                    <a:srgbClr val="FFFF00"/>
                  </a:solidFill>
                  <a:effectLst>
                    <a:outerShdw dist="53882" dir="2700000" algn="ctr" rotWithShape="0">
                      <a:prstClr val="black">
                        <a:alpha val="79999"/>
                      </a:prstClr>
                    </a:outerShdw>
                  </a:effectLst>
                  <a:latin typeface="Times New Roman" panose="02020603050405020304" pitchFamily="18" charset="0"/>
                  <a:cs typeface="Times New Roman" panose="02020603050405020304" pitchFamily="18" charset="0"/>
                </a:rPr>
                <a:t> </a:t>
              </a:r>
              <a:r>
                <a:rPr lang="en-US" sz="3600" b="1" dirty="0" err="1">
                  <a:solidFill>
                    <a:srgbClr val="FFFF00"/>
                  </a:solidFill>
                  <a:effectLst>
                    <a:outerShdw dist="53882" dir="2700000" algn="ctr" rotWithShape="0">
                      <a:prstClr val="black">
                        <a:alpha val="79999"/>
                      </a:prstClr>
                    </a:outerShdw>
                  </a:effectLst>
                  <a:latin typeface="Times New Roman" panose="02020603050405020304" pitchFamily="18" charset="0"/>
                  <a:cs typeface="Times New Roman" panose="02020603050405020304" pitchFamily="18" charset="0"/>
                </a:rPr>
                <a:t>thật</a:t>
              </a:r>
              <a:r>
                <a:rPr lang="en-US" sz="3600" b="1" dirty="0">
                  <a:solidFill>
                    <a:srgbClr val="FFFF00"/>
                  </a:solidFill>
                  <a:effectLst>
                    <a:outerShdw dist="53882" dir="2700000" algn="ctr" rotWithShape="0">
                      <a:prstClr val="black">
                        <a:alpha val="79999"/>
                      </a:prstClr>
                    </a:outerShdw>
                  </a:effectLst>
                  <a:latin typeface="Times New Roman" panose="02020603050405020304" pitchFamily="18" charset="0"/>
                  <a:cs typeface="Times New Roman" panose="02020603050405020304" pitchFamily="18" charset="0"/>
                </a:rPr>
                <a:t> </a:t>
              </a:r>
              <a:r>
                <a:rPr lang="en-US" sz="3600" b="1" dirty="0" err="1">
                  <a:solidFill>
                    <a:srgbClr val="FFFF00"/>
                  </a:solidFill>
                  <a:effectLst>
                    <a:outerShdw dist="53882" dir="2700000" algn="ctr" rotWithShape="0">
                      <a:prstClr val="black">
                        <a:alpha val="79999"/>
                      </a:prstClr>
                    </a:outerShdw>
                  </a:effectLst>
                  <a:latin typeface="Times New Roman" panose="02020603050405020304" pitchFamily="18" charset="0"/>
                  <a:cs typeface="Times New Roman" panose="02020603050405020304" pitchFamily="18" charset="0"/>
                </a:rPr>
                <a:t>nhiều</a:t>
              </a:r>
              <a:r>
                <a:rPr lang="en-US" sz="3600" b="1" dirty="0">
                  <a:solidFill>
                    <a:srgbClr val="FFFF00"/>
                  </a:solidFill>
                  <a:effectLst>
                    <a:outerShdw dist="53882" dir="2700000" algn="ctr" rotWithShape="0">
                      <a:prstClr val="black">
                        <a:alpha val="79999"/>
                      </a:prstClr>
                    </a:outerShdw>
                  </a:effectLst>
                  <a:latin typeface="Times New Roman" panose="02020603050405020304" pitchFamily="18" charset="0"/>
                  <a:cs typeface="Times New Roman" panose="02020603050405020304" pitchFamily="18" charset="0"/>
                </a:rPr>
                <a:t> </a:t>
              </a:r>
              <a:r>
                <a:rPr lang="en-US" sz="3600" b="1" dirty="0" err="1">
                  <a:solidFill>
                    <a:srgbClr val="FFFF00"/>
                  </a:solidFill>
                  <a:effectLst>
                    <a:outerShdw dist="53882" dir="2700000" algn="ctr" rotWithShape="0">
                      <a:prstClr val="black">
                        <a:alpha val="79999"/>
                      </a:prstClr>
                    </a:outerShdw>
                  </a:effectLst>
                  <a:latin typeface="Times New Roman" panose="02020603050405020304" pitchFamily="18" charset="0"/>
                  <a:cs typeface="Times New Roman" panose="02020603050405020304" pitchFamily="18" charset="0"/>
                </a:rPr>
                <a:t>sức</a:t>
              </a:r>
              <a:r>
                <a:rPr lang="en-US" sz="3600" b="1" dirty="0">
                  <a:solidFill>
                    <a:srgbClr val="FFFF00"/>
                  </a:solidFill>
                  <a:effectLst>
                    <a:outerShdw dist="53882" dir="2700000" algn="ctr" rotWithShape="0">
                      <a:prstClr val="black">
                        <a:alpha val="79999"/>
                      </a:prstClr>
                    </a:outerShdw>
                  </a:effectLst>
                  <a:latin typeface="Times New Roman" panose="02020603050405020304" pitchFamily="18" charset="0"/>
                  <a:cs typeface="Times New Roman" panose="02020603050405020304" pitchFamily="18" charset="0"/>
                </a:rPr>
                <a:t> </a:t>
              </a:r>
              <a:r>
                <a:rPr lang="en-US" sz="3600" b="1" dirty="0" err="1">
                  <a:solidFill>
                    <a:srgbClr val="FFFF00"/>
                  </a:solidFill>
                  <a:effectLst>
                    <a:outerShdw dist="53882" dir="2700000" algn="ctr" rotWithShape="0">
                      <a:prstClr val="black">
                        <a:alpha val="79999"/>
                      </a:prstClr>
                    </a:outerShdw>
                  </a:effectLst>
                  <a:latin typeface="Times New Roman" panose="02020603050405020304" pitchFamily="18" charset="0"/>
                  <a:cs typeface="Times New Roman" panose="02020603050405020304" pitchFamily="18" charset="0"/>
                </a:rPr>
                <a:t>khỏe</a:t>
              </a:r>
              <a:r>
                <a:rPr lang="en-US" sz="3600" b="1" dirty="0">
                  <a:solidFill>
                    <a:srgbClr val="FFFF00"/>
                  </a:solidFill>
                  <a:effectLst>
                    <a:outerShdw dist="53882" dir="2700000" algn="ctr" rotWithShape="0">
                      <a:prstClr val="black">
                        <a:alpha val="79999"/>
                      </a:prstClr>
                    </a:outerShdw>
                  </a:effectLst>
                  <a:latin typeface="Times New Roman" panose="02020603050405020304" pitchFamily="18" charset="0"/>
                  <a:cs typeface="Times New Roman" panose="02020603050405020304" pitchFamily="18" charset="0"/>
                </a:rPr>
                <a:t> </a:t>
              </a:r>
            </a:p>
            <a:p>
              <a:pPr algn="ctr" fontAlgn="base">
                <a:spcBef>
                  <a:spcPct val="0"/>
                </a:spcBef>
                <a:spcAft>
                  <a:spcPct val="0"/>
                </a:spcAft>
                <a:buFont typeface="Arial" panose="020B0604020202020204" pitchFamily="34" charset="0"/>
                <a:buNone/>
              </a:pPr>
              <a:r>
                <a:rPr lang="en-US" sz="3600" b="1" dirty="0" err="1">
                  <a:solidFill>
                    <a:srgbClr val="FFFF00"/>
                  </a:solidFill>
                  <a:effectLst>
                    <a:outerShdw dist="53882" dir="2700000" algn="ctr" rotWithShape="0">
                      <a:prstClr val="black">
                        <a:alpha val="79999"/>
                      </a:prstClr>
                    </a:outerShdw>
                  </a:effectLst>
                  <a:latin typeface="Times New Roman" panose="02020603050405020304" pitchFamily="18" charset="0"/>
                  <a:cs typeface="Times New Roman" panose="02020603050405020304" pitchFamily="18" charset="0"/>
                </a:rPr>
                <a:t>hạnh</a:t>
              </a:r>
              <a:r>
                <a:rPr lang="en-US" sz="3600" b="1" dirty="0">
                  <a:solidFill>
                    <a:srgbClr val="FFFF00"/>
                  </a:solidFill>
                  <a:effectLst>
                    <a:outerShdw dist="53882" dir="2700000" algn="ctr" rotWithShape="0">
                      <a:prstClr val="black">
                        <a:alpha val="79999"/>
                      </a:prstClr>
                    </a:outerShdw>
                  </a:effectLst>
                  <a:latin typeface="Times New Roman" panose="02020603050405020304" pitchFamily="18" charset="0"/>
                  <a:cs typeface="Times New Roman" panose="02020603050405020304" pitchFamily="18" charset="0"/>
                </a:rPr>
                <a:t> </a:t>
              </a:r>
              <a:r>
                <a:rPr lang="en-US" sz="3600" b="1" dirty="0" err="1">
                  <a:solidFill>
                    <a:srgbClr val="FFFF00"/>
                  </a:solidFill>
                  <a:effectLst>
                    <a:outerShdw dist="53882" dir="2700000" algn="ctr" rotWithShape="0">
                      <a:prstClr val="black">
                        <a:alpha val="79999"/>
                      </a:prstClr>
                    </a:outerShdw>
                  </a:effectLst>
                  <a:latin typeface="Times New Roman" panose="02020603050405020304" pitchFamily="18" charset="0"/>
                  <a:cs typeface="Times New Roman" panose="02020603050405020304" pitchFamily="18" charset="0"/>
                </a:rPr>
                <a:t>phúc</a:t>
              </a:r>
              <a:r>
                <a:rPr lang="en-US" sz="3600" b="1" dirty="0">
                  <a:solidFill>
                    <a:srgbClr val="FFFF00"/>
                  </a:solidFill>
                  <a:effectLst>
                    <a:outerShdw dist="53882" dir="2700000" algn="ctr" rotWithShape="0">
                      <a:prstClr val="black">
                        <a:alpha val="79999"/>
                      </a:prstClr>
                    </a:outerShdw>
                  </a:effectLst>
                  <a:latin typeface="Times New Roman" panose="02020603050405020304" pitchFamily="18" charset="0"/>
                  <a:cs typeface="Times New Roman" panose="02020603050405020304" pitchFamily="18" charset="0"/>
                </a:rPr>
                <a:t> </a:t>
              </a:r>
              <a:r>
                <a:rPr lang="en-US" sz="3600" b="1" dirty="0" err="1">
                  <a:solidFill>
                    <a:srgbClr val="FFFF00"/>
                  </a:solidFill>
                  <a:effectLst>
                    <a:outerShdw dist="53882" dir="2700000" algn="ctr" rotWithShape="0">
                      <a:prstClr val="black">
                        <a:alpha val="79999"/>
                      </a:prstClr>
                    </a:outerShdw>
                  </a:effectLst>
                  <a:latin typeface="Times New Roman" panose="02020603050405020304" pitchFamily="18" charset="0"/>
                  <a:cs typeface="Times New Roman" panose="02020603050405020304" pitchFamily="18" charset="0"/>
                </a:rPr>
                <a:t>và</a:t>
              </a:r>
              <a:r>
                <a:rPr lang="en-US" sz="3600" b="1" dirty="0">
                  <a:solidFill>
                    <a:srgbClr val="FFFF00"/>
                  </a:solidFill>
                  <a:effectLst>
                    <a:outerShdw dist="53882" dir="2700000" algn="ctr" rotWithShape="0">
                      <a:prstClr val="black">
                        <a:alpha val="79999"/>
                      </a:prstClr>
                    </a:outerShdw>
                  </a:effectLst>
                  <a:latin typeface="Times New Roman" panose="02020603050405020304" pitchFamily="18" charset="0"/>
                  <a:cs typeface="Times New Roman" panose="02020603050405020304" pitchFamily="18" charset="0"/>
                </a:rPr>
                <a:t> </a:t>
              </a:r>
              <a:r>
                <a:rPr lang="en-US" sz="3600" b="1" dirty="0" err="1">
                  <a:solidFill>
                    <a:srgbClr val="FFFF00"/>
                  </a:solidFill>
                  <a:effectLst>
                    <a:outerShdw dist="53882" dir="2700000" algn="ctr" rotWithShape="0">
                      <a:prstClr val="black">
                        <a:alpha val="79999"/>
                      </a:prstClr>
                    </a:outerShdw>
                  </a:effectLst>
                  <a:latin typeface="Times New Roman" panose="02020603050405020304" pitchFamily="18" charset="0"/>
                  <a:cs typeface="Times New Roman" panose="02020603050405020304" pitchFamily="18" charset="0"/>
                </a:rPr>
                <a:t>thành</a:t>
              </a:r>
              <a:r>
                <a:rPr lang="en-US" sz="3600" b="1" dirty="0">
                  <a:solidFill>
                    <a:srgbClr val="FFFF00"/>
                  </a:solidFill>
                  <a:effectLst>
                    <a:outerShdw dist="53882" dir="2700000" algn="ctr" rotWithShape="0">
                      <a:prstClr val="black">
                        <a:alpha val="79999"/>
                      </a:prstClr>
                    </a:outerShdw>
                  </a:effectLst>
                  <a:latin typeface="Times New Roman" panose="02020603050405020304" pitchFamily="18" charset="0"/>
                  <a:cs typeface="Times New Roman" panose="02020603050405020304" pitchFamily="18" charset="0"/>
                </a:rPr>
                <a:t> </a:t>
              </a:r>
              <a:r>
                <a:rPr lang="en-US" sz="3600" b="1" dirty="0" err="1">
                  <a:solidFill>
                    <a:srgbClr val="FFFF00"/>
                  </a:solidFill>
                  <a:effectLst>
                    <a:outerShdw dist="53882" dir="2700000" algn="ctr" rotWithShape="0">
                      <a:prstClr val="black">
                        <a:alpha val="79999"/>
                      </a:prstClr>
                    </a:outerShdw>
                  </a:effectLst>
                  <a:latin typeface="Times New Roman" panose="02020603050405020304" pitchFamily="18" charset="0"/>
                  <a:cs typeface="Times New Roman" panose="02020603050405020304" pitchFamily="18" charset="0"/>
                </a:rPr>
                <a:t>công</a:t>
              </a:r>
              <a:r>
                <a:rPr lang="vi-VN" sz="3600" b="1" dirty="0">
                  <a:solidFill>
                    <a:srgbClr val="FFFF00"/>
                  </a:solidFill>
                  <a:effectLst>
                    <a:outerShdw dist="53882" dir="2700000" algn="ctr" rotWithShape="0">
                      <a:prstClr val="black">
                        <a:alpha val="79999"/>
                      </a:prstClr>
                    </a:outerShdw>
                  </a:effectLst>
                  <a:latin typeface="Times New Roman" panose="02020603050405020304" pitchFamily="18" charset="0"/>
                  <a:cs typeface="Times New Roman" panose="02020603050405020304" pitchFamily="18" charset="0"/>
                </a:rPr>
                <a:t> </a:t>
              </a:r>
            </a:p>
            <a:p>
              <a:pPr algn="ctr" fontAlgn="base">
                <a:spcBef>
                  <a:spcPct val="0"/>
                </a:spcBef>
                <a:spcAft>
                  <a:spcPct val="0"/>
                </a:spcAft>
                <a:buFont typeface="Arial" panose="020B0604020202020204" pitchFamily="34" charset="0"/>
                <a:buNone/>
              </a:pPr>
              <a:endParaRPr lang="en-US" sz="3600" b="1" dirty="0">
                <a:solidFill>
                  <a:srgbClr val="66FFFF"/>
                </a:solidFill>
                <a:effectLst>
                  <a:outerShdw dist="53882" dir="2700000" algn="ctr" rotWithShape="0">
                    <a:prstClr val="black">
                      <a:alpha val="79999"/>
                    </a:prstClr>
                  </a:outerShdw>
                </a:effectLst>
                <a:latin typeface=".VnAvant"/>
              </a:endParaRPr>
            </a:p>
          </p:txBody>
        </p:sp>
        <p:sp>
          <p:nvSpPr>
            <p:cNvPr id="24584" name="WordArt 18"/>
            <p:cNvSpPr>
              <a:spLocks noChangeArrowheads="1" noChangeShapeType="1" noTextEdit="1"/>
            </p:cNvSpPr>
            <p:nvPr/>
          </p:nvSpPr>
          <p:spPr bwMode="auto">
            <a:xfrm>
              <a:off x="1940" y="987"/>
              <a:ext cx="1889" cy="7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fontAlgn="base">
                <a:spcBef>
                  <a:spcPct val="0"/>
                </a:spcBef>
                <a:spcAft>
                  <a:spcPct val="0"/>
                </a:spcAft>
                <a:buFont typeface="Arial" panose="020B0604020202020204" pitchFamily="34" charset="0"/>
                <a:buNone/>
              </a:pPr>
              <a:r>
                <a:rPr lang="en-US" sz="3600" b="1">
                  <a:solidFill>
                    <a:srgbClr val="FF66FF"/>
                  </a:solidFill>
                  <a:effectLst>
                    <a:outerShdw dist="63500" dir="3187806" algn="ctr" rotWithShape="0">
                      <a:prstClr val="white">
                        <a:alpha val="79999"/>
                      </a:prstClr>
                    </a:outerShdw>
                  </a:effectLst>
                  <a:latin typeface=".VnTifani HeavyH"/>
                </a:rPr>
                <a:t>********</a:t>
              </a:r>
            </a:p>
          </p:txBody>
        </p:sp>
        <p:sp>
          <p:nvSpPr>
            <p:cNvPr id="24585" name="Text Box 21"/>
            <p:cNvSpPr txBox="1">
              <a:spLocks noChangeArrowheads="1"/>
            </p:cNvSpPr>
            <p:nvPr/>
          </p:nvSpPr>
          <p:spPr bwMode="auto">
            <a:xfrm>
              <a:off x="1231" y="3776"/>
              <a:ext cx="3792" cy="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pPr algn="ctr" fontAlgn="base">
                <a:spcBef>
                  <a:spcPct val="50000"/>
                </a:spcBef>
                <a:spcAft>
                  <a:spcPct val="0"/>
                </a:spcAft>
                <a:buFont typeface="Wingdings" panose="05000000000000000000" pitchFamily="2" charset="2"/>
                <a:buNone/>
              </a:pPr>
              <a:r>
                <a:rPr lang="en-US" altLang="en-US">
                  <a:solidFill>
                    <a:srgbClr val="FFFF00"/>
                  </a:solidFill>
                  <a:latin typeface="Times New Roman" panose="02020603050405020304" pitchFamily="18" charset="0"/>
                  <a:cs typeface="Times New Roman" panose="02020603050405020304" pitchFamily="18" charset="0"/>
                </a:rPr>
                <a:t>Giảng viên </a:t>
              </a:r>
              <a:r>
                <a:rPr lang="en-US" altLang="en-US" dirty="0" err="1">
                  <a:solidFill>
                    <a:srgbClr val="FFFF00"/>
                  </a:solidFill>
                  <a:latin typeface="Times New Roman" panose="02020603050405020304" pitchFamily="18" charset="0"/>
                  <a:cs typeface="Times New Roman" panose="02020603050405020304" pitchFamily="18" charset="0"/>
                </a:rPr>
                <a:t>thực</a:t>
              </a:r>
              <a:r>
                <a:rPr lang="en-US" altLang="en-US" dirty="0">
                  <a:solidFill>
                    <a:srgbClr val="FFFF00"/>
                  </a:solidFill>
                  <a:latin typeface="Times New Roman" panose="02020603050405020304" pitchFamily="18" charset="0"/>
                  <a:cs typeface="Times New Roman" panose="02020603050405020304" pitchFamily="18" charset="0"/>
                </a:rPr>
                <a:t> </a:t>
              </a:r>
              <a:r>
                <a:rPr lang="en-US" altLang="en-US" dirty="0" err="1">
                  <a:solidFill>
                    <a:srgbClr val="FFFF00"/>
                  </a:solidFill>
                  <a:latin typeface="Times New Roman" panose="02020603050405020304" pitchFamily="18" charset="0"/>
                  <a:cs typeface="Times New Roman" panose="02020603050405020304" pitchFamily="18" charset="0"/>
                </a:rPr>
                <a:t>hiện</a:t>
              </a:r>
              <a:endParaRPr lang="en-US" altLang="en-US" dirty="0">
                <a:solidFill>
                  <a:srgbClr val="FFFF00"/>
                </a:solidFill>
                <a:latin typeface="Times New Roman" panose="02020603050405020304" pitchFamily="18" charset="0"/>
                <a:cs typeface="Times New Roman" panose="02020603050405020304" pitchFamily="18" charset="0"/>
              </a:endParaRPr>
            </a:p>
            <a:p>
              <a:pPr algn="ctr" fontAlgn="base">
                <a:spcBef>
                  <a:spcPct val="50000"/>
                </a:spcBef>
                <a:spcAft>
                  <a:spcPct val="0"/>
                </a:spcAft>
                <a:buFont typeface="Wingdings" panose="05000000000000000000" pitchFamily="2" charset="2"/>
                <a:buNone/>
              </a:pPr>
              <a:r>
                <a:rPr lang="en-US" altLang="en-US" err="1">
                  <a:solidFill>
                    <a:srgbClr val="FFFF00"/>
                  </a:solidFill>
                </a:rPr>
                <a:t>Nguyễn</a:t>
              </a:r>
              <a:r>
                <a:rPr lang="en-US" altLang="en-US">
                  <a:solidFill>
                    <a:srgbClr val="FFFF00"/>
                  </a:solidFill>
                </a:rPr>
                <a:t> Thị </a:t>
              </a:r>
              <a:r>
                <a:rPr lang="en-US" altLang="en-US" dirty="0" err="1">
                  <a:solidFill>
                    <a:srgbClr val="FFFF00"/>
                  </a:solidFill>
                  <a:latin typeface="Times New Roman" panose="02020603050405020304" pitchFamily="18" charset="0"/>
                </a:rPr>
                <a:t>Thủy</a:t>
              </a:r>
              <a:endParaRPr lang="en-US" altLang="en-US" dirty="0">
                <a:solidFill>
                  <a:srgbClr val="FFFF00"/>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27441981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4" repeatCount="indefinite"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0" fill="hold"/>
                                        <p:tgtEl>
                                          <p:spTgt spid="2"/>
                                        </p:tgtEl>
                                        <p:attrNameLst>
                                          <p:attrName>ppt_x</p:attrName>
                                        </p:attrNameLst>
                                      </p:cBhvr>
                                      <p:tavLst>
                                        <p:tav tm="0">
                                          <p:val>
                                            <p:strVal val="#ppt_x"/>
                                          </p:val>
                                        </p:tav>
                                        <p:tav tm="100000">
                                          <p:val>
                                            <p:strVal val="#ppt_x"/>
                                          </p:val>
                                        </p:tav>
                                      </p:tavLst>
                                    </p:anim>
                                    <p:anim calcmode="lin" valueType="num">
                                      <p:cBhvr additive="base">
                                        <p:cTn id="8" dur="10000" fill="hold"/>
                                        <p:tgtEl>
                                          <p:spTgt spid="2"/>
                                        </p:tgtEl>
                                        <p:attrNameLst>
                                          <p:attrName>ppt_y</p:attrName>
                                        </p:attrNameLst>
                                      </p:cBhvr>
                                      <p:tavLst>
                                        <p:tav tm="0">
                                          <p:val>
                                            <p:strVal val="1+#ppt_h/2"/>
                                          </p:val>
                                        </p:tav>
                                        <p:tav tm="100000">
                                          <p:val>
                                            <p:strVal val="#ppt_y"/>
                                          </p:val>
                                        </p:tav>
                                      </p:tavLst>
                                    </p:anim>
                                  </p:childTnLst>
                                </p:cTn>
                              </p:par>
                              <p:par>
                                <p:cTn id="9" presetID="20" presetClass="entr" presetSubtype="0" fill="hold" nodeType="withEffect">
                                  <p:stCondLst>
                                    <p:cond delay="0"/>
                                  </p:stCondLst>
                                  <p:childTnLst>
                                    <p:set>
                                      <p:cBhvr>
                                        <p:cTn id="10" dur="1" fill="hold">
                                          <p:stCondLst>
                                            <p:cond delay="0"/>
                                          </p:stCondLst>
                                        </p:cTn>
                                        <p:tgtEl>
                                          <p:spTgt spid="103432"/>
                                        </p:tgtEl>
                                        <p:attrNameLst>
                                          <p:attrName>style.visibility</p:attrName>
                                        </p:attrNameLst>
                                      </p:cBhvr>
                                      <p:to>
                                        <p:strVal val="visible"/>
                                      </p:to>
                                    </p:set>
                                    <p:animEffect transition="in" filter="wedge">
                                      <p:cBhvr>
                                        <p:cTn id="11" dur="8000"/>
                                        <p:tgtEl>
                                          <p:spTgt spid="103432"/>
                                        </p:tgtEl>
                                      </p:cBhvr>
                                    </p:animEffect>
                                  </p:childTnLst>
                                </p:cTn>
                              </p:par>
                              <p:par>
                                <p:cTn id="12" presetID="10" presetClass="entr" presetSubtype="0" fill="hold" nodeType="withEffect">
                                  <p:stCondLst>
                                    <p:cond delay="0"/>
                                  </p:stCondLst>
                                  <p:childTnLst>
                                    <p:set>
                                      <p:cBhvr>
                                        <p:cTn id="13" dur="1" fill="hold">
                                          <p:stCondLst>
                                            <p:cond delay="0"/>
                                          </p:stCondLst>
                                        </p:cTn>
                                        <p:tgtEl>
                                          <p:spTgt spid="103433"/>
                                        </p:tgtEl>
                                        <p:attrNameLst>
                                          <p:attrName>style.visibility</p:attrName>
                                        </p:attrNameLst>
                                      </p:cBhvr>
                                      <p:to>
                                        <p:strVal val="visible"/>
                                      </p:to>
                                    </p:set>
                                    <p:animEffect transition="in" filter="fade">
                                      <p:cBhvr>
                                        <p:cTn id="14" dur="5000"/>
                                        <p:tgtEl>
                                          <p:spTgt spid="103433"/>
                                        </p:tgtEl>
                                      </p:cBhvr>
                                    </p:animEffect>
                                  </p:childTnLst>
                                </p:cTn>
                              </p:par>
                            </p:childTnLst>
                          </p:cTn>
                        </p:par>
                        <p:par>
                          <p:cTn id="15" fill="hold" nodeType="afterGroup">
                            <p:stCondLst>
                              <p:cond delay="10000"/>
                            </p:stCondLst>
                            <p:childTnLst>
                              <p:par>
                                <p:cTn id="16" presetID="6" presetClass="entr" presetSubtype="32" fill="hold" nodeType="afterEffect">
                                  <p:stCondLst>
                                    <p:cond delay="5000"/>
                                  </p:stCondLst>
                                  <p:childTnLst>
                                    <p:set>
                                      <p:cBhvr>
                                        <p:cTn id="17" dur="1" fill="hold">
                                          <p:stCondLst>
                                            <p:cond delay="0"/>
                                          </p:stCondLst>
                                        </p:cTn>
                                        <p:tgtEl>
                                          <p:spTgt spid="103434"/>
                                        </p:tgtEl>
                                        <p:attrNameLst>
                                          <p:attrName>style.visibility</p:attrName>
                                        </p:attrNameLst>
                                      </p:cBhvr>
                                      <p:to>
                                        <p:strVal val="visible"/>
                                      </p:to>
                                    </p:set>
                                    <p:animEffect transition="in" filter="circle(out)">
                                      <p:cBhvr>
                                        <p:cTn id="18" dur="10000"/>
                                        <p:tgtEl>
                                          <p:spTgt spid="103434"/>
                                        </p:tgtEl>
                                      </p:cBhvr>
                                    </p:animEffect>
                                  </p:childTnLst>
                                </p:cTn>
                              </p:par>
                            </p:childTnLst>
                          </p:cTn>
                        </p:par>
                        <p:par>
                          <p:cTn id="19" fill="hold" nodeType="afterGroup">
                            <p:stCondLst>
                              <p:cond delay="25000"/>
                            </p:stCondLst>
                            <p:childTnLst>
                              <p:par>
                                <p:cTn id="20" presetID="16" presetClass="entr" presetSubtype="37" repeatCount="indefinite" fill="hold" nodeType="afterEffect">
                                  <p:stCondLst>
                                    <p:cond delay="0"/>
                                  </p:stCondLst>
                                  <p:childTnLst>
                                    <p:set>
                                      <p:cBhvr>
                                        <p:cTn id="21" dur="1" fill="hold">
                                          <p:stCondLst>
                                            <p:cond delay="0"/>
                                          </p:stCondLst>
                                        </p:cTn>
                                        <p:tgtEl>
                                          <p:spTgt spid="103434"/>
                                        </p:tgtEl>
                                        <p:attrNameLst>
                                          <p:attrName>style.visibility</p:attrName>
                                        </p:attrNameLst>
                                      </p:cBhvr>
                                      <p:to>
                                        <p:strVal val="visible"/>
                                      </p:to>
                                    </p:set>
                                    <p:animEffect transition="in" filter="barn(outVertical)">
                                      <p:cBhvr>
                                        <p:cTn id="22" dur="10000"/>
                                        <p:tgtEl>
                                          <p:spTgt spid="1034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3616</TotalTime>
  <Words>1589</Words>
  <Application>Microsoft Office PowerPoint</Application>
  <PresentationFormat>Widescreen</PresentationFormat>
  <Paragraphs>223</Paragraphs>
  <Slides>26</Slides>
  <Notes>21</Notes>
  <HiddenSlides>0</HiddenSlides>
  <MMClips>0</MMClips>
  <ScaleCrop>false</ScaleCrop>
  <HeadingPairs>
    <vt:vector size="8" baseType="variant">
      <vt:variant>
        <vt:lpstr>Fonts Used</vt:lpstr>
      </vt:variant>
      <vt:variant>
        <vt:i4>10</vt:i4>
      </vt:variant>
      <vt:variant>
        <vt:lpstr>Theme</vt:lpstr>
      </vt:variant>
      <vt:variant>
        <vt:i4>1</vt:i4>
      </vt:variant>
      <vt:variant>
        <vt:lpstr>Embedded OLE Servers</vt:lpstr>
      </vt:variant>
      <vt:variant>
        <vt:i4>3</vt:i4>
      </vt:variant>
      <vt:variant>
        <vt:lpstr>Slide Titles</vt:lpstr>
      </vt:variant>
      <vt:variant>
        <vt:i4>26</vt:i4>
      </vt:variant>
    </vt:vector>
  </HeadingPairs>
  <TitlesOfParts>
    <vt:vector size="40" baseType="lpstr">
      <vt:lpstr>.VnAvant</vt:lpstr>
      <vt:lpstr>.VnTifani HeavyH</vt:lpstr>
      <vt:lpstr>.VnTime</vt:lpstr>
      <vt:lpstr>Arial</vt:lpstr>
      <vt:lpstr>Calibri</vt:lpstr>
      <vt:lpstr>Calibri Light</vt:lpstr>
      <vt:lpstr>Cambria Math</vt:lpstr>
      <vt:lpstr>Tahoma</vt:lpstr>
      <vt:lpstr>Times New Roman</vt:lpstr>
      <vt:lpstr>Wingdings</vt:lpstr>
      <vt:lpstr>Office Theme</vt:lpstr>
      <vt:lpstr>Equation.DSMT4</vt:lpstr>
      <vt:lpstr>Visio.Drawing.11</vt:lpstr>
      <vt:lpstr>Equation.3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Anh Sons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3: CẤP SỐ CỘNG</dc:title>
  <dc:creator>Anh Son Tran</dc:creator>
  <cp:lastModifiedBy>Anh Son Tran</cp:lastModifiedBy>
  <cp:revision>400</cp:revision>
  <dcterms:created xsi:type="dcterms:W3CDTF">2020-02-10T15:08:27Z</dcterms:created>
  <dcterms:modified xsi:type="dcterms:W3CDTF">2022-05-16T03:08:43Z</dcterms:modified>
</cp:coreProperties>
</file>